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12" r:id="rId3"/>
    <p:sldId id="256" r:id="rId5"/>
    <p:sldId id="282" r:id="rId6"/>
    <p:sldId id="315" r:id="rId7"/>
    <p:sldId id="273" r:id="rId8"/>
    <p:sldId id="271" r:id="rId9"/>
    <p:sldId id="314" r:id="rId10"/>
    <p:sldId id="293" r:id="rId11"/>
    <p:sldId id="316" r:id="rId12"/>
    <p:sldId id="311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E1F0F3"/>
    <a:srgbClr val="F8FAF9"/>
    <a:srgbClr val="E4F2F4"/>
    <a:srgbClr val="C8E4E8"/>
    <a:srgbClr val="B6D9DF"/>
    <a:srgbClr val="EFF9FB"/>
    <a:srgbClr val="B01319"/>
    <a:srgbClr val="FEFEFE"/>
    <a:srgbClr val="F0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5962" autoAdjust="0"/>
  </p:normalViewPr>
  <p:slideViewPr>
    <p:cSldViewPr snapToGrid="0" showGuides="1">
      <p:cViewPr>
        <p:scale>
          <a:sx n="50" d="100"/>
          <a:sy n="50" d="100"/>
        </p:scale>
        <p:origin x="-396" y="-1644"/>
      </p:cViewPr>
      <p:guideLst>
        <p:guide orient="horz" pos="221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50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D2AD2-CA62-4C4E-968E-535B186DC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2AC2-5CA0-41E2-900C-4A9051C0A65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4978D-8DD0-4414-96A7-7F72435C1E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30AB-8515-4AEA-B788-15F4FB3457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546728" y="642231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400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400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400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400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400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E1F0F3"/>
            </a:gs>
            <a:gs pos="0">
              <a:srgbClr val="F8FAF9"/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6AB2BA8-CFD3-4EC5-BF7C-299D7E21F5F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C2753280-B6D4-44D1-B7F6-9C820CEC79BC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5.xml"/><Relationship Id="rId10" Type="http://schemas.openxmlformats.org/officeDocument/2006/relationships/image" Target="../media/image3.jpeg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4" Type="http://schemas.openxmlformats.org/officeDocument/2006/relationships/notesSlide" Target="../notesSlides/notesSlide6.xml"/><Relationship Id="rId13" Type="http://schemas.openxmlformats.org/officeDocument/2006/relationships/slideLayout" Target="../slideLayouts/slideLayout13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image" Target="../media/image10.jpeg"/><Relationship Id="rId6" Type="http://schemas.openxmlformats.org/officeDocument/2006/relationships/tags" Target="../tags/tag41.xml"/><Relationship Id="rId5" Type="http://schemas.openxmlformats.org/officeDocument/2006/relationships/image" Target="../media/image9.png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9" Type="http://schemas.openxmlformats.org/officeDocument/2006/relationships/notesSlide" Target="../notesSlides/notesSlide9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3.jpeg"/><Relationship Id="rId16" Type="http://schemas.openxmlformats.org/officeDocument/2006/relationships/tags" Target="../tags/tag49.xml"/><Relationship Id="rId15" Type="http://schemas.openxmlformats.org/officeDocument/2006/relationships/tags" Target="../tags/tag48.xml"/><Relationship Id="rId14" Type="http://schemas.openxmlformats.org/officeDocument/2006/relationships/tags" Target="../tags/tag47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image" Target="../media/image11.jpeg"/><Relationship Id="rId10" Type="http://schemas.openxmlformats.org/officeDocument/2006/relationships/tags" Target="../tags/tag44.xml"/><Relationship Id="rId1" Type="http://schemas.openxmlformats.org/officeDocument/2006/relationships/tags" Target="../tags/tag3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98980" y="2882265"/>
            <a:ext cx="340106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sz="7200" b="1" dirty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空压机</a:t>
            </a:r>
            <a:endParaRPr sz="7200" b="1" dirty="0">
              <a:solidFill>
                <a:srgbClr val="C00000"/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120935" y="4171834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354060" y="3331210"/>
            <a:ext cx="1447800" cy="280670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864982" y="1340540"/>
            <a:ext cx="4435187" cy="4260819"/>
            <a:chOff x="7031986" y="1231106"/>
            <a:chExt cx="4435187" cy="4260819"/>
          </a:xfrm>
        </p:grpSpPr>
        <p:sp>
          <p:nvSpPr>
            <p:cNvPr id="21" name="矩形 20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506863" y="929823"/>
            <a:ext cx="1923091" cy="1274156"/>
            <a:chOff x="4720852" y="939047"/>
            <a:chExt cx="1923091" cy="1274156"/>
          </a:xfrm>
        </p:grpSpPr>
        <p:sp>
          <p:nvSpPr>
            <p:cNvPr id="238" name="文本框 237"/>
            <p:cNvSpPr txBox="1"/>
            <p:nvPr/>
          </p:nvSpPr>
          <p:spPr>
            <a:xfrm>
              <a:off x="4720852" y="1751538"/>
              <a:ext cx="19230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CONCENTS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9" name="文本框 20"/>
            <p:cNvSpPr>
              <a:spLocks noChangeArrowheads="1"/>
            </p:cNvSpPr>
            <p:nvPr/>
          </p:nvSpPr>
          <p:spPr bwMode="auto">
            <a:xfrm>
              <a:off x="4882004" y="939047"/>
              <a:ext cx="157607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5400" b="1" dirty="0" smtClean="0">
                  <a:solidFill>
                    <a:srgbClr val="B013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sz="5400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>
            <p:custDataLst>
              <p:tags r:id="rId2"/>
            </p:custDataLst>
          </p:nvPr>
        </p:nvGrpSpPr>
        <p:grpSpPr>
          <a:xfrm>
            <a:off x="1045793" y="3479396"/>
            <a:ext cx="1490980" cy="1336364"/>
            <a:chOff x="1282025" y="3877986"/>
            <a:chExt cx="1614208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219" name="圆角矩形 218"/>
            <p:cNvSpPr/>
            <p:nvPr>
              <p:custDataLst>
                <p:tags r:id="rId3"/>
              </p:custDataLst>
            </p:nvPr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3" name="文本框 232"/>
            <p:cNvSpPr txBox="1"/>
            <p:nvPr>
              <p:custDataLst>
                <p:tags r:id="rId4"/>
              </p:custDataLst>
            </p:nvPr>
          </p:nvSpPr>
          <p:spPr>
            <a:xfrm>
              <a:off x="1282025" y="4618404"/>
              <a:ext cx="1614208" cy="398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dirty="0" smtClean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空压机简介</a:t>
              </a:r>
              <a:endParaRPr lang="zh-CN" altLang="en-US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68" name="文本框 67"/>
            <p:cNvSpPr txBox="1"/>
            <p:nvPr>
              <p:custDataLst>
                <p:tags r:id="rId5"/>
              </p:custDataLst>
            </p:nvPr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>
            <p:custDataLst>
              <p:tags r:id="rId6"/>
            </p:custDataLst>
          </p:nvPr>
        </p:nvGrpSpPr>
        <p:grpSpPr>
          <a:xfrm>
            <a:off x="3565934" y="3479396"/>
            <a:ext cx="1525396" cy="1336364"/>
            <a:chOff x="1308012" y="3877986"/>
            <a:chExt cx="1651468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1" name="圆角矩形 70"/>
            <p:cNvSpPr/>
            <p:nvPr>
              <p:custDataLst>
                <p:tags r:id="rId7"/>
              </p:custDataLst>
            </p:nvPr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>
              <p:custDataLst>
                <p:tags r:id="rId8"/>
              </p:custDataLst>
            </p:nvPr>
          </p:nvSpPr>
          <p:spPr>
            <a:xfrm>
              <a:off x="1323273" y="4618404"/>
              <a:ext cx="1636207" cy="398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dirty="0" smtClean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空压机特点</a:t>
              </a:r>
              <a:endParaRPr lang="zh-CN" altLang="en-US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73" name="文本框 72"/>
            <p:cNvSpPr txBox="1"/>
            <p:nvPr>
              <p:custDataLst>
                <p:tags r:id="rId9"/>
              </p:custDataLst>
            </p:nvPr>
          </p:nvSpPr>
          <p:spPr>
            <a:xfrm>
              <a:off x="1620207" y="4072890"/>
              <a:ext cx="817764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>
            <p:custDataLst>
              <p:tags r:id="rId10"/>
            </p:custDataLst>
          </p:nvPr>
        </p:nvGrpSpPr>
        <p:grpSpPr>
          <a:xfrm>
            <a:off x="5872335" y="3479396"/>
            <a:ext cx="1813560" cy="1336364"/>
            <a:chOff x="1102594" y="3877986"/>
            <a:chExt cx="1963448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5" name="圆角矩形 74"/>
            <p:cNvSpPr/>
            <p:nvPr>
              <p:custDataLst>
                <p:tags r:id="rId11"/>
              </p:custDataLst>
            </p:nvPr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>
              <p:custDataLst>
                <p:tags r:id="rId12"/>
              </p:custDataLst>
            </p:nvPr>
          </p:nvSpPr>
          <p:spPr>
            <a:xfrm>
              <a:off x="1102594" y="4691965"/>
              <a:ext cx="1963448" cy="398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dirty="0" smtClean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空压机工作原理</a:t>
              </a:r>
              <a:endParaRPr lang="zh-CN" altLang="en-US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77" name="文本框 76"/>
            <p:cNvSpPr txBox="1"/>
            <p:nvPr>
              <p:custDataLst>
                <p:tags r:id="rId13"/>
              </p:custDataLst>
            </p:nvPr>
          </p:nvSpPr>
          <p:spPr>
            <a:xfrm>
              <a:off x="1625019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>
            <p:custDataLst>
              <p:tags r:id="rId14"/>
            </p:custDataLst>
          </p:nvPr>
        </p:nvGrpSpPr>
        <p:grpSpPr>
          <a:xfrm>
            <a:off x="8509941" y="3479396"/>
            <a:ext cx="1454150" cy="1336364"/>
            <a:chOff x="1255755" y="3877986"/>
            <a:chExt cx="1574334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9" name="圆角矩形 78"/>
            <p:cNvSpPr/>
            <p:nvPr>
              <p:custDataLst>
                <p:tags r:id="rId15"/>
              </p:custDataLst>
            </p:nvPr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0" name="文本框 79"/>
            <p:cNvSpPr txBox="1"/>
            <p:nvPr>
              <p:custDataLst>
                <p:tags r:id="rId16"/>
              </p:custDataLst>
            </p:nvPr>
          </p:nvSpPr>
          <p:spPr>
            <a:xfrm>
              <a:off x="1255755" y="4691965"/>
              <a:ext cx="1574334" cy="398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dirty="0" smtClean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空压机用途</a:t>
              </a:r>
              <a:endParaRPr lang="zh-CN" altLang="en-US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sp>
          <p:nvSpPr>
            <p:cNvPr id="81" name="文本框 80"/>
            <p:cNvSpPr txBox="1"/>
            <p:nvPr>
              <p:custDataLst>
                <p:tags r:id="rId17"/>
              </p:custDataLst>
            </p:nvPr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241" name="直接连接符 240"/>
          <p:cNvCxnSpPr/>
          <p:nvPr/>
        </p:nvCxnSpPr>
        <p:spPr>
          <a:xfrm>
            <a:off x="1104028" y="2328708"/>
            <a:ext cx="8728762" cy="0"/>
          </a:xfrm>
          <a:prstGeom prst="line">
            <a:avLst/>
          </a:prstGeom>
          <a:ln w="12700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5764868" y="1471413"/>
            <a:ext cx="533403" cy="533400"/>
            <a:chOff x="1676400" y="2235200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>
              <p:custDataLst>
                <p:tags r:id="rId2"/>
              </p:custDataLst>
            </p:nvPr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3"/>
              </p:custDataLst>
            </p:nvPr>
          </p:nvSpPr>
          <p:spPr>
            <a:xfrm>
              <a:off x="1723773" y="2319769"/>
              <a:ext cx="466791" cy="37965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914400" fontAlgn="ctr"/>
              <a:r>
                <a:rPr lang="en-US" altLang="zh-CN" sz="1865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1865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4"/>
            </p:custDataLst>
          </p:nvPr>
        </p:nvGrpSpPr>
        <p:grpSpPr>
          <a:xfrm>
            <a:off x="6116315" y="5503013"/>
            <a:ext cx="533400" cy="533400"/>
            <a:chOff x="6588983" y="2230703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5"/>
            <p:cNvSpPr/>
            <p:nvPr>
              <p:custDataLst>
                <p:tags r:id="rId5"/>
              </p:custDataLst>
            </p:nvPr>
          </p:nvSpPr>
          <p:spPr>
            <a:xfrm>
              <a:off x="6588983" y="2230703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ctr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>
              <p:custDataLst>
                <p:tags r:id="rId6"/>
              </p:custDataLst>
            </p:nvPr>
          </p:nvSpPr>
          <p:spPr>
            <a:xfrm>
              <a:off x="6602998" y="2260318"/>
              <a:ext cx="517192" cy="437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400" fontAlgn="ctr">
                <a:lnSpc>
                  <a:spcPct val="120000"/>
                </a:lnSpc>
              </a:pPr>
              <a:r>
                <a:rPr lang="en-US" altLang="zh-CN" sz="1865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 rot="16200000" flipH="1">
            <a:off x="3815196" y="287680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noAutofit/>
          </a:bodyPr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 rot="16200000" flipH="1">
            <a:off x="8090206" y="4323808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noAutofit/>
          </a:bodyPr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4" name="矩形 3"/>
            <p:cNvSpPr>
              <a:spLocks noChangeArrowheads="1"/>
            </p:cNvSpPr>
            <p:nvPr/>
          </p:nvSpPr>
          <p:spPr bwMode="auto">
            <a:xfrm>
              <a:off x="1474888" y="295409"/>
              <a:ext cx="1096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l" defTabSz="914400">
                <a:spcBef>
                  <a:spcPct val="0"/>
                </a:spcBef>
                <a:buNone/>
              </a:pPr>
              <a:r>
                <a:rPr lang="zh-CN" altLang="en-US" sz="2400" dirty="0" smtClean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空压机</a:t>
              </a:r>
              <a:endParaRPr lang="zh-CN" altLang="en-US" sz="2400" b="1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 descr="空压机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6260" y="2668905"/>
            <a:ext cx="2901315" cy="2618740"/>
          </a:xfrm>
          <a:prstGeom prst="rect">
            <a:avLst/>
          </a:prstGeom>
        </p:spPr>
      </p:pic>
      <p:pic>
        <p:nvPicPr>
          <p:cNvPr id="10" name="图片 9" descr="空压机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2075" y="2235200"/>
            <a:ext cx="2900045" cy="261810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gradFill>
            <a:gsLst>
              <a:gs pos="0">
                <a:srgbClr val="B01319">
                  <a:alpha val="39000"/>
                </a:srgbClr>
              </a:gs>
              <a:gs pos="100000">
                <a:srgbClr val="B01319">
                  <a:alpha val="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16325" y="3189605"/>
            <a:ext cx="5102860" cy="7067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r>
              <a:rPr lang="zh-CN" altLang="en-US" sz="2000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空压机简介</a:t>
            </a:r>
            <a:endParaRPr lang="zh-CN" altLang="en-US" sz="2000"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algn="ctr"/>
            <a:r>
              <a:rPr lang="en-US" altLang="zh-CN" sz="20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endParaRPr lang="en-US" altLang="zh-CN" sz="2000" b="1" spc="300" dirty="0" smtClean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4007768" y="2624339"/>
            <a:ext cx="418659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6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WELCOME</a:t>
            </a:r>
            <a:endParaRPr lang="zh-CN" altLang="en-US" sz="3200" spc="6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0" name="TextBox 18"/>
          <p:cNvSpPr>
            <a:spLocks noChangeArrowheads="1"/>
          </p:cNvSpPr>
          <p:nvPr/>
        </p:nvSpPr>
        <p:spPr bwMode="auto">
          <a:xfrm>
            <a:off x="1997075" y="4039235"/>
            <a:ext cx="89916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在气缸内作往复运动的活塞向右移动时，气缸内活塞左腔的压力低于大气压力时，吸气阀开启，外界空气吸入缸内，这个过程称为压缩过程。当缸内压力高于输出空 气管道内压力后，排气阀打开。压缩空气送至输气管内，这个过程称为排气过程。肆零零捌捌陆零伍叁柒，活塞的往复运动是由电动机带动的曲柄滑块机构形成的。曲柄的旋专运动转换为滑 动——活塞的往复运动。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15851" y="3667482"/>
            <a:ext cx="12207851" cy="129818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>
            <a:endCxn id="5" idx="1"/>
          </p:cNvCxnSpPr>
          <p:nvPr/>
        </p:nvCxnSpPr>
        <p:spPr>
          <a:xfrm flipV="1">
            <a:off x="3717925" y="2269490"/>
            <a:ext cx="2069465" cy="197040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5" idx="5"/>
            <a:endCxn id="4" idx="1"/>
          </p:cNvCxnSpPr>
          <p:nvPr/>
        </p:nvCxnSpPr>
        <p:spPr>
          <a:xfrm flipV="1">
            <a:off x="7612380" y="2533015"/>
            <a:ext cx="1684020" cy="209550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4909820" y="1925955"/>
            <a:ext cx="3166110" cy="316611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8935720" y="2172335"/>
            <a:ext cx="2461260" cy="2461260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611630" y="2172335"/>
            <a:ext cx="2461260" cy="2461260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474888" y="317634"/>
              <a:ext cx="1096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indent="0" algn="l">
                <a:buNone/>
              </a:pPr>
              <a:r>
                <a:rPr lang="zh-CN" altLang="en-US" sz="2400" dirty="0" smtClean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空压机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空压机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285" y="2090420"/>
            <a:ext cx="2863850" cy="2841625"/>
          </a:xfrm>
          <a:prstGeom prst="ellipse">
            <a:avLst/>
          </a:prstGeom>
        </p:spPr>
      </p:pic>
      <p:pic>
        <p:nvPicPr>
          <p:cNvPr id="6" name="图片 5" descr="空压机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430" y="2269490"/>
            <a:ext cx="2296160" cy="2267585"/>
          </a:xfrm>
          <a:prstGeom prst="ellipse">
            <a:avLst/>
          </a:prstGeom>
        </p:spPr>
      </p:pic>
      <p:pic>
        <p:nvPicPr>
          <p:cNvPr id="7" name="图片 6" descr="空压机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800" y="2269490"/>
            <a:ext cx="2276475" cy="2267585"/>
          </a:xfrm>
          <a:prstGeom prst="ellipse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>
            <p:custDataLst>
              <p:tags r:id="rId1"/>
            </p:custDataLst>
          </p:nvPr>
        </p:nvGrpSpPr>
        <p:grpSpPr>
          <a:xfrm>
            <a:off x="2711450" y="4146550"/>
            <a:ext cx="6982460" cy="1752600"/>
            <a:chOff x="3474720" y="4038600"/>
            <a:chExt cx="2331720" cy="1752600"/>
          </a:xfrm>
        </p:grpSpPr>
        <p:sp>
          <p:nvSpPr>
            <p:cNvPr id="21" name="文本框 20"/>
            <p:cNvSpPr txBox="1"/>
            <p:nvPr>
              <p:custDataLst>
                <p:tags r:id="rId2"/>
              </p:custDataLst>
            </p:nvPr>
          </p:nvSpPr>
          <p:spPr>
            <a:xfrm>
              <a:off x="3596650" y="4199255"/>
              <a:ext cx="2112247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空压机是工业生产线上的重要设备，用于为气动工具、气动机械和气动控制系统提供动力。例如，气动钻、气动螺丝刀、喷枪、气动输送系统等都需要空压机提供压缩空气。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>
              <p:custDataLst>
                <p:tags r:id="rId3"/>
              </p:custDataLst>
            </p:nvPr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8" name="直接连接符 27"/>
            <p:cNvCxnSpPr/>
            <p:nvPr>
              <p:custDataLst>
                <p:tags r:id="rId4"/>
              </p:custDataLst>
            </p:nvPr>
          </p:nvCxnSpPr>
          <p:spPr>
            <a:xfrm>
              <a:off x="3596580" y="5561067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>
            <p:custDataLst>
              <p:tags r:id="rId5"/>
            </p:custDataLst>
          </p:nvPr>
        </p:nvGrpSpPr>
        <p:grpSpPr>
          <a:xfrm>
            <a:off x="2711687" y="2226580"/>
            <a:ext cx="2195017" cy="1920240"/>
            <a:chOff x="356997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矩形 2"/>
            <p:cNvSpPr/>
            <p:nvPr>
              <p:custDataLst>
                <p:tags r:id="rId6"/>
              </p:custDataLst>
            </p:nvPr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151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4243782" y="2245834"/>
              <a:ext cx="98409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5177790" y="2226310"/>
            <a:ext cx="2195195" cy="19202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6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>
            <p:custDataLst>
              <p:tags r:id="rId9"/>
            </p:custDataLst>
          </p:nvPr>
        </p:nvGrpSpPr>
        <p:grpSpPr>
          <a:xfrm>
            <a:off x="7578490" y="2226580"/>
            <a:ext cx="2195017" cy="1920240"/>
            <a:chOff x="902589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矩形 4"/>
            <p:cNvSpPr/>
            <p:nvPr>
              <p:custDataLst>
                <p:tags r:id="rId10"/>
              </p:custDataLst>
            </p:nvPr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145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9712449" y="2282642"/>
              <a:ext cx="958600" cy="900000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4" name="Freeform 123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5872166" y="2793631"/>
            <a:ext cx="806400" cy="527592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31" tIns="45716" rIns="91431" bIns="45716" numCol="1" anchor="t" anchorCtr="0" compatLnSpc="1"/>
          <a:lstStyle/>
          <a:p>
            <a:pPr defTabSz="914400"/>
            <a:endParaRPr lang="zh-CN" altLang="en-US" sz="186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0" name="矩形 3"/>
            <p:cNvSpPr>
              <a:spLocks noChangeArrowheads="1"/>
            </p:cNvSpPr>
            <p:nvPr/>
          </p:nvSpPr>
          <p:spPr bwMode="auto">
            <a:xfrm>
              <a:off x="1559343" y="372879"/>
              <a:ext cx="1540510" cy="397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l"/>
              <a:r>
                <a:rPr lang="zh-CN" altLang="en-US" sz="2000" dirty="0" smtClean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空压机用途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6970" y="1603876"/>
            <a:ext cx="2959844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高瞻远瞩</a:t>
            </a:r>
            <a:endParaRPr lang="zh-CN" altLang="en-US" sz="32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1046" y="2180718"/>
            <a:ext cx="2795405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制胜未来</a:t>
            </a:r>
            <a:endParaRPr lang="zh-CN" altLang="en-US" sz="32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06978" y="3190333"/>
            <a:ext cx="4330108" cy="3044113"/>
          </a:xfrm>
          <a:prstGeom prst="ellipse">
            <a:avLst/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12500"/>
          </a:effectLst>
        </p:spPr>
      </p:pic>
      <p:grpSp>
        <p:nvGrpSpPr>
          <p:cNvPr id="22" name="组合 21"/>
          <p:cNvGrpSpPr/>
          <p:nvPr/>
        </p:nvGrpSpPr>
        <p:grpSpPr>
          <a:xfrm>
            <a:off x="0" y="375700"/>
            <a:ext cx="12192000" cy="676986"/>
            <a:chOff x="0" y="253145"/>
            <a:chExt cx="12192000" cy="676986"/>
          </a:xfrm>
        </p:grpSpPr>
        <p:sp>
          <p:nvSpPr>
            <p:cNvPr id="23" name="矩形 3"/>
            <p:cNvSpPr>
              <a:spLocks noChangeArrowheads="1"/>
            </p:cNvSpPr>
            <p:nvPr/>
          </p:nvSpPr>
          <p:spPr bwMode="auto">
            <a:xfrm>
              <a:off x="1474888" y="295409"/>
              <a:ext cx="1096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l" defTabSz="914400">
                <a:spcBef>
                  <a:spcPct val="0"/>
                </a:spcBef>
                <a:buNone/>
              </a:pPr>
              <a:r>
                <a:rPr lang="zh-CN" altLang="en-US" sz="2400" dirty="0" smtClean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空压机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 descr="空压机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180" y="3955415"/>
            <a:ext cx="2465070" cy="2465070"/>
          </a:xfrm>
          <a:prstGeom prst="rect">
            <a:avLst/>
          </a:prstGeom>
        </p:spPr>
      </p:pic>
      <p:pic>
        <p:nvPicPr>
          <p:cNvPr id="7" name="图片 6" descr="空压机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905" y="1490345"/>
            <a:ext cx="2465070" cy="2465070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49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504256" y="2132092"/>
            <a:ext cx="1965913" cy="1965913"/>
            <a:chOff x="2384473" y="2272578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>
              <a:spLocks noChangeAspect="1"/>
            </p:cNvSpPr>
            <p:nvPr/>
          </p:nvSpPr>
          <p:spPr>
            <a:xfrm rot="13500000">
              <a:off x="2384473" y="2272578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3044743" y="3046578"/>
              <a:ext cx="605333" cy="504000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12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231077" y="2132088"/>
            <a:ext cx="1965913" cy="1965913"/>
            <a:chOff x="4111294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泪滴形 2"/>
            <p:cNvSpPr>
              <a:spLocks noChangeAspect="1"/>
            </p:cNvSpPr>
            <p:nvPr/>
          </p:nvSpPr>
          <p:spPr>
            <a:xfrm rot="13500000">
              <a:off x="4111294" y="2272576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95"/>
            <p:cNvSpPr>
              <a:spLocks noChangeAspect="1" noEditPoints="1"/>
            </p:cNvSpPr>
            <p:nvPr/>
          </p:nvSpPr>
          <p:spPr bwMode="auto">
            <a:xfrm>
              <a:off x="4772232" y="3028576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914400"/>
              <a:endParaRPr lang="zh-CN" altLang="en-US" sz="186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29338" y="2132088"/>
            <a:ext cx="1965913" cy="1965913"/>
            <a:chOff x="5909556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泪滴形 4"/>
            <p:cNvSpPr>
              <a:spLocks noChangeAspect="1"/>
            </p:cNvSpPr>
            <p:nvPr/>
          </p:nvSpPr>
          <p:spPr>
            <a:xfrm rot="13500000">
              <a:off x="5909556" y="2272576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6599557" y="3046576"/>
              <a:ext cx="671999" cy="504000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16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84737" y="2132090"/>
            <a:ext cx="1965913" cy="1965913"/>
            <a:chOff x="7664955" y="2272577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>
              <a:spLocks noChangeAspect="1"/>
            </p:cNvSpPr>
            <p:nvPr/>
          </p:nvSpPr>
          <p:spPr>
            <a:xfrm rot="8100000" flipH="1">
              <a:off x="7664955" y="2272577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8379660" y="3046577"/>
              <a:ext cx="622590" cy="504000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23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/>
                <a:endParaRPr lang="zh-CN" altLang="en-US" sz="1865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2289810" y="4331970"/>
            <a:ext cx="8240395" cy="148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440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rPr>
              <a:t>在气缸内作往复运动的活塞向右移动时，气缸内活塞左腔的压力低于大气压力时，吸气阀开启，外界空气吸入缸内，这个过程称为压缩过程。当缸内压力高于输出空 气管道内压力后，排气阀打开。压缩空气送至输气管内，山东矿安机电有限公司，这个过程称为排气过程。活塞的往复运动是由电动机带动的曲柄滑块机构形成的。曲柄的旋专运动转换为滑 动——活塞的往复运动。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2" name="矩形 3"/>
            <p:cNvSpPr>
              <a:spLocks noChangeArrowheads="1"/>
            </p:cNvSpPr>
            <p:nvPr/>
          </p:nvSpPr>
          <p:spPr bwMode="auto">
            <a:xfrm>
              <a:off x="1403133" y="284614"/>
              <a:ext cx="242189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l"/>
              <a:r>
                <a:rPr lang="zh-CN" altLang="en-US" sz="2400" dirty="0" smtClean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空压机工作原理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圆角矩形 86"/>
          <p:cNvSpPr/>
          <p:nvPr>
            <p:custDataLst>
              <p:tags r:id="rId1"/>
            </p:custDataLst>
          </p:nvPr>
        </p:nvSpPr>
        <p:spPr>
          <a:xfrm>
            <a:off x="4627880" y="4377055"/>
            <a:ext cx="2992755" cy="1709420"/>
          </a:xfrm>
          <a:prstGeom prst="round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圆角矩形 87"/>
          <p:cNvSpPr/>
          <p:nvPr>
            <p:custDataLst>
              <p:tags r:id="rId2"/>
            </p:custDataLst>
          </p:nvPr>
        </p:nvSpPr>
        <p:spPr>
          <a:xfrm>
            <a:off x="7996555" y="4377055"/>
            <a:ext cx="2992755" cy="1709420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9" name="组合 88"/>
          <p:cNvGrpSpPr/>
          <p:nvPr>
            <p:custDataLst>
              <p:tags r:id="rId3"/>
            </p:custDataLst>
          </p:nvPr>
        </p:nvGrpSpPr>
        <p:grpSpPr>
          <a:xfrm>
            <a:off x="2098659" y="2184399"/>
            <a:ext cx="2952028" cy="1781203"/>
            <a:chOff x="745142" y="1210586"/>
            <a:chExt cx="2777525" cy="1675911"/>
          </a:xfrm>
        </p:grpSpPr>
        <p:pic>
          <p:nvPicPr>
            <p:cNvPr id="90" name="图片 8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screen"/>
            <a:stretch>
              <a:fillRect/>
            </a:stretch>
          </p:blipFill>
          <p:spPr>
            <a:xfrm>
              <a:off x="745142" y="1210586"/>
              <a:ext cx="2777525" cy="1675911"/>
            </a:xfrm>
            <a:prstGeom prst="rect">
              <a:avLst/>
            </a:prstGeom>
          </p:spPr>
        </p:pic>
        <p:sp>
          <p:nvSpPr>
            <p:cNvPr id="91" name="MH_Picture_3"/>
            <p:cNvSpPr/>
            <p:nvPr>
              <p:custDataLst>
                <p:tags r:id="rId6"/>
              </p:custDataLst>
            </p:nvPr>
          </p:nvSpPr>
          <p:spPr>
            <a:xfrm>
              <a:off x="1085671" y="1304730"/>
              <a:ext cx="2124000" cy="1312556"/>
            </a:xfrm>
            <a:prstGeom prst="rect">
              <a:avLst/>
            </a:prstGeom>
            <a:blipFill dpi="0" rotWithShape="1">
              <a:blip r:embed="rId7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" name="组合 101"/>
          <p:cNvGrpSpPr/>
          <p:nvPr>
            <p:custDataLst>
              <p:tags r:id="rId8"/>
            </p:custDataLst>
          </p:nvPr>
        </p:nvGrpSpPr>
        <p:grpSpPr>
          <a:xfrm>
            <a:off x="7029141" y="2184399"/>
            <a:ext cx="2952028" cy="1781203"/>
            <a:chOff x="5610899" y="1210586"/>
            <a:chExt cx="2777525" cy="1675911"/>
          </a:xfrm>
        </p:grpSpPr>
        <p:pic>
          <p:nvPicPr>
            <p:cNvPr id="103" name="图片 102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5" cstate="screen"/>
            <a:stretch>
              <a:fillRect/>
            </a:stretch>
          </p:blipFill>
          <p:spPr>
            <a:xfrm>
              <a:off x="5610899" y="1210586"/>
              <a:ext cx="2777525" cy="1675911"/>
            </a:xfrm>
            <a:prstGeom prst="rect">
              <a:avLst/>
            </a:prstGeom>
          </p:spPr>
        </p:pic>
        <p:sp>
          <p:nvSpPr>
            <p:cNvPr id="104" name="MH_Picture_3"/>
            <p:cNvSpPr/>
            <p:nvPr>
              <p:custDataLst>
                <p:tags r:id="rId10"/>
              </p:custDataLst>
            </p:nvPr>
          </p:nvSpPr>
          <p:spPr>
            <a:xfrm>
              <a:off x="5938426" y="1304730"/>
              <a:ext cx="2124000" cy="1312556"/>
            </a:xfrm>
            <a:prstGeom prst="rect">
              <a:avLst/>
            </a:prstGeom>
            <a:blipFill dpi="0" rotWithShape="1">
              <a:blip r:embed="rId11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5" name="圆角矩形 104"/>
          <p:cNvSpPr/>
          <p:nvPr>
            <p:custDataLst>
              <p:tags r:id="rId12"/>
            </p:custDataLst>
          </p:nvPr>
        </p:nvSpPr>
        <p:spPr>
          <a:xfrm>
            <a:off x="1259205" y="4377055"/>
            <a:ext cx="2992755" cy="1709420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MH_Text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300480" y="4738370"/>
            <a:ext cx="2765425" cy="107505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1、转速设计，运转更安静，寿命更长；</a:t>
            </a:r>
            <a:endParaRPr lang="zh-CN" altLang="en-US" sz="14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2、舌簧阀设计，效率更高；</a:t>
            </a:r>
            <a:endParaRPr lang="zh-CN" altLang="en-US" sz="14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5" name="MH_Text_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93945" y="4716780"/>
            <a:ext cx="2531745" cy="113157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3、空气滤清器芯采用进口滤纸制作，过滤及消音效果好，经久耐用</a:t>
            </a:r>
            <a:r>
              <a:rPr lang="zh-CN" altLang="en-US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；</a:t>
            </a:r>
            <a:endParaRPr lang="zh-CN" altLang="en-US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8" name="MH_Text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253730" y="4738370"/>
            <a:ext cx="2531745" cy="80708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4、呼吸器通道采用迷宫式结构，保证不冒油；</a:t>
            </a:r>
            <a:endParaRPr lang="zh-CN" altLang="en-US" sz="14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21" name="图片 12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035425" y="1966595"/>
            <a:ext cx="3993515" cy="2409825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530768" y="304934"/>
              <a:ext cx="1540510" cy="397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l"/>
              <a:r>
                <a:rPr lang="zh-CN" altLang="en-US" sz="2000" dirty="0" smtClean="0"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空压机特点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 descr="空压机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44060" y="2072640"/>
            <a:ext cx="2980055" cy="191198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ldLvl="0" animBg="1"/>
      <p:bldP spid="88" grpId="0" bldLvl="0" animBg="1"/>
      <p:bldP spid="10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1324038" y="2521625"/>
            <a:ext cx="5212080" cy="110680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感谢您的观赏</a:t>
            </a:r>
            <a:endParaRPr lang="zh-CN" altLang="en-US" sz="6600" b="1" dirty="0" smtClean="0">
              <a:solidFill>
                <a:srgbClr val="C00000"/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72" name="直接连接符 371"/>
          <p:cNvCxnSpPr/>
          <p:nvPr/>
        </p:nvCxnSpPr>
        <p:spPr>
          <a:xfrm flipV="1">
            <a:off x="1474630" y="3607319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031986" y="1231106"/>
            <a:ext cx="4435187" cy="4260819"/>
            <a:chOff x="7031986" y="1231106"/>
            <a:chExt cx="4435187" cy="4260819"/>
          </a:xfrm>
        </p:grpSpPr>
        <p:sp>
          <p:nvSpPr>
            <p:cNvPr id="14" name="矩形 13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5" name="矩形 374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6" name="矩形 375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3" name="矩形 372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4" name="矩形 373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2" name="图片 1" descr="矿安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170" y="2845435"/>
            <a:ext cx="988695" cy="1087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" grpId="0" bldLvl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2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3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4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5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6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7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8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9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10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11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12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13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14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15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16.xml><?xml version="1.0" encoding="utf-8"?>
<p:tagLst xmlns:p="http://schemas.openxmlformats.org/presentationml/2006/main">
  <p:tag name="KSO_WM_DIAGRAM_VIRTUALLY_FRAME" val="{&quot;height&quot;:120.75006272026049,&quot;left&quot;:9.396342376810821,&quot;top&quot;:273.968188976378,&quot;width&quot;:801.6783820326381}"/>
</p:tagLst>
</file>

<file path=ppt/tags/tag17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18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19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0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1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2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3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4.xml><?xml version="1.0" encoding="utf-8"?>
<p:tagLst xmlns:p="http://schemas.openxmlformats.org/presentationml/2006/main">
  <p:tag name="KSO_WM_DIAGRAM_VIRTUALLY_FRAME" val="{&quot;height&quot;:359.8054330708661,&quot;left&quot;:134.92582677165353,&quot;top&quot;:115.85913385826771,&quot;width&quot;:698.5688976377953}"/>
</p:tagLst>
</file>

<file path=ppt/tags/tag25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26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27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28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29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0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1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2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3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4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5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6.xml><?xml version="1.0" encoding="utf-8"?>
<p:tagLst xmlns:p="http://schemas.openxmlformats.org/presentationml/2006/main">
  <p:tag name="KSO_WM_DIAGRAM_VIRTUALLY_FRAME" val="{&quot;height&quot;:315.82188976377955,&quot;left&quot;:213.51866141732285,&quot;top&quot;:175.3,&quot;width&quot;:556.0488188976378}"/>
</p:tagLst>
</file>

<file path=ppt/tags/tag37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38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39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40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41.xml><?xml version="1.0" encoding="utf-8"?>
<p:tagLst xmlns:p="http://schemas.openxmlformats.org/presentationml/2006/main">
  <p:tag name="MH" val="20160217203636"/>
  <p:tag name="MH_LIBRARY" val="GRAPHIC"/>
  <p:tag name="MH_TYPE" val="Picture"/>
  <p:tag name="MH_ORDER" val="3"/>
  <p:tag name="KSO_WM_DIAGRAM_VIRTUALLY_FRAME" val="{&quot;height&quot;:324.4,&quot;left&quot;:99.12937007874015,&quot;top&quot;:154.85,&quot;width&quot;:766.1832283464566}"/>
</p:tagLst>
</file>

<file path=ppt/tags/tag42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43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44.xml><?xml version="1.0" encoding="utf-8"?>
<p:tagLst xmlns:p="http://schemas.openxmlformats.org/presentationml/2006/main">
  <p:tag name="MH" val="20160217203636"/>
  <p:tag name="MH_LIBRARY" val="GRAPHIC"/>
  <p:tag name="MH_TYPE" val="Picture"/>
  <p:tag name="MH_ORDER" val="3"/>
  <p:tag name="KSO_WM_DIAGRAM_VIRTUALLY_FRAME" val="{&quot;height&quot;:324.4,&quot;left&quot;:99.12937007874015,&quot;top&quot;:154.85,&quot;width&quot;:766.1832283464566}"/>
</p:tagLst>
</file>

<file path=ppt/tags/tag45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46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  <p:tag name="KSO_WM_DIAGRAM_VIRTUALLY_FRAME" val="{&quot;height&quot;:324.4,&quot;left&quot;:99.12937007874015,&quot;top&quot;:154.85,&quot;width&quot;:766.1832283464566}"/>
</p:tagLst>
</file>

<file path=ppt/tags/tag47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  <p:tag name="KSO_WM_DIAGRAM_VIRTUALLY_FRAME" val="{&quot;height&quot;:324.4,&quot;left&quot;:99.12937007874015,&quot;top&quot;:154.85,&quot;width&quot;:766.1832283464566}"/>
</p:tagLst>
</file>

<file path=ppt/tags/tag48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  <p:tag name="KSO_WM_DIAGRAM_VIRTUALLY_FRAME" val="{&quot;height&quot;:324.4,&quot;left&quot;:99.12937007874015,&quot;top&quot;:154.85,&quot;width&quot;:766.1832283464566}"/>
</p:tagLst>
</file>

<file path=ppt/tags/tag49.xml><?xml version="1.0" encoding="utf-8"?>
<p:tagLst xmlns:p="http://schemas.openxmlformats.org/presentationml/2006/main">
  <p:tag name="KSO_WM_DIAGRAM_VIRTUALLY_FRAME" val="{&quot;height&quot;:324.4,&quot;left&quot;:99.12937007874015,&quot;top&quot;:154.85,&quot;width&quot;:766.1832283464566}"/>
</p:tagLst>
</file>

<file path=ppt/tags/tag50.xml><?xml version="1.0" encoding="utf-8"?>
<p:tagLst xmlns:p="http://schemas.openxmlformats.org/presentationml/2006/main">
  <p:tag name="ISPRING_PRESENTATION_TITLE" val="红色商务大气年终年中汇报总结模板"/>
  <p:tag name="ISPRING_ULTRA_SCORM_COURSE_ID" val="584E2C60-2D98-470F-A2C1-044F7E55EA6B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xlu0yox">
      <a:majorFont>
        <a:latin typeface="FZZhengHeiS-R-GB"/>
        <a:ea typeface="FZHei-B01S"/>
        <a:cs typeface=""/>
      </a:majorFont>
      <a:minorFont>
        <a:latin typeface="FZZhengHeiS-R-GB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624</Words>
  <Application>WPS 演示</Application>
  <PresentationFormat>自定义</PresentationFormat>
  <Paragraphs>80</Paragraphs>
  <Slides>10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Calibri</vt:lpstr>
      <vt:lpstr>Arial Unicode MS</vt:lpstr>
      <vt:lpstr>方正隶书_GBK</vt:lpstr>
      <vt:lpstr>Calibri</vt:lpstr>
      <vt:lpstr>方正黑体简体</vt:lpstr>
      <vt:lpstr>Arial Unicode MS</vt:lpstr>
      <vt:lpstr>FZZhengHeiS-R-GB</vt:lpstr>
      <vt:lpstr>HelveticaNeue LT 43 LightEx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</dc:title>
  <dc:creator>第一PPT</dc:creator>
  <cp:keywords>www.1ppt.com</cp:keywords>
  <dc:description>www.1ppt.com</dc:description>
  <cp:lastModifiedBy>Administrator</cp:lastModifiedBy>
  <cp:revision>172</cp:revision>
  <dcterms:created xsi:type="dcterms:W3CDTF">2016-07-16T08:53:00Z</dcterms:created>
  <dcterms:modified xsi:type="dcterms:W3CDTF">2024-08-02T09:05:17Z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9F42A3A213F94B87B9FD938D4E467FA0_13</vt:lpwstr>
  </property>
  <property fmtid="{D5CDD505-2E9C-101B-9397-08002B2CF9AE}" pid="3" name="KSOProductBuildVer">
    <vt:lpwstr>2052-12.1.0.16929</vt:lpwstr>
  </property>
</Properties>
</file>