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025" r:id="rId1"/>
    <p:sldMasterId id="2147496062" r:id="rId2"/>
  </p:sldMasterIdLst>
  <p:notesMasterIdLst>
    <p:notesMasterId r:id="rId3"/>
  </p:notesMasterIdLst>
  <p:sldIdLst>
    <p:sldId id="5969" r:id="rId4"/>
    <p:sldId id="5974" r:id="rId5"/>
    <p:sldId id="5978" r:id="rId6"/>
    <p:sldId id="5981" r:id="rId7"/>
    <p:sldId id="5984" r:id="rId8"/>
    <p:sldId id="5987" r:id="rId9"/>
    <p:sldId id="5990" r:id="rId10"/>
    <p:sldId id="5993" r:id="rId11"/>
    <p:sldId id="5996" r:id="rId12"/>
    <p:sldId id="5999" r:id="rId13"/>
    <p:sldId id="6002" r:id="rId14"/>
    <p:sldId id="6005" r:id="rId15"/>
    <p:sldId id="6008" r:id="rId16"/>
    <p:sldId id="6011" r:id="rId17"/>
    <p:sldId id="6014" r:id="rId18"/>
    <p:sldId id="6017" r:id="rId19"/>
    <p:sldId id="6020" r:id="rId20"/>
    <p:sldId id="6023" r:id="rId21"/>
    <p:sldId id="6026" r:id="rId22"/>
    <p:sldId id="6029" r:id="rId23"/>
    <p:sldId id="6032" r:id="rId24"/>
    <p:sldId id="6035" r:id="rId25"/>
    <p:sldId id="6038" r:id="rId26"/>
    <p:sldId id="6041" r:id="rId27"/>
    <p:sldId id="6044" r:id="rId28"/>
    <p:sldId id="6047" r:id="rId29"/>
    <p:sldId id="605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image" Target="../media/image2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5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Ref idx="1001">
        <a:schemeClr val="bg1"/>
      </p:bgRef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@png2x_bg_封面" descr="C:/Users/kingsoft/AppData/Local/Temp/fig2wpp/@png2x_bg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014984" y="808653"/>
            <a:ext cx="10158984" cy="180653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1"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014920" y="2739957"/>
            <a:ext cx="10158984" cy="598297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20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014920" y="3644517"/>
            <a:ext cx="10158984" cy="1450413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bg_正文" descr="C:/Users/kingsoft/AppData/Local/Temp/fig2wpp/@png2x_bg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67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0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png2x_bg_目录" descr="C:/Users/kingsoft/AppData/Local/Temp/fig2wpp/@png2x_bg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688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71016" y="1271016"/>
            <a:ext cx="6345936" cy="630936"/>
          </a:xfrm>
          <a:noFill/>
        </p:spPr>
        <p:txBody>
          <a:bodyPr anchor="t" wrap="square">
            <a:normAutofit/>
          </a:bodyPr>
          <a:lstStyle>
            <a:lvl1pPr algn="l">
              <a:defRPr b="1" sz="4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0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694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@png2x_bg_章节" descr="C:/Users/kingsoft/AppData/Local/Temp/fig2wpp/@png2x_bg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891004" y="2542032"/>
            <a:ext cx="9282964" cy="2490278"/>
          </a:xfrm>
          <a:noFill/>
        </p:spPr>
        <p:txBody>
          <a:bodyPr anchor="t" wrap="square">
            <a:normAutofit/>
          </a:bodyPr>
          <a:lstStyle>
            <a:lvl1pPr algn="r">
              <a:defRPr b="0" sz="39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4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891004" y="373224"/>
            <a:ext cx="9282964" cy="1912776"/>
          </a:xfrm>
          <a:noFill/>
        </p:spPr>
        <p:txBody>
          <a:bodyPr anchor="b" wrap="square">
            <a:normAutofit/>
          </a:bodyPr>
          <a:lstStyle>
            <a:lvl1pPr algn="r" indent="0" marL="0">
              <a:buNone/>
              <a:defRPr b="1" sz="9400">
                <a:solidFill>
                  <a:schemeClr val="accent1"/>
                </a:solidFill>
                <a:latin typeface="+mn-lt"/>
                <a:ea typeface="MiSans Bold" panose="00000800000000000000" charset="-122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609600"/>
            <a:ext cx="10158984" cy="917448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754154"/>
            <a:ext cx="4824984" cy="442344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754154"/>
            <a:ext cx="4824984" cy="442344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609600"/>
            <a:ext cx="10158984" cy="917448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20319" y="1672573"/>
            <a:ext cx="4796726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20319" y="2358099"/>
            <a:ext cx="4796726" cy="3831564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53620" y="1672573"/>
            <a:ext cx="482034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53620" y="2358099"/>
            <a:ext cx="4820348" cy="3831564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609600"/>
            <a:ext cx="10158984" cy="917448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03527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r>
              <a:rPr altLang="en-US" dirty="0" lang="zh-CN"/>
              <a:t>样式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@png2x_bg_结束" descr="C:/Users/kingsoft/AppData/Local/Temp/fig2wpp/@png2x_bg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6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014984" y="683768"/>
            <a:ext cx="10158984" cy="2361184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1"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14730" y="3557270"/>
            <a:ext cx="10158730" cy="1314450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1.xml"/><Relationship Id="rId13" Type="http://schemas.openxmlformats.org/officeDocument/2006/relationships/image" Target="../media/image2.png"/><Relationship Id="rId14" Type="http://schemas.openxmlformats.org/officeDocument/2006/relationships/tags" Target="../tags/tag62.xml"/><Relationship Id="rId15" Type="http://schemas.openxmlformats.org/officeDocument/2006/relationships/tags" Target="../tags/tag63.xml"/><Relationship Id="rId16" Type="http://schemas.openxmlformats.org/officeDocument/2006/relationships/tags" Target="../tags/tag64.xml"/><Relationship Id="rId17" Type="http://schemas.openxmlformats.org/officeDocument/2006/relationships/tags" Target="../tags/tag65.xml"/><Relationship Id="rId18" Type="http://schemas.openxmlformats.org/officeDocument/2006/relationships/tags" Target="../tags/tag66.xml"/><Relationship Id="rId19" Type="http://schemas.openxmlformats.org/officeDocument/2006/relationships/tags" Target="../tags/tag67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026" r:id="rId1"/>
    <p:sldLayoutId id="2147496027" r:id="rId2"/>
    <p:sldLayoutId id="2147496028" r:id="rId3"/>
    <p:sldLayoutId id="2147496029" r:id="rId4"/>
    <p:sldLayoutId id="2147496030" r:id="rId5"/>
    <p:sldLayoutId id="2147496031" r:id="rId6"/>
    <p:sldLayoutId id="2147496032" r:id="rId7"/>
    <p:sldLayoutId id="2147496033" r:id="rId8"/>
    <p:sldLayoutId id="2147496034" r:id="rId9"/>
    <p:sldLayoutId id="2147496035" r:id="rId10"/>
    <p:sldLayoutId id="21474960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bg_正文" descr="C:/Users/kingsoft/AppData/Local/Temp/fig2wpp/@png2x_bg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014984" y="609600"/>
            <a:ext cx="10158984" cy="917448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063" r:id="rId1"/>
    <p:sldLayoutId id="2147496064" r:id="rId2"/>
    <p:sldLayoutId id="2147496065" r:id="rId3"/>
    <p:sldLayoutId id="2147496066" r:id="rId4"/>
    <p:sldLayoutId id="2147496067" r:id="rId5"/>
    <p:sldLayoutId id="2147496068" r:id="rId6"/>
    <p:sldLayoutId id="2147496069" r:id="rId7"/>
    <p:sldLayoutId id="2147496070" r:id="rId8"/>
    <p:sldLayoutId id="2147496071" r:id="rId9"/>
    <p:sldLayoutId id="2147496072" r:id="rId10"/>
    <p:sldLayoutId id="214749607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altLang="en-US" b="1" dirty="0" sz="3400" kern="1200" lang="zh-CN">
          <a:solidFill>
            <a:schemeClr val="lt1">
              <a:lumMod val="100000"/>
            </a:schemeClr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lt1">
              <a:lumMod val="100000"/>
            </a:schemeClr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lt1">
              <a:lumMod val="100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lt1">
              <a:lumMod val="100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lt1">
              <a:lumMod val="100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lt1">
              <a:lumMod val="100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tags" Target="../tags/tag214.xml"/><Relationship Id="rId20" Type="http://schemas.openxmlformats.org/officeDocument/2006/relationships/tags" Target="../tags/tag215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4687"/>
          </a:bodyPr>
          <a:p>
            <a:r>
              <a:rPr altLang="en-US" lang="zh-CN"/>
              <a:t>健康与医疗保健行业创新项目</a:t>
            </a:r>
            <a:endParaRPr altLang="en-US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 a click to unlimited possibilities</a:t>
            </a:r>
            <a:endParaRPr altLang="en-US" lang="zh-CN"/>
          </a:p>
        </p:txBody>
      </p:sp>
      <p:sp>
        <p:nvSpPr>
          <p:cNvPr id="1048652" name="文本占位符 1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序号"/>
          <p:cNvSpPr txBox="1"/>
          <p:nvPr>
            <p:custDataLst>
              <p:tags r:id="rId1"/>
            </p:custDataLst>
          </p:nvPr>
        </p:nvSpPr>
        <p:spPr>
          <a:xfrm>
            <a:off x="633490" y="3075940"/>
            <a:ext cx="1583864" cy="1271016"/>
          </a:xfrm>
          <a:prstGeom prst="rect"/>
          <a:noFill/>
        </p:spPr>
        <p:txBody>
          <a:bodyPr anchor="t" anchorCtr="0" bIns="0" lIns="0" rIns="0" rtlCol="0" tIns="0" wrap="square">
            <a:normAutofit fontScale="96250" lnSpcReduction="2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9400">
                <a:gradFill>
                  <a:gsLst>
                    <a:gs pos="0">
                      <a:schemeClr val="accent1"/>
                    </a:gs>
                    <a:gs pos="100000">
                      <a:srgbClr val="000000">
                        <a:alpha val="0"/>
                      </a:srgbClr>
                    </a:gs>
                  </a:gsLst>
                  <a:lin ang="5400000" scaled="1"/>
                </a:gradFill>
                <a:ea typeface="MiSans Bold" panose="00000800000000000000" charset="-122"/>
              </a:defRPr>
            </a:lvl1pPr>
          </a:lstStyle>
          <a:p>
            <a:r>
              <a:rPr dirty="0" sz="8000" lang="en-US"/>
              <a:t>01</a:t>
            </a:r>
            <a:endParaRPr dirty="0" sz="8000" lang="en-US"/>
          </a:p>
        </p:txBody>
      </p:sp>
      <p:sp>
        <p:nvSpPr>
          <p:cNvPr id="1048790" name="项标题"/>
          <p:cNvSpPr txBox="1"/>
          <p:nvPr>
            <p:custDataLst>
              <p:tags r:id="rId2"/>
            </p:custDataLst>
          </p:nvPr>
        </p:nvSpPr>
        <p:spPr>
          <a:xfrm>
            <a:off x="633490" y="4136644"/>
            <a:ext cx="1583864" cy="160375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6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crosoft YaHei UI" panose="020B0503020204020204" charset="-122"/>
              </a:rPr>
              <a:t>健康与医疗保健行业概述</a:t>
            </a:r>
            <a:endParaRPr altLang="en-US" b="1" dirty="0" sz="16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crosoft YaHei UI" panose="020B0503020204020204" charset="-122"/>
            </a:endParaRPr>
          </a:p>
        </p:txBody>
      </p:sp>
      <p:sp>
        <p:nvSpPr>
          <p:cNvPr id="1048792" name="序号"/>
          <p:cNvSpPr txBox="1"/>
          <p:nvPr>
            <p:custDataLst>
              <p:tags r:id="rId3"/>
            </p:custDataLst>
          </p:nvPr>
        </p:nvSpPr>
        <p:spPr>
          <a:xfrm>
            <a:off x="2501721" y="3075940"/>
            <a:ext cx="1583864" cy="1271016"/>
          </a:xfrm>
          <a:prstGeom prst="rect"/>
          <a:noFill/>
        </p:spPr>
        <p:txBody>
          <a:bodyPr anchor="t" anchorCtr="0" bIns="0" lIns="0" rIns="0" rtlCol="0" tIns="0" wrap="square">
            <a:normAutofit fontScale="96250" lnSpcReduction="2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9400">
                <a:gradFill>
                  <a:gsLst>
                    <a:gs pos="0">
                      <a:schemeClr val="accent1"/>
                    </a:gs>
                    <a:gs pos="100000">
                      <a:srgbClr val="000000">
                        <a:alpha val="0"/>
                      </a:srgbClr>
                    </a:gs>
                  </a:gsLst>
                  <a:lin ang="5400000" scaled="1"/>
                </a:gradFill>
                <a:ea typeface="MiSans Bold" panose="00000800000000000000" charset="-122"/>
              </a:defRPr>
            </a:lvl1pPr>
          </a:lstStyle>
          <a:p>
            <a:r>
              <a:rPr dirty="0" sz="8000" lang="en-US"/>
              <a:t>02</a:t>
            </a:r>
            <a:endParaRPr dirty="0" sz="8000" lang="en-US"/>
          </a:p>
        </p:txBody>
      </p:sp>
      <p:sp>
        <p:nvSpPr>
          <p:cNvPr id="1048794" name="项标题"/>
          <p:cNvSpPr txBox="1"/>
          <p:nvPr>
            <p:custDataLst>
              <p:tags r:id="rId4"/>
            </p:custDataLst>
          </p:nvPr>
        </p:nvSpPr>
        <p:spPr>
          <a:xfrm>
            <a:off x="2501721" y="4136644"/>
            <a:ext cx="1583864" cy="160375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6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crosoft YaHei UI" panose="020B0503020204020204" charset="-122"/>
              </a:rPr>
              <a:t>健康与医疗保健行业创新项目的特点</a:t>
            </a:r>
            <a:endParaRPr altLang="en-US" b="1" dirty="0" sz="16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crosoft YaHei UI" panose="020B0503020204020204" charset="-122"/>
            </a:endParaRPr>
          </a:p>
        </p:txBody>
      </p:sp>
      <p:sp>
        <p:nvSpPr>
          <p:cNvPr id="1048796" name="序号"/>
          <p:cNvSpPr txBox="1"/>
          <p:nvPr>
            <p:custDataLst>
              <p:tags r:id="rId5"/>
            </p:custDataLst>
          </p:nvPr>
        </p:nvSpPr>
        <p:spPr>
          <a:xfrm>
            <a:off x="4369952" y="3075940"/>
            <a:ext cx="1583864" cy="1271016"/>
          </a:xfrm>
          <a:prstGeom prst="rect"/>
          <a:noFill/>
        </p:spPr>
        <p:txBody>
          <a:bodyPr anchor="t" anchorCtr="0" bIns="0" lIns="0" rIns="0" rtlCol="0" tIns="0" wrap="square">
            <a:normAutofit fontScale="96250" lnSpcReduction="2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9400">
                <a:gradFill>
                  <a:gsLst>
                    <a:gs pos="0">
                      <a:schemeClr val="accent1"/>
                    </a:gs>
                    <a:gs pos="100000">
                      <a:srgbClr val="000000">
                        <a:alpha val="0"/>
                      </a:srgbClr>
                    </a:gs>
                  </a:gsLst>
                  <a:lin ang="5400000" scaled="1"/>
                </a:gradFill>
                <a:ea typeface="MiSans Bold" panose="00000800000000000000" charset="-122"/>
              </a:defRPr>
            </a:lvl1pPr>
          </a:lstStyle>
          <a:p>
            <a:r>
              <a:rPr dirty="0" sz="8000" lang="en-US"/>
              <a:t>03</a:t>
            </a:r>
            <a:endParaRPr dirty="0" sz="8000" lang="en-US"/>
          </a:p>
        </p:txBody>
      </p:sp>
      <p:sp>
        <p:nvSpPr>
          <p:cNvPr id="1048798" name="项标题"/>
          <p:cNvSpPr txBox="1"/>
          <p:nvPr>
            <p:custDataLst>
              <p:tags r:id="rId6"/>
            </p:custDataLst>
          </p:nvPr>
        </p:nvSpPr>
        <p:spPr>
          <a:xfrm>
            <a:off x="4369952" y="4136644"/>
            <a:ext cx="1583864" cy="160375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6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crosoft YaHei UI" panose="020B0503020204020204" charset="-122"/>
              </a:rPr>
              <a:t>健康与医疗保健行业创新项目的实施</a:t>
            </a:r>
            <a:endParaRPr altLang="en-US" b="1" dirty="0" sz="16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crosoft YaHei UI" panose="020B0503020204020204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7"/>
            </p:custDataLst>
          </p:nvPr>
        </p:nvSpPr>
        <p:spPr>
          <a:xfrm>
            <a:off x="6238183" y="3075940"/>
            <a:ext cx="1583864" cy="1271016"/>
          </a:xfrm>
          <a:prstGeom prst="rect"/>
          <a:noFill/>
        </p:spPr>
        <p:txBody>
          <a:bodyPr anchor="t" anchorCtr="0" bIns="0" lIns="0" rIns="0" rtlCol="0" tIns="0" wrap="square">
            <a:normAutofit fontScale="96250" lnSpcReduction="2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9400">
                <a:gradFill>
                  <a:gsLst>
                    <a:gs pos="0">
                      <a:schemeClr val="accent1"/>
                    </a:gs>
                    <a:gs pos="100000">
                      <a:srgbClr val="000000">
                        <a:alpha val="0"/>
                      </a:srgbClr>
                    </a:gs>
                  </a:gsLst>
                  <a:lin ang="5400000" scaled="1"/>
                </a:gradFill>
                <a:ea typeface="MiSans Bold" panose="00000800000000000000" charset="-122"/>
              </a:defRPr>
            </a:lvl1pPr>
          </a:lstStyle>
          <a:p>
            <a:r>
              <a:rPr dirty="0" sz="8000" lang="en-US"/>
              <a:t>04</a:t>
            </a:r>
            <a:endParaRPr dirty="0" sz="8000" lang="en-US"/>
          </a:p>
        </p:txBody>
      </p:sp>
      <p:sp>
        <p:nvSpPr>
          <p:cNvPr id="1048802" name="项标题"/>
          <p:cNvSpPr txBox="1"/>
          <p:nvPr>
            <p:custDataLst>
              <p:tags r:id="rId8"/>
            </p:custDataLst>
          </p:nvPr>
        </p:nvSpPr>
        <p:spPr>
          <a:xfrm>
            <a:off x="6238183" y="4136644"/>
            <a:ext cx="1583864" cy="160375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6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crosoft YaHei UI" panose="020B0503020204020204" charset="-122"/>
              </a:rPr>
              <a:t>健康与医疗保健行业创新项目的案例分析</a:t>
            </a:r>
            <a:endParaRPr altLang="en-US" b="1" dirty="0" sz="16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crosoft YaHei UI" panose="020B0503020204020204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9"/>
            </p:custDataLst>
          </p:nvPr>
        </p:nvSpPr>
        <p:spPr>
          <a:xfrm>
            <a:off x="8106414" y="3075940"/>
            <a:ext cx="1583864" cy="1271016"/>
          </a:xfrm>
          <a:prstGeom prst="rect"/>
          <a:noFill/>
        </p:spPr>
        <p:txBody>
          <a:bodyPr anchor="t" anchorCtr="0" bIns="0" lIns="0" rIns="0" rtlCol="0" tIns="0" wrap="square">
            <a:normAutofit fontScale="96250" lnSpcReduction="2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9400">
                <a:gradFill>
                  <a:gsLst>
                    <a:gs pos="0">
                      <a:schemeClr val="accent1"/>
                    </a:gs>
                    <a:gs pos="100000">
                      <a:srgbClr val="000000">
                        <a:alpha val="0"/>
                      </a:srgbClr>
                    </a:gs>
                  </a:gsLst>
                  <a:lin ang="5400000" scaled="1"/>
                </a:gradFill>
                <a:ea typeface="MiSans Bold" panose="00000800000000000000" charset="-122"/>
              </a:defRPr>
            </a:lvl1pPr>
          </a:lstStyle>
          <a:p>
            <a:r>
              <a:rPr dirty="0" sz="8000" lang="en-US"/>
              <a:t>05</a:t>
            </a:r>
            <a:endParaRPr dirty="0" sz="8000" lang="en-US"/>
          </a:p>
        </p:txBody>
      </p:sp>
      <p:sp>
        <p:nvSpPr>
          <p:cNvPr id="1048806" name="项标题"/>
          <p:cNvSpPr txBox="1"/>
          <p:nvPr>
            <p:custDataLst>
              <p:tags r:id="rId10"/>
            </p:custDataLst>
          </p:nvPr>
        </p:nvSpPr>
        <p:spPr>
          <a:xfrm>
            <a:off x="8106414" y="4136644"/>
            <a:ext cx="1583864" cy="160375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6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crosoft YaHei UI" panose="020B0503020204020204" charset="-122"/>
              </a:rPr>
              <a:t>健康与医疗保健行业创新项目的发展前景</a:t>
            </a:r>
            <a:endParaRPr altLang="en-US" b="1" dirty="0" sz="16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crosoft YaHei UI" panose="020B0503020204020204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1"/>
            </p:custDataLst>
          </p:nvPr>
        </p:nvSpPr>
        <p:spPr>
          <a:xfrm>
            <a:off x="9974647" y="3075940"/>
            <a:ext cx="1583864" cy="1271016"/>
          </a:xfrm>
          <a:prstGeom prst="rect"/>
          <a:noFill/>
        </p:spPr>
        <p:txBody>
          <a:bodyPr anchor="t" anchorCtr="0" bIns="0" lIns="0" rIns="0" rtlCol="0" tIns="0" wrap="square">
            <a:normAutofit fontScale="96250" lnSpcReduction="2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9400">
                <a:gradFill>
                  <a:gsLst>
                    <a:gs pos="0">
                      <a:schemeClr val="accent1"/>
                    </a:gs>
                    <a:gs pos="100000">
                      <a:srgbClr val="000000">
                        <a:alpha val="0"/>
                      </a:srgbClr>
                    </a:gs>
                  </a:gsLst>
                  <a:lin ang="5400000" scaled="1"/>
                </a:gradFill>
                <a:ea typeface="MiSans Bold" panose="00000800000000000000" charset="-122"/>
              </a:defRPr>
            </a:lvl1pPr>
          </a:lstStyle>
          <a:p>
            <a:r>
              <a:rPr dirty="0" sz="8000" lang="en-US"/>
              <a:t>06</a:t>
            </a:r>
            <a:endParaRPr dirty="0" sz="8000" lang="en-US"/>
          </a:p>
        </p:txBody>
      </p:sp>
      <p:sp>
        <p:nvSpPr>
          <p:cNvPr id="1048810" name="项标题"/>
          <p:cNvSpPr txBox="1"/>
          <p:nvPr>
            <p:custDataLst>
              <p:tags r:id="rId12"/>
            </p:custDataLst>
          </p:nvPr>
        </p:nvSpPr>
        <p:spPr>
          <a:xfrm>
            <a:off x="9974647" y="4136644"/>
            <a:ext cx="1583864" cy="160375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6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crosoft YaHei UI" panose="020B0503020204020204" charset="-122"/>
              </a:rPr>
              <a:t>如何提高健康与医疗保健行业创新项目的成功率</a:t>
            </a:r>
            <a:endParaRPr altLang="en-US" b="1" dirty="0" sz="16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crosoft YaHei UI" panose="020B0503020204020204" charset="-122"/>
            </a:endParaRPr>
          </a:p>
        </p:txBody>
      </p:sp>
      <p:sp>
        <p:nvSpPr>
          <p:cNvPr id="1048812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271016" y="1271016"/>
            <a:ext cx="6345936" cy="630936"/>
          </a:xfrm>
          <a:noFill/>
        </p:spPr>
        <p:txBody>
          <a:bodyPr anchor="t" wrap="square">
            <a:normAutofit fontScale="92273"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91004" y="2542032"/>
            <a:ext cx="9282964" cy="2490278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健康与医疗保健行业概述</a:t>
            </a:r>
            <a:endParaRPr altLang="en-US" dirty="0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891004" y="373224"/>
            <a:ext cx="9282964" cy="1912776"/>
          </a:xfrm>
          <a:noFill/>
        </p:spPr>
        <p:txBody>
          <a:bodyPr anchor="t" wrap="square">
            <a:normAutofit fontScale="89362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行业背景和发展趋势</a:t>
            </a:r>
            <a:endParaRPr altLang="en-US" lang="zh-CN"/>
          </a:p>
        </p:txBody>
      </p:sp>
      <p:sp>
        <p:nvSpPr>
          <p:cNvPr id="1048880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2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健康与医疗保健行业的发展历程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8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0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当前全球健康与医疗保健行业的市场规模和增长趋势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4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6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健康与医疗保健行业的主要细分领域和特点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0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未来健康与医疗保健行业的发展趋势和挑战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创新项目的定义和分类</a:t>
            </a:r>
            <a:endParaRPr altLang="en-US" lang="zh-CN"/>
          </a:p>
        </p:txBody>
      </p:sp>
      <p:sp>
        <p:nvSpPr>
          <p:cNvPr id="1048938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1135035" y="2193678"/>
            <a:ext cx="4723078" cy="334931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0" name="矩形 48"/>
          <p:cNvSpPr/>
          <p:nvPr>
            <p:custDataLst>
              <p:tags r:id="rId2"/>
            </p:custDataLst>
          </p:nvPr>
        </p:nvSpPr>
        <p:spPr>
          <a:xfrm>
            <a:off x="1014984" y="2676822"/>
            <a:ext cx="240017" cy="24186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文本框 52"/>
          <p:cNvSpPr txBox="1"/>
          <p:nvPr>
            <p:custDataLst>
              <p:tags r:id="rId3"/>
            </p:custDataLst>
          </p:nvPr>
        </p:nvSpPr>
        <p:spPr>
          <a:xfrm>
            <a:off x="1476943" y="2477915"/>
            <a:ext cx="4079526" cy="225842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3333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创新项目的定义：创新项目是指通过引入新技术、新方法、新模式等手段，创造新价值、满足市场需求、提升竞争力的项目。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4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50802" y="2193678"/>
            <a:ext cx="4723078" cy="334931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6" name="矩形 20"/>
          <p:cNvSpPr/>
          <p:nvPr>
            <p:custDataLst>
              <p:tags r:id="rId5"/>
            </p:custDataLst>
          </p:nvPr>
        </p:nvSpPr>
        <p:spPr>
          <a:xfrm>
            <a:off x="6330752" y="2676822"/>
            <a:ext cx="240017" cy="24186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文本框 3"/>
          <p:cNvSpPr txBox="1"/>
          <p:nvPr>
            <p:custDataLst>
              <p:tags r:id="rId6"/>
            </p:custDataLst>
          </p:nvPr>
        </p:nvSpPr>
        <p:spPr>
          <a:xfrm>
            <a:off x="6792711" y="2477915"/>
            <a:ext cx="4079526" cy="225842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创新项目的分类：根据创新程度的不同，创新项目可以分为产品创新、过程创新、组织创新和市场创新等类型。</a:t>
            </a:r>
            <a:endParaRPr altLang="en-US" dirty="0" sz="2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91004" y="2542032"/>
            <a:ext cx="9282964" cy="2490278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健康与医疗保健行业创新项目的特点</a:t>
            </a:r>
            <a:endParaRPr altLang="en-US" dirty="0" lang="zh-CN"/>
          </a:p>
        </p:txBody>
      </p:sp>
      <p:sp>
        <p:nvSpPr>
          <p:cNvPr id="10489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891004" y="373224"/>
            <a:ext cx="9282964" cy="1912776"/>
          </a:xfrm>
          <a:noFill/>
        </p:spPr>
        <p:txBody>
          <a:bodyPr anchor="t" wrap="square">
            <a:normAutofit fontScale="89362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创新性</a:t>
            </a:r>
            <a:endParaRPr altLang="en-US" lang="zh-CN"/>
          </a:p>
        </p:txBody>
      </p:sp>
      <p:sp>
        <p:nvSpPr>
          <p:cNvPr id="10490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创新技术：采用先进技术，提高医疗保健服务的效率和质量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创新思维：鼓励跨界合作，打破行业壁垒，推动医疗保健行业的变革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创新实践：将创新理念转化为实际产品或服务，满足市场需求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创新模式：打破传统医疗保健模式，提供更加便捷、个性化的服务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实用性</a:t>
            </a:r>
            <a:endParaRPr altLang="en-US" lang="zh-CN"/>
          </a:p>
        </p:txBody>
      </p:sp>
      <p:sp>
        <p:nvSpPr>
          <p:cNvPr id="104909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健康与医疗保健行业创新项目旨在解决实际问题，提高医疗保健质量和效率。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创新项目通常具有可操作性和可行性，能够在实际应用中得到有效实施。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创新项目注重实际效果和效益，旨在为患者、医疗机构和社会带来实际利益。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创新项目通常具有可持续性和可扩展性，能够在未来继续发挥作用并推广到更广泛的领域。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社会效益</a:t>
            </a:r>
            <a:endParaRPr altLang="en-US" lang="zh-CN"/>
          </a:p>
        </p:txBody>
      </p:sp>
      <p:sp>
        <p:nvSpPr>
          <p:cNvPr id="10491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8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提高医疗保健的可及性和可负担性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4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改善患者的生活质量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0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降低医疗成本和促进可持续发展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2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6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增强社会凝聚力和公共卫生安全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91004" y="2542032"/>
            <a:ext cx="9282964" cy="2490278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健康与医疗保健行业创新项目的实施</a:t>
            </a:r>
            <a:endParaRPr altLang="en-US" dirty="0" lang="zh-CN"/>
          </a:p>
        </p:txBody>
      </p:sp>
      <p:sp>
        <p:nvSpPr>
          <p:cNvPr id="10491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891004" y="373224"/>
            <a:ext cx="9282964" cy="1912776"/>
          </a:xfrm>
          <a:noFill/>
        </p:spPr>
        <p:txBody>
          <a:bodyPr anchor="t" wrap="square">
            <a:normAutofit fontScale="89362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创新项目的研发</a:t>
            </a:r>
            <a:endParaRPr altLang="en-US" lang="zh-CN"/>
          </a:p>
        </p:txBody>
      </p:sp>
      <p:sp>
        <p:nvSpPr>
          <p:cNvPr id="104923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研发团队组建：组建跨学科团队，包括医疗专家、工程师、设计师等，共同开展项目研发。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确定创新项目目标：针对特定健康问题或医疗需求，设定明确、可衡量的目标。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技术研究与开发：深入研究相关技术，开发出具有创新性的解决方案，以满足项目目标。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临床试验与验证：在真实环境中对项目进行临床试验和验证，确保其安全性和有效性。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创新项目的推广</a:t>
            </a:r>
            <a:endParaRPr altLang="en-US" lang="zh-CN"/>
          </a:p>
        </p:txBody>
      </p:sp>
      <p:sp>
        <p:nvSpPr>
          <p:cNvPr id="1049280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4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合作伙伴：与相关企业、机构建立合作关系，共同推广项目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8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0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宣传渠道：利用多种媒体和平台进行宣传推广，如社交媒体、广告等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4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6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培训和教育：为相关人员提供培训和教育，提高他们对创新项目的认识和接受度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0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2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政策支持：寻求政府政策支持和资金扶持，推动项目的实施和推广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创新项目的运营</a:t>
            </a:r>
            <a:endParaRPr altLang="en-US" lang="zh-CN"/>
          </a:p>
        </p:txBody>
      </p:sp>
      <p:sp>
        <p:nvSpPr>
          <p:cNvPr id="104933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运营模式：采用线上线下结合的方式，提高用户参与度和满意度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合作伙伴：与医疗机构、保险公司等合作，共同推进项目实施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数据分析：通过数据挖掘和分析，了解用户需求和行为，优化项目运营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持续改进：根据用户反馈和数据分析结果，不断优化项目运营方案，提高项目效果和可持续性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91004" y="2542032"/>
            <a:ext cx="9282964" cy="2490278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健康与医疗保健行业创新项目的案例分析</a:t>
            </a:r>
            <a:endParaRPr altLang="en-US" dirty="0" lang="zh-CN"/>
          </a:p>
        </p:txBody>
      </p:sp>
      <p:sp>
        <p:nvSpPr>
          <p:cNvPr id="10493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891004" y="373224"/>
            <a:ext cx="9282964" cy="1912776"/>
          </a:xfrm>
          <a:noFill/>
        </p:spPr>
        <p:txBody>
          <a:bodyPr anchor="t" wrap="square">
            <a:normAutofit fontScale="89362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成功的创新项目案例</a:t>
            </a:r>
            <a:endParaRPr altLang="en-US" lang="zh-CN"/>
          </a:p>
        </p:txBody>
      </p:sp>
      <p:sp>
        <p:nvSpPr>
          <p:cNvPr id="104943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简介：通过案例分析，介绍健康与医疗保健行业成功的创新项目，包括项目背景、创新点、实施过程和效果评估等方面。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案例一：智能健康管理平台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案例二：基因检测与个性化医疗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案例三：远程医疗与在线医疗咨询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失败的创新项目案例</a:t>
            </a:r>
            <a:endParaRPr altLang="en-US" lang="zh-CN"/>
          </a:p>
        </p:txBody>
      </p:sp>
      <p:sp>
        <p:nvSpPr>
          <p:cNvPr id="10494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案例名称：智能健康手环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案例名称：虚拟现实医疗系统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失败原因：技术不成熟，难以满足实际需求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失败原因：用户体验不佳，功能过于复杂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案例分析的启示</a:t>
            </a:r>
            <a:endParaRPr altLang="en-US" lang="zh-CN"/>
          </a:p>
        </p:txBody>
      </p:sp>
      <p:sp>
        <p:nvSpPr>
          <p:cNvPr id="104956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面临的挑战：政策限制、市场竞争、技术瓶颈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创新项目的成功因素：市场需求、技术突破、团队协作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行业发展趋势：个性化医疗、远程医疗、智能医疗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未来展望：跨界合作、技术融合、可持续发展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91004" y="2542032"/>
            <a:ext cx="9282964" cy="2490278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健康与医疗保健行业创新项目的发展前景</a:t>
            </a:r>
            <a:endParaRPr altLang="en-US" dirty="0" lang="zh-CN"/>
          </a:p>
        </p:txBody>
      </p:sp>
      <p:sp>
        <p:nvSpPr>
          <p:cNvPr id="10496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891004" y="373224"/>
            <a:ext cx="9282964" cy="1912776"/>
          </a:xfrm>
          <a:noFill/>
        </p:spPr>
        <p:txBody>
          <a:bodyPr anchor="t" wrap="square">
            <a:normAutofit fontScale="89362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技术发展对创新项目的影响</a:t>
            </a:r>
            <a:endParaRPr altLang="en-US" lang="zh-CN"/>
          </a:p>
        </p:txBody>
      </p:sp>
      <p:sp>
        <p:nvSpPr>
          <p:cNvPr id="1049666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0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8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远程医疗技术的普及，方便患者就医和医生诊断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医疗大数据分析，为个性化医疗和精准治疗提供支持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6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人工智能在医疗保健中的应用，提高诊断准确性和效率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8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基因编辑技术为疾病治疗提供新途径，如CRISPR-Cas9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政策法规对创新项目的影响</a:t>
            </a:r>
            <a:endParaRPr altLang="en-US" lang="zh-CN"/>
          </a:p>
        </p:txBody>
      </p:sp>
      <p:sp>
        <p:nvSpPr>
          <p:cNvPr id="1049724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政策法规对健康与医疗保健行业创新项目的支持和鼓励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0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政策法规对创新项目的技术标准和市场准入要求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6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政策法规对创新项目的知识产权保护和成果转化机制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2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政策法规对创新项目的资金支持和税收优惠措施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未来发展方向和趋势</a:t>
            </a:r>
            <a:endParaRPr altLang="en-US" lang="zh-CN"/>
          </a:p>
        </p:txBody>
      </p:sp>
      <p:sp>
        <p:nvSpPr>
          <p:cNvPr id="104978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数字化医疗：利用大数据、人工智能等技术提高医疗服务的效率和质量。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个性化医疗：根据个体差异制定个性化的治疗方案，提高治疗效果。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远程医疗：通过远程技术实现医疗资源的共享，缓解医疗资源分布不均的问题。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基因编辑技术：用于治疗遗传性疾病和癌症等重大疾病，具有巨大的发展潜力。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91004" y="2542032"/>
            <a:ext cx="9282964" cy="2490278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如何提高健康与医疗保健行业创新项目的成功率</a:t>
            </a:r>
            <a:endParaRPr altLang="en-US" dirty="0" lang="zh-CN"/>
          </a:p>
        </p:txBody>
      </p:sp>
      <p:sp>
        <p:nvSpPr>
          <p:cNvPr id="10498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891004" y="373224"/>
            <a:ext cx="9282964" cy="1912776"/>
          </a:xfrm>
          <a:noFill/>
        </p:spPr>
        <p:txBody>
          <a:bodyPr anchor="t" wrap="square">
            <a:normAutofit fontScale="89362" lnSpcReduction="20000"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提高项目创意的实用性</a:t>
            </a:r>
            <a:endParaRPr altLang="en-US" lang="zh-CN"/>
          </a:p>
        </p:txBody>
      </p:sp>
      <p:sp>
        <p:nvSpPr>
          <p:cNvPr id="104987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深入了解市场需求和痛点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跨领域合作，引入新思维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注重技术可行性和可扩展性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持续优化和迭代项目方案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加强项目实施的管理和监控</a:t>
            </a:r>
            <a:endParaRPr altLang="en-US" lang="zh-CN"/>
          </a:p>
        </p:txBody>
      </p:sp>
      <p:sp>
        <p:nvSpPr>
          <p:cNvPr id="1049934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建立有效的沟通机制，及时解决项目实施过程中的问题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制定详细的项目计划和时间表，确保项目按计划进行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定期评估项目进展情况，及时调整计划和资源分配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建立风险管理机制，对可能出现的问题进行预测和应对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注重人才培养和团队建设</a:t>
            </a:r>
            <a:endParaRPr altLang="en-US" lang="zh-CN"/>
          </a:p>
        </p:txBody>
      </p:sp>
      <p:sp>
        <p:nvSpPr>
          <p:cNvPr id="104998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鼓励创新思维：营造开放、包容、创新的团队氛围，激发团队成员的创新意识和创造力。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培养专业人才：提供培训和进修机会，提高团队的专业技能和知识水平。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建立高效团队：选拔优秀人才，优化团队结构，提高团队协作和执行力。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加强人才引进：积极引进外部优秀人才，为团队注入新的活力和思路。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加强市场调研和用户需求分析</a:t>
            </a:r>
            <a:endParaRPr altLang="en-US" lang="zh-CN"/>
          </a:p>
        </p:txBody>
      </p:sp>
      <p:sp>
        <p:nvSpPr>
          <p:cNvPr id="1050050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4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2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分析竞争对手的产品和服务，了解市场上的优劣势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定期跟踪市场变化和用户反馈，及时调整产品和服务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070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了解目标市场的需求和趋势，确定潜在的商业机会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072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8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通过调查问卷、访谈等方式收集用户反馈，深入了解用户需求和痛点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50108" name="文本占位符 7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2"/>
  <p:tag name="KSO_WM_TEMPLATE_THUMBS_INDEX" val="1、9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2_1*a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PRESET_TEXT" val="单击添加文档标题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22_1*b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PRESET_TEXT" val="WPS, a click to unlimited possibilities"/>
</p:tagLst>
</file>

<file path=ppt/tags/tag70.xml><?xml version="1.0" encoding="utf-8"?>
<p:tagLst xmlns:p="http://schemas.openxmlformats.org/presentationml/2006/main">
  <p:tag name="KSO_WM_UNIT_SUBTYPE" val="b"/>
  <p:tag name="KSO_WM_UNIT_NOCLEAR" val="0"/>
  <p:tag name="KSO_WM_UNIT_VALUE" val="21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22_1*f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PRESET_TEXT" val="汇报人：WPS"/>
</p:tagLst>
</file>

<file path=ppt/tags/tag71.xml><?xml version="1.0" encoding="utf-8"?>
<p:tagLst xmlns:p="http://schemas.openxmlformats.org/presentationml/2006/main">
  <p:tag name="KSO_WM_SLIDE_ID" val="custom20231422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2"/>
  <p:tag name="KSO_WM_SLIDE_LAYOUT" val="a_b_f"/>
  <p:tag name="KSO_WM_SLIDE_LAYOUT_CNT" val="1_1_1"/>
  <p:tag name="KSO_WM_TEMPLATE_THUMBS_INDEX" val="1、9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2_6*l_h_i*1_1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2,&quot;pos&quot;:1,&quot;rgb&quot;:&quot;#000000&quot;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2_6*l_h_a*1_1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目录项标题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2_6*l_h_i*1_2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2,&quot;pos&quot;:1,&quot;rgb&quot;:&quot;#000000&quot;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2_6*l_h_a*1_2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目录项标题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2_6*l_h_i*1_3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2,&quot;pos&quot;:1,&quot;rgb&quot;:&quot;#000000&quot;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2_6*l_h_a*1_3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目录项标题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2_6*l_h_i*1_4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2,&quot;pos&quot;:1,&quot;rgb&quot;:&quot;#000000&quot;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2_6*l_h_a*1_4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目录项标题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2_6*l_h_i*1_5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2,&quot;pos&quot;:1,&quot;rgb&quot;:&quot;#000000&quot;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2_6*l_h_a*1_5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目录项标题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22_6*l_h_i*1_6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2,&quot;pos&quot;:1,&quot;rgb&quot;:&quot;#000000&quot;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22_6*l_h_a*1_6_1"/>
  <p:tag name="KSO_WM_TEMPLATE_CATEGORY" val="custom"/>
  <p:tag name="KSO_WM_TEMPLATE_INDEX" val="2023142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目录项标题"/>
  <p:tag name="KSO_WM_DIAGRAM_MAX_ITEMCNT" val="6"/>
  <p:tag name="KSO_WM_DIAGRAM_MIN_ITEMCNT" val="2"/>
  <p:tag name="KSO_WM_DIAGRAM_VIRTUALLY_FRAME" val="{&quot;height&quot;:209.8,&quot;width&quot;:860.237874015747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2_6*a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5.xml><?xml version="1.0" encoding="utf-8"?>
<p:tagLst xmlns:p="http://schemas.openxmlformats.org/presentationml/2006/main">
  <p:tag name="KSO_WM_SLIDE_ID" val="custom2023142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2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2_7*a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2_7*e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8.xml><?xml version="1.0" encoding="utf-8"?>
<p:tagLst xmlns:p="http://schemas.openxmlformats.org/presentationml/2006/main">
  <p:tag name="KSO_WM_SLIDE_ID" val="custom2023142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2_7*a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2_7*e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9.xml><?xml version="1.0" encoding="utf-8"?>
<p:tagLst xmlns:p="http://schemas.openxmlformats.org/presentationml/2006/main">
  <p:tag name="KSO_WM_SLIDE_ID" val="custom2023142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2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2_7*a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2_7*e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8.xml><?xml version="1.0" encoding="utf-8"?>
<p:tagLst xmlns:p="http://schemas.openxmlformats.org/presentationml/2006/main">
  <p:tag name="KSO_WM_SLIDE_ID" val="custom2023142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2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2_7*a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2_7*e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3.xml><?xml version="1.0" encoding="utf-8"?>
<p:tagLst xmlns:p="http://schemas.openxmlformats.org/presentationml/2006/main">
  <p:tag name="KSO_WM_SLIDE_ID" val="custom2023142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2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2_7*a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2_7*e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4.xml><?xml version="1.0" encoding="utf-8"?>
<p:tagLst xmlns:p="http://schemas.openxmlformats.org/presentationml/2006/main">
  <p:tag name="KSO_WM_SLIDE_ID" val="custom2023142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2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2_7*a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2_7*e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3.xml><?xml version="1.0" encoding="utf-8"?>
<p:tagLst xmlns:p="http://schemas.openxmlformats.org/presentationml/2006/main">
  <p:tag name="KSO_WM_SLIDE_ID" val="custom2023142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2"/>
  <p:tag name="KSO_WM_SLIDE_TYPE" val="sectionTitle"/>
  <p:tag name="KSO_WM_SLIDE_SUBTYPE" val="pureTxt"/>
  <p:tag name="KSO_WM_SLIDE_LAYOUT" val="a_e"/>
  <p:tag name="KSO_WM_SLIDE_LAYOUT_CNT" val="1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2_9*a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PRESET_TEXT" val="感谢观看"/>
</p:tagLst>
</file>

<file path=ppt/tags/tag323.xml><?xml version="1.0" encoding="utf-8"?>
<p:tagLst xmlns:p="http://schemas.openxmlformats.org/presentationml/2006/main">
  <p:tag name="KSO_WM_UNIT_SUBTYPE" val="b"/>
  <p:tag name="KSO_WM_UNIT_NOCLEAR" val="0"/>
  <p:tag name="KSO_WM_UNIT_VALUE" val="17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22_9*f*1"/>
  <p:tag name="KSO_WM_TEMPLATE_CATEGORY" val="custom"/>
  <p:tag name="KSO_WM_TEMPLATE_INDEX" val="20231422"/>
  <p:tag name="KSO_WM_UNIT_LAYERLEVEL" val="1"/>
  <p:tag name="KSO_WM_TAG_VERSION" val="1.0"/>
  <p:tag name="KSO_WM_BEAUTIFY_FLAG" val="#wm#"/>
  <p:tag name="KSO_WM_UNIT_PRESET_TEXT" val="汇报人：WPS"/>
</p:tagLst>
</file>

<file path=ppt/tags/tag324.xml><?xml version="1.0" encoding="utf-8"?>
<p:tagLst xmlns:p="http://schemas.openxmlformats.org/presentationml/2006/main">
  <p:tag name="KSO_WM_SLIDE_ID" val="custom20231422_9"/>
  <p:tag name="KSO_WM_TEMPLATE_SUBCATEGORY" val="29"/>
  <p:tag name="KSO_WM_TEMPLATE_MASTER_TYPE" val="0"/>
  <p:tag name="KSO_WM_TEMPLATE_COLOR_TYPE" val="0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2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6">
      <a:dk1>
        <a:sysClr lastClr="000000" val="windowText"/>
      </a:dk1>
      <a:lt1>
        <a:sysClr lastClr="FFFFFF" val="window"/>
      </a:lt1>
      <a:dk2>
        <a:srgbClr val="170058"/>
      </a:dk2>
      <a:lt2>
        <a:srgbClr val="F4F3FF"/>
      </a:lt2>
      <a:accent1>
        <a:srgbClr val="8C79FF"/>
      </a:accent1>
      <a:accent2>
        <a:srgbClr val="6A5BFF"/>
      </a:accent2>
      <a:accent3>
        <a:srgbClr val="FB73F5"/>
      </a:accent3>
      <a:accent4>
        <a:srgbClr val="A3BDFF"/>
      </a:accent4>
      <a:accent5>
        <a:srgbClr val="71CAF0"/>
      </a:accent5>
      <a:accent6>
        <a:srgbClr val="F2AB51"/>
      </a:accent6>
      <a:hlink>
        <a:srgbClr val="658BD5"/>
      </a:hlink>
      <a:folHlink>
        <a:srgbClr val="A16AA5"/>
      </a:folHlink>
    </a:clrScheme>
    <a:fontScheme name="自定义 26">
      <a:majorFont>
        <a:latin typeface="MiSans Bold"/>
        <a:ea typeface="微软雅黑"/>
        <a:cs typeface=""/>
      </a:majorFont>
      <a:minorFont>
        <a:latin typeface="MiSans Bold"/>
        <a:ea typeface="MiSans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2024-01-06T11:57:54Z</dcterms:created>
  <dcterms:modified xsi:type="dcterms:W3CDTF">2024-01-06T11:57:54Z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47482c633e224625b3a2cb92844d82d5_21</vt:lpwstr>
  </property>
</Properties>
</file>