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120" r:id="rId1"/>
    <p:sldMasterId id="2147492157" r:id="rId2"/>
  </p:sldMasterIdLst>
  <p:notesMasterIdLst>
    <p:notesMasterId r:id="rId3"/>
  </p:notesMasterIdLst>
  <p:sldIdLst>
    <p:sldId id="3965" r:id="rId4"/>
    <p:sldId id="3970" r:id="rId5"/>
    <p:sldId id="3974" r:id="rId6"/>
    <p:sldId id="3977" r:id="rId7"/>
    <p:sldId id="3980" r:id="rId8"/>
    <p:sldId id="3983" r:id="rId9"/>
    <p:sldId id="3986" r:id="rId10"/>
    <p:sldId id="3989" r:id="rId11"/>
    <p:sldId id="3992" r:id="rId12"/>
    <p:sldId id="3995" r:id="rId13"/>
    <p:sldId id="3998" r:id="rId14"/>
    <p:sldId id="4001" r:id="rId15"/>
    <p:sldId id="4004" r:id="rId16"/>
    <p:sldId id="4007" r:id="rId17"/>
    <p:sldId id="4010" r:id="rId18"/>
    <p:sldId id="4013" r:id="rId19"/>
    <p:sldId id="4016" r:id="rId20"/>
    <p:sldId id="4019" r:id="rId21"/>
    <p:sldId id="4022" r:id="rId22"/>
    <p:sldId id="4025" r:id="rId23"/>
    <p:sldId id="4028" r:id="rId24"/>
    <p:sldId id="4031" r:id="rId25"/>
    <p:sldId id="4034" r:id="rId26"/>
    <p:sldId id="4037" r:id="rId27"/>
    <p:sldId id="4040" r:id="rId28"/>
    <p:sldId id="4044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21" r:id="rId1"/>
    <p:sldLayoutId id="2147492122" r:id="rId2"/>
    <p:sldLayoutId id="2147492123" r:id="rId3"/>
    <p:sldLayoutId id="2147492124" r:id="rId4"/>
    <p:sldLayoutId id="2147492125" r:id="rId5"/>
    <p:sldLayoutId id="2147492126" r:id="rId6"/>
    <p:sldLayoutId id="2147492127" r:id="rId7"/>
    <p:sldLayoutId id="2147492128" r:id="rId8"/>
    <p:sldLayoutId id="2147492129" r:id="rId9"/>
    <p:sldLayoutId id="2147492130" r:id="rId10"/>
    <p:sldLayoutId id="214749213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58" r:id="rId1"/>
    <p:sldLayoutId id="2147492159" r:id="rId2"/>
    <p:sldLayoutId id="2147492160" r:id="rId3"/>
    <p:sldLayoutId id="2147492161" r:id="rId4"/>
    <p:sldLayoutId id="2147492162" r:id="rId5"/>
    <p:sldLayoutId id="2147492163" r:id="rId6"/>
    <p:sldLayoutId id="2147492164" r:id="rId7"/>
    <p:sldLayoutId id="2147492165" r:id="rId8"/>
    <p:sldLayoutId id="2147492166" r:id="rId9"/>
    <p:sldLayoutId id="2147492167" r:id="rId10"/>
    <p:sldLayoutId id="21474921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学校双减的目标与使命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序号"/>
          <p:cNvSpPr txBox="1"/>
          <p:nvPr>
            <p:custDataLst>
              <p:tags r:id="rId2"/>
            </p:custDataLst>
          </p:nvPr>
        </p:nvSpPr>
        <p:spPr>
          <a:xfrm>
            <a:off x="9956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3"/>
            </p:custDataLst>
          </p:nvPr>
        </p:nvSpPr>
        <p:spPr>
          <a:xfrm>
            <a:off x="105727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双减政策的背景与目标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4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31800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6"/>
            </p:custDataLst>
          </p:nvPr>
        </p:nvSpPr>
        <p:spPr>
          <a:xfrm>
            <a:off x="320103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双减政策在学校层面的使命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7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533400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534479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双减政策对教育生态的影响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747776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748855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学校双减政策的实施路径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9594215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9635490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学校双减政策的挑战与对策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双减政策的背景与目标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89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背景：当前教育存在过度竞争和应试教育的问题，导致学生课业负担过重。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目标：通过双减政策减轻学生的课业负担，促进学生全面发展。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措施：减少作业量、控制课外辅导班、加强学校管理。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意义：有利于减轻学生和家长的负担，提高教育质量，促进学生身心健康。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减轻学生课外培训负担</a:t>
            </a:r>
            <a:endParaRPr altLang="en-US" lang="zh-CN"/>
          </a:p>
        </p:txBody>
      </p:sp>
      <p:sp>
        <p:nvSpPr>
          <p:cNvPr id="10490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背景：当前教育存在过度竞争和功利化倾向，学生课业负担过重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目标：减轻学生课外培训负担，促进学生全面发展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措施：加强学校教育质量，优化课程设置，提高课堂教学效果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意义：有利于减轻学生和家长的经济负担和心理压力，促进学生身心健康和全面发展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0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背景：学生课业负担过重，影响身心健康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目标：减轻学生作业负担，提高教学质量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意义：促进学生全面发展，培养创新精神和实践能力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措施：加强学校管理，推进素质教育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124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双减政策在学校层面的使命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提高学校教学质量</a:t>
            </a:r>
            <a:endParaRPr altLang="en-US" lang="zh-CN"/>
          </a:p>
        </p:txBody>
      </p:sp>
      <p:sp>
        <p:nvSpPr>
          <p:cNvPr id="10491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减轻学生作业负担，提高作业质量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优化课程设置，提高课堂教学效果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加强教师培训，提升教师专业素养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建立科学评价体系，促进学生全面发展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优化学校课程设置</a:t>
            </a:r>
            <a:endParaRPr altLang="en-US" lang="zh-CN"/>
          </a:p>
        </p:txBody>
      </p:sp>
      <p:sp>
        <p:nvSpPr>
          <p:cNvPr id="10492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减少课程门类，突出核心课程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增加实践课程，提高学生实践能力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调整课程结构，注重学生综合素质培养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引入校外资源，丰富课程内容与形式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提升教师专业素养</a:t>
            </a:r>
            <a:endParaRPr altLang="en-US" lang="zh-CN"/>
          </a:p>
        </p:txBody>
      </p:sp>
      <p:sp>
        <p:nvSpPr>
          <p:cNvPr id="10492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培养教师的教育教学能力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加强教师的师德师风建设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提高教师的教育教学水平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促进教师的专业成长和发展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完善学校评价体系</a:t>
            </a:r>
            <a:endParaRPr altLang="en-US" lang="zh-CN"/>
          </a:p>
        </p:txBody>
      </p:sp>
      <p:sp>
        <p:nvSpPr>
          <p:cNvPr id="10493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建立多元评价体系，关注学生全面发展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优化考试制度，减轻学生考试压力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加强过程评价，及时反馈学生学习情况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促进学校教育质量持续提高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378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双减政策对教育生态的影响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4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双减政策减轻了学生的课业负担，让教育资源更加均衡地分配。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双减政策鼓励学校开展丰富多彩的课后服务，满足不同学生的个性化需求。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双减政策推动了教育培训行业的规范化发展，提高了教育质量。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双减政策促进了家庭教育的重视，让家长更加关注孩子的全面成长。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推动教育改革</a:t>
            </a:r>
            <a:endParaRPr altLang="en-US" lang="zh-CN"/>
          </a:p>
        </p:txBody>
      </p:sp>
      <p:sp>
        <p:nvSpPr>
          <p:cNvPr id="104948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优化教育生态，增强教育服务能力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强化学校教育主阵地作用，提升课堂教学质量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促进教育公平，缩小城乡教育差距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优化教育环境</a:t>
            </a:r>
            <a:endParaRPr altLang="en-US" lang="zh-CN"/>
          </a:p>
        </p:txBody>
      </p:sp>
      <p:sp>
        <p:nvSpPr>
          <p:cNvPr id="10495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促进学校教育回归育人本质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减轻学生课业负担，降低考试压力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增加学生课外活动时间，培养综合素质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推进教育评价改革，建立多元评价体系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61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学校双减政策的实施路径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加强政策宣传与解读</a:t>
            </a:r>
            <a:endParaRPr altLang="en-US" lang="zh-CN"/>
          </a:p>
        </p:txBody>
      </p:sp>
      <p:sp>
        <p:nvSpPr>
          <p:cNvPr id="10496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制定宣传计划：通过各种渠道和媒体进行广泛宣传，提高政策知晓率。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组织培训：对学校领导和教师进行政策解读和培训，确保准确理解和执行政策。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制作宣传资料：制作易于理解的宣传资料，包括政策解读手册、宣传片等。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建立咨询平台：设立专门的咨询平台或热线，解答家长、学生和社会各界的疑问。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制定具体实施方案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制定双减政策的具体实施方案，包括课程设置、作业布置、考试评价等方面的改革措施。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加强学校管理，提高教学质量，确保双减政策的有效实施。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建立科学的评价体系，对双减政策的实施效果进行评估和监测。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加强与家长的沟通与合作，共同推进双减政策的实施。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加强监督与评估</a:t>
            </a:r>
            <a:endParaRPr altLang="en-US" lang="zh-CN"/>
          </a:p>
        </p:txBody>
      </p:sp>
      <p:sp>
        <p:nvSpPr>
          <p:cNvPr id="10497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建立监督机制：定期对学校双减政策的实施情况进行检查和评估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强化问责制度：对未履行双减政策的学校或个人进行问责和处理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完善评估体系：制定科学合理的评估指标和标准，对学校双减政策的实施效果进行客观、公正的评估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鼓励社会监督：通过媒体、网络等渠道，接受社会各界的监督和评价，促进学校双减政策的落实和改进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及时调整与改进</a:t>
            </a:r>
            <a:endParaRPr altLang="en-US" lang="zh-CN"/>
          </a:p>
        </p:txBody>
      </p:sp>
      <p:sp>
        <p:nvSpPr>
          <p:cNvPr id="104983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定期评估实施效果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4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发现问题及时调整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4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不断优化实施方案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5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鼓励创新和尝试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49898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学校双减政策的挑战与对策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应对家长焦虑情绪</a:t>
            </a:r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建立家校沟通机制，及时向家长传递双减政策的意义和实施情况，消除家长的误解和担忧。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加强对学生课余生活的指导，引导学生合理安排时间，培养兴趣爱好，提高自主学习能力，减轻家长对孩子课业负担的担忧。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完善学校课后服务体系，丰富服务内容，提高服务质量，满足学生个性化需求，缓解家长对孩子课后监管的焦虑。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加强政策宣传和舆论引导，让家长充分了解双减政策的背景、目的和实施方式，提高家长对政策的认同度和支持度，降低家长的焦虑情绪。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提高教师执行力</a:t>
            </a:r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制定明确的教学计划和目标，确保教师能够清晰地了解学校双减政策的具体要求和实施细节。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加强教师培训，提高教师的专业素养和教育教学方法，确保教师能够有效地应对双减政策带来的挑战。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建立有效的激励机制，鼓励教师积极参与双减政策的实施，提高教师的积极性和执行力。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加强与家长的沟通和合作，建立家校共育的良好机制，共同推进学校双减政策的实施。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完善配套政策措施</a:t>
            </a:r>
            <a:endParaRPr altLang="en-US" lang="zh-CN"/>
          </a:p>
        </p:txBody>
      </p:sp>
      <p:sp>
        <p:nvSpPr>
          <p:cNvPr id="1050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制定具体的实施方案和细则，明确各方责任和义务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完善评估机制，及时发现问题并加以解决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加强宣传教育，提高师生及家长对政策的认知度和支持度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加强监督检查，确保政策落地生根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加强家校合作与沟通</a:t>
            </a:r>
            <a:endParaRPr altLang="en-US" lang="zh-CN"/>
          </a:p>
        </p:txBody>
      </p:sp>
      <p:sp>
        <p:nvSpPr>
          <p:cNvPr id="10501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提升教师专业素养：加强对教师的培训和指导，提高教师的教育教学水平，确保减负不减质。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加强家校合作与沟通：建立有效的沟通机制，让家长更好地理解双减政策的意义和目标，共同推进减负工作。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优化课程设置和作业设计：根据学生实际情况和学科特点，合理设置课程和作业，注重培养学生的综合素质和实践能力。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完善评价体系：建立科学的评价体系，关注学生的全面发展，注重过程评价和多元评价，减轻学生的应试压力。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92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5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5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59_5*l_h_i*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2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5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5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5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SLIDE_ID" val="custom2023025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2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6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9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306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2024-01-05T07:48:50Z</dcterms:created>
  <dcterms:modified xsi:type="dcterms:W3CDTF">2024-01-05T07:48:50Z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4ec05ddf4699434fa0d05f60ec6decac_21</vt:lpwstr>
  </property>
</Properties>
</file>