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559" r:id="rId1"/>
    <p:sldMasterId id="2147490596" r:id="rId2"/>
  </p:sldMasterIdLst>
  <p:notesMasterIdLst>
    <p:notesMasterId r:id="rId3"/>
  </p:notesMasterIdLst>
  <p:sldIdLst>
    <p:sldId id="3400" r:id="rId4"/>
    <p:sldId id="3403" r:id="rId5"/>
    <p:sldId id="3406" r:id="rId6"/>
    <p:sldId id="3409" r:id="rId7"/>
    <p:sldId id="3412" r:id="rId8"/>
    <p:sldId id="3415" r:id="rId9"/>
    <p:sldId id="3418" r:id="rId10"/>
    <p:sldId id="3421" r:id="rId11"/>
    <p:sldId id="3424" r:id="rId12"/>
    <p:sldId id="3427" r:id="rId13"/>
    <p:sldId id="3430" r:id="rId14"/>
    <p:sldId id="3433" r:id="rId15"/>
    <p:sldId id="3436" r:id="rId16"/>
    <p:sldId id="3439" r:id="rId17"/>
    <p:sldId id="3442" r:id="rId18"/>
    <p:sldId id="3445" r:id="rId19"/>
    <p:sldId id="3448" r:id="rId20"/>
    <p:sldId id="3451" r:id="rId21"/>
    <p:sldId id="3454" r:id="rId22"/>
    <p:sldId id="3457" r:id="rId23"/>
    <p:sldId id="3460" r:id="rId24"/>
    <p:sldId id="3463" r:id="rId25"/>
    <p:sldId id="3466" r:id="rId26"/>
    <p:sldId id="3469" r:id="rId27"/>
    <p:sldId id="3472" r:id="rId28"/>
    <p:sldId id="3475" r:id="rId29"/>
    <p:sldId id="3478" r:id="rId30"/>
    <p:sldId id="3481" r:id="rId31"/>
    <p:sldId id="3484" r:id="rId32"/>
    <p:sldId id="3487" r:id="rId33"/>
    <p:sldId id="3490" r:id="rId34"/>
    <p:sldId id="3493" r:id="rId35"/>
    <p:sldId id="349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560" r:id="rId1"/>
    <p:sldLayoutId id="2147490561" r:id="rId2"/>
    <p:sldLayoutId id="2147490562" r:id="rId3"/>
    <p:sldLayoutId id="2147490563" r:id="rId4"/>
    <p:sldLayoutId id="2147490564" r:id="rId5"/>
    <p:sldLayoutId id="2147490565" r:id="rId6"/>
    <p:sldLayoutId id="2147490566" r:id="rId7"/>
    <p:sldLayoutId id="2147490567" r:id="rId8"/>
    <p:sldLayoutId id="2147490568" r:id="rId9"/>
    <p:sldLayoutId id="2147490569" r:id="rId10"/>
    <p:sldLayoutId id="214749057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597" r:id="rId1"/>
    <p:sldLayoutId id="2147490598" r:id="rId2"/>
    <p:sldLayoutId id="2147490599" r:id="rId3"/>
    <p:sldLayoutId id="2147490600" r:id="rId4"/>
    <p:sldLayoutId id="2147490601" r:id="rId5"/>
    <p:sldLayoutId id="2147490602" r:id="rId6"/>
    <p:sldLayoutId id="2147490603" r:id="rId7"/>
    <p:sldLayoutId id="2147490604" r:id="rId8"/>
    <p:sldLayoutId id="2147490605" r:id="rId9"/>
    <p:sldLayoutId id="2147490606" r:id="rId10"/>
    <p:sldLayoutId id="2147490607" r:id="rId11"/>
  </p:sldLayoutIdLs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tags" Target="../tags/tag181.xml"/><Relationship Id="rId14" Type="http://schemas.openxmlformats.org/officeDocument/2006/relationships/tags" Target="../tags/tag182.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tags" Target="../tags/tag347.xml"/><Relationship Id="rId14" Type="http://schemas.openxmlformats.org/officeDocument/2006/relationships/tags" Target="../tags/tag348.xml"/><Relationship Id="rId15" Type="http://schemas.openxmlformats.org/officeDocument/2006/relationships/tags" Target="../tags/tag349.xml"/><Relationship Id="rId16" Type="http://schemas.openxmlformats.org/officeDocument/2006/relationships/tags" Target="../tags/tag350.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9.xml"/><Relationship Id="rId2" Type="http://schemas.openxmlformats.org/officeDocument/2006/relationships/tags" Target="../tags/tag410.xml"/><Relationship Id="rId3" Type="http://schemas.openxmlformats.org/officeDocument/2006/relationships/tags" Target="../tags/tag411.xml"/><Relationship Id="rId4" Type="http://schemas.openxmlformats.org/officeDocument/2006/relationships/tags" Target="../tags/tag412.xml"/><Relationship Id="rId5" Type="http://schemas.openxmlformats.org/officeDocument/2006/relationships/tags" Target="../tags/tag413.xml"/><Relationship Id="rId6" Type="http://schemas.openxmlformats.org/officeDocument/2006/relationships/tags" Target="../tags/tag414.xml"/><Relationship Id="rId7" Type="http://schemas.openxmlformats.org/officeDocument/2006/relationships/tags" Target="../tags/tag415.xml"/><Relationship Id="rId8" Type="http://schemas.openxmlformats.org/officeDocument/2006/relationships/tags" Target="../tags/tag416.xml"/><Relationship Id="rId9" Type="http://schemas.openxmlformats.org/officeDocument/2006/relationships/tags" Target="../tags/tag417.xml"/><Relationship Id="rId10" Type="http://schemas.openxmlformats.org/officeDocument/2006/relationships/tags" Target="../tags/tag418.xml"/><Relationship Id="rId11" Type="http://schemas.openxmlformats.org/officeDocument/2006/relationships/tags" Target="../tags/tag419.xml"/><Relationship Id="rId12" Type="http://schemas.openxmlformats.org/officeDocument/2006/relationships/tags" Target="../tags/tag420.xml"/><Relationship Id="rId13" Type="http://schemas.openxmlformats.org/officeDocument/2006/relationships/tags" Target="../tags/tag421.xml"/><Relationship Id="rId14" Type="http://schemas.openxmlformats.org/officeDocument/2006/relationships/tags" Target="../tags/tag422.xml"/><Relationship Id="rId15" Type="http://schemas.openxmlformats.org/officeDocument/2006/relationships/tags" Target="../tags/tag423.xml"/><Relationship Id="rId16" Type="http://schemas.openxmlformats.org/officeDocument/2006/relationships/tags" Target="../tags/tag424.xml"/><Relationship Id="rId17" Type="http://schemas.openxmlformats.org/officeDocument/2006/relationships/tags" Target="../tags/tag425.xml"/><Relationship Id="rId18" Type="http://schemas.openxmlformats.org/officeDocument/2006/relationships/tags" Target="../tags/tag426.xml"/><Relationship Id="rId19" Type="http://schemas.openxmlformats.org/officeDocument/2006/relationships/tags" Target="../tags/tag427.xml"/><Relationship Id="rId20" Type="http://schemas.openxmlformats.org/officeDocument/2006/relationships/tags" Target="../tags/tag428.xml"/><Relationship Id="rId2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45.xml"/><Relationship Id="rId2" Type="http://schemas.openxmlformats.org/officeDocument/2006/relationships/tags" Target="../tags/tag446.xml"/><Relationship Id="rId3" Type="http://schemas.openxmlformats.org/officeDocument/2006/relationships/tags" Target="../tags/tag447.xml"/><Relationship Id="rId4" Type="http://schemas.openxmlformats.org/officeDocument/2006/relationships/tags" Target="../tags/tag448.xml"/><Relationship Id="rId5" Type="http://schemas.openxmlformats.org/officeDocument/2006/relationships/tags" Target="../tags/tag44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2024年智慧城市交通指挥方案</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智慧城市交通指挥方案背景</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智慧城市交通指挥方案目标</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智慧城市交通指挥方案内容</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智慧城市交通指挥方案实施计划</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智慧城市交通指挥方案预期成果</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智慧城市交通指挥方案投资预算和效益分析</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智慧城市交通指挥方案背景</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1"/>
          <p:cNvSpPr>
            <a:spLocks noGrp="1"/>
          </p:cNvSpPr>
          <p:nvPr>
            <p:ph type="title"/>
          </p:nvPr>
        </p:nvSpPr>
        <p:spPr/>
        <p:txBody>
          <a:bodyPr/>
          <a:p>
            <a:r>
              <a:rPr altLang="en-US" lang="zh-CN"/>
              <a:t>城市交通现状及问题</a:t>
            </a:r>
            <a:endParaRPr altLang="en-US" lang="zh-CN"/>
          </a:p>
        </p:txBody>
      </p:sp>
      <p:sp>
        <p:nvSpPr>
          <p:cNvPr id="10489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城市交通拥堵严重，影响市民出行和经济发展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交通违法现象频发，给交通安全带来隐患</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城市交通管理手段落后，难以满足现代城市发展需求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城市交通环境问题日益突出，需要采取有效措施进行改善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智慧城市发展需求</a:t>
            </a:r>
            <a:endParaRPr altLang="en-US" lang="zh-CN"/>
          </a:p>
        </p:txBody>
      </p:sp>
      <p:sp>
        <p:nvSpPr>
          <p:cNvPr id="1049042"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城市交通拥堵问题日益严重，需要高效的交通指挥系统来缓解交通压力。</a:t>
            </a:r>
            <a:endParaRPr altLang="en-US" dirty="0" sz="1200" lang="zh-CN" spc="150">
              <a:solidFill>
                <a:schemeClr val="tx1">
                  <a:lumMod val="65000"/>
                  <a:lumOff val="35000"/>
                </a:schemeClr>
              </a:solidFill>
              <a:latin typeface="+mn-ea"/>
              <a:sym typeface="+mn-ea"/>
            </a:endParaRPr>
          </a:p>
        </p:txBody>
      </p:sp>
      <p:sp>
        <p:nvSpPr>
          <p:cNvPr id="1049044"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智慧城市的发展需要借助先进的技术手段来实现城市各个领域的智能化管理。</a:t>
            </a:r>
            <a:endParaRPr altLang="en-US" dirty="0" sz="1200" lang="zh-CN" spc="150">
              <a:solidFill>
                <a:schemeClr val="tx1">
                  <a:lumMod val="65000"/>
                  <a:lumOff val="35000"/>
                </a:schemeClr>
              </a:solidFill>
              <a:latin typeface="+mn-ea"/>
              <a:sym typeface="+mn-ea"/>
            </a:endParaRPr>
          </a:p>
        </p:txBody>
      </p:sp>
      <p:sp>
        <p:nvSpPr>
          <p:cNvPr id="1049046"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随着城市化进程的加速，城市交通流量不断增加，需要更加精细化的交通指挥方案来提高交通运行效率。</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智慧城市交通指挥方案是未来城市交通发展的必然趋势，能够为城市居民提供更加便捷、安全的出行环境。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交通指挥方案的重要性和必要性</a:t>
            </a:r>
            <a:endParaRPr altLang="en-US" lang="zh-CN"/>
          </a:p>
        </p:txBody>
      </p:sp>
      <p:sp>
        <p:nvSpPr>
          <p:cNvPr id="10490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优化公共交通服务：通过智能调度系统，优化公共交通线路和班次，提高乘客出行便利性和舒适度。</a:t>
            </a:r>
            <a:endParaRPr altLang="zh-CN" dirty="0" lang="en-US">
              <a:solidFill>
                <a:schemeClr val="dk1">
                  <a:lumMod val="80000"/>
                  <a:lumOff val="20000"/>
                </a:schemeClr>
              </a:solidFill>
              <a:latin typeface="+mn-ea"/>
              <a:sym typeface="+mn-ea"/>
            </a:endParaRPr>
          </a:p>
        </p:txBody>
      </p:sp>
      <p:sp>
        <p:nvSpPr>
          <p:cNvPr id="10490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缓解城市交通拥堵：通过智能化的交通指挥，有效提高道路通行效率，减少拥堵现象。</a:t>
            </a:r>
            <a:endParaRPr altLang="en-US" dirty="0" lang="zh-CN">
              <a:solidFill>
                <a:schemeClr val="dk1">
                  <a:lumMod val="80000"/>
                  <a:lumOff val="20000"/>
                </a:schemeClr>
              </a:solidFill>
              <a:latin typeface="+mn-ea"/>
              <a:sym typeface="+mn-ea"/>
            </a:endParaRPr>
          </a:p>
        </p:txBody>
      </p:sp>
      <p:sp>
        <p:nvSpPr>
          <p:cNvPr id="10491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提高交通安全水平：实时监测交通情况，及时发现并处理交通违法行为和交通事故，降低事故发生率。</a:t>
            </a:r>
            <a:endParaRPr altLang="en-US" dirty="0" lang="zh-CN">
              <a:solidFill>
                <a:schemeClr val="dk1">
                  <a:lumMod val="80000"/>
                  <a:lumOff val="20000"/>
                </a:schemeClr>
              </a:solidFill>
              <a:latin typeface="+mn-ea"/>
              <a:sym typeface="+mn-ea"/>
            </a:endParaRPr>
          </a:p>
        </p:txBody>
      </p:sp>
      <p:sp>
        <p:nvSpPr>
          <p:cNvPr id="10491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促进节能减排：通过合理的交通流组织和调度，降低车辆空驶率和不合理行驶，减少能源消耗和排放污染物。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5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智慧城市交通指挥方案目标</a:t>
            </a:r>
            <a:endParaRPr altLang="en-US" dirty="0" lang="zh-CN">
              <a:solidFill>
                <a:schemeClr val="lt1">
                  <a:lumMod val="100000"/>
                </a:schemeClr>
              </a:solidFill>
            </a:endParaRPr>
          </a:p>
        </p:txBody>
      </p:sp>
      <p:sp>
        <p:nvSpPr>
          <p:cNvPr id="1049158"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00" name="标题 1"/>
          <p:cNvSpPr>
            <a:spLocks noGrp="1"/>
          </p:cNvSpPr>
          <p:nvPr>
            <p:ph type="title"/>
          </p:nvPr>
        </p:nvSpPr>
        <p:spPr/>
        <p:txBody>
          <a:bodyPr/>
          <a:p>
            <a:r>
              <a:rPr altLang="en-US" lang="zh-CN"/>
              <a:t>提高交通指挥效率</a:t>
            </a:r>
            <a:endParaRPr altLang="en-US" lang="zh-CN"/>
          </a:p>
        </p:txBody>
      </p:sp>
      <p:sp>
        <p:nvSpPr>
          <p:cNvPr id="1049202" name="弧形 58"/>
          <p:cNvSpPr/>
          <p:nvPr>
            <p:custDataLst>
              <p:tags r:id="rId1"/>
            </p:custDataLst>
          </p:nvPr>
        </p:nvSpPr>
        <p:spPr>
          <a:xfrm>
            <a:off x="8132566" y="2017251"/>
            <a:ext cx="3508310" cy="3508310"/>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04" name="弧形 57"/>
          <p:cNvSpPr/>
          <p:nvPr>
            <p:custDataLst>
              <p:tags r:id="rId2"/>
            </p:custDataLst>
          </p:nvPr>
        </p:nvSpPr>
        <p:spPr>
          <a:xfrm>
            <a:off x="551935" y="2017251"/>
            <a:ext cx="3508310" cy="3508310"/>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06" name="椭圆 22"/>
          <p:cNvSpPr/>
          <p:nvPr>
            <p:custDataLst>
              <p:tags r:id="rId3"/>
            </p:custDataLst>
          </p:nvPr>
        </p:nvSpPr>
        <p:spPr>
          <a:xfrm>
            <a:off x="847744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椭圆 23"/>
          <p:cNvSpPr/>
          <p:nvPr>
            <p:custDataLst>
              <p:tags r:id="rId4"/>
            </p:custDataLst>
          </p:nvPr>
        </p:nvSpPr>
        <p:spPr>
          <a:xfrm>
            <a:off x="8867796"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正文"/>
          <p:cNvSpPr txBox="1"/>
          <p:nvPr>
            <p:custDataLst>
              <p:tags r:id="rId5"/>
            </p:custDataLst>
          </p:nvPr>
        </p:nvSpPr>
        <p:spPr>
          <a:xfrm>
            <a:off x="893506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提升公共交通服务水平，鼓励绿色出行</a:t>
            </a:r>
            <a:endParaRPr altLang="en-US" dirty="0" sz="1200" lang="zh-CN" spc="150">
              <a:solidFill>
                <a:srgbClr val="FFFFFF"/>
              </a:solidFill>
              <a:latin typeface="+mn-ea"/>
              <a:sym typeface="+mn-ea"/>
            </a:endParaRPr>
          </a:p>
        </p:txBody>
      </p:sp>
      <p:sp>
        <p:nvSpPr>
          <p:cNvPr id="1049212" name="椭圆 24"/>
          <p:cNvSpPr/>
          <p:nvPr>
            <p:custDataLst>
              <p:tags r:id="rId6"/>
            </p:custDataLst>
          </p:nvPr>
        </p:nvSpPr>
        <p:spPr>
          <a:xfrm>
            <a:off x="6018782"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4" name="椭圆 25"/>
          <p:cNvSpPr/>
          <p:nvPr>
            <p:custDataLst>
              <p:tags r:id="rId7"/>
            </p:custDataLst>
          </p:nvPr>
        </p:nvSpPr>
        <p:spPr>
          <a:xfrm>
            <a:off x="640818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6" name="正文"/>
          <p:cNvSpPr txBox="1"/>
          <p:nvPr>
            <p:custDataLst>
              <p:tags r:id="rId8"/>
            </p:custDataLst>
          </p:nvPr>
        </p:nvSpPr>
        <p:spPr>
          <a:xfrm>
            <a:off x="647640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快速响应紧急情况，保障交通安全</a:t>
            </a:r>
            <a:endParaRPr altLang="en-US" dirty="0" sz="1200" lang="zh-CN" spc="150">
              <a:solidFill>
                <a:schemeClr val="tx1">
                  <a:lumMod val="65000"/>
                  <a:lumOff val="35000"/>
                </a:schemeClr>
              </a:solidFill>
              <a:latin typeface="+mn-ea"/>
              <a:sym typeface="+mn-ea"/>
            </a:endParaRPr>
          </a:p>
        </p:txBody>
      </p:sp>
      <p:sp>
        <p:nvSpPr>
          <p:cNvPr id="1049218" name="椭圆 7"/>
          <p:cNvSpPr/>
          <p:nvPr>
            <p:custDataLst>
              <p:tags r:id="rId9"/>
            </p:custDataLst>
          </p:nvPr>
        </p:nvSpPr>
        <p:spPr>
          <a:xfrm>
            <a:off x="3560122" y="2295804"/>
            <a:ext cx="2950392" cy="2950392"/>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椭圆 9"/>
          <p:cNvSpPr/>
          <p:nvPr>
            <p:custDataLst>
              <p:tags r:id="rId10"/>
            </p:custDataLst>
          </p:nvPr>
        </p:nvSpPr>
        <p:spPr>
          <a:xfrm>
            <a:off x="3949528" y="2354547"/>
            <a:ext cx="398296" cy="39829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正文"/>
          <p:cNvSpPr txBox="1"/>
          <p:nvPr>
            <p:custDataLst>
              <p:tags r:id="rId11"/>
            </p:custDataLst>
          </p:nvPr>
        </p:nvSpPr>
        <p:spPr>
          <a:xfrm>
            <a:off x="4017746"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智能化调度，减少拥堵和事故</a:t>
            </a:r>
            <a:endParaRPr altLang="en-US" dirty="0" sz="1200" lang="zh-CN" spc="150">
              <a:solidFill>
                <a:srgbClr val="FFFFFF"/>
              </a:solidFill>
              <a:latin typeface="+mn-ea"/>
              <a:sym typeface="+mn-ea"/>
            </a:endParaRPr>
          </a:p>
        </p:txBody>
      </p:sp>
      <p:sp>
        <p:nvSpPr>
          <p:cNvPr id="1049224" name="椭圆 5"/>
          <p:cNvSpPr/>
          <p:nvPr>
            <p:custDataLst>
              <p:tags r:id="rId12"/>
            </p:custDataLst>
          </p:nvPr>
        </p:nvSpPr>
        <p:spPr>
          <a:xfrm>
            <a:off x="821961" y="2295804"/>
            <a:ext cx="2950392" cy="2950392"/>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椭圆 4"/>
          <p:cNvSpPr/>
          <p:nvPr>
            <p:custDataLst>
              <p:tags r:id="rId13"/>
            </p:custDataLst>
          </p:nvPr>
        </p:nvSpPr>
        <p:spPr>
          <a:xfrm>
            <a:off x="1211368" y="2354547"/>
            <a:ext cx="398296" cy="39829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正文"/>
          <p:cNvSpPr txBox="1"/>
          <p:nvPr>
            <p:custDataLst>
              <p:tags r:id="rId14"/>
            </p:custDataLst>
          </p:nvPr>
        </p:nvSpPr>
        <p:spPr>
          <a:xfrm>
            <a:off x="1279585" y="3147571"/>
            <a:ext cx="2034968" cy="139975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实时监测交通流量，优化信号灯控制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66" name="标题 1"/>
          <p:cNvSpPr>
            <a:spLocks noGrp="1"/>
          </p:cNvSpPr>
          <p:nvPr>
            <p:ph type="title"/>
          </p:nvPr>
        </p:nvSpPr>
        <p:spPr/>
        <p:txBody>
          <a:bodyPr/>
          <a:p>
            <a:r>
              <a:rPr altLang="en-US" lang="zh-CN"/>
              <a:t>提升城市交通运行质量</a:t>
            </a:r>
            <a:endParaRPr altLang="en-US" lang="zh-CN"/>
          </a:p>
        </p:txBody>
      </p:sp>
      <p:sp>
        <p:nvSpPr>
          <p:cNvPr id="10492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减少交通拥堵，提高道路通行效率</a:t>
            </a:r>
            <a:endParaRPr altLang="en-US" dirty="0" sz="2000" lang="zh-CN" spc="150">
              <a:solidFill>
                <a:schemeClr val="tx1">
                  <a:lumMod val="75000"/>
                  <a:lumOff val="25000"/>
                </a:schemeClr>
              </a:solidFill>
              <a:latin typeface="+mn-ea"/>
              <a:sym typeface="+mn-ea"/>
            </a:endParaRPr>
          </a:p>
        </p:txBody>
      </p:sp>
      <p:sp>
        <p:nvSpPr>
          <p:cNvPr id="10492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降低交通事故发生率，保障行人及车辆安全</a:t>
            </a:r>
            <a:endParaRPr altLang="en-US" dirty="0" sz="2000" lang="zh-CN" spc="150">
              <a:solidFill>
                <a:schemeClr val="tx1">
                  <a:lumMod val="75000"/>
                  <a:lumOff val="25000"/>
                </a:schemeClr>
              </a:solidFill>
              <a:latin typeface="+mn-ea"/>
              <a:sym typeface="+mn-ea"/>
            </a:endParaRPr>
          </a:p>
        </p:txBody>
      </p:sp>
      <p:sp>
        <p:nvSpPr>
          <p:cNvPr id="10492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优化公共交通服务，提升市民出行便利性</a:t>
            </a:r>
            <a:endParaRPr altLang="en-US" dirty="0" sz="2000" lang="zh-CN" spc="150">
              <a:solidFill>
                <a:schemeClr val="tx1">
                  <a:lumMod val="75000"/>
                  <a:lumOff val="25000"/>
                </a:schemeClr>
              </a:solidFill>
              <a:latin typeface="+mn-ea"/>
              <a:sym typeface="+mn-ea"/>
            </a:endParaRPr>
          </a:p>
        </p:txBody>
      </p:sp>
      <p:sp>
        <p:nvSpPr>
          <p:cNvPr id="104928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提升城市形象，增强城市竞争力</a:t>
            </a:r>
            <a:endParaRPr altLang="en-US" dirty="0" sz="2000" lang="zh-CN" spc="150">
              <a:solidFill>
                <a:schemeClr val="tx1">
                  <a:lumMod val="75000"/>
                  <a:lumOff val="25000"/>
                </a:schemeClr>
              </a:solidFill>
              <a:latin typeface="+mn-ea"/>
              <a:sym typeface="+mn-ea"/>
            </a:endParaRPr>
          </a:p>
        </p:txBody>
      </p:sp>
      <p:sp>
        <p:nvSpPr>
          <p:cNvPr id="10492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保障交通安全</a:t>
            </a:r>
            <a:endParaRPr altLang="en-US" lang="zh-CN"/>
          </a:p>
        </p:txBody>
      </p:sp>
      <p:sp>
        <p:nvSpPr>
          <p:cNvPr id="104933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减少交通事故发生率</a:t>
            </a:r>
            <a:endParaRPr altLang="en-US" dirty="0" sz="2000" lang="zh-CN" spc="150">
              <a:solidFill>
                <a:schemeClr val="tx1">
                  <a:lumMod val="85000"/>
                  <a:lumOff val="15000"/>
                </a:schemeClr>
              </a:solidFill>
              <a:latin typeface="+mn-ea"/>
              <a:sym typeface="+mn-ea"/>
            </a:endParaRPr>
          </a:p>
        </p:txBody>
      </p:sp>
      <p:sp>
        <p:nvSpPr>
          <p:cNvPr id="104933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提高交通运行效率</a:t>
            </a:r>
            <a:endParaRPr altLang="en-US" dirty="0" sz="2000" lang="zh-CN" spc="150">
              <a:solidFill>
                <a:schemeClr val="tx1">
                  <a:lumMod val="85000"/>
                  <a:lumOff val="15000"/>
                </a:schemeClr>
              </a:solidFill>
              <a:latin typeface="+mn-ea"/>
              <a:sym typeface="+mn-ea"/>
            </a:endParaRPr>
          </a:p>
        </p:txBody>
      </p:sp>
      <p:sp>
        <p:nvSpPr>
          <p:cNvPr id="104934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提升市民出行安全感和舒适度</a:t>
            </a:r>
            <a:endParaRPr altLang="en-US" dirty="0" sz="2000" lang="zh-CN" spc="150">
              <a:solidFill>
                <a:schemeClr val="tx1">
                  <a:lumMod val="85000"/>
                  <a:lumOff val="15000"/>
                </a:schemeClr>
              </a:solidFill>
              <a:latin typeface="+mn-ea"/>
              <a:sym typeface="+mn-ea"/>
            </a:endParaRPr>
          </a:p>
        </p:txBody>
      </p:sp>
      <p:sp>
        <p:nvSpPr>
          <p:cNvPr id="104934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降低交通拥堵和排放污染</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提升城市交通管理智能化水平</a:t>
            </a:r>
            <a:endParaRPr altLang="en-US" lang="zh-CN"/>
          </a:p>
        </p:txBody>
      </p:sp>
      <p:sp>
        <p:nvSpPr>
          <p:cNvPr id="104939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6"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实现交通信号灯智能控制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9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2"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优化交通流量分布</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0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提高道路通行效率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1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降低交通拥堵和事故发生率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5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智慧城市交通指挥方案内容</a:t>
            </a:r>
            <a:endParaRPr altLang="en-US" dirty="0" lang="zh-CN">
              <a:solidFill>
                <a:schemeClr val="lt1">
                  <a:lumMod val="100000"/>
                </a:schemeClr>
              </a:solidFill>
            </a:endParaRPr>
          </a:p>
        </p:txBody>
      </p:sp>
      <p:sp>
        <p:nvSpPr>
          <p:cNvPr id="104945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建设智能交通管理系统</a:t>
            </a:r>
            <a:endParaRPr altLang="en-US" lang="zh-CN"/>
          </a:p>
        </p:txBody>
      </p:sp>
      <p:sp>
        <p:nvSpPr>
          <p:cNvPr id="10494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建设智能交通管理系统，实现城市交通智能化管理。</a:t>
            </a:r>
            <a:endParaRPr altLang="en-US" dirty="0" sz="2000" lang="zh-CN" spc="150">
              <a:solidFill>
                <a:schemeClr val="tx1">
                  <a:lumMod val="85000"/>
                  <a:lumOff val="15000"/>
                </a:schemeClr>
              </a:solidFill>
              <a:latin typeface="+mn-ea"/>
              <a:sym typeface="+mn-ea"/>
            </a:endParaRPr>
          </a:p>
        </p:txBody>
      </p:sp>
      <p:sp>
        <p:nvSpPr>
          <p:cNvPr id="10495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利用大数据、云计算等技术，实时分析交通数据，优化交通流量。</a:t>
            </a:r>
            <a:endParaRPr altLang="en-US" dirty="0" sz="2000" lang="zh-CN" spc="150">
              <a:solidFill>
                <a:schemeClr val="tx1">
                  <a:lumMod val="85000"/>
                  <a:lumOff val="15000"/>
                </a:schemeClr>
              </a:solidFill>
              <a:latin typeface="+mn-ea"/>
              <a:sym typeface="+mn-ea"/>
            </a:endParaRPr>
          </a:p>
        </p:txBody>
      </p:sp>
      <p:sp>
        <p:nvSpPr>
          <p:cNvPr id="10495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建立智能信号灯控制系统，提高道路通行效率。</a:t>
            </a:r>
            <a:endParaRPr altLang="en-US" dirty="0" sz="2000" lang="zh-CN" spc="150">
              <a:solidFill>
                <a:schemeClr val="tx1">
                  <a:lumMod val="85000"/>
                  <a:lumOff val="15000"/>
                </a:schemeClr>
              </a:solidFill>
              <a:latin typeface="+mn-ea"/>
              <a:sym typeface="+mn-ea"/>
            </a:endParaRPr>
          </a:p>
        </p:txBody>
      </p:sp>
      <p:sp>
        <p:nvSpPr>
          <p:cNvPr id="10495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推广智能公交、共享单车等公共交通工具，倡导绿色出行。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58" name="标题 1"/>
          <p:cNvSpPr>
            <a:spLocks noGrp="1"/>
          </p:cNvSpPr>
          <p:nvPr>
            <p:ph type="title"/>
          </p:nvPr>
        </p:nvSpPr>
        <p:spPr/>
        <p:txBody>
          <a:bodyPr/>
          <a:p>
            <a:r>
              <a:rPr altLang="en-US" lang="zh-CN"/>
              <a:t>建设交通信息服务平台</a:t>
            </a:r>
            <a:endParaRPr altLang="en-US" lang="zh-CN"/>
          </a:p>
        </p:txBody>
      </p:sp>
      <p:sp>
        <p:nvSpPr>
          <p:cNvPr id="10495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提供实时交通信息，包括路况、停车位等</a:t>
            </a:r>
            <a:endParaRPr altLang="en-US" dirty="0" sz="2000" lang="zh-CN" spc="150">
              <a:solidFill>
                <a:schemeClr val="tx1">
                  <a:lumMod val="85000"/>
                  <a:lumOff val="15000"/>
                </a:schemeClr>
              </a:solidFill>
              <a:latin typeface="+mn-ea"/>
              <a:sym typeface="+mn-ea"/>
            </a:endParaRPr>
          </a:p>
        </p:txBody>
      </p:sp>
      <p:sp>
        <p:nvSpPr>
          <p:cNvPr id="10495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整合多种交通方式信息，方便市民出行规划</a:t>
            </a:r>
            <a:endParaRPr altLang="en-US" dirty="0" sz="2000" lang="zh-CN" spc="150">
              <a:solidFill>
                <a:schemeClr val="tx1">
                  <a:lumMod val="85000"/>
                  <a:lumOff val="15000"/>
                </a:schemeClr>
              </a:solidFill>
              <a:latin typeface="+mn-ea"/>
              <a:sym typeface="+mn-ea"/>
            </a:endParaRPr>
          </a:p>
        </p:txBody>
      </p:sp>
      <p:sp>
        <p:nvSpPr>
          <p:cNvPr id="10495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建设智能交通管理系统，提高交通管理效率</a:t>
            </a:r>
            <a:endParaRPr altLang="en-US" dirty="0" sz="2000" lang="zh-CN" spc="150">
              <a:solidFill>
                <a:schemeClr val="tx1">
                  <a:lumMod val="85000"/>
                  <a:lumOff val="15000"/>
                </a:schemeClr>
              </a:solidFill>
              <a:latin typeface="+mn-ea"/>
              <a:sym typeface="+mn-ea"/>
            </a:endParaRPr>
          </a:p>
        </p:txBody>
      </p:sp>
      <p:sp>
        <p:nvSpPr>
          <p:cNvPr id="10495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建立紧急救援机制，快速响应交通事故等紧急情况</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建设智能交通监控系统</a:t>
            </a:r>
            <a:endParaRPr altLang="en-US" lang="zh-CN"/>
          </a:p>
        </p:txBody>
      </p:sp>
      <p:sp>
        <p:nvSpPr>
          <p:cNvPr id="10496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实时监控：对城市交通状况进行实时监控，及时发现拥堵和事故。</a:t>
            </a:r>
            <a:endParaRPr altLang="en-US" dirty="0" sz="2000" lang="zh-CN" spc="150">
              <a:solidFill>
                <a:schemeClr val="tx1">
                  <a:lumMod val="75000"/>
                  <a:lumOff val="25000"/>
                </a:schemeClr>
              </a:solidFill>
              <a:latin typeface="+mn-ea"/>
              <a:sym typeface="+mn-ea"/>
            </a:endParaRPr>
          </a:p>
        </p:txBody>
      </p:sp>
      <p:sp>
        <p:nvSpPr>
          <p:cNvPr id="10496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数据采集：收集交通流量、车速等数据，为交通调度提供依据。</a:t>
            </a:r>
            <a:endParaRPr altLang="en-US" dirty="0" sz="2000" lang="zh-CN" spc="150">
              <a:solidFill>
                <a:schemeClr val="tx1">
                  <a:lumMod val="75000"/>
                  <a:lumOff val="25000"/>
                </a:schemeClr>
              </a:solidFill>
              <a:latin typeface="+mn-ea"/>
              <a:sym typeface="+mn-ea"/>
            </a:endParaRPr>
          </a:p>
        </p:txBody>
      </p:sp>
      <p:sp>
        <p:nvSpPr>
          <p:cNvPr id="10496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数据分析：对采集的数据进行深度分析，优化交通调度方案。</a:t>
            </a:r>
            <a:endParaRPr altLang="en-US" dirty="0" sz="2000" lang="zh-CN" spc="150">
              <a:solidFill>
                <a:schemeClr val="tx1">
                  <a:lumMod val="75000"/>
                  <a:lumOff val="25000"/>
                </a:schemeClr>
              </a:solidFill>
              <a:latin typeface="+mn-ea"/>
              <a:sym typeface="+mn-ea"/>
            </a:endParaRPr>
          </a:p>
        </p:txBody>
      </p:sp>
      <p:sp>
        <p:nvSpPr>
          <p:cNvPr id="104963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预警提示：通过智能算法预测交通状况，提前发出预警和提示。</a:t>
            </a:r>
            <a:endParaRPr altLang="en-US" dirty="0" sz="2000" lang="zh-CN" spc="150">
              <a:solidFill>
                <a:schemeClr val="tx1">
                  <a:lumMod val="75000"/>
                  <a:lumOff val="25000"/>
                </a:schemeClr>
              </a:solidFill>
              <a:latin typeface="+mn-ea"/>
              <a:sym typeface="+mn-ea"/>
            </a:endParaRPr>
          </a:p>
        </p:txBody>
      </p:sp>
      <p:sp>
        <p:nvSpPr>
          <p:cNvPr id="10496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建设智能交通信号控制系统</a:t>
            </a:r>
            <a:endParaRPr altLang="en-US" lang="zh-CN"/>
          </a:p>
        </p:txBody>
      </p:sp>
      <p:sp>
        <p:nvSpPr>
          <p:cNvPr id="104968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建设智能交通信号控制系统，实现交通信号的智能化控制，提高交通运行效率。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6"/>
            </p:custDataLst>
          </p:nvPr>
        </p:nvSpPr>
        <p:spPr>
          <a:xfrm>
            <a:off x="3536878"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引入人工智能技术，对交通数据进行实时分析，预测交通流量和拥堵情况，优化信号灯配时方案。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9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实现交通信号灯的远程控制和监控，及时调整交通信号灯的运行状态，确保交通安全和顺畅。</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12"/>
            </p:custDataLst>
          </p:nvPr>
        </p:nvSpPr>
        <p:spPr>
          <a:xfrm>
            <a:off x="9180549"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建设智能交通信号控制系统需要与城市交通规划和管理部门紧密合作，共同推进城市交通的智能化发展。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建设智能停车管理系统</a:t>
            </a:r>
            <a:endParaRPr altLang="en-US" lang="zh-CN"/>
          </a:p>
        </p:txBody>
      </p:sp>
      <p:sp>
        <p:nvSpPr>
          <p:cNvPr id="104974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目的：解决城市停车难问题，提高停车位利用率</a:t>
            </a:r>
            <a:endParaRPr altLang="en-US" dirty="0" sz="1200" lang="zh-CN" spc="150">
              <a:solidFill>
                <a:schemeClr val="tx1">
                  <a:lumMod val="85000"/>
                  <a:lumOff val="15000"/>
                </a:schemeClr>
              </a:solidFill>
              <a:latin typeface="+mn-ea"/>
              <a:sym typeface="+mn-ea"/>
            </a:endParaRPr>
          </a:p>
        </p:txBody>
      </p:sp>
      <p:sp>
        <p:nvSpPr>
          <p:cNvPr id="104974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技术支持：利用物联网、大数据等技术实现智能化管理</a:t>
            </a:r>
            <a:endParaRPr altLang="en-US" dirty="0" sz="1200" lang="zh-CN" spc="150">
              <a:solidFill>
                <a:schemeClr val="tx1">
                  <a:lumMod val="85000"/>
                  <a:lumOff val="15000"/>
                </a:schemeClr>
              </a:solidFill>
              <a:latin typeface="+mn-ea"/>
              <a:sym typeface="+mn-ea"/>
            </a:endParaRPr>
          </a:p>
        </p:txBody>
      </p:sp>
      <p:sp>
        <p:nvSpPr>
          <p:cNvPr id="104975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功能：实时监测停车位状态，提供停车位预约、导航、自助缴费等服务</a:t>
            </a:r>
            <a:endParaRPr altLang="en-US" dirty="0" sz="1200" lang="zh-CN" spc="150">
              <a:solidFill>
                <a:schemeClr val="tx1">
                  <a:lumMod val="85000"/>
                  <a:lumOff val="15000"/>
                </a:schemeClr>
              </a:solidFill>
              <a:latin typeface="+mn-ea"/>
              <a:sym typeface="+mn-ea"/>
            </a:endParaRPr>
          </a:p>
        </p:txBody>
      </p:sp>
      <p:sp>
        <p:nvSpPr>
          <p:cNvPr id="104976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优势：提高停车效率，减少停车难带来的交通拥堵和安全隐患</a:t>
            </a:r>
            <a:endParaRPr altLang="en-US" dirty="0" sz="1200" lang="zh-CN" spc="150">
              <a:solidFill>
                <a:schemeClr val="tx1">
                  <a:lumMod val="85000"/>
                  <a:lumOff val="15000"/>
                </a:schemeClr>
              </a:solidFill>
              <a:latin typeface="+mn-ea"/>
              <a:sym typeface="+mn-ea"/>
            </a:endParaRPr>
          </a:p>
        </p:txBody>
      </p:sp>
      <p:sp>
        <p:nvSpPr>
          <p:cNvPr id="104976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建设智能公交系统</a:t>
            </a:r>
            <a:endParaRPr altLang="en-US" lang="zh-CN"/>
          </a:p>
        </p:txBody>
      </p:sp>
      <p:sp>
        <p:nvSpPr>
          <p:cNvPr id="104980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实时监控：通过GPS等技术实时监控公交车辆的位置和运行状态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信息发布：通过电子站牌、手机APP等方式向乘客发布公交车辆的实时信息和路线规划</a:t>
            </a:r>
            <a:endParaRPr dirty="0" sz="2000" err="1">
              <a:solidFill>
                <a:schemeClr val="tx1">
                  <a:lumMod val="75000"/>
                  <a:lumOff val="25000"/>
                </a:schemeClr>
              </a:solidFill>
              <a:latin typeface="+mn-ea"/>
              <a:ea typeface="+mn-ea"/>
              <a:cs typeface="+mn-ea"/>
              <a:sym typeface="+mn-lt"/>
            </a:endParaRPr>
          </a:p>
        </p:txBody>
      </p:sp>
      <p:sp>
        <p:nvSpPr>
          <p:cNvPr id="104982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3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数据分析：对公交车辆的运行数据进行分析，优化线路规划和调度方案，提高运营效率</a:t>
            </a:r>
            <a:endParaRPr dirty="0" sz="2000" err="1">
              <a:solidFill>
                <a:schemeClr val="tx1">
                  <a:lumMod val="75000"/>
                  <a:lumOff val="25000"/>
                </a:schemeClr>
              </a:solidFill>
              <a:latin typeface="+mn-ea"/>
              <a:ea typeface="+mn-ea"/>
              <a:cs typeface="+mn-ea"/>
              <a:sym typeface="+mn-lt"/>
            </a:endParaRPr>
          </a:p>
        </p:txBody>
      </p:sp>
      <p:sp>
        <p:nvSpPr>
          <p:cNvPr id="10498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智能调度：根据客流情况动态调整公交车辆的班次和发车时间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84"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智慧城市交通指挥方案实施计划</a:t>
            </a:r>
            <a:endParaRPr altLang="en-US" dirty="0" lang="zh-CN">
              <a:solidFill>
                <a:schemeClr val="lt1">
                  <a:lumMod val="100000"/>
                </a:schemeClr>
              </a:solidFill>
            </a:endParaRPr>
          </a:p>
        </p:txBody>
      </p:sp>
      <p:sp>
        <p:nvSpPr>
          <p:cNvPr id="104988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28" name="标题 1"/>
          <p:cNvSpPr>
            <a:spLocks noGrp="1"/>
          </p:cNvSpPr>
          <p:nvPr>
            <p:ph type="title"/>
          </p:nvPr>
        </p:nvSpPr>
        <p:spPr/>
        <p:txBody>
          <a:bodyPr/>
          <a:p>
            <a:r>
              <a:rPr altLang="en-US" lang="zh-CN"/>
              <a:t>实施时间安排</a:t>
            </a:r>
            <a:endParaRPr altLang="en-US" lang="zh-CN"/>
          </a:p>
        </p:txBody>
      </p:sp>
      <p:sp>
        <p:nvSpPr>
          <p:cNvPr id="104993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2024年第一季度：方案设计与规划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3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2024年第二季度：基础设施建设与升级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4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2024年第三季度：系统集成与调试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4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2024年第四季度：正式运营与维护</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90" name="标题 1"/>
          <p:cNvSpPr>
            <a:spLocks noGrp="1"/>
          </p:cNvSpPr>
          <p:nvPr>
            <p:ph type="title"/>
          </p:nvPr>
        </p:nvSpPr>
        <p:spPr/>
        <p:txBody>
          <a:bodyPr/>
          <a:p>
            <a:r>
              <a:rPr altLang="en-US" lang="zh-CN"/>
              <a:t>实施步骤和流程</a:t>
            </a:r>
            <a:endParaRPr altLang="en-US" lang="zh-CN"/>
          </a:p>
        </p:txBody>
      </p:sp>
      <p:sp>
        <p:nvSpPr>
          <p:cNvPr id="1049992" name="任意多边形: 形状 2"/>
          <p:cNvSpPr/>
          <p:nvPr>
            <p:custDataLst>
              <p:tags r:id="rId1"/>
            </p:custDataLst>
          </p:nvPr>
        </p:nvSpPr>
        <p:spPr>
          <a:xfrm rot="10800000">
            <a:off x="656431"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4"/>
          <p:cNvSpPr/>
          <p:nvPr>
            <p:custDataLst>
              <p:tags r:id="rId2"/>
            </p:custDataLst>
          </p:nvPr>
        </p:nvSpPr>
        <p:spPr>
          <a:xfrm>
            <a:off x="566039" y="4271684"/>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5"/>
          <p:cNvSpPr txBox="1"/>
          <p:nvPr>
            <p:custDataLst>
              <p:tags r:id="rId3"/>
            </p:custDataLst>
          </p:nvPr>
        </p:nvSpPr>
        <p:spPr>
          <a:xfrm>
            <a:off x="867347" y="4227449"/>
            <a:ext cx="3069195" cy="1274076"/>
          </a:xfrm>
          <a:prstGeom prst="rect"/>
          <a:noFill/>
        </p:spPr>
        <p:txBody>
          <a:bodyPr anchor="t" anchorCtr="0" bIns="46800" lIns="90000" rIns="90000" rtlCol="0" tIns="46800" vert="horz" wrap="square">
            <a:normAutofit fontScale="90000" lnSpcReduction="1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建设与部署：按照方案规划，逐步完成智慧城市交通指挥系统的建设与部署，确保系统稳定运行。</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98" name="任意多边形: 形状 56"/>
          <p:cNvSpPr/>
          <p:nvPr>
            <p:custDataLst>
              <p:tags r:id="rId4"/>
            </p:custDataLst>
          </p:nvPr>
        </p:nvSpPr>
        <p:spPr>
          <a:xfrm rot="10800000">
            <a:off x="4402906"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00" name="矩形 57"/>
          <p:cNvSpPr/>
          <p:nvPr>
            <p:custDataLst>
              <p:tags r:id="rId5"/>
            </p:custDataLst>
          </p:nvPr>
        </p:nvSpPr>
        <p:spPr>
          <a:xfrm>
            <a:off x="4312514" y="4271684"/>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58"/>
          <p:cNvSpPr txBox="1"/>
          <p:nvPr>
            <p:custDataLst>
              <p:tags r:id="rId6"/>
            </p:custDataLst>
          </p:nvPr>
        </p:nvSpPr>
        <p:spPr>
          <a:xfrm>
            <a:off x="4613822" y="4227449"/>
            <a:ext cx="3069195" cy="1274076"/>
          </a:xfrm>
          <a:prstGeom prst="rect"/>
          <a:noFill/>
        </p:spPr>
        <p:txBody>
          <a:bodyPr anchor="t" anchorCtr="0" bIns="46800" lIns="90000" rIns="90000" rtlCol="0" tIns="46800" vert="horz" wrap="square">
            <a:normAutofit fontScale="84444"/>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测试与优化：对建设完成的系统进行全面测试，根据测试结果对方案进行优化和完善。</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04" name="任意多边形: 形状 60"/>
          <p:cNvSpPr/>
          <p:nvPr>
            <p:custDataLst>
              <p:tags r:id="rId7"/>
            </p:custDataLst>
          </p:nvPr>
        </p:nvSpPr>
        <p:spPr>
          <a:xfrm rot="10800000">
            <a:off x="8148740"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06" name="矩形 61"/>
          <p:cNvSpPr/>
          <p:nvPr>
            <p:custDataLst>
              <p:tags r:id="rId8"/>
            </p:custDataLst>
          </p:nvPr>
        </p:nvSpPr>
        <p:spPr>
          <a:xfrm>
            <a:off x="8058989" y="4271684"/>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62"/>
          <p:cNvSpPr txBox="1"/>
          <p:nvPr>
            <p:custDataLst>
              <p:tags r:id="rId9"/>
            </p:custDataLst>
          </p:nvPr>
        </p:nvSpPr>
        <p:spPr>
          <a:xfrm>
            <a:off x="8360297" y="4227449"/>
            <a:ext cx="3069195" cy="1274076"/>
          </a:xfrm>
          <a:prstGeom prst="rect"/>
          <a:noFill/>
        </p:spPr>
        <p:txBody>
          <a:bodyPr anchor="t" anchorCtr="0" bIns="46800" lIns="90000" rIns="90000" rtlCol="0" tIns="46800" vert="horz" wrap="square">
            <a:normAutofit fontScale="84444"/>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推广与运营：将智慧城市交通指挥系统推广至更多城市，实现规模化运营，提升社会效益。</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10" name="任意多边形: 形状 64"/>
          <p:cNvSpPr/>
          <p:nvPr>
            <p:custDataLst>
              <p:tags r:id="rId10"/>
            </p:custDataLst>
          </p:nvPr>
        </p:nvSpPr>
        <p:spPr>
          <a:xfrm rot="10800000">
            <a:off x="641686"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12" name="矩形 65"/>
          <p:cNvSpPr/>
          <p:nvPr>
            <p:custDataLst>
              <p:tags r:id="rId11"/>
            </p:custDataLst>
          </p:nvPr>
        </p:nvSpPr>
        <p:spPr>
          <a:xfrm>
            <a:off x="551935" y="1743903"/>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文本框 66"/>
          <p:cNvSpPr txBox="1"/>
          <p:nvPr>
            <p:custDataLst>
              <p:tags r:id="rId12"/>
            </p:custDataLst>
          </p:nvPr>
        </p:nvSpPr>
        <p:spPr>
          <a:xfrm>
            <a:off x="853243" y="1699669"/>
            <a:ext cx="3069195" cy="1274076"/>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调研与需求分析：明确智慧城市交通指挥的需求和目标，进行深入调研和分析。</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16" name="任意多边形: 形状 68"/>
          <p:cNvSpPr/>
          <p:nvPr>
            <p:custDataLst>
              <p:tags r:id="rId13"/>
            </p:custDataLst>
          </p:nvPr>
        </p:nvSpPr>
        <p:spPr>
          <a:xfrm rot="10800000">
            <a:off x="4388161"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18" name="矩形 69"/>
          <p:cNvSpPr/>
          <p:nvPr>
            <p:custDataLst>
              <p:tags r:id="rId14"/>
            </p:custDataLst>
          </p:nvPr>
        </p:nvSpPr>
        <p:spPr>
          <a:xfrm>
            <a:off x="4297769" y="1743903"/>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70"/>
          <p:cNvSpPr txBox="1"/>
          <p:nvPr>
            <p:custDataLst>
              <p:tags r:id="rId15"/>
            </p:custDataLst>
          </p:nvPr>
        </p:nvSpPr>
        <p:spPr>
          <a:xfrm>
            <a:off x="4599077" y="1699669"/>
            <a:ext cx="3069195" cy="1274076"/>
          </a:xfrm>
          <a:prstGeom prst="rect"/>
          <a:noFill/>
        </p:spPr>
        <p:txBody>
          <a:bodyPr anchor="t" anchorCtr="0" bIns="46800" lIns="90000" rIns="90000" rtlCol="0" tIns="46800" vert="horz" wrap="square">
            <a:normAutofit fontScale="90000" lnSpcReduction="1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方案设计与规划：根据需求分析结果，制定智慧城市交通指挥方案，包括系统架构、功能模块、技术路线等。</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22" name="任意多边形: 形状 72"/>
          <p:cNvSpPr/>
          <p:nvPr>
            <p:custDataLst>
              <p:tags r:id="rId16"/>
            </p:custDataLst>
          </p:nvPr>
        </p:nvSpPr>
        <p:spPr>
          <a:xfrm rot="10800000">
            <a:off x="8134636"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24" name="矩形 73"/>
          <p:cNvSpPr/>
          <p:nvPr>
            <p:custDataLst>
              <p:tags r:id="rId17"/>
            </p:custDataLst>
          </p:nvPr>
        </p:nvSpPr>
        <p:spPr>
          <a:xfrm>
            <a:off x="8044244" y="1743903"/>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文本框 74"/>
          <p:cNvSpPr txBox="1"/>
          <p:nvPr>
            <p:custDataLst>
              <p:tags r:id="rId18"/>
            </p:custDataLst>
          </p:nvPr>
        </p:nvSpPr>
        <p:spPr>
          <a:xfrm>
            <a:off x="8345552" y="1699669"/>
            <a:ext cx="3069195" cy="1274076"/>
          </a:xfrm>
          <a:prstGeom prst="rect"/>
          <a:noFill/>
        </p:spPr>
        <p:txBody>
          <a:bodyPr anchor="t" anchorCtr="0" bIns="46800" lIns="90000" rIns="90000" rtlCol="0" tIns="46800" vert="horz" wrap="square">
            <a:normAutofit fontScale="90000" lnSpcReduction="20000"/>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关键技术研发：针对方案中的关键技术进行研发，攻克技术难题，提升方案的可行性和竞争力。</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064" name="标题 1"/>
          <p:cNvSpPr>
            <a:spLocks noGrp="1"/>
          </p:cNvSpPr>
          <p:nvPr>
            <p:ph type="title"/>
          </p:nvPr>
        </p:nvSpPr>
        <p:spPr/>
        <p:txBody>
          <a:bodyPr/>
          <a:p>
            <a:r>
              <a:rPr altLang="en-US" lang="zh-CN"/>
              <a:t>实施重点和难点</a:t>
            </a:r>
            <a:endParaRPr altLang="en-US" lang="zh-CN"/>
          </a:p>
        </p:txBody>
      </p:sp>
      <p:sp>
        <p:nvSpPr>
          <p:cNvPr id="10500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关键技术：人工智能、大数据、云计算等关键技术的应用与融合</a:t>
            </a:r>
            <a:endParaRPr altLang="zh-CN" dirty="0" lang="en-US">
              <a:solidFill>
                <a:schemeClr val="dk1">
                  <a:lumMod val="80000"/>
                  <a:lumOff val="20000"/>
                </a:schemeClr>
              </a:solidFill>
              <a:latin typeface="+mn-ea"/>
              <a:sym typeface="+mn-ea"/>
            </a:endParaRPr>
          </a:p>
        </p:txBody>
      </p:sp>
      <p:sp>
        <p:nvSpPr>
          <p:cNvPr id="10500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重点：确保交通指挥系统的高效运行，提高城市交通管理效率</a:t>
            </a:r>
            <a:endParaRPr altLang="en-US" dirty="0" lang="zh-CN">
              <a:solidFill>
                <a:schemeClr val="dk1">
                  <a:lumMod val="80000"/>
                  <a:lumOff val="20000"/>
                </a:schemeClr>
              </a:solidFill>
              <a:latin typeface="+mn-ea"/>
              <a:sym typeface="+mn-ea"/>
            </a:endParaRPr>
          </a:p>
        </p:txBody>
      </p:sp>
      <p:sp>
        <p:nvSpPr>
          <p:cNvPr id="10500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难点：实现跨部门、跨领域的协同工作，整合资源，形成合力</a:t>
            </a:r>
            <a:endParaRPr altLang="en-US" dirty="0" lang="zh-CN">
              <a:solidFill>
                <a:schemeClr val="dk1">
                  <a:lumMod val="80000"/>
                  <a:lumOff val="20000"/>
                </a:schemeClr>
              </a:solidFill>
              <a:latin typeface="+mn-ea"/>
              <a:sym typeface="+mn-ea"/>
            </a:endParaRPr>
          </a:p>
        </p:txBody>
      </p:sp>
      <p:sp>
        <p:nvSpPr>
          <p:cNvPr id="10500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实施步骤：制定方案、组织协调、技术研发、试点推广、总结评估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34" name="标题 1"/>
          <p:cNvSpPr>
            <a:spLocks noGrp="1"/>
          </p:cNvSpPr>
          <p:nvPr>
            <p:ph type="title"/>
          </p:nvPr>
        </p:nvSpPr>
        <p:spPr/>
        <p:txBody>
          <a:bodyPr/>
          <a:p>
            <a:r>
              <a:rPr altLang="en-US" lang="zh-CN"/>
              <a:t>实施保障措施</a:t>
            </a:r>
            <a:endParaRPr altLang="en-US" lang="zh-CN"/>
          </a:p>
        </p:txBody>
      </p:sp>
      <p:sp>
        <p:nvSpPr>
          <p:cNvPr id="105013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政策支持：政府出台相关政策，为智慧城市交通指挥方案的实施提供政策保障。</a:t>
            </a:r>
            <a:endParaRPr altLang="en-US" dirty="0" sz="2000" lang="zh-CN" spc="150">
              <a:solidFill>
                <a:schemeClr val="tx1">
                  <a:lumMod val="75000"/>
                  <a:lumOff val="25000"/>
                </a:schemeClr>
              </a:solidFill>
              <a:latin typeface="+mn-ea"/>
              <a:sym typeface="+mn-ea"/>
            </a:endParaRPr>
          </a:p>
        </p:txBody>
      </p:sp>
      <p:sp>
        <p:nvSpPr>
          <p:cNvPr id="105014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资金保障：设立专项资金，为智慧城市交通指挥方案的实施提供资金支持。</a:t>
            </a:r>
            <a:endParaRPr altLang="en-US" dirty="0" sz="2000" lang="zh-CN" spc="150">
              <a:solidFill>
                <a:schemeClr val="tx1">
                  <a:lumMod val="75000"/>
                  <a:lumOff val="25000"/>
                </a:schemeClr>
              </a:solidFill>
              <a:latin typeface="+mn-ea"/>
              <a:sym typeface="+mn-ea"/>
            </a:endParaRPr>
          </a:p>
        </p:txBody>
      </p:sp>
      <p:sp>
        <p:nvSpPr>
          <p:cNvPr id="105014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技术研发：加强技术研发和创新，提高智慧城市交通指挥方案的技术水平和应用效果。</a:t>
            </a:r>
            <a:endParaRPr altLang="en-US" dirty="0" sz="2000" lang="zh-CN" spc="150">
              <a:solidFill>
                <a:schemeClr val="tx1">
                  <a:lumMod val="75000"/>
                  <a:lumOff val="25000"/>
                </a:schemeClr>
              </a:solidFill>
              <a:latin typeface="+mn-ea"/>
              <a:sym typeface="+mn-ea"/>
            </a:endParaRPr>
          </a:p>
        </p:txBody>
      </p:sp>
      <p:sp>
        <p:nvSpPr>
          <p:cNvPr id="105015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培训与宣传：开展培训和宣传活动，提高相关人员的专业素养和公众对智慧城市交通指挥方案的认识和接受度。</a:t>
            </a:r>
            <a:endParaRPr altLang="en-US" dirty="0" sz="2000" lang="zh-CN" spc="150">
              <a:solidFill>
                <a:schemeClr val="tx1">
                  <a:lumMod val="75000"/>
                  <a:lumOff val="25000"/>
                </a:schemeClr>
              </a:solidFill>
              <a:latin typeface="+mn-ea"/>
              <a:sym typeface="+mn-ea"/>
            </a:endParaRPr>
          </a:p>
        </p:txBody>
      </p:sp>
      <p:sp>
        <p:nvSpPr>
          <p:cNvPr id="105015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9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智慧城市交通指挥方案预期成果</a:t>
            </a:r>
            <a:endParaRPr altLang="en-US" dirty="0" lang="zh-CN">
              <a:solidFill>
                <a:schemeClr val="lt1">
                  <a:lumMod val="100000"/>
                </a:schemeClr>
              </a:solidFill>
            </a:endParaRPr>
          </a:p>
        </p:txBody>
      </p:sp>
      <p:sp>
        <p:nvSpPr>
          <p:cNvPr id="105019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提高交通指挥效率的具体指标</a:t>
            </a:r>
            <a:endParaRPr altLang="en-US" lang="zh-CN"/>
          </a:p>
        </p:txBody>
      </p:sp>
      <p:sp>
        <p:nvSpPr>
          <p:cNvPr id="105024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减少交通拥堵时间：通过智能交通系统实时监测路况，有效调度交通资源，缩短拥堵时间。</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降低交通事故率：通过智能监测设备实时监测道路状况，及时发现并处理交通安全隐患，降低交通事故率。</a:t>
            </a:r>
            <a:endParaRPr dirty="0" sz="2000" err="1">
              <a:solidFill>
                <a:schemeClr val="tx1">
                  <a:lumMod val="75000"/>
                  <a:lumOff val="25000"/>
                </a:schemeClr>
              </a:solidFill>
              <a:latin typeface="+mn-ea"/>
              <a:ea typeface="+mn-ea"/>
              <a:cs typeface="+mn-ea"/>
              <a:sym typeface="+mn-lt"/>
            </a:endParaRPr>
          </a:p>
        </p:txBody>
      </p:sp>
      <p:sp>
        <p:nvSpPr>
          <p:cNvPr id="105026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6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提升应急响应速度：建立高效的应急指挥体系，利用智能交通系统实时监测交通状况，快速响应处理突发事件。</a:t>
            </a:r>
            <a:endParaRPr dirty="0" sz="2000" err="1">
              <a:solidFill>
                <a:schemeClr val="tx1">
                  <a:lumMod val="75000"/>
                  <a:lumOff val="25000"/>
                </a:schemeClr>
              </a:solidFill>
              <a:latin typeface="+mn-ea"/>
              <a:ea typeface="+mn-ea"/>
              <a:cs typeface="+mn-ea"/>
              <a:sym typeface="+mn-lt"/>
            </a:endParaRPr>
          </a:p>
        </p:txBody>
      </p:sp>
      <p:sp>
        <p:nvSpPr>
          <p:cNvPr id="10502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提高通行效率：优化交通信号灯配时，实现智能化控制，提高道路通行效率。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提升城市交通运行质量的具体指标</a:t>
            </a:r>
            <a:endParaRPr altLang="en-US" lang="zh-CN"/>
          </a:p>
        </p:txBody>
      </p:sp>
      <p:sp>
        <p:nvSpPr>
          <p:cNvPr id="105032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2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减少交通拥堵时间：通过智能交通管理系统，实时监测交通流量，优化信号灯配时，提高道路通行效率。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2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2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提升公共交通服务水平：推广智能化公共交通系统，提供实时到站信息、自动购票等服务，提高乘客出行便利性。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3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3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降低交通事故发生率：利用智能监控和预警系统，及时发现和预防交通事故，保障交通安全。</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3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4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提高应急响应能力：建立快速响应的应急指挥中心，实时监测和处理突发事件，确保城市交通秩序稳定。</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80" name="标题 1"/>
          <p:cNvSpPr>
            <a:spLocks noGrp="1"/>
          </p:cNvSpPr>
          <p:nvPr>
            <p:ph type="title"/>
          </p:nvPr>
        </p:nvSpPr>
        <p:spPr/>
        <p:txBody>
          <a:bodyPr/>
          <a:p>
            <a:r>
              <a:rPr altLang="en-US" lang="zh-CN"/>
              <a:t>保障交通安全的具体指标</a:t>
            </a:r>
            <a:endParaRPr altLang="en-US" lang="zh-CN"/>
          </a:p>
        </p:txBody>
      </p:sp>
      <p:sp>
        <p:nvSpPr>
          <p:cNvPr id="105038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减少交通事故发生率20%</a:t>
            </a:r>
            <a:endParaRPr altLang="en-US" dirty="0" sz="1200" lang="zh-CN" spc="150">
              <a:solidFill>
                <a:schemeClr val="tx1">
                  <a:lumMod val="65000"/>
                  <a:lumOff val="35000"/>
                </a:schemeClr>
              </a:solidFill>
              <a:latin typeface="+mn-ea"/>
              <a:sym typeface="+mn-ea"/>
            </a:endParaRPr>
          </a:p>
        </p:txBody>
      </p:sp>
      <p:sp>
        <p:nvSpPr>
          <p:cNvPr id="105038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缩短交通拥堵时间30%</a:t>
            </a:r>
            <a:endParaRPr altLang="en-US" dirty="0" sz="1200" lang="zh-CN" spc="150">
              <a:solidFill>
                <a:schemeClr val="tx1">
                  <a:lumMod val="65000"/>
                  <a:lumOff val="35000"/>
                </a:schemeClr>
              </a:solidFill>
              <a:latin typeface="+mn-ea"/>
              <a:sym typeface="+mn-ea"/>
            </a:endParaRPr>
          </a:p>
        </p:txBody>
      </p:sp>
      <p:sp>
        <p:nvSpPr>
          <p:cNvPr id="105038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提高交通信号灯配时准确率至95%</a:t>
            </a:r>
            <a:endParaRPr altLang="en-US" dirty="0" sz="1200" lang="zh-CN" spc="150">
              <a:solidFill>
                <a:schemeClr val="tx1">
                  <a:lumMod val="65000"/>
                  <a:lumOff val="35000"/>
                </a:schemeClr>
              </a:solidFill>
              <a:latin typeface="+mn-ea"/>
              <a:sym typeface="+mn-ea"/>
            </a:endParaRPr>
          </a:p>
        </p:txBody>
      </p:sp>
      <p:sp>
        <p:nvSpPr>
          <p:cNvPr id="105038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降低车辆排放量20%</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426" name="标题 1"/>
          <p:cNvSpPr>
            <a:spLocks noGrp="1"/>
          </p:cNvSpPr>
          <p:nvPr>
            <p:ph type="title"/>
          </p:nvPr>
        </p:nvSpPr>
        <p:spPr/>
        <p:txBody>
          <a:bodyPr/>
          <a:p>
            <a:r>
              <a:rPr altLang="en-US" lang="zh-CN"/>
              <a:t>提升城市交通管理智能化水平的具体指标</a:t>
            </a:r>
            <a:endParaRPr altLang="en-US" lang="zh-CN"/>
          </a:p>
        </p:txBody>
      </p:sp>
      <p:sp>
        <p:nvSpPr>
          <p:cNvPr id="1050428"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实时监控：对城市交通进行实时监控，及时发现和解决交通拥堵和事故。</a:t>
            </a:r>
            <a:endParaRPr altLang="en-US" dirty="0" sz="1200" lang="zh-CN" spc="150">
              <a:solidFill>
                <a:schemeClr val="tx1">
                  <a:lumMod val="65000"/>
                  <a:lumOff val="35000"/>
                </a:schemeClr>
              </a:solidFill>
              <a:latin typeface="+mn-ea"/>
              <a:sym typeface="+mn-ea"/>
            </a:endParaRPr>
          </a:p>
        </p:txBody>
      </p:sp>
      <p:sp>
        <p:nvSpPr>
          <p:cNvPr id="1050430"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数据共享：实现交通管理部门与其他相关机构的数据共享，提高决策的科学性和准确性。</a:t>
            </a:r>
            <a:endParaRPr altLang="en-US" dirty="0" sz="1200" lang="zh-CN" spc="150">
              <a:solidFill>
                <a:schemeClr val="tx1">
                  <a:lumMod val="65000"/>
                  <a:lumOff val="35000"/>
                </a:schemeClr>
              </a:solidFill>
              <a:latin typeface="+mn-ea"/>
              <a:sym typeface="+mn-ea"/>
            </a:endParaRPr>
          </a:p>
        </p:txBody>
      </p:sp>
      <p:sp>
        <p:nvSpPr>
          <p:cNvPr id="1050432"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智能化调度：通过智能化调度系统，优化公共交通线路和车辆配置，提高公共交通运行效率。</a:t>
            </a:r>
            <a:endParaRPr altLang="en-US" dirty="0" sz="1200" lang="zh-CN" spc="150">
              <a:solidFill>
                <a:schemeClr val="tx1">
                  <a:lumMod val="65000"/>
                  <a:lumOff val="35000"/>
                </a:schemeClr>
              </a:solidFill>
              <a:latin typeface="+mn-ea"/>
              <a:sym typeface="+mn-ea"/>
            </a:endParaRPr>
          </a:p>
        </p:txBody>
      </p:sp>
      <p:sp>
        <p:nvSpPr>
          <p:cNvPr id="1050434"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安全预警：利用智能化技术对交通违法行为进行预警和监测，提高交通安全性。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7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智慧城市交通指挥方案投资预算和效益分析</a:t>
            </a:r>
            <a:endParaRPr altLang="en-US" dirty="0" lang="zh-CN">
              <a:solidFill>
                <a:schemeClr val="lt1">
                  <a:lumMod val="100000"/>
                </a:schemeClr>
              </a:solidFill>
            </a:endParaRPr>
          </a:p>
        </p:txBody>
      </p:sp>
      <p:sp>
        <p:nvSpPr>
          <p:cNvPr id="1050474"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16" name="标题 1"/>
          <p:cNvSpPr>
            <a:spLocks noGrp="1"/>
          </p:cNvSpPr>
          <p:nvPr>
            <p:ph type="title"/>
          </p:nvPr>
        </p:nvSpPr>
        <p:spPr/>
        <p:txBody>
          <a:bodyPr/>
          <a:p>
            <a:r>
              <a:rPr altLang="en-US" lang="zh-CN"/>
              <a:t>投资预算</a:t>
            </a:r>
            <a:endParaRPr altLang="en-US" lang="zh-CN"/>
          </a:p>
        </p:txBody>
      </p:sp>
      <p:sp>
        <p:nvSpPr>
          <p:cNvPr id="105051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建设成本：包括硬件设备、软件开发和集成费用等</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投资回报：通过提高交通效率、减少拥堵和降低事故发生率等方式实现的经济效益和社会效益</a:t>
            </a:r>
            <a:endParaRPr dirty="0" sz="2000" err="1">
              <a:solidFill>
                <a:schemeClr val="tx1">
                  <a:lumMod val="75000"/>
                  <a:lumOff val="25000"/>
                </a:schemeClr>
              </a:solidFill>
              <a:latin typeface="+mn-ea"/>
              <a:ea typeface="+mn-ea"/>
              <a:cs typeface="+mn-ea"/>
              <a:sym typeface="+mn-lt"/>
            </a:endParaRPr>
          </a:p>
        </p:txBody>
      </p:sp>
      <p:sp>
        <p:nvSpPr>
          <p:cNvPr id="105053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4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投资风险：可能面临的技术风险、市场风险和政策风险等</a:t>
            </a:r>
            <a:endParaRPr dirty="0" err="1">
              <a:solidFill>
                <a:schemeClr val="tx1">
                  <a:lumMod val="75000"/>
                  <a:lumOff val="25000"/>
                </a:schemeClr>
              </a:solidFill>
              <a:latin typeface="+mn-ea"/>
              <a:ea typeface="+mn-ea"/>
              <a:cs typeface="+mn-ea"/>
              <a:sym typeface="+mn-lt"/>
            </a:endParaRPr>
          </a:p>
        </p:txBody>
      </p:sp>
      <p:sp>
        <p:nvSpPr>
          <p:cNvPr id="10505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运营成本：包括人员工资、维护费用和能源消耗等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94" name="标题 1"/>
          <p:cNvSpPr>
            <a:spLocks noGrp="1"/>
          </p:cNvSpPr>
          <p:nvPr>
            <p:ph type="title"/>
          </p:nvPr>
        </p:nvSpPr>
        <p:spPr/>
        <p:txBody>
          <a:bodyPr/>
          <a:p>
            <a:r>
              <a:rPr altLang="en-US" lang="zh-CN"/>
              <a:t>效益分析</a:t>
            </a:r>
            <a:endParaRPr altLang="en-US" lang="zh-CN"/>
          </a:p>
        </p:txBody>
      </p:sp>
      <p:sp>
        <p:nvSpPr>
          <p:cNvPr id="10505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经济效益：提高交通效率，减少拥堵和延误，降低运输成本</a:t>
            </a:r>
            <a:endParaRPr altLang="en-US" dirty="0" sz="1200" lang="zh-CN" spc="150">
              <a:solidFill>
                <a:schemeClr val="tx1">
                  <a:lumMod val="65000"/>
                  <a:lumOff val="35000"/>
                </a:schemeClr>
              </a:solidFill>
              <a:latin typeface="+mn-ea"/>
              <a:sym typeface="+mn-ea"/>
            </a:endParaRPr>
          </a:p>
        </p:txBody>
      </p:sp>
      <p:sp>
        <p:nvSpPr>
          <p:cNvPr id="10505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社会效益：提高公共安全和应急响应能力，改善市民出行体验和生活质量</a:t>
            </a:r>
            <a:endParaRPr altLang="en-US" dirty="0" sz="1200" lang="zh-CN" spc="150">
              <a:solidFill>
                <a:schemeClr val="tx1">
                  <a:lumMod val="65000"/>
                  <a:lumOff val="35000"/>
                </a:schemeClr>
              </a:solidFill>
              <a:latin typeface="+mn-ea"/>
              <a:sym typeface="+mn-ea"/>
            </a:endParaRPr>
          </a:p>
        </p:txBody>
      </p:sp>
      <p:sp>
        <p:nvSpPr>
          <p:cNvPr id="10506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环境效益：减少交通排放和噪音污染，提升城市环境品质和可持续发展能力</a:t>
            </a:r>
            <a:endParaRPr altLang="en-US" dirty="0" sz="1200" lang="zh-CN" spc="150">
              <a:solidFill>
                <a:schemeClr val="tx1">
                  <a:lumMod val="65000"/>
                  <a:lumOff val="35000"/>
                </a:schemeClr>
              </a:solidFill>
              <a:latin typeface="+mn-ea"/>
              <a:sym typeface="+mn-ea"/>
            </a:endParaRPr>
          </a:p>
        </p:txBody>
      </p:sp>
      <p:sp>
        <p:nvSpPr>
          <p:cNvPr id="10506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技术创新：促进智慧城市相关技术的研发和应用，提升城市治理水平和综合竞争力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640" name="标题 1"/>
          <p:cNvSpPr>
            <a:spLocks noGrp="1"/>
          </p:cNvSpPr>
          <p:nvPr>
            <p:ph type="title"/>
          </p:nvPr>
        </p:nvSpPr>
        <p:spPr/>
        <p:txBody>
          <a:bodyPr/>
          <a:p>
            <a:r>
              <a:rPr altLang="en-US" lang="zh-CN"/>
              <a:t>投资回报率分析</a:t>
            </a:r>
            <a:endParaRPr altLang="en-US" lang="zh-CN"/>
          </a:p>
        </p:txBody>
      </p:sp>
      <p:sp>
        <p:nvSpPr>
          <p:cNvPr id="105064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4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投资预算：包括软硬件设备、人员培训、后期维护等方面的费用</a:t>
            </a:r>
            <a:endParaRPr altLang="en-US" dirty="0" sz="2000" lang="zh-CN" spc="150">
              <a:solidFill>
                <a:schemeClr val="tx1">
                  <a:lumMod val="75000"/>
                  <a:lumOff val="25000"/>
                </a:schemeClr>
              </a:solidFill>
              <a:latin typeface="+mn-ea"/>
              <a:sym typeface="+mn-ea"/>
            </a:endParaRPr>
          </a:p>
        </p:txBody>
      </p:sp>
      <p:sp>
        <p:nvSpPr>
          <p:cNvPr id="105064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4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5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效益分析：提高交通效率、减少拥堵、降低事故发生率、提升城市形象等方面的收益</a:t>
            </a:r>
            <a:endParaRPr altLang="en-US" dirty="0" sz="2000" lang="zh-CN" spc="150">
              <a:solidFill>
                <a:schemeClr val="tx1">
                  <a:lumMod val="75000"/>
                  <a:lumOff val="25000"/>
                </a:schemeClr>
              </a:solidFill>
              <a:latin typeface="+mn-ea"/>
              <a:sym typeface="+mn-ea"/>
            </a:endParaRPr>
          </a:p>
        </p:txBody>
      </p:sp>
      <p:sp>
        <p:nvSpPr>
          <p:cNvPr id="105065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5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5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投资回报率：投资预算与效益分析之比，衡量方案的经济效益</a:t>
            </a:r>
            <a:endParaRPr altLang="en-US" dirty="0" sz="2000" lang="zh-CN" spc="150">
              <a:solidFill>
                <a:schemeClr val="tx1">
                  <a:lumMod val="75000"/>
                  <a:lumOff val="25000"/>
                </a:schemeClr>
              </a:solidFill>
              <a:latin typeface="+mn-ea"/>
              <a:sym typeface="+mn-ea"/>
            </a:endParaRPr>
          </a:p>
        </p:txBody>
      </p:sp>
      <p:sp>
        <p:nvSpPr>
          <p:cNvPr id="105065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6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6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风险评估：对可能出现的风险进行预测和评估，并提出相应的应对措施</a:t>
            </a:r>
            <a:endParaRPr altLang="en-US" dirty="0" sz="2000" lang="zh-CN" spc="150">
              <a:solidFill>
                <a:schemeClr val="tx1">
                  <a:lumMod val="75000"/>
                  <a:lumOff val="25000"/>
                </a:schemeClr>
              </a:solidFill>
              <a:latin typeface="+mn-ea"/>
              <a:sym typeface="+mn-ea"/>
            </a:endParaRPr>
          </a:p>
        </p:txBody>
      </p:sp>
      <p:sp>
        <p:nvSpPr>
          <p:cNvPr id="105066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70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704" name="副标题"/>
          <p:cNvSpPr>
            <a:spLocks noGrp="1"/>
          </p:cNvSpPr>
          <p:nvPr>
            <p:ph type="subTitle" idx="1"/>
            <p:custDataLst>
              <p:tags r:id="rId2"/>
            </p:custDataLst>
          </p:nvPr>
        </p:nvSpPr>
        <p:spPr>
          <a:xfrm>
            <a:off x="556847" y="3822506"/>
            <a:ext cx="10515000" cy="972000"/>
          </a:xfrm>
        </p:spPr>
        <p:txBody>
          <a:bodyPr/>
          <a:p>
            <a:r>
              <a:rPr altLang="zh-CN" dirty="0" lang="en-US" err="1"/>
              <a:t>XX,a</a:t>
            </a:r>
            <a:r>
              <a:rPr altLang="zh-CN" dirty="0" lang="en-US"/>
              <a:t> click to unlimited possibilities</a:t>
            </a:r>
            <a:endParaRPr altLang="zh-CN" dirty="0" lang="en-US"/>
          </a:p>
        </p:txBody>
      </p:sp>
      <p:sp>
        <p:nvSpPr>
          <p:cNvPr id="105070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
        <p:nvSpPr>
          <p:cNvPr id="105070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2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04.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6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08.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49.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2024-01-06T01:56:37Z</dcterms:created>
  <dcterms:modified xsi:type="dcterms:W3CDTF">2024-01-06T01:56:37Z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3e97571ae4384620bd12fc0a4e5bb32f_21</vt:lpwstr>
  </property>
</Properties>
</file>