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357" r:id="rId1"/>
    <p:sldMasterId id="2147486394" r:id="rId2"/>
  </p:sldMasterIdLst>
  <p:notesMasterIdLst>
    <p:notesMasterId r:id="rId3"/>
  </p:notesMasterIdLst>
  <p:sldIdLst>
    <p:sldId id="1478" r:id="rId4"/>
    <p:sldId id="1483" r:id="rId5"/>
    <p:sldId id="1488" r:id="rId6"/>
    <p:sldId id="1492" r:id="rId7"/>
    <p:sldId id="1495" r:id="rId8"/>
    <p:sldId id="1498" r:id="rId9"/>
    <p:sldId id="1501" r:id="rId10"/>
    <p:sldId id="1505" r:id="rId11"/>
    <p:sldId id="1509" r:id="rId12"/>
    <p:sldId id="1512" r:id="rId13"/>
    <p:sldId id="1515" r:id="rId14"/>
    <p:sldId id="1518" r:id="rId15"/>
    <p:sldId id="1522" r:id="rId16"/>
    <p:sldId id="1526" r:id="rId17"/>
    <p:sldId id="1529" r:id="rId18"/>
    <p:sldId id="1532" r:id="rId19"/>
    <p:sldId id="1535" r:id="rId20"/>
    <p:sldId id="1538" r:id="rId21"/>
    <p:sldId id="1542" r:id="rId22"/>
    <p:sldId id="1546" r:id="rId23"/>
    <p:sldId id="1549" r:id="rId24"/>
    <p:sldId id="1552" r:id="rId25"/>
    <p:sldId id="1555" r:id="rId26"/>
    <p:sldId id="1559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358" r:id="rId1"/>
    <p:sldLayoutId id="2147486359" r:id="rId2"/>
    <p:sldLayoutId id="2147486360" r:id="rId3"/>
    <p:sldLayoutId id="2147486361" r:id="rId4"/>
    <p:sldLayoutId id="2147486362" r:id="rId5"/>
    <p:sldLayoutId id="2147486363" r:id="rId6"/>
    <p:sldLayoutId id="2147486364" r:id="rId7"/>
    <p:sldLayoutId id="2147486365" r:id="rId8"/>
    <p:sldLayoutId id="2147486366" r:id="rId9"/>
    <p:sldLayoutId id="2147486367" r:id="rId10"/>
    <p:sldLayoutId id="214748636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395" r:id="rId1"/>
    <p:sldLayoutId id="2147486396" r:id="rId2"/>
    <p:sldLayoutId id="2147486397" r:id="rId3"/>
    <p:sldLayoutId id="2147486398" r:id="rId4"/>
    <p:sldLayoutId id="2147486399" r:id="rId5"/>
    <p:sldLayoutId id="2147486400" r:id="rId6"/>
    <p:sldLayoutId id="2147486401" r:id="rId7"/>
    <p:sldLayoutId id="2147486402" r:id="rId8"/>
    <p:sldLayoutId id="2147486403" r:id="rId9"/>
    <p:sldLayoutId id="2147486404" r:id="rId10"/>
    <p:sldLayoutId id="214748640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tags" Target="../tags/tag196.xml"/><Relationship Id="rId22" Type="http://schemas.openxmlformats.org/officeDocument/2006/relationships/tags" Target="../tags/tag197.xml"/><Relationship Id="rId23" Type="http://schemas.openxmlformats.org/officeDocument/2006/relationships/tags" Target="../tags/tag198.xml"/><Relationship Id="rId24" Type="http://schemas.openxmlformats.org/officeDocument/2006/relationships/tags" Target="../tags/tag199.xml"/><Relationship Id="rId25" Type="http://schemas.openxmlformats.org/officeDocument/2006/relationships/tags" Target="../tags/tag200.xml"/><Relationship Id="rId26" Type="http://schemas.openxmlformats.org/officeDocument/2006/relationships/tags" Target="../tags/tag201.xml"/><Relationship Id="rId27" Type="http://schemas.openxmlformats.org/officeDocument/2006/relationships/tags" Target="../tags/tag202.xml"/><Relationship Id="rId28" Type="http://schemas.openxmlformats.org/officeDocument/2006/relationships/tags" Target="../tags/tag203.xml"/><Relationship Id="rId29" Type="http://schemas.openxmlformats.org/officeDocument/2006/relationships/tags" Target="../tags/tag204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tags" Target="../tags/tag272.xml"/><Relationship Id="rId18" Type="http://schemas.openxmlformats.org/officeDocument/2006/relationships/tags" Target="../tags/tag273.xml"/><Relationship Id="rId19" Type="http://schemas.openxmlformats.org/officeDocument/2006/relationships/tags" Target="../tags/tag274.xml"/><Relationship Id="rId20" Type="http://schemas.openxmlformats.org/officeDocument/2006/relationships/tags" Target="../tags/tag275.xml"/><Relationship Id="rId21" Type="http://schemas.openxmlformats.org/officeDocument/2006/relationships/tags" Target="../tags/tag276.xml"/><Relationship Id="rId22" Type="http://schemas.openxmlformats.org/officeDocument/2006/relationships/tags" Target="../tags/tag277.xml"/><Relationship Id="rId23" Type="http://schemas.openxmlformats.org/officeDocument/2006/relationships/tags" Target="../tags/tag278.xml"/><Relationship Id="rId24" Type="http://schemas.openxmlformats.org/officeDocument/2006/relationships/tags" Target="../tags/tag279.xml"/><Relationship Id="rId25" Type="http://schemas.openxmlformats.org/officeDocument/2006/relationships/tags" Target="../tags/tag280.xml"/><Relationship Id="rId26" Type="http://schemas.openxmlformats.org/officeDocument/2006/relationships/tags" Target="../tags/tag281.xml"/><Relationship Id="rId27" Type="http://schemas.openxmlformats.org/officeDocument/2006/relationships/tags" Target="../tags/tag282.xml"/><Relationship Id="rId28" Type="http://schemas.openxmlformats.org/officeDocument/2006/relationships/tags" Target="../tags/tag283.xml"/><Relationship Id="rId29" Type="http://schemas.openxmlformats.org/officeDocument/2006/relationships/tags" Target="../tags/tag284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2024年金融行业金融科技发展规划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913681" y="224725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4243952" y="334505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91063" y="444284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72155" y="120840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996055" y="1268095"/>
            <a:ext cx="725932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金融科技发展现状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4175125" y="230949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980305" y="2369185"/>
            <a:ext cx="6275705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2024年金融行业金融科技发展规划目标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5083175" y="341820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878195" y="3482975"/>
            <a:ext cx="5377180" cy="77089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2024年金融行业金融科技发展规划重点任务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6121400" y="451421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6939280" y="4573905"/>
            <a:ext cx="431673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保障措施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金融科技发展现状</a:t>
            </a:r>
            <a:endParaRPr altLang="en-US" lang="zh-CN"/>
          </a:p>
        </p:txBody>
      </p:sp>
      <p:sp>
        <p:nvSpPr>
          <p:cNvPr id="10488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金融科技应用情况</a:t>
            </a:r>
            <a:endParaRPr altLang="en-US" lang="zh-CN"/>
          </a:p>
        </p:txBody>
      </p:sp>
      <p:sp>
        <p:nvSpPr>
          <p:cNvPr id="104888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移动支付：普及率高，成为主流支付方式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区块链技术：在供应链金融、数字货币等领域得到应用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大数据风控：提高金融机构风险控制能力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人工智能：在智能客服、智能投顾等领域得到广泛应用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金融科技对金融业的影响</a:t>
            </a:r>
            <a:endParaRPr altLang="en-US" lang="zh-CN"/>
          </a:p>
        </p:txBody>
      </p:sp>
      <p:sp>
        <p:nvSpPr>
          <p:cNvPr id="10489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提升金融服务效率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创新业务模式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增强风险控制能力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降低运营成本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金融科技发展存在的问题</a:t>
            </a:r>
            <a:endParaRPr altLang="en-US" lang="zh-CN"/>
          </a:p>
        </p:txBody>
      </p:sp>
      <p:sp>
        <p:nvSpPr>
          <p:cNvPr id="104901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技术安全风险：金融科技领域存在技术漏洞和安全隐患，可能导致数据泄露和资金损失。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监管挑战：金融科技的发展对现有监管体系提出了挑战，如何有效监管成为亟待解决的问题。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3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竞争压力：金融科技行业的竞争激烈，企业需要不断提升技术和服务水平，以满足客户需求。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3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法律法规滞后：金融科技的发展速度较快，而相关法律法规的制定和更新速度较慢，存在一定的法律风险。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金融科技发展趋势</a:t>
            </a:r>
            <a:endParaRPr altLang="en-US" lang="zh-CN"/>
          </a:p>
        </p:txBody>
      </p:sp>
      <p:sp>
        <p:nvSpPr>
          <p:cNvPr id="10490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人工智能在金融行业的应用将进一步深化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区块链技术将重塑金融行业信任体系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大数据将成为金融行业决策的重要依据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云计算将为金融行业提供更高效、灵活的IT基础设施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2024年金融行业金融科技发展规划目标</a:t>
            </a:r>
            <a:endParaRPr altLang="en-US" lang="zh-CN"/>
          </a:p>
        </p:txBody>
      </p:sp>
      <p:sp>
        <p:nvSpPr>
          <p:cNvPr id="104913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提高金融服务效率</a:t>
            </a:r>
            <a:endParaRPr altLang="en-US" lang="zh-CN"/>
          </a:p>
        </p:txBody>
      </p:sp>
      <p:sp>
        <p:nvSpPr>
          <p:cNvPr id="10491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实现金融服务智能化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提升金融风控能力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优化客户体验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降低运营成本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提升金融风控能力</a:t>
            </a:r>
            <a:endParaRPr altLang="en-US" lang="zh-CN"/>
          </a:p>
        </p:txBody>
      </p:sp>
      <p:sp>
        <p:nvSpPr>
          <p:cNvPr id="1049228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0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2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4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6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6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8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0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4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建立全面风险管理体系，提高风险识别、评估和监控能力。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加强内部控制，提高风险管理水平，确保业务稳健发展。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完善风险应对机制，提高风险处置效率，降低风险损失。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利用大数据、人工智能等技术手段，加强风险数据收集、分析和监测。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促进金融创新发展</a:t>
            </a:r>
            <a:endParaRPr altLang="en-US" lang="zh-CN"/>
          </a:p>
        </p:txBody>
      </p:sp>
      <p:sp>
        <p:nvSpPr>
          <p:cNvPr id="104930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推动金融业态和商业模式的变革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提升金融行业科技创新能力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加速金融产品和服务的升级换代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增强金融行业的国际竞争力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保障金融信息安全</a:t>
            </a:r>
            <a:endParaRPr altLang="en-US" lang="zh-CN"/>
          </a:p>
        </p:txBody>
      </p:sp>
      <p:sp>
        <p:nvSpPr>
          <p:cNvPr id="10493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目标：建立完善的金融信息安全体系，提升金融行业的安全防护能力。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重点：防范网络攻击、数据泄露等安全风险，保障金融业务的正常运行和客户的信息安全。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预期成果：降低金融行业安全风险，提升金融行业的公信力和竞争力。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措施：加强技术研发和应用，完善安全管理制度和流程，提高人员安全意识。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2024年金融行业金融科技发展规划重点任务</a:t>
            </a:r>
            <a:endParaRPr altLang="en-US" lang="zh-CN"/>
          </a:p>
        </p:txBody>
      </p:sp>
      <p:sp>
        <p:nvSpPr>
          <p:cNvPr id="104944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推进金融数字化转型</a:t>
            </a:r>
            <a:endParaRPr altLang="en-US" lang="zh-CN"/>
          </a:p>
        </p:txBody>
      </p:sp>
      <p:sp>
        <p:nvSpPr>
          <p:cNvPr id="1049482" name="矩形 38"/>
          <p:cNvSpPr/>
          <p:nvPr>
            <p:custDataLst>
              <p:tags r:id="rId1"/>
            </p:custDataLst>
          </p:nvPr>
        </p:nvSpPr>
        <p:spPr>
          <a:xfrm rot="204112">
            <a:off x="1510567" y="1452880"/>
            <a:ext cx="4064025" cy="212123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矩形 39"/>
          <p:cNvSpPr/>
          <p:nvPr>
            <p:custDataLst>
              <p:tags r:id="rId2"/>
            </p:custDataLst>
          </p:nvPr>
        </p:nvSpPr>
        <p:spPr>
          <a:xfrm>
            <a:off x="1515263" y="1453551"/>
            <a:ext cx="4064025" cy="212123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TextBox 2"/>
          <p:cNvSpPr txBox="1"/>
          <p:nvPr>
            <p:custDataLst>
              <p:tags r:id="rId3"/>
            </p:custDataLst>
          </p:nvPr>
        </p:nvSpPr>
        <p:spPr>
          <a:xfrm>
            <a:off x="1750732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加速金融业务线上化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88" name="矩形 100"/>
          <p:cNvSpPr/>
          <p:nvPr>
            <p:custDataLst>
              <p:tags r:id="rId4"/>
            </p:custDataLst>
          </p:nvPr>
        </p:nvSpPr>
        <p:spPr>
          <a:xfrm rot="204112">
            <a:off x="6605692" y="1452880"/>
            <a:ext cx="4064025" cy="212123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矩形 101"/>
          <p:cNvSpPr/>
          <p:nvPr>
            <p:custDataLst>
              <p:tags r:id="rId5"/>
            </p:custDataLst>
          </p:nvPr>
        </p:nvSpPr>
        <p:spPr>
          <a:xfrm>
            <a:off x="6611059" y="1453551"/>
            <a:ext cx="4064025" cy="212123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TextBox 2"/>
          <p:cNvSpPr txBox="1"/>
          <p:nvPr>
            <p:custDataLst>
              <p:tags r:id="rId6"/>
            </p:custDataLst>
          </p:nvPr>
        </p:nvSpPr>
        <p:spPr>
          <a:xfrm>
            <a:off x="6847199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提升金融科技应用水平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94" name="矩形 122"/>
          <p:cNvSpPr/>
          <p:nvPr>
            <p:custDataLst>
              <p:tags r:id="rId7"/>
            </p:custDataLst>
          </p:nvPr>
        </p:nvSpPr>
        <p:spPr>
          <a:xfrm rot="204112">
            <a:off x="1510567" y="4107444"/>
            <a:ext cx="4064025" cy="212123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矩形 123"/>
          <p:cNvSpPr/>
          <p:nvPr>
            <p:custDataLst>
              <p:tags r:id="rId8"/>
            </p:custDataLst>
          </p:nvPr>
        </p:nvSpPr>
        <p:spPr>
          <a:xfrm>
            <a:off x="1515263" y="4108114"/>
            <a:ext cx="4064025" cy="21212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TextBox 2"/>
          <p:cNvSpPr txBox="1"/>
          <p:nvPr>
            <p:custDataLst>
              <p:tags r:id="rId9"/>
            </p:custDataLst>
          </p:nvPr>
        </p:nvSpPr>
        <p:spPr>
          <a:xfrm>
            <a:off x="1750061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强化金融数据治理能力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500" name="矩形 89"/>
          <p:cNvSpPr/>
          <p:nvPr>
            <p:custDataLst>
              <p:tags r:id="rId10"/>
            </p:custDataLst>
          </p:nvPr>
        </p:nvSpPr>
        <p:spPr>
          <a:xfrm rot="204112">
            <a:off x="6605692" y="4107444"/>
            <a:ext cx="4064025" cy="212123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矩形 90"/>
          <p:cNvSpPr/>
          <p:nvPr>
            <p:custDataLst>
              <p:tags r:id="rId11"/>
            </p:custDataLst>
          </p:nvPr>
        </p:nvSpPr>
        <p:spPr>
          <a:xfrm>
            <a:off x="6611059" y="4108114"/>
            <a:ext cx="4064025" cy="212123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TextBox 2"/>
          <p:cNvSpPr txBox="1"/>
          <p:nvPr>
            <p:custDataLst>
              <p:tags r:id="rId12"/>
            </p:custDataLst>
          </p:nvPr>
        </p:nvSpPr>
        <p:spPr>
          <a:xfrm>
            <a:off x="6845857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保障金融信息安全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加强金融科技创新应用</a:t>
            </a:r>
            <a:endParaRPr altLang="en-US" lang="zh-CN"/>
          </a:p>
        </p:txBody>
      </p:sp>
      <p:sp>
        <p:nvSpPr>
          <p:cNvPr id="104954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推动金融科技与业务深度融合，提升金融服务质量和效率。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建立健全金融科技创新监管机制，保障金融科技创新健康有序发展。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鼓励金融机构与科技企业加强合作，共同推动金融科技创新发展。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加强金融科技创新应用，探索智能化、数字化、网络化的金融服务新模式。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完善金融科技监管体系</a:t>
            </a:r>
            <a:endParaRPr altLang="en-US" lang="zh-CN"/>
          </a:p>
        </p:txBody>
      </p:sp>
      <p:sp>
        <p:nvSpPr>
          <p:cNvPr id="104961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建立金融科技监管制度，明确监管范围和监管职责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加强金融科技创新的风险评估和监测，制定风险应对策略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完善金融科技行业自律机制，推动行业规范发展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加强国际合作，共同应对金融科技创新带来的挑战和机遇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提升金融数据治理能力</a:t>
            </a:r>
            <a:endParaRPr altLang="en-US" lang="zh-CN"/>
          </a:p>
        </p:txBody>
      </p:sp>
      <p:sp>
        <p:nvSpPr>
          <p:cNvPr id="10496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建立数据治理体系，明确数据所有权、使用权和管理权。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加强数据质量管理，确保数据的准确性、完整性和一致性。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推进数据标准化工作，制定金融行业数据标准，促进数据共享和互操作。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强化数据安全保障，保护客户隐私和数据安全。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促进金融科技人才培养</a:t>
            </a:r>
            <a:endParaRPr altLang="en-US" lang="zh-CN"/>
          </a:p>
        </p:txBody>
      </p:sp>
      <p:sp>
        <p:nvSpPr>
          <p:cNvPr id="104973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培养目标：培养具备金融科技专业知识和技能的人才，以满足金融行业对科技人才的需求。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培养方式：通过高校教育、职业培训、企业内训等多种方式，提高金融科技人才的素质和能力。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培养内容：包括金融科技基础、数据分析、人工智能、区块链等核心课程，以及实践项目和案例分析等内容。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政策支持：政府将出台相关政策，鼓励金融机构和企业加大对金融科技人才培养的投入，提高金融科技人才的质量和数量。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保障措施</a:t>
            </a:r>
            <a:endParaRPr altLang="en-US" lang="zh-CN"/>
          </a:p>
        </p:txBody>
      </p:sp>
      <p:sp>
        <p:nvSpPr>
          <p:cNvPr id="104979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加强组织领导</a:t>
            </a:r>
            <a:endParaRPr altLang="en-US" lang="zh-CN"/>
          </a:p>
        </p:txBody>
      </p:sp>
      <p:sp>
        <p:nvSpPr>
          <p:cNvPr id="104982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加强与相关部门、行业的沟通协作，形成工作合力。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成立金融科技发展规划领导小组，负责统筹协调和推进规划实施。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建立健全规划实施监测评估机制，定期开展评估工作。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加强人才队伍建设，培养和引进金融科技领域专业人才。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加大政策支持力度</a:t>
            </a:r>
            <a:endParaRPr altLang="en-US" lang="zh-CN"/>
          </a:p>
        </p:txBody>
      </p:sp>
      <p:sp>
        <p:nvSpPr>
          <p:cNvPr id="10498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政府出台相关政策，为金融科技企业提供税收优惠、资金扶持等措施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金融机构加大对金融科技领域的投入，提高科技创新能力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建立金融科技监管体系，完善相关法律法规，为金融科技发展提供法律保障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加强金融科技人才培养和引进，提高金融科技行业的整体素质和竞争力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强化国际合作交流</a:t>
            </a:r>
            <a:endParaRPr altLang="en-US" lang="zh-CN"/>
          </a:p>
        </p:txBody>
      </p:sp>
      <p:sp>
        <p:nvSpPr>
          <p:cNvPr id="104993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建立与国际金融科技组织的合作关系，共同推动金融科技创新发展。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加强与国际金融机构的交流与合作，引进先进技术和管理经验，提升我国金融科技水平。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积极参与国际金融科技标准制定，提高我国在国际金融科技领域的话语权和影响力。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鼓励企业开展国际合作，共同研发金融科技产品和服务，拓展国际市场。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完善评估监测机制</a:t>
            </a:r>
            <a:endParaRPr altLang="en-US" lang="zh-CN"/>
          </a:p>
        </p:txBody>
      </p:sp>
      <p:sp>
        <p:nvSpPr>
          <p:cNvPr id="104999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建立完善的评估指标体系，对金融科技发展进行全面评估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加强数据监测和分析，及时掌握金融科技发展动态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完善风险评估机制，提高风险防范意识和能力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建立监测报告制度，定期发布监测报告，加强信息披露和共享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3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4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4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4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4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4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4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4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4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4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4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4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4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4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SLIDE_ID" val="custom20230231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6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24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32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6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62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2024-01-05T05:26:26Z</dcterms:created>
  <dcterms:modified xsi:type="dcterms:W3CDTF">2024-01-05T05:26:26Z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7dbf3025f0af4b52b7deb51db5724ec7_21</vt:lpwstr>
  </property>
</Properties>
</file>