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980" r:id="rId1"/>
    <p:sldMasterId id="2147502017" r:id="rId2"/>
  </p:sldMasterIdLst>
  <p:notesMasterIdLst>
    <p:notesMasterId r:id="rId3"/>
  </p:notesMasterIdLst>
  <p:sldIdLst>
    <p:sldId id="8779" r:id="rId4"/>
    <p:sldId id="8783" r:id="rId5"/>
    <p:sldId id="8787" r:id="rId6"/>
    <p:sldId id="8790" r:id="rId7"/>
    <p:sldId id="8793" r:id="rId8"/>
    <p:sldId id="8796" r:id="rId9"/>
    <p:sldId id="8799" r:id="rId10"/>
    <p:sldId id="8802" r:id="rId11"/>
    <p:sldId id="8805" r:id="rId12"/>
    <p:sldId id="8808" r:id="rId13"/>
    <p:sldId id="8811" r:id="rId14"/>
    <p:sldId id="8814" r:id="rId15"/>
    <p:sldId id="8817" r:id="rId16"/>
    <p:sldId id="8820" r:id="rId17"/>
    <p:sldId id="8823" r:id="rId18"/>
    <p:sldId id="8826" r:id="rId19"/>
    <p:sldId id="8829" r:id="rId20"/>
    <p:sldId id="8832" r:id="rId21"/>
    <p:sldId id="8835" r:id="rId22"/>
    <p:sldId id="8838" r:id="rId23"/>
    <p:sldId id="8841" r:id="rId24"/>
    <p:sldId id="8844" r:id="rId25"/>
    <p:sldId id="8847" r:id="rId26"/>
    <p:sldId id="8850" r:id="rId27"/>
    <p:sldId id="8853" r:id="rId28"/>
    <p:sldId id="8856" r:id="rId29"/>
    <p:sldId id="8859" r:id="rId30"/>
    <p:sldId id="8862" r:id="rId31"/>
    <p:sldId id="8865" r:id="rId32"/>
    <p:sldId id="8868" r:id="rId33"/>
    <p:sldId id="8871" r:id="rId34"/>
    <p:sldId id="8874" r:id="rId35"/>
    <p:sldId id="8877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981" r:id="rId1"/>
    <p:sldLayoutId id="2147501982" r:id="rId2"/>
    <p:sldLayoutId id="2147501983" r:id="rId3"/>
    <p:sldLayoutId id="2147501984" r:id="rId4"/>
    <p:sldLayoutId id="2147501985" r:id="rId5"/>
    <p:sldLayoutId id="2147501986" r:id="rId6"/>
    <p:sldLayoutId id="2147501987" r:id="rId7"/>
    <p:sldLayoutId id="2147501988" r:id="rId8"/>
    <p:sldLayoutId id="2147501989" r:id="rId9"/>
    <p:sldLayoutId id="2147501990" r:id="rId10"/>
    <p:sldLayoutId id="214750199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2018" r:id="rId1"/>
    <p:sldLayoutId id="2147502019" r:id="rId2"/>
    <p:sldLayoutId id="2147502020" r:id="rId3"/>
    <p:sldLayoutId id="2147502021" r:id="rId4"/>
    <p:sldLayoutId id="2147502022" r:id="rId5"/>
    <p:sldLayoutId id="2147502023" r:id="rId6"/>
    <p:sldLayoutId id="2147502024" r:id="rId7"/>
    <p:sldLayoutId id="2147502025" r:id="rId8"/>
    <p:sldLayoutId id="2147502026" r:id="rId9"/>
    <p:sldLayoutId id="2147502027" r:id="rId10"/>
    <p:sldLayoutId id="214750202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ags" Target="../tags/tag98.xml"/><Relationship Id="rId20" Type="http://schemas.openxmlformats.org/officeDocument/2006/relationships/slideLayout" Target="../slideLayouts/slideLayout14.xml"/><Relationship Id="rId21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tags" Target="../tags/tag144.xml"/><Relationship Id="rId16" Type="http://schemas.openxmlformats.org/officeDocument/2006/relationships/tags" Target="../tags/tag145.xml"/><Relationship Id="rId17" Type="http://schemas.openxmlformats.org/officeDocument/2006/relationships/tags" Target="../tags/tag146.xml"/><Relationship Id="rId18" Type="http://schemas.openxmlformats.org/officeDocument/2006/relationships/tags" Target="../tags/tag147.xml"/><Relationship Id="rId19" Type="http://schemas.openxmlformats.org/officeDocument/2006/relationships/tags" Target="../tags/tag148.xml"/><Relationship Id="rId20" Type="http://schemas.openxmlformats.org/officeDocument/2006/relationships/tags" Target="../tags/tag149.xml"/><Relationship Id="rId21" Type="http://schemas.openxmlformats.org/officeDocument/2006/relationships/tags" Target="../tags/tag150.xml"/><Relationship Id="rId22" Type="http://schemas.openxmlformats.org/officeDocument/2006/relationships/tags" Target="../tags/tag151.xml"/><Relationship Id="rId23" Type="http://schemas.openxmlformats.org/officeDocument/2006/relationships/tags" Target="../tags/tag152.xml"/><Relationship Id="rId24" Type="http://schemas.openxmlformats.org/officeDocument/2006/relationships/tags" Target="../tags/tag153.xml"/><Relationship Id="rId25" Type="http://schemas.openxmlformats.org/officeDocument/2006/relationships/tags" Target="../tags/tag154.xml"/><Relationship Id="rId26" Type="http://schemas.openxmlformats.org/officeDocument/2006/relationships/tags" Target="../tags/tag155.xml"/><Relationship Id="rId27" Type="http://schemas.openxmlformats.org/officeDocument/2006/relationships/tags" Target="../tags/tag156.xml"/><Relationship Id="rId28" Type="http://schemas.openxmlformats.org/officeDocument/2006/relationships/tags" Target="../tags/tag157.xml"/><Relationship Id="rId29" Type="http://schemas.openxmlformats.org/officeDocument/2006/relationships/tags" Target="../tags/tag158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tags" Target="../tags/tag218.xml"/><Relationship Id="rId22" Type="http://schemas.openxmlformats.org/officeDocument/2006/relationships/tags" Target="../tags/tag219.xml"/><Relationship Id="rId23" Type="http://schemas.openxmlformats.org/officeDocument/2006/relationships/tags" Target="../tags/tag220.xml"/><Relationship Id="rId24" Type="http://schemas.openxmlformats.org/officeDocument/2006/relationships/tags" Target="../tags/tag221.xml"/><Relationship Id="rId25" Type="http://schemas.openxmlformats.org/officeDocument/2006/relationships/tags" Target="../tags/tag222.xml"/><Relationship Id="rId26" Type="http://schemas.openxmlformats.org/officeDocument/2006/relationships/tags" Target="../tags/tag223.xml"/><Relationship Id="rId27" Type="http://schemas.openxmlformats.org/officeDocument/2006/relationships/tags" Target="../tags/tag224.xml"/><Relationship Id="rId28" Type="http://schemas.openxmlformats.org/officeDocument/2006/relationships/tags" Target="../tags/tag225.xml"/><Relationship Id="rId29" Type="http://schemas.openxmlformats.org/officeDocument/2006/relationships/tags" Target="../tags/tag226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tags" Target="../tags/tag411.xml"/><Relationship Id="rId10" Type="http://schemas.openxmlformats.org/officeDocument/2006/relationships/tags" Target="../tags/tag412.xml"/><Relationship Id="rId11" Type="http://schemas.openxmlformats.org/officeDocument/2006/relationships/tags" Target="../tags/tag413.xml"/><Relationship Id="rId12" Type="http://schemas.openxmlformats.org/officeDocument/2006/relationships/tags" Target="../tags/tag414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tags" Target="../tags/tag419.xml"/><Relationship Id="rId6" Type="http://schemas.openxmlformats.org/officeDocument/2006/relationships/tags" Target="../tags/tag420.xml"/><Relationship Id="rId7" Type="http://schemas.openxmlformats.org/officeDocument/2006/relationships/tags" Target="../tags/tag421.xml"/><Relationship Id="rId8" Type="http://schemas.openxmlformats.org/officeDocument/2006/relationships/tags" Target="../tags/tag422.xml"/><Relationship Id="rId9" Type="http://schemas.openxmlformats.org/officeDocument/2006/relationships/tags" Target="../tags/tag423.xml"/><Relationship Id="rId10" Type="http://schemas.openxmlformats.org/officeDocument/2006/relationships/tags" Target="../tags/tag424.xml"/><Relationship Id="rId11" Type="http://schemas.openxmlformats.org/officeDocument/2006/relationships/tags" Target="../tags/tag425.xml"/><Relationship Id="rId12" Type="http://schemas.openxmlformats.org/officeDocument/2006/relationships/tags" Target="../tags/tag426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27.xml"/><Relationship Id="rId2" Type="http://schemas.openxmlformats.org/officeDocument/2006/relationships/tags" Target="../tags/tag428.xml"/><Relationship Id="rId3" Type="http://schemas.openxmlformats.org/officeDocument/2006/relationships/tags" Target="../tags/tag429.xml"/><Relationship Id="rId4" Type="http://schemas.openxmlformats.org/officeDocument/2006/relationships/tags" Target="../tags/tag430.xml"/><Relationship Id="rId5" Type="http://schemas.openxmlformats.org/officeDocument/2006/relationships/tags" Target="../tags/tag431.xml"/><Relationship Id="rId6" Type="http://schemas.openxmlformats.org/officeDocument/2006/relationships/tags" Target="../tags/tag432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 fontScale="90000"/>
          </a:bodyPr>
          <a:p>
            <a:r>
              <a:rPr altLang="en-US" dirty="0" lang="zh-CN"/>
              <a:t>2024年公路铁路运输行业市场分析及投资前景预测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1399928" y="3867561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公路铁路运输行业概述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5091844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2024年公路铁路运输市场分析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8526135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投资前景预测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1399930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1399928" y="5479324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政策环境分析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5091845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5091844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技术发展分析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30" name="序号"/>
          <p:cNvSpPr txBox="1"/>
          <p:nvPr>
            <p:custDataLst>
              <p:tags r:id="rId13"/>
            </p:custDataLst>
          </p:nvPr>
        </p:nvSpPr>
        <p:spPr>
          <a:xfrm>
            <a:off x="852613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Six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14"/>
            </p:custDataLst>
          </p:nvPr>
        </p:nvSpPr>
        <p:spPr>
          <a:xfrm>
            <a:off x="8526135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企业竞争策略分析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4468557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"/>
          <p:cNvCxnSpPr>
            <a:cxnSpLocks/>
          </p:cNvCxnSpPr>
          <p:nvPr>
            <p:custDataLst>
              <p:tags r:id="rId16"/>
            </p:custDataLst>
          </p:nvPr>
        </p:nvCxnSpPr>
        <p:spPr>
          <a:xfrm flipV="1">
            <a:off x="7974045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"/>
          <p:cNvCxnSpPr>
            <a:cxnSpLocks/>
          </p:cNvCxnSpPr>
          <p:nvPr>
            <p:custDataLst>
              <p:tags r:id="rId17"/>
            </p:custDataLst>
          </p:nvPr>
        </p:nvCxnSpPr>
        <p:spPr>
          <a:xfrm flipV="1">
            <a:off x="4460818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7"/>
          <p:cNvCxnSpPr>
            <a:cxnSpLocks/>
          </p:cNvCxnSpPr>
          <p:nvPr>
            <p:custDataLst>
              <p:tags r:id="rId18"/>
            </p:custDataLst>
          </p:nvPr>
        </p:nvCxnSpPr>
        <p:spPr>
          <a:xfrm flipV="1">
            <a:off x="7966306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公路铁路运输行业概述</a:t>
            </a:r>
            <a:endParaRPr altLang="en-US" dirty="0" lang="zh-CN"/>
          </a:p>
        </p:txBody>
      </p:sp>
      <p:sp>
        <p:nvSpPr>
          <p:cNvPr id="10488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9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公路运输：使用汽车在公路上进行货物和旅客运输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铁路运输：使用铁路列车在铁路上进行货物和旅客运输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行业特点：运输量大、成本低、安全可靠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分类：按运输对象分类为客运和货运，按运输方式分类为直达、中转和联运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行业地位与作用</a:t>
            </a:r>
            <a:endParaRPr altLang="en-US" lang="zh-CN"/>
          </a:p>
        </p:txBody>
      </p:sp>
      <p:sp>
        <p:nvSpPr>
          <p:cNvPr id="10489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促进区域经济和城市群的发展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公路铁路运输是国民经济的基础性产业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保障生产和生活的正常进行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提高物流效率和降低物流成本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902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2024年公路铁路运输行业总规模达到XX万亿元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公路铁路运输行业的发展与经济增长密切相关，是国民经济的重要支柱产业之一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公路铁路运输行业增速稳定，预计未来几年将继续保持增长态势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公路运输市场规模占比约XX%，铁路运输市场规模占比约XX%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智能化：随着科技的发展，公路铁路运输行业将越来越依赖智能化技术，如自动驾驶、智能调度等。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绿色化：环保意识的提高将促使公路铁路运输行业更加注重绿色、低碳、可持续的发展模式。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多元化：未来公路铁路运输行业将呈现多元化的发展趋势，包括运输方式的多样化、服务模式的多样化等。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定制化：随着消费者需求的多样化，公路铁路运输行业将更加注重提供定制化的服务，满足不同客户的需求。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2024年公路铁路运输市场分析</a:t>
            </a:r>
            <a:endParaRPr altLang="en-US" dirty="0" lang="zh-CN"/>
          </a:p>
        </p:txBody>
      </p:sp>
      <p:sp>
        <p:nvSpPr>
          <p:cNvPr id="10491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公路运输市场分析</a:t>
            </a:r>
            <a:endParaRPr altLang="en-US" lang="zh-CN"/>
          </a:p>
        </p:txBody>
      </p:sp>
      <p:sp>
        <p:nvSpPr>
          <p:cNvPr id="10491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公路运输市场竞争格局：市场竞争激烈，大型运输企业占据主导地位，同时存在大量中小企业。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公路运输市场现状：2024年公路运输市场呈现出稳定增长态势，货物运输量持续增加。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公路运输市场发展趋势：随着经济发展和物流需求增加，公路运输市场将进一步扩大，智能化、绿色化、共享化等将成为发展趋势。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公路运输市场面临的挑战：如运输安全、环境保护、成本控制等问题，需要企业加强管理，政府加大监管力度。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铁路运输市场分析</a:t>
            </a:r>
            <a:endParaRPr altLang="en-US" lang="zh-CN"/>
          </a:p>
        </p:txBody>
      </p:sp>
      <p:sp>
        <p:nvSpPr>
          <p:cNvPr id="10492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2024年铁路运输行业市场规模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铁路运输行业市场结构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铁路运输行业市场竞争格局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铁路运输行业市场发展前景预测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市场竞争格局分析</a:t>
            </a:r>
            <a:endParaRPr altLang="en-US" lang="zh-CN"/>
          </a:p>
        </p:txBody>
      </p:sp>
      <p:sp>
        <p:nvSpPr>
          <p:cNvPr id="10492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公路和铁路运输企业之间的竞争关系日益加剧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市场竞争格局将进一步优化和整合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公路运输企业数量众多，竞争激烈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铁路运输企业数量较少，但竞争也日趋激烈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市场集中度分析</a:t>
            </a:r>
            <a:endParaRPr altLang="en-US" lang="zh-CN"/>
          </a:p>
        </p:txBody>
      </p:sp>
      <p:sp>
        <p:nvSpPr>
          <p:cNvPr id="104934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2024年公路铁路运输市场集中度概况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对行业的影响及未来发展预测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市场集中度变化趋势及原因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主要企业市场份额占比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投资前景预测</a:t>
            </a:r>
            <a:endParaRPr altLang="en-US" dirty="0" lang="zh-CN"/>
          </a:p>
        </p:txBody>
      </p:sp>
      <p:sp>
        <p:nvSpPr>
          <p:cNvPr id="10494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公路铁路运输行业投资环境分析</a:t>
            </a:r>
            <a:endParaRPr altLang="en-US" lang="zh-CN"/>
          </a:p>
        </p:txBody>
      </p:sp>
      <p:sp>
        <p:nvSpPr>
          <p:cNvPr id="10494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政策环境：国家政策对公路铁路运输行业的支持力度和方向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经济环境：经济增长对公路铁路运输行业的影响，以及行业在经济周期中的地位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社会环境：市场需求变化、消费者行为等因素对公路铁路运输行业的影响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技术环境：新技术在公路铁路运输行业的应用和推广，以及行业技术发展趋势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公路铁路运输行业投资机会分析</a:t>
            </a:r>
            <a:endParaRPr altLang="en-US" lang="zh-CN"/>
          </a:p>
        </p:txBody>
      </p:sp>
      <p:sp>
        <p:nvSpPr>
          <p:cNvPr id="104951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投资机会：随着经济的发展和运输需求的增加，公路铁路运输行业将迎来更多的投资机会。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政策支持：政府将加大对公路铁路建设的投入，为投资者提供政策支持。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技术创新：随着科技的进步，智能交通、绿色交通等新兴领域将为投资者带来新的机遇。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市场竞争：市场竞争格局将逐渐明朗，投资者需关注市场动态，选择具有竞争优势的企业进行投资。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公路铁路运输行业投资风险分析</a:t>
            </a:r>
            <a:endParaRPr altLang="en-US" lang="zh-CN"/>
          </a:p>
        </p:txBody>
      </p:sp>
      <p:sp>
        <p:nvSpPr>
          <p:cNvPr id="10495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市场风险：市场竞争激烈，可能导致投资回报率下降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政策风险：政府对公路铁路运输行业的政策变化可能影响投资收益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技术风险：新技术的发展可能对现有投资产生冲击，需要不断更新和升级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财务风险：投资资金来源、融资成本等因素可能影响投资回报率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公路铁路运输行业投资前景预测</a:t>
            </a:r>
            <a:endParaRPr altLang="en-US" lang="zh-CN"/>
          </a:p>
        </p:txBody>
      </p:sp>
      <p:sp>
        <p:nvSpPr>
          <p:cNvPr id="104962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政策支持：随着国家对基础设施建设的重视，公路铁路运输行业将迎来更多的政策支持，为投资提供有力保障。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市场需求：随着经济的发展和人口流动的增加，公路铁路运输市场需求将持续增长，为投资提供广阔的市场空间。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技术创新：随着科技的不断发展，公路铁路运输行业将不断涌现出新的技术和产品，为投资者提供更多的机会和选择。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产业链完善：随着公路铁路运输行业的不断发展，产业链将逐渐完善，形成完整的产业生态，为投资者提供更多的合作机会和共赢空间。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政策环境分析</a:t>
            </a:r>
            <a:endParaRPr altLang="en-US" dirty="0" lang="zh-CN"/>
          </a:p>
        </p:txBody>
      </p:sp>
      <p:sp>
        <p:nvSpPr>
          <p:cNvPr id="10496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政策支持力度分析</a:t>
            </a:r>
            <a:endParaRPr altLang="en-US" lang="zh-CN"/>
          </a:p>
        </p:txBody>
      </p:sp>
      <p:sp>
        <p:nvSpPr>
          <p:cNvPr id="104972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加大对公路铁路建设的投入，提高运输能力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政府出台相关政策，鼓励公路铁路运输行业发展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优化运输结构，推进绿色低碳发展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政策稳定性强，为行业发展提供有力保障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政策法规对行业的影响</a:t>
            </a:r>
            <a:endParaRPr altLang="en-US" lang="zh-CN"/>
          </a:p>
        </p:txBody>
      </p:sp>
      <p:sp>
        <p:nvSpPr>
          <p:cNvPr id="10497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政策法规对行业的科技创新和绿色发展提出了更高要求，推动了行业的转型升级。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政策法规对公路铁路运输行业的规范和管理起到了重要作用，保障了行业的健康发展。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政策法规对行业的投资环境和市场准入条件产生了影响，决定了行业的竞争格局。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政策法规对行业的安全和应急管理提出了更严格的标准，提高了行业的安全保障能力。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“十四五”规划解读</a:t>
            </a:r>
            <a:endParaRPr altLang="en-US" lang="zh-CN"/>
          </a:p>
        </p:txBody>
      </p:sp>
      <p:sp>
        <p:nvSpPr>
          <p:cNvPr id="10498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市场分析：当前公路铁路运输行业市场的供需状况和竞争格局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政策环境分析：国家对公路铁路运输行业的政策支持力度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投资前景预测：未来几年公路铁路运输行业的投资规模和方向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发展趋势：未来几年公路铁路运输行业的发展趋势和变化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“一带一路”倡议对行业的影响</a:t>
            </a:r>
            <a:endParaRPr altLang="en-US" lang="zh-CN"/>
          </a:p>
        </p:txBody>
      </p:sp>
      <p:sp>
        <p:nvSpPr>
          <p:cNvPr id="104990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政策支持：国家出台了一系列政策，鼓励公路铁路运输企业参与“一带一路”倡议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0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基础设施建设：倡议推动了沿线国家和地区基础设施建设，为公路铁路运输行业提供了更多发展机会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1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跨境运输：随着“一带一路”倡议的深入推进，跨境运输需求不断增加，为公路铁路运输行业带来了新的增长点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2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市场竞争：倡议促进了沿线国家和地区的经济合作与交流，加剧了公路铁路运输行业的市场竞争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技术发展分析</a:t>
            </a:r>
            <a:endParaRPr altLang="en-US" dirty="0" lang="zh-CN"/>
          </a:p>
        </p:txBody>
      </p:sp>
      <p:sp>
        <p:nvSpPr>
          <p:cNvPr id="10499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智能交通技术应用与发展趋势</a:t>
            </a:r>
            <a:endParaRPr altLang="en-US" lang="zh-CN"/>
          </a:p>
        </p:txBody>
      </p:sp>
      <p:sp>
        <p:nvSpPr>
          <p:cNvPr id="10499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智能交通技术应用：提高运输效率，降低物流成本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发展趋势：大数据、云计算、物联网等技术的融合应用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未来展望：实现智能化、绿色化、安全化的运输体系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技术挑战：数据安全、技术标准、基础设施建设等问题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绿色环保技术在公路铁路运输中的应用</a:t>
            </a:r>
            <a:endParaRPr altLang="en-US" lang="zh-CN"/>
          </a:p>
        </p:txBody>
      </p:sp>
      <p:sp>
        <p:nvSpPr>
          <p:cNvPr id="10500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节能减排技术：提高能源利用效率，减少排放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新能源技术：如电动汽车、太阳能发电等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智能交通系统：优化运输路线，提高运输效率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环保材料：如可降解塑料等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新材料在公路铁路建设中的应用与前景</a:t>
            </a:r>
            <a:endParaRPr altLang="en-US" lang="zh-CN"/>
          </a:p>
        </p:txBody>
      </p:sp>
      <p:sp>
        <p:nvSpPr>
          <p:cNvPr id="10501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智能材料：如形状记忆合金和光纤传感器等，可用于监测公路和铁路结构的健康状况，提高预警和预防性维护能力。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环保材料：如可降解塑料和生物基材料等，可用于减少公路和铁路建设对环境的影响，促进可持续发展。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轻质材料：如碳纤维复合材料，用于制造轻量化、高强度的列车和轨道车辆部件，提高运行效率和安全性。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高性能混凝土：具有高强度、耐久性好、抗疲劳性能优异等特点，可延长公路和铁路的使用寿命。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5G技术在公路铁路运输中的应用与前景</a:t>
            </a:r>
            <a:endParaRPr altLang="en-US" lang="zh-CN"/>
          </a:p>
        </p:txBody>
      </p:sp>
      <p:sp>
        <p:nvSpPr>
          <p:cNvPr id="10501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5G技术为公路铁路运输提供了更高效、更安全的数据传输和处理能力，提高了运输效率。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5G技术能够支持大量物联网设备的连接和数据交换，为智能交通系统的实现提供了有力支持。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5G技术能够提供低延迟和高可靠性的通信服务，有效保障了运输过程中的安全性和可靠性。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随着5G技术的不断发展和普及，其在公路铁路运输领域的应用前景将更加广阔，有望成为推动运输行业发展的重要力量。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企业竞争策略分析</a:t>
            </a:r>
            <a:endParaRPr altLang="en-US" dirty="0" lang="zh-CN"/>
          </a:p>
        </p:txBody>
      </p:sp>
      <p:sp>
        <p:nvSpPr>
          <p:cNvPr id="10502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企业竞争策略分析</a:t>
            </a:r>
            <a:endParaRPr altLang="en-US" lang="zh-CN"/>
          </a:p>
        </p:txBody>
      </p:sp>
      <p:sp>
        <p:nvSpPr>
          <p:cNvPr id="105026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产品差异化：提供独特的产品或服务，满足消费者需求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成本领先：通过降低成本来提高竞争力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集中化策略：专注于某一特定市场或客户群体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合作策略：与其他企业合作，共同应对市场竞争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企业战略合作模式探讨</a:t>
            </a:r>
            <a:endParaRPr altLang="en-US" lang="zh-CN"/>
          </a:p>
        </p:txBody>
      </p:sp>
      <p:sp>
        <p:nvSpPr>
          <p:cNvPr id="10503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合作模式：建立战略合作伙伴关系，实现资源共享、优势互补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合作领域：共同开发新产品、拓展新市场、优化供应链等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合作动机：提高企业竞争力、降低成本、加速发展等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合作风险：如何平衡各方利益、确保合作顺利进行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企业国际化发展路径与策略</a:t>
            </a:r>
            <a:endParaRPr altLang="en-US" lang="zh-CN"/>
          </a:p>
        </p:txBody>
      </p:sp>
      <p:sp>
        <p:nvSpPr>
          <p:cNvPr id="105037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国际化发展的必要性：开拓国际市场，提高企业竞争力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国际化发展路径：通过对外投资、跨国并购等方式拓展国际业务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国际化发展策略：制定全球化战略，建立国际品牌形象，优化资源配置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面临的挑战与应对措施：加强风险管理，提高跨文化沟通能力，加强国际合作与交流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企业数字化转型路径与策略</a:t>
            </a:r>
            <a:endParaRPr altLang="en-US" lang="zh-CN"/>
          </a:p>
        </p:txBody>
      </p:sp>
      <p:sp>
        <p:nvSpPr>
          <p:cNvPr id="10504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数字化转型的必要性：适应市场变化，提升竞争力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转型路径：从传统模式向数字化模式转变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转型策略：制定数字化转型战略，加大技术研发投入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转型效果：提升运营效率，降低成本，开拓新的市场机会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488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49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492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50494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6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6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6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6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1_6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6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6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6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1_6*l_h_i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iv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1_6*l_h_a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1_6*l_h_i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Six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1_6*l_h_a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5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6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.xml><?xml version="1.0" encoding="utf-8"?>
<p:tagLst xmlns:p="http://schemas.openxmlformats.org/presentationml/2006/main">
  <p:tag name="KSO_WM_SLIDE_ID" val="custom2023098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5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29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76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3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82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431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432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2024-01-06T06:05:02Z</dcterms:created>
  <dcterms:modified xsi:type="dcterms:W3CDTF">2024-01-06T06:05:02Z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0be0045dcc2747b88c0e209ac4f4a773_21</vt:lpwstr>
  </property>
</Properties>
</file>