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610" r:id="rId1"/>
    <p:sldMasterId id="2147488647" r:id="rId2"/>
  </p:sldMasterIdLst>
  <p:notesMasterIdLst>
    <p:notesMasterId r:id="rId3"/>
  </p:notesMasterIdLst>
  <p:sldIdLst>
    <p:sldId id="2619" r:id="rId4"/>
    <p:sldId id="2623" r:id="rId5"/>
    <p:sldId id="2626" r:id="rId6"/>
    <p:sldId id="2629" r:id="rId7"/>
    <p:sldId id="2635" r:id="rId9"/>
    <p:sldId id="2638" r:id="rId10"/>
    <p:sldId id="2641" r:id="rId11"/>
    <p:sldId id="2644" r:id="rId12"/>
    <p:sldId id="2650" r:id="rId14"/>
    <p:sldId id="2653" r:id="rId15"/>
    <p:sldId id="2656" r:id="rId16"/>
    <p:sldId id="2659" r:id="rId17"/>
    <p:sldId id="2662" r:id="rId18"/>
    <p:sldId id="2668" r:id="rId20"/>
    <p:sldId id="2671" r:id="rId21"/>
    <p:sldId id="2674" r:id="rId22"/>
    <p:sldId id="2677" r:id="rId23"/>
    <p:sldId id="2680" r:id="rId24"/>
    <p:sldId id="2686" r:id="rId26"/>
    <p:sldId id="2689" r:id="rId27"/>
    <p:sldId id="2692" r:id="rId28"/>
    <p:sldId id="2695" r:id="rId29"/>
    <p:sldId id="2698" r:id="rId30"/>
    <p:sldId id="2704" r:id="rId32"/>
    <p:sldId id="2707" r:id="rId33"/>
    <p:sldId id="2710"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611" r:id="rId1"/>
    <p:sldLayoutId id="2147488612" r:id="rId2"/>
    <p:sldLayoutId id="2147488613" r:id="rId3"/>
    <p:sldLayoutId id="2147488614" r:id="rId4"/>
    <p:sldLayoutId id="2147488615" r:id="rId5"/>
    <p:sldLayoutId id="2147488616" r:id="rId6"/>
    <p:sldLayoutId id="2147488617" r:id="rId7"/>
    <p:sldLayoutId id="2147488618" r:id="rId8"/>
    <p:sldLayoutId id="2147488619" r:id="rId9"/>
    <p:sldLayoutId id="2147488620" r:id="rId10"/>
    <p:sldLayoutId id="214748862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8648" r:id="rId1"/>
    <p:sldLayoutId id="2147488649" r:id="rId2"/>
    <p:sldLayoutId id="2147488650" r:id="rId3"/>
    <p:sldLayoutId id="2147488651" r:id="rId4"/>
    <p:sldLayoutId id="2147488652" r:id="rId5"/>
    <p:sldLayoutId id="2147488653" r:id="rId6"/>
    <p:sldLayoutId id="2147488654" r:id="rId7"/>
    <p:sldLayoutId id="2147488655" r:id="rId8"/>
    <p:sldLayoutId id="2147488656" r:id="rId9"/>
    <p:sldLayoutId id="2147488657" r:id="rId10"/>
    <p:sldLayoutId id="214748865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tags" Target="../tags/tag142.xml"/><Relationship Id="rId23" Type="http://schemas.openxmlformats.org/officeDocument/2006/relationships/tags" Target="../tags/tag143.xml"/><Relationship Id="rId24" Type="http://schemas.openxmlformats.org/officeDocument/2006/relationships/tags" Target="../tags/tag144.xml"/><Relationship Id="rId25" Type="http://schemas.openxmlformats.org/officeDocument/2006/relationships/tags" Target="../tags/tag145.xml"/><Relationship Id="rId26" Type="http://schemas.openxmlformats.org/officeDocument/2006/relationships/tags" Target="../tags/tag146.xml"/><Relationship Id="rId27" Type="http://schemas.openxmlformats.org/officeDocument/2006/relationships/tags" Target="../tags/tag147.xml"/><Relationship Id="rId28" Type="http://schemas.openxmlformats.org/officeDocument/2006/relationships/tags" Target="../tags/tag148.xml"/><Relationship Id="rId29" Type="http://schemas.openxmlformats.org/officeDocument/2006/relationships/tags" Target="../tags/tag149.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tags" Target="../tags/tag276.xml"/><Relationship Id="rId17" Type="http://schemas.openxmlformats.org/officeDocument/2006/relationships/tags" Target="../tags/tag277.xml"/><Relationship Id="rId18" Type="http://schemas.openxmlformats.org/officeDocument/2006/relationships/tags" Target="../tags/tag278.xml"/><Relationship Id="rId19" Type="http://schemas.openxmlformats.org/officeDocument/2006/relationships/tags" Target="../tags/tag279.xml"/><Relationship Id="rId20" Type="http://schemas.openxmlformats.org/officeDocument/2006/relationships/tags" Target="../tags/tag280.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normAutofit fontScale="93704"/>
          </a:bodyPr>
          <a:p>
            <a:r>
              <a:rPr altLang="en-US" dirty="0" lang="zh-CN"/>
              <a:t>2024纺织与毛纺织品制造与设计行业工作总结与展望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行业概述</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工作总结</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行业问题与挑战</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展望未来</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结论与建议</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行业概述</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纺织与毛纺织品制造与设计行业的定义和范围</a:t>
            </a:r>
            <a:endParaRPr altLang="en-US" lang="zh-CN"/>
          </a:p>
        </p:txBody>
      </p:sp>
      <p:sp>
        <p:nvSpPr>
          <p:cNvPr id="1048904" name="内容占位符 2"/>
          <p:cNvSpPr>
            <a:spLocks noGrp="1"/>
          </p:cNvSpPr>
          <p:nvPr>
            <p:ph idx="1"/>
          </p:nvPr>
        </p:nvSpPr>
        <p:spPr/>
        <p:txBody>
          <a:bodyPr>
            <a:normAutofit fontScale="66667"/>
          </a:bodyPr>
          <a:p>
            <a:r>
              <a:rPr altLang="en-US" lang="zh-CN"/>
              <a:t>定义：纺织与毛纺织品制造与设计行业是指以天然纤维、人造纤维、合成纤维等为原料，通过纺纱、织造、染整等工序，生产各类纺织品和毛纺织品的行业。</a:t>
            </a:r>
            <a:endParaRPr altLang="en-US" lang="zh-CN"/>
          </a:p>
          <a:p>
            <a:r>
              <a:rPr altLang="en-US" lang="zh-CN"/>
              <a:t>范围：包括棉纺织、毛纺织、丝绸、麻纺织、化纤纺织等子行业，以及针织、印染、服装、家用纺织品等下游产业。  纺织与毛纺织品制造与设计行业的产业链</a:t>
            </a:r>
            <a:endParaRPr altLang="en-US" lang="zh-CN"/>
          </a:p>
          <a:p>
            <a:pPr lvl="1"/>
            <a:r>
              <a:rPr altLang="en-US" lang="zh-CN"/>
              <a:t>纺织与毛纺织品制造与设计行业的产业链</a:t>
            </a:r>
            <a:endParaRPr altLang="en-US" lang="zh-CN"/>
          </a:p>
          <a:p>
            <a:r>
              <a:rPr altLang="en-US" lang="zh-CN"/>
              <a:t>上游：原材料供应，包括棉花、羊毛、合成纤维等。</a:t>
            </a:r>
            <a:endParaRPr altLang="en-US" lang="zh-CN"/>
          </a:p>
          <a:p>
            <a:r>
              <a:rPr altLang="en-US" lang="zh-CN"/>
              <a:t>中游：纺纱、织造、染整等生产环节。</a:t>
            </a:r>
            <a:endParaRPr altLang="en-US" lang="zh-CN"/>
          </a:p>
          <a:p>
            <a:r>
              <a:rPr altLang="en-US" lang="zh-CN"/>
              <a:t>下游：服装、家纺等消费领域。  纺织与毛纺织品制造与设计行业的产品特点</a:t>
            </a:r>
            <a:endParaRPr altLang="en-US" lang="zh-CN"/>
          </a:p>
          <a:p>
            <a:pPr lvl="1"/>
            <a:r>
              <a:rPr altLang="en-US" lang="zh-CN"/>
              <a:t>纺织与毛纺织品制造与设计行业的产品特点</a:t>
            </a:r>
            <a:endParaRPr altLang="en-US" lang="zh-CN"/>
          </a:p>
          <a:p>
            <a:r>
              <a:rPr altLang="en-US" lang="zh-CN"/>
              <a:t>多样性：产品种类繁多，包括棉纱、毛纱、丝绸、麻纱、化纤纱等。</a:t>
            </a:r>
            <a:endParaRPr altLang="en-US" lang="zh-CN"/>
          </a:p>
          <a:p>
            <a:r>
              <a:rPr altLang="en-US" lang="zh-CN"/>
              <a:t>功能性：产品具有保暖、透气、吸湿、抗菌等功能。</a:t>
            </a:r>
            <a:endParaRPr altLang="en-US" lang="zh-CN"/>
          </a:p>
          <a:p>
            <a:r>
              <a:rPr altLang="en-US" lang="zh-CN"/>
              <a:t>时尚性：产品注重设计，追求时尚和个性化。  纺织与毛纺织品制造与设计行业的市场现状</a:t>
            </a:r>
            <a:endParaRPr altLang="en-US" lang="zh-CN"/>
          </a:p>
          <a:p>
            <a:pPr lvl="1"/>
            <a:r>
              <a:rPr altLang="en-US" lang="zh-CN"/>
              <a:t>纺织与毛纺织品制造与设计行业的市场现状</a:t>
            </a:r>
            <a:endParaRPr altLang="en-US" lang="zh-CN"/>
          </a:p>
          <a:p>
            <a:r>
              <a:rPr altLang="en-US" lang="zh-CN"/>
              <a:t>市场规模：全球纺织与毛纺织品制造与设计市场规模庞大，年增长率稳定。</a:t>
            </a:r>
            <a:endParaRPr altLang="en-US" lang="zh-CN"/>
          </a:p>
          <a:p>
            <a:r>
              <a:rPr altLang="en-US" lang="zh-CN"/>
              <a:t>竞争格局：行业内企业众多，竞争激烈，但头部企业市场份额较大。</a:t>
            </a:r>
            <a:endParaRPr altLang="en-US" lang="zh-CN"/>
          </a:p>
          <a:p>
            <a:r>
              <a:rPr altLang="en-US" lang="zh-CN"/>
              <a:t>发展趋势：随着消费者对环保、健康等方面的关注增加，绿色环保、可持续发展的产品将成为未来市场的主流。</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38" name="标题 1"/>
          <p:cNvSpPr>
            <a:spLocks noGrp="1"/>
          </p:cNvSpPr>
          <p:nvPr>
            <p:ph type="title"/>
          </p:nvPr>
        </p:nvSpPr>
        <p:spPr/>
        <p:txBody>
          <a:bodyPr/>
          <a:p>
            <a:r>
              <a:rPr altLang="en-US" lang="zh-CN"/>
              <a:t>行业的发展历程和现状</a:t>
            </a:r>
            <a:endParaRPr altLang="en-US" lang="zh-CN"/>
          </a:p>
        </p:txBody>
      </p:sp>
      <p:sp>
        <p:nvSpPr>
          <p:cNvPr id="10489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纺织与毛纺织品制造与设计行业的起源和发展</a:t>
            </a:r>
            <a:endParaRPr altLang="en-US" dirty="0" sz="2000" lang="zh-CN" spc="150">
              <a:solidFill>
                <a:schemeClr val="tx1">
                  <a:lumMod val="85000"/>
                  <a:lumOff val="15000"/>
                </a:schemeClr>
              </a:solidFill>
              <a:latin typeface="+mn-ea"/>
              <a:sym typeface="+mn-ea"/>
            </a:endParaRPr>
          </a:p>
        </p:txBody>
      </p:sp>
      <p:sp>
        <p:nvSpPr>
          <p:cNvPr id="10489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行业的主要产品和服务</a:t>
            </a:r>
            <a:endParaRPr altLang="en-US" dirty="0" sz="2000" lang="zh-CN" spc="150">
              <a:solidFill>
                <a:schemeClr val="tx1">
                  <a:lumMod val="85000"/>
                  <a:lumOff val="15000"/>
                </a:schemeClr>
              </a:solidFill>
              <a:latin typeface="+mn-ea"/>
              <a:sym typeface="+mn-ea"/>
            </a:endParaRPr>
          </a:p>
        </p:txBody>
      </p:sp>
      <p:sp>
        <p:nvSpPr>
          <p:cNvPr id="10489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行业在国内外的发展现状</a:t>
            </a:r>
            <a:endParaRPr altLang="en-US" dirty="0" sz="2000" lang="zh-CN" spc="150">
              <a:solidFill>
                <a:schemeClr val="tx1">
                  <a:lumMod val="85000"/>
                  <a:lumOff val="15000"/>
                </a:schemeClr>
              </a:solidFill>
              <a:latin typeface="+mn-ea"/>
              <a:sym typeface="+mn-ea"/>
            </a:endParaRPr>
          </a:p>
        </p:txBody>
      </p:sp>
      <p:sp>
        <p:nvSpPr>
          <p:cNvPr id="10489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行业的发展趋势和未来展望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行业的重要性和地位</a:t>
            </a:r>
            <a:endParaRPr altLang="en-US" lang="zh-CN"/>
          </a:p>
        </p:txBody>
      </p:sp>
      <p:sp>
        <p:nvSpPr>
          <p:cNvPr id="10489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纺织与毛纺织品制造与设计行业是国家经济发展的重要支柱之一</a:t>
            </a:r>
            <a:endParaRPr altLang="en-US" dirty="0" sz="1200" lang="zh-CN" spc="150">
              <a:solidFill>
                <a:schemeClr val="tx1">
                  <a:lumMod val="65000"/>
                  <a:lumOff val="35000"/>
                </a:schemeClr>
              </a:solidFill>
              <a:latin typeface="+mn-ea"/>
              <a:sym typeface="+mn-ea"/>
            </a:endParaRPr>
          </a:p>
        </p:txBody>
      </p:sp>
      <p:sp>
        <p:nvSpPr>
          <p:cNvPr id="10490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纺织与毛纺织品制造与设计行业在国家经济发展中具有不可替代的地位</a:t>
            </a:r>
            <a:endParaRPr altLang="en-US" dirty="0" sz="1200" lang="zh-CN" spc="150">
              <a:solidFill>
                <a:schemeClr val="tx1">
                  <a:lumMod val="65000"/>
                  <a:lumOff val="35000"/>
                </a:schemeClr>
              </a:solidFill>
              <a:latin typeface="+mn-ea"/>
              <a:sym typeface="+mn-ea"/>
            </a:endParaRPr>
          </a:p>
        </p:txBody>
      </p:sp>
      <p:sp>
        <p:nvSpPr>
          <p:cNvPr id="104903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纺织与毛纺织品制造与设计行业对于提高人民生活水平和促进就业具有重要意义</a:t>
            </a:r>
            <a:endParaRPr altLang="en-US" dirty="0" sz="1200" lang="zh-CN" spc="150">
              <a:solidFill>
                <a:schemeClr val="tx1">
                  <a:lumMod val="65000"/>
                  <a:lumOff val="35000"/>
                </a:schemeClr>
              </a:solidFill>
              <a:latin typeface="+mn-ea"/>
              <a:sym typeface="+mn-ea"/>
            </a:endParaRPr>
          </a:p>
        </p:txBody>
      </p:sp>
      <p:sp>
        <p:nvSpPr>
          <p:cNvPr id="104904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纺织与毛纺织品制造与设计行业是全球贸易的重要领域之一</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4" name="标题"/>
          <p:cNvSpPr>
            <a:spLocks noGrp="1"/>
          </p:cNvSpPr>
          <p:nvPr>
            <p:ph type="title"/>
            <p:custDataLst>
              <p:tags r:id="rId1"/>
            </p:custDataLst>
          </p:nvPr>
        </p:nvSpPr>
        <p:spPr>
          <a:xfrm>
            <a:off x="825361" y="3133103"/>
            <a:ext cx="6367550" cy="1743697"/>
          </a:xfrm>
        </p:spPr>
        <p:txBody>
          <a:bodyPr/>
          <a:p>
            <a:r>
              <a:rPr altLang="en-US" lang="zh-CN"/>
              <a:t>工作总结</a:t>
            </a:r>
            <a:endParaRPr altLang="en-US" lang="zh-CN"/>
          </a:p>
        </p:txBody>
      </p:sp>
      <p:sp>
        <p:nvSpPr>
          <p:cNvPr id="104907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26" name="标题 1"/>
          <p:cNvSpPr>
            <a:spLocks noGrp="1"/>
          </p:cNvSpPr>
          <p:nvPr>
            <p:ph type="title"/>
          </p:nvPr>
        </p:nvSpPr>
        <p:spPr/>
        <p:txBody>
          <a:bodyPr/>
          <a:p>
            <a:r>
              <a:rPr altLang="en-US" lang="zh-CN"/>
              <a:t>2024年行业工作的总体情况</a:t>
            </a:r>
            <a:endParaRPr altLang="en-US" lang="zh-CN"/>
          </a:p>
        </p:txBody>
      </p:sp>
      <p:sp>
        <p:nvSpPr>
          <p:cNvPr id="1049128"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0"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32" name="文本框 31"/>
          <p:cNvSpPr txBox="1"/>
          <p:nvPr>
            <p:custDataLst>
              <p:tags r:id="rId3"/>
            </p:custDataLst>
          </p:nvPr>
        </p:nvSpPr>
        <p:spPr>
          <a:xfrm>
            <a:off x="919296" y="2252134"/>
            <a:ext cx="1750395" cy="3312112"/>
          </a:xfrm>
          <a:prstGeom prst="rect"/>
          <a:noFill/>
        </p:spPr>
        <p:txBody>
          <a:bodyPr anchor="t" anchorCtr="0" rtlCol="0" wrap="square">
            <a:normAutofit lnSpcReduction="20000"/>
          </a:bodyPr>
          <a:p>
            <a:pPr algn="just" fontAlgn="auto">
              <a:lnSpc>
                <a:spcPct val="120000"/>
              </a:lnSpc>
            </a:pPr>
            <a:r>
              <a:rPr altLang="en-US" dirty="0" sz="2000" lang="zh-CN" spc="200">
                <a:solidFill>
                  <a:schemeClr val="tx1">
                    <a:lumMod val="85000"/>
                    <a:lumOff val="15000"/>
                  </a:schemeClr>
                </a:solidFill>
                <a:latin typeface="+mn-ea"/>
                <a:sym typeface="+mn-ea"/>
              </a:rPr>
              <a:t>行业规模与增长：2024年纺织与毛纺织品制造与设计行业的规模、产量、销售额等关键指标的增长情况。</a:t>
            </a:r>
            <a:endParaRPr altLang="en-US" dirty="0" sz="2000" lang="zh-CN" spc="200">
              <a:solidFill>
                <a:schemeClr val="tx1">
                  <a:lumMod val="85000"/>
                  <a:lumOff val="15000"/>
                </a:schemeClr>
              </a:solidFill>
              <a:latin typeface="+mn-ea"/>
              <a:sym typeface="+mn-ea"/>
            </a:endParaRPr>
          </a:p>
        </p:txBody>
      </p:sp>
      <p:sp>
        <p:nvSpPr>
          <p:cNvPr id="1049134"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6"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8" name="文本框 34"/>
          <p:cNvSpPr txBox="1"/>
          <p:nvPr>
            <p:custDataLst>
              <p:tags r:id="rId6"/>
            </p:custDataLst>
          </p:nvPr>
        </p:nvSpPr>
        <p:spPr>
          <a:xfrm>
            <a:off x="3070463"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市场竞争：分析行业内主要竞争者的情况，包括市场份额、产品特点、竞争优势等。</a:t>
            </a:r>
            <a:endParaRPr altLang="en-US" dirty="0" sz="2000" lang="zh-CN" spc="200">
              <a:solidFill>
                <a:schemeClr val="tx1">
                  <a:lumMod val="85000"/>
                  <a:lumOff val="15000"/>
                </a:schemeClr>
              </a:solidFill>
              <a:latin typeface="+mn-ea"/>
              <a:sym typeface="+mn-ea"/>
            </a:endParaRPr>
          </a:p>
        </p:txBody>
      </p:sp>
      <p:sp>
        <p:nvSpPr>
          <p:cNvPr id="1049140"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2"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4" name="文本框 5"/>
          <p:cNvSpPr txBox="1"/>
          <p:nvPr>
            <p:custDataLst>
              <p:tags r:id="rId9"/>
            </p:custDataLst>
          </p:nvPr>
        </p:nvSpPr>
        <p:spPr>
          <a:xfrm>
            <a:off x="5221021"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技术创新：介绍2024年行业在技术研发、设计创新方面的主要成果和突破。</a:t>
            </a:r>
            <a:endParaRPr altLang="en-US" dirty="0" sz="2000" lang="zh-CN" spc="200">
              <a:solidFill>
                <a:schemeClr val="tx1">
                  <a:lumMod val="85000"/>
                  <a:lumOff val="15000"/>
                </a:schemeClr>
              </a:solidFill>
              <a:latin typeface="+mn-ea"/>
              <a:sym typeface="+mn-ea"/>
            </a:endParaRPr>
          </a:p>
        </p:txBody>
      </p:sp>
      <p:sp>
        <p:nvSpPr>
          <p:cNvPr id="1049146"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8"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0" name="文本框 10"/>
          <p:cNvSpPr txBox="1"/>
          <p:nvPr>
            <p:custDataLst>
              <p:tags r:id="rId12"/>
            </p:custDataLst>
          </p:nvPr>
        </p:nvSpPr>
        <p:spPr>
          <a:xfrm>
            <a:off x="7372189"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政策环境：分析国家政策对行业发展的影响，包括政策支持、法规限制等。</a:t>
            </a:r>
            <a:endParaRPr altLang="en-US" dirty="0" sz="2000" lang="zh-CN" spc="200">
              <a:solidFill>
                <a:schemeClr val="tx1">
                  <a:lumMod val="85000"/>
                  <a:lumOff val="15000"/>
                </a:schemeClr>
              </a:solidFill>
              <a:latin typeface="+mn-ea"/>
              <a:sym typeface="+mn-ea"/>
            </a:endParaRPr>
          </a:p>
        </p:txBody>
      </p:sp>
      <p:sp>
        <p:nvSpPr>
          <p:cNvPr id="1049152"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4"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6" name="文本框 11"/>
          <p:cNvSpPr txBox="1"/>
          <p:nvPr>
            <p:custDataLst>
              <p:tags r:id="rId15"/>
            </p:custDataLst>
          </p:nvPr>
        </p:nvSpPr>
        <p:spPr>
          <a:xfrm>
            <a:off x="9523356" y="2253963"/>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产业链协同：探讨行业上下游企业之间的合作与协同发展情况。</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90" name="标题 1"/>
          <p:cNvSpPr>
            <a:spLocks noGrp="1"/>
          </p:cNvSpPr>
          <p:nvPr>
            <p:ph type="title"/>
          </p:nvPr>
        </p:nvSpPr>
        <p:spPr/>
        <p:txBody>
          <a:bodyPr/>
          <a:p>
            <a:r>
              <a:rPr altLang="en-US" lang="zh-CN"/>
              <a:t>行业在制造与设计方面的主要成就和突破</a:t>
            </a:r>
            <a:endParaRPr altLang="en-US" lang="zh-CN"/>
          </a:p>
        </p:txBody>
      </p:sp>
      <p:sp>
        <p:nvSpPr>
          <p:cNvPr id="104919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制造技术的创新与提升：介绍了行业在制造技术方面的主要成就和突破，如智能化生产、数字化管理等方面的应用。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9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设计风格的多样化：介绍了行业在设计风格方面的多样化，包括时尚、简约、复古等多种风格，以满足不同消费者的需求。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0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环保与可持续发展：介绍了行业在环保和可持续发展方面的努力和成果，如采用环保材料、节能减排等方面的措施。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产业链的完善与协同：介绍了行业在产业链方面的完善与协同，包括原材料采购、生产加工、销售渠道等方面的优化和整合。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行业在市场拓展和品牌建设方面的成果</a:t>
            </a:r>
            <a:endParaRPr altLang="en-US" lang="zh-CN"/>
          </a:p>
        </p:txBody>
      </p:sp>
      <p:sp>
        <p:nvSpPr>
          <p:cNvPr id="104925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拓展市场：通过参加展会、举办推介会等方式，提高品牌知名度，拓展国内外市场</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合作与交流：与国内外同行加强交流与合作，共同推动行业发展</a:t>
            </a:r>
            <a:endParaRPr dirty="0" sz="2000" err="1">
              <a:solidFill>
                <a:schemeClr val="tx1">
                  <a:lumMod val="75000"/>
                  <a:lumOff val="25000"/>
                </a:schemeClr>
              </a:solidFill>
              <a:latin typeface="+mn-ea"/>
              <a:ea typeface="+mn-ea"/>
              <a:cs typeface="+mn-ea"/>
              <a:sym typeface="+mn-lt"/>
            </a:endParaRPr>
          </a:p>
        </p:txBody>
      </p:sp>
      <p:sp>
        <p:nvSpPr>
          <p:cNvPr id="104927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7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创新与研发：加大研发投入，提高产品质量和技术水平，增强市场竞争力</a:t>
            </a:r>
            <a:endParaRPr dirty="0" sz="2000" err="1">
              <a:solidFill>
                <a:schemeClr val="tx1">
                  <a:lumMod val="75000"/>
                  <a:lumOff val="25000"/>
                </a:schemeClr>
              </a:solidFill>
              <a:latin typeface="+mn-ea"/>
              <a:ea typeface="+mn-ea"/>
              <a:cs typeface="+mn-ea"/>
              <a:sym typeface="+mn-lt"/>
            </a:endParaRPr>
          </a:p>
        </p:txBody>
      </p:sp>
      <p:sp>
        <p:nvSpPr>
          <p:cNvPr id="1049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品牌建设：加强品牌宣传和推广，提高品牌价值和影响力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22" name="标题 1"/>
          <p:cNvSpPr>
            <a:spLocks noGrp="1"/>
          </p:cNvSpPr>
          <p:nvPr>
            <p:ph type="title"/>
          </p:nvPr>
        </p:nvSpPr>
        <p:spPr/>
        <p:txBody>
          <a:bodyPr/>
          <a:p>
            <a:r>
              <a:rPr altLang="en-US" lang="zh-CN"/>
              <a:t>行业在技术创新和人才培养方面的进展</a:t>
            </a:r>
            <a:endParaRPr altLang="en-US" lang="zh-CN"/>
          </a:p>
        </p:txBody>
      </p:sp>
      <p:sp>
        <p:nvSpPr>
          <p:cNvPr id="1049324" name="内容占位符 2"/>
          <p:cNvSpPr>
            <a:spLocks noGrp="1"/>
          </p:cNvSpPr>
          <p:nvPr>
            <p:ph idx="1"/>
          </p:nvPr>
        </p:nvSpPr>
        <p:spPr/>
        <p:txBody>
          <a:bodyPr>
            <a:normAutofit fontScale="65556"/>
          </a:bodyPr>
          <a:p>
            <a:r>
              <a:rPr altLang="en-US" lang="zh-CN"/>
              <a:t>技术创新：介绍了纺织与毛纺织品制造与设计行业在技术创新方面的进展，包括新技术的研发和应用，以及行业在技术创新方面的成果和影响。</a:t>
            </a:r>
            <a:endParaRPr altLang="en-US" lang="zh-CN"/>
          </a:p>
          <a:p>
            <a:r>
              <a:rPr altLang="en-US" lang="zh-CN"/>
              <a:t>人才培养：介绍了纺织与毛纺织品制造与设计行业在人才培养方面的进展，包括人才培养的机制和模式，以及行业在人才培养方面的成果和影响。  以下是用户提供的信息和标题： 我正在写一份主题为“2024纺织与毛纺织品制造与设计行业工作总结与展望”的PPT,现在准备介绍“工作展望”,请帮我生成“未来行业的发展趋势和挑战”为标题的内容 未来行业的发展趋势和挑战</a:t>
            </a:r>
            <a:endParaRPr altLang="en-US" lang="zh-CN"/>
          </a:p>
          <a:p>
            <a:pPr lvl="1"/>
            <a:r>
              <a:rPr altLang="en-US" lang="zh-CN"/>
              <a:t>以下是用户提供的信息和标题：</a:t>
            </a:r>
            <a:endParaRPr altLang="en-US" lang="zh-CN"/>
          </a:p>
          <a:p>
            <a:pPr lvl="1"/>
            <a:r>
              <a:rPr altLang="en-US" lang="zh-CN"/>
              <a:t>我正在写一份主题为“2024纺织与毛纺织品制造与设计行业工作总结与展望”的PPT,现在准备介绍“工作展望”,请帮我生成“未来行业的发展趋势和挑战”为标题的内容</a:t>
            </a:r>
            <a:endParaRPr altLang="en-US" lang="zh-CN"/>
          </a:p>
          <a:p>
            <a:pPr lvl="1"/>
            <a:r>
              <a:rPr altLang="en-US" lang="zh-CN"/>
              <a:t>未来行业的发展趋势和挑战</a:t>
            </a:r>
            <a:endParaRPr altLang="en-US" lang="zh-CN"/>
          </a:p>
          <a:p>
            <a:r>
              <a:rPr altLang="en-US" lang="zh-CN"/>
              <a:t>发展趋势：介绍了纺织与毛纺织品制造与设计行业未来的发展趋势，包括市场需求的变化、技术的进步和应用、产业结构的调整等方面。</a:t>
            </a:r>
            <a:endParaRPr altLang="en-US" lang="zh-CN"/>
          </a:p>
          <a:p>
            <a:r>
              <a:rPr altLang="en-US" lang="zh-CN"/>
              <a:t>挑战：分析了纺织与毛纺织品制造与设计行业未来面临的挑战，包括环保要求、劳动力成本、市场竞争等方面。  以下是用户提供的信息和标题： 我正在写一份主题为“2024纺织与毛纺织品制造与设计行业工作总结与展望”的PPT,现在准备介绍“工作展望”,请帮我生成“未来行业的机遇和前景”为标题的内容 未来行业的机遇和前景</a:t>
            </a:r>
            <a:endParaRPr altLang="en-US" lang="zh-CN"/>
          </a:p>
          <a:p>
            <a:pPr lvl="1"/>
            <a:r>
              <a:rPr altLang="en-US" lang="zh-CN"/>
              <a:t>以下是用户提供的信息和标题：</a:t>
            </a:r>
            <a:endParaRPr altLang="en-US" lang="zh-CN"/>
          </a:p>
          <a:p>
            <a:pPr lvl="1"/>
            <a:r>
              <a:rPr altLang="en-US" lang="zh-CN"/>
              <a:t>我正在写一份主题为“2024纺织与毛纺织品制造与设计行业工作总结与展望”的PPT,现在准备介绍“工作展望”,请帮我生成“未来行业的机遇和前景”为标题的内容</a:t>
            </a:r>
            <a:endParaRPr altLang="en-US" lang="zh-CN"/>
          </a:p>
          <a:p>
            <a:pPr lvl="1"/>
            <a:r>
              <a:rPr altLang="en-US" lang="zh-CN"/>
              <a:t>未来行业的机遇和前景</a:t>
            </a:r>
            <a:endParaRPr altLang="en-US" lang="zh-CN"/>
          </a:p>
          <a:p>
            <a:r>
              <a:rPr altLang="en-US" lang="zh-CN"/>
              <a:t>机遇：分析了纺织与毛纺织品制造与设计行业未来的发展机遇，包括新兴市场的开拓、新技术的应用、产业升级等方面。</a:t>
            </a:r>
            <a:endParaRPr altLang="en-US" lang="zh-CN"/>
          </a:p>
          <a:p>
            <a:r>
              <a:rPr altLang="en-US" lang="zh-CN"/>
              <a:t>前景：展望了纺织与毛纺织品制造与设计行业的未来发展前景，包括市场规模的扩大、产业结构的优化、技术水平的提升等方面。</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58" name="标题"/>
          <p:cNvSpPr>
            <a:spLocks noGrp="1"/>
          </p:cNvSpPr>
          <p:nvPr>
            <p:ph type="title"/>
            <p:custDataLst>
              <p:tags r:id="rId1"/>
            </p:custDataLst>
          </p:nvPr>
        </p:nvSpPr>
        <p:spPr>
          <a:xfrm>
            <a:off x="825361" y="3133103"/>
            <a:ext cx="6367550" cy="1743697"/>
          </a:xfrm>
        </p:spPr>
        <p:txBody>
          <a:bodyPr/>
          <a:p>
            <a:r>
              <a:rPr altLang="en-US" lang="zh-CN"/>
              <a:t>行业问题与挑战</a:t>
            </a:r>
            <a:endParaRPr altLang="en-US" lang="zh-CN"/>
          </a:p>
        </p:txBody>
      </p:sp>
      <p:sp>
        <p:nvSpPr>
          <p:cNvPr id="104936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当前行业面临的主要问题和挑战</a:t>
            </a:r>
            <a:endParaRPr altLang="en-US" lang="zh-CN"/>
          </a:p>
        </p:txBody>
      </p:sp>
      <p:sp>
        <p:nvSpPr>
          <p:cNvPr id="1049412" name="矩形 5"/>
          <p:cNvSpPr/>
          <p:nvPr>
            <p:custDataLst>
              <p:tags r:id="rId1"/>
            </p:custDataLst>
          </p:nvPr>
        </p:nvSpPr>
        <p:spPr>
          <a:xfrm>
            <a:off x="859922"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4" name="矩形 10"/>
          <p:cNvSpPr/>
          <p:nvPr>
            <p:custDataLst>
              <p:tags r:id="rId2"/>
            </p:custDataLst>
          </p:nvPr>
        </p:nvSpPr>
        <p:spPr>
          <a:xfrm>
            <a:off x="1210966"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6" name="TextBox 2"/>
          <p:cNvSpPr txBox="1"/>
          <p:nvPr>
            <p:custDataLst>
              <p:tags r:id="rId3"/>
            </p:custDataLst>
          </p:nvPr>
        </p:nvSpPr>
        <p:spPr>
          <a:xfrm>
            <a:off x="1013341"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市场竞争激烈：国内外品牌竞争激烈，价格战和营销战不断升级</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8" name="矩形 6"/>
          <p:cNvSpPr/>
          <p:nvPr>
            <p:custDataLst>
              <p:tags r:id="rId4"/>
            </p:custDataLst>
          </p:nvPr>
        </p:nvSpPr>
        <p:spPr>
          <a:xfrm>
            <a:off x="4471773"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0" name="矩形 11"/>
          <p:cNvSpPr/>
          <p:nvPr>
            <p:custDataLst>
              <p:tags r:id="rId5"/>
            </p:custDataLst>
          </p:nvPr>
        </p:nvSpPr>
        <p:spPr>
          <a:xfrm>
            <a:off x="4842319"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2" name="TextBox 2"/>
          <p:cNvSpPr txBox="1"/>
          <p:nvPr>
            <p:custDataLst>
              <p:tags r:id="rId6"/>
            </p:custDataLst>
          </p:nvPr>
        </p:nvSpPr>
        <p:spPr>
          <a:xfrm>
            <a:off x="4625192" y="2131496"/>
            <a:ext cx="2915364" cy="1307548"/>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原材料价格上涨：原材料成本不断上涨，给企业带来巨大压力</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4" name="矩形 7"/>
          <p:cNvSpPr/>
          <p:nvPr>
            <p:custDataLst>
              <p:tags r:id="rId7"/>
            </p:custDataLst>
          </p:nvPr>
        </p:nvSpPr>
        <p:spPr>
          <a:xfrm>
            <a:off x="8082973" y="1369601"/>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6" name="矩形 12"/>
          <p:cNvSpPr/>
          <p:nvPr>
            <p:custDataLst>
              <p:tags r:id="rId8"/>
            </p:custDataLst>
          </p:nvPr>
        </p:nvSpPr>
        <p:spPr>
          <a:xfrm>
            <a:off x="8473021" y="1364400"/>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8" name="TextBox 2"/>
          <p:cNvSpPr txBox="1"/>
          <p:nvPr>
            <p:custDataLst>
              <p:tags r:id="rId9"/>
            </p:custDataLst>
          </p:nvPr>
        </p:nvSpPr>
        <p:spPr>
          <a:xfrm>
            <a:off x="8236392" y="2131496"/>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环保和可持续发展要求提高：环保和可持续发展要求不断提高，企业需要加强环保意识和技术创新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0" name="矩形 33"/>
          <p:cNvSpPr/>
          <p:nvPr>
            <p:custDataLst>
              <p:tags r:id="rId10"/>
            </p:custDataLst>
          </p:nvPr>
        </p:nvSpPr>
        <p:spPr>
          <a:xfrm>
            <a:off x="267039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2" name="矩形 37"/>
          <p:cNvSpPr/>
          <p:nvPr>
            <p:custDataLst>
              <p:tags r:id="rId11"/>
            </p:custDataLst>
          </p:nvPr>
        </p:nvSpPr>
        <p:spPr>
          <a:xfrm>
            <a:off x="3021442"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4" name="TextBox 2"/>
          <p:cNvSpPr txBox="1"/>
          <p:nvPr>
            <p:custDataLst>
              <p:tags r:id="rId12"/>
            </p:custDataLst>
          </p:nvPr>
        </p:nvSpPr>
        <p:spPr>
          <a:xfrm>
            <a:off x="2823817" y="4709717"/>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人才短缺：纺织与毛纺织品制造与设计行业人才短缺，需要加强人才培养和引进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6" name="矩形 34"/>
          <p:cNvSpPr/>
          <p:nvPr>
            <p:custDataLst>
              <p:tags r:id="rId13"/>
            </p:custDataLst>
          </p:nvPr>
        </p:nvSpPr>
        <p:spPr>
          <a:xfrm>
            <a:off x="6282248" y="3947822"/>
            <a:ext cx="3249455" cy="2230108"/>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8" name="矩形 38"/>
          <p:cNvSpPr/>
          <p:nvPr>
            <p:custDataLst>
              <p:tags r:id="rId14"/>
            </p:custDataLst>
          </p:nvPr>
        </p:nvSpPr>
        <p:spPr>
          <a:xfrm>
            <a:off x="6652794" y="3942621"/>
            <a:ext cx="526566" cy="27303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0" name="TextBox 2"/>
          <p:cNvSpPr txBox="1"/>
          <p:nvPr>
            <p:custDataLst>
              <p:tags r:id="rId15"/>
            </p:custDataLst>
          </p:nvPr>
        </p:nvSpPr>
        <p:spPr>
          <a:xfrm>
            <a:off x="6435667" y="4709717"/>
            <a:ext cx="2915364" cy="1307548"/>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国际贸易环境不稳定：国际贸易环境不稳定，贸易保护主义抬头，给企业出口带来不确定性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行业在环保和可持续发展方面的压力</a:t>
            </a:r>
            <a:endParaRPr altLang="en-US" lang="zh-CN"/>
          </a:p>
        </p:txBody>
      </p:sp>
      <p:sp>
        <p:nvSpPr>
          <p:cNvPr id="10494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废弃物处理和循环利用的挑战</a:t>
            </a:r>
            <a:endParaRPr altLang="zh-CN" dirty="0" lang="en-US">
              <a:solidFill>
                <a:schemeClr val="dk1">
                  <a:lumMod val="80000"/>
                  <a:lumOff val="20000"/>
                </a:schemeClr>
              </a:solidFill>
              <a:latin typeface="+mn-ea"/>
              <a:sym typeface="+mn-ea"/>
            </a:endParaRPr>
          </a:p>
        </p:txBody>
      </p:sp>
      <p:sp>
        <p:nvSpPr>
          <p:cNvPr id="10494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环保法规的严格要求</a:t>
            </a:r>
            <a:endParaRPr altLang="en-US" dirty="0" lang="zh-CN">
              <a:solidFill>
                <a:schemeClr val="dk1">
                  <a:lumMod val="80000"/>
                  <a:lumOff val="20000"/>
                </a:schemeClr>
              </a:solidFill>
              <a:latin typeface="+mn-ea"/>
              <a:sym typeface="+mn-ea"/>
            </a:endParaRPr>
          </a:p>
        </p:txBody>
      </p:sp>
      <p:sp>
        <p:nvSpPr>
          <p:cNvPr id="10494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资源短缺和能源消耗问题</a:t>
            </a:r>
            <a:endParaRPr altLang="en-US" dirty="0" lang="zh-CN">
              <a:solidFill>
                <a:schemeClr val="dk1">
                  <a:lumMod val="80000"/>
                  <a:lumOff val="20000"/>
                </a:schemeClr>
              </a:solidFill>
              <a:latin typeface="+mn-ea"/>
              <a:sym typeface="+mn-ea"/>
            </a:endParaRPr>
          </a:p>
        </p:txBody>
      </p:sp>
      <p:sp>
        <p:nvSpPr>
          <p:cNvPr id="10495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绿色生产技术和创新的需求</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40" name="标题 1"/>
          <p:cNvSpPr>
            <a:spLocks noGrp="1"/>
          </p:cNvSpPr>
          <p:nvPr>
            <p:ph type="title"/>
          </p:nvPr>
        </p:nvSpPr>
        <p:spPr/>
        <p:txBody>
          <a:bodyPr>
            <a:normAutofit fontScale="97500"/>
          </a:bodyPr>
          <a:p>
            <a:r>
              <a:rPr altLang="en-US" lang="zh-CN"/>
              <a:t>行业在应对国际贸易摩擦和市场竞争方面的策略</a:t>
            </a:r>
            <a:endParaRPr altLang="en-US" lang="zh-CN"/>
          </a:p>
        </p:txBody>
      </p:sp>
      <p:sp>
        <p:nvSpPr>
          <p:cNvPr id="104954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提升产品质量和技术水平，加强品牌建设和营销策略，提高产品附加值和市场竞争力。</a:t>
            </a:r>
            <a:endParaRPr altLang="en-US" sz="1400" lang="zh-CN" spc="150">
              <a:solidFill>
                <a:schemeClr val="tx1"/>
              </a:solidFill>
              <a:effectLst/>
              <a:latin typeface="+mn-ea"/>
              <a:sym typeface="+mn-ea"/>
            </a:endParaRPr>
          </a:p>
        </p:txBody>
      </p:sp>
      <p:sp>
        <p:nvSpPr>
          <p:cNvPr id="104955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积极应对国际贸易摩擦，加强与国际组织的合作，推动国际贸易规则的完善。</a:t>
            </a:r>
            <a:endParaRPr altLang="en-US" dirty="0" sz="1400" lang="zh-CN" spc="150">
              <a:solidFill>
                <a:schemeClr val="tx1"/>
              </a:solidFill>
              <a:effectLst/>
              <a:latin typeface="+mn-ea"/>
              <a:sym typeface="+mn-ea"/>
            </a:endParaRPr>
          </a:p>
        </p:txBody>
      </p:sp>
      <p:sp>
        <p:nvSpPr>
          <p:cNvPr id="104955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加强产业链合作，推动产业升级和转型，提高产业整体竞争力。</a:t>
            </a:r>
            <a:endParaRPr altLang="en-US" sz="1400" lang="zh-CN" spc="150">
              <a:solidFill>
                <a:schemeClr val="tx1"/>
              </a:solidFill>
              <a:effectLst/>
              <a:latin typeface="+mn-ea"/>
              <a:sym typeface="+mn-ea"/>
            </a:endParaRPr>
          </a:p>
        </p:txBody>
      </p:sp>
      <p:sp>
        <p:nvSpPr>
          <p:cNvPr id="104955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加强人才培养和引进，提高企业管理和技术水平，增强企业创新能力。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行业在提高生产效率和降低成本方面的挑战</a:t>
            </a:r>
            <a:endParaRPr altLang="en-US" lang="zh-CN"/>
          </a:p>
        </p:txBody>
      </p:sp>
      <p:sp>
        <p:nvSpPr>
          <p:cNvPr id="10495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技术更新换代：随着科技的发展，纺织与毛纺织品制造行业需要不断更新设备和技术，以提高生产效率和降低成本。</a:t>
            </a:r>
            <a:endParaRPr altLang="en-US" sz="1400" lang="zh-CN" spc="150">
              <a:solidFill>
                <a:schemeClr val="tx1"/>
              </a:solidFill>
              <a:effectLst/>
              <a:latin typeface="+mn-ea"/>
              <a:sym typeface="+mn-ea"/>
            </a:endParaRPr>
          </a:p>
        </p:txBody>
      </p:sp>
      <p:sp>
        <p:nvSpPr>
          <p:cNvPr id="10496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劳动力成本上升：随着人口老龄化和劳动力短缺，纺织与毛纺织品制造行业的劳动力成本不断上升，给企业带来压力。</a:t>
            </a:r>
            <a:endParaRPr altLang="en-US" dirty="0" sz="1400" lang="zh-CN" spc="150">
              <a:solidFill>
                <a:schemeClr val="tx1"/>
              </a:solidFill>
              <a:effectLst/>
              <a:latin typeface="+mn-ea"/>
              <a:sym typeface="+mn-ea"/>
            </a:endParaRPr>
          </a:p>
        </p:txBody>
      </p:sp>
      <p:sp>
        <p:nvSpPr>
          <p:cNvPr id="10496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环保要求提高：随着环保意识的提高，纺织与毛纺织品制造行业需要采取更加环保的生产方式，以满足环保要求。</a:t>
            </a:r>
            <a:endParaRPr altLang="en-US" sz="1400" lang="zh-CN" spc="150">
              <a:solidFill>
                <a:schemeClr val="tx1"/>
              </a:solidFill>
              <a:effectLst/>
              <a:latin typeface="+mn-ea"/>
              <a:sym typeface="+mn-ea"/>
            </a:endParaRPr>
          </a:p>
        </p:txBody>
      </p:sp>
      <p:sp>
        <p:nvSpPr>
          <p:cNvPr id="10496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市场竞争激烈：纺织与毛纺织品制造行业市场竞争激烈，企业需要不断提高产品质量和服务水平，以赢得市场份额。</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40" name="标题"/>
          <p:cNvSpPr>
            <a:spLocks noGrp="1"/>
          </p:cNvSpPr>
          <p:nvPr>
            <p:ph type="title"/>
            <p:custDataLst>
              <p:tags r:id="rId1"/>
            </p:custDataLst>
          </p:nvPr>
        </p:nvSpPr>
        <p:spPr>
          <a:xfrm>
            <a:off x="825361" y="3133103"/>
            <a:ext cx="6367550" cy="1743697"/>
          </a:xfrm>
        </p:spPr>
        <p:txBody>
          <a:bodyPr/>
          <a:p>
            <a:r>
              <a:rPr altLang="en-US" lang="zh-CN"/>
              <a:t>展望未来</a:t>
            </a:r>
            <a:endParaRPr altLang="en-US" lang="zh-CN"/>
          </a:p>
        </p:txBody>
      </p:sp>
      <p:sp>
        <p:nvSpPr>
          <p:cNvPr id="104964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92" name="标题 1"/>
          <p:cNvSpPr>
            <a:spLocks noGrp="1"/>
          </p:cNvSpPr>
          <p:nvPr>
            <p:ph type="title"/>
          </p:nvPr>
        </p:nvSpPr>
        <p:spPr/>
        <p:txBody>
          <a:bodyPr/>
          <a:p>
            <a:r>
              <a:rPr altLang="en-US" lang="zh-CN"/>
              <a:t>行业未来的发展趋势和前景预测</a:t>
            </a:r>
            <a:endParaRPr altLang="en-US" lang="zh-CN"/>
          </a:p>
        </p:txBody>
      </p:sp>
      <p:sp>
        <p:nvSpPr>
          <p:cNvPr id="104969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9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绿色环保：注重环保和可持续发展，推广绿色生产技术和环保材料</a:t>
            </a:r>
            <a:endParaRPr altLang="en-US" sz="1400" lang="zh-CN" spc="150">
              <a:solidFill>
                <a:schemeClr val="tx1"/>
              </a:solidFill>
              <a:effectLst/>
              <a:latin typeface="+mn-ea"/>
              <a:sym typeface="+mn-ea"/>
            </a:endParaRPr>
          </a:p>
        </p:txBody>
      </p:sp>
      <p:sp>
        <p:nvSpPr>
          <p:cNvPr id="104970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智能化制造：采用先进的自动化和智能化技术，提高生产效率和产品质量</a:t>
            </a:r>
            <a:endParaRPr altLang="en-US" dirty="0" sz="1400" lang="zh-CN" spc="150">
              <a:solidFill>
                <a:schemeClr val="tx1"/>
              </a:solidFill>
              <a:effectLst/>
              <a:latin typeface="+mn-ea"/>
              <a:sym typeface="+mn-ea"/>
            </a:endParaRPr>
          </a:p>
        </p:txBody>
      </p:sp>
      <p:sp>
        <p:nvSpPr>
          <p:cNvPr id="104970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个性化定制：满足消费者个性化需求，提供定制化服务和产品</a:t>
            </a:r>
            <a:endParaRPr altLang="en-US" sz="1400" lang="zh-CN" spc="150">
              <a:solidFill>
                <a:schemeClr val="tx1"/>
              </a:solidFill>
              <a:effectLst/>
              <a:latin typeface="+mn-ea"/>
              <a:sym typeface="+mn-ea"/>
            </a:endParaRPr>
          </a:p>
        </p:txBody>
      </p:sp>
      <p:sp>
        <p:nvSpPr>
          <p:cNvPr id="104970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跨界合作：与其他产业进行合作，拓展业务领域和市场空间</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42" name="标题 1"/>
          <p:cNvSpPr>
            <a:spLocks noGrp="1"/>
          </p:cNvSpPr>
          <p:nvPr>
            <p:ph type="title"/>
          </p:nvPr>
        </p:nvSpPr>
        <p:spPr/>
        <p:txBody>
          <a:bodyPr/>
          <a:p>
            <a:r>
              <a:rPr altLang="en-US" lang="zh-CN"/>
              <a:t>行业在技术创新和产品升级方面的方向和目标</a:t>
            </a:r>
            <a:endParaRPr altLang="en-US" lang="zh-CN"/>
          </a:p>
        </p:txBody>
      </p:sp>
      <p:sp>
        <p:nvSpPr>
          <p:cNvPr id="104974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智能化生产：通过引入人工智能、大数据等先进技术，提高生产效率和质量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个性化定制：满足消费者个性化需求，提高产品附加值</a:t>
            </a:r>
            <a:endParaRPr dirty="0" sz="2000" err="1">
              <a:solidFill>
                <a:schemeClr val="tx1">
                  <a:lumMod val="75000"/>
                  <a:lumOff val="25000"/>
                </a:schemeClr>
              </a:solidFill>
              <a:latin typeface="+mn-ea"/>
              <a:ea typeface="+mn-ea"/>
              <a:cs typeface="+mn-ea"/>
              <a:sym typeface="+mn-lt"/>
            </a:endParaRPr>
          </a:p>
        </p:txBody>
      </p:sp>
      <p:sp>
        <p:nvSpPr>
          <p:cNvPr id="104976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跨界合作：与其他行业进行合作，拓展业务范围和市场空间</a:t>
            </a:r>
            <a:endParaRPr dirty="0" sz="2000" err="1">
              <a:solidFill>
                <a:schemeClr val="tx1">
                  <a:lumMod val="75000"/>
                  <a:lumOff val="25000"/>
                </a:schemeClr>
              </a:solidFill>
              <a:latin typeface="+mn-ea"/>
              <a:ea typeface="+mn-ea"/>
              <a:cs typeface="+mn-ea"/>
              <a:sym typeface="+mn-lt"/>
            </a:endParaRPr>
          </a:p>
        </p:txBody>
      </p:sp>
      <p:sp>
        <p:nvSpPr>
          <p:cNvPr id="10497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绿色环保：推广环保材料和生产工艺，降低能耗和排放</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16" name="标题 1"/>
          <p:cNvSpPr>
            <a:spLocks noGrp="1"/>
          </p:cNvSpPr>
          <p:nvPr>
            <p:ph type="title"/>
          </p:nvPr>
        </p:nvSpPr>
        <p:spPr/>
        <p:txBody>
          <a:bodyPr/>
          <a:p>
            <a:r>
              <a:rPr altLang="en-US" lang="zh-CN"/>
              <a:t>行业在环保和可持续发展方面的规划和措施</a:t>
            </a:r>
            <a:endParaRPr altLang="en-US" lang="zh-CN"/>
          </a:p>
        </p:txBody>
      </p:sp>
      <p:sp>
        <p:nvSpPr>
          <p:cNvPr id="10498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推广绿色生产技术：采用环保、节能、低碳的生产技术，减少生产过程中的污染排放。</a:t>
            </a:r>
            <a:endParaRPr altLang="en-US" dirty="0" sz="2000" lang="zh-CN" spc="150">
              <a:solidFill>
                <a:schemeClr val="tx1">
                  <a:lumMod val="85000"/>
                  <a:lumOff val="15000"/>
                </a:schemeClr>
              </a:solidFill>
              <a:latin typeface="+mn-ea"/>
              <a:sym typeface="+mn-ea"/>
            </a:endParaRPr>
          </a:p>
        </p:txBody>
      </p:sp>
      <p:sp>
        <p:nvSpPr>
          <p:cNvPr id="10498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加强资源循环利用：提高资源利用效率，减少浪费，实现资源的循环利用。</a:t>
            </a:r>
            <a:endParaRPr altLang="en-US" dirty="0" sz="2000" lang="zh-CN" spc="150">
              <a:solidFill>
                <a:schemeClr val="tx1">
                  <a:lumMod val="85000"/>
                  <a:lumOff val="15000"/>
                </a:schemeClr>
              </a:solidFill>
              <a:latin typeface="+mn-ea"/>
              <a:sym typeface="+mn-ea"/>
            </a:endParaRPr>
          </a:p>
        </p:txBody>
      </p:sp>
      <p:sp>
        <p:nvSpPr>
          <p:cNvPr id="10498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推动绿色消费：倡导消费者购买环保、低碳、可持续发展的纺织品，促进绿色消费。</a:t>
            </a:r>
            <a:endParaRPr altLang="en-US" dirty="0" sz="2000" lang="zh-CN" spc="150">
              <a:solidFill>
                <a:schemeClr val="tx1">
                  <a:lumMod val="85000"/>
                  <a:lumOff val="15000"/>
                </a:schemeClr>
              </a:solidFill>
              <a:latin typeface="+mn-ea"/>
              <a:sym typeface="+mn-ea"/>
            </a:endParaRPr>
          </a:p>
        </p:txBody>
      </p:sp>
      <p:sp>
        <p:nvSpPr>
          <p:cNvPr id="10498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加强国际合作与交流：积极参与国际环保和可持续发展方面的合作与交流，引进先进技术和经验。</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74" name="标题 1"/>
          <p:cNvSpPr>
            <a:spLocks noGrp="1"/>
          </p:cNvSpPr>
          <p:nvPr>
            <p:ph type="title"/>
          </p:nvPr>
        </p:nvSpPr>
        <p:spPr/>
        <p:txBody>
          <a:bodyPr>
            <a:normAutofit fontScale="90000"/>
          </a:bodyPr>
          <a:p>
            <a:r>
              <a:rPr altLang="en-US" lang="zh-CN"/>
              <a:t>行业在应对国际贸易摩擦和市场竞争方面的策略和措施</a:t>
            </a:r>
            <a:endParaRPr altLang="en-US" lang="zh-CN"/>
          </a:p>
        </p:txBody>
      </p:sp>
      <p:sp>
        <p:nvSpPr>
          <p:cNvPr id="104987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加强技术创新，提高产品质量和附加值</a:t>
            </a:r>
            <a:endParaRPr altLang="en-US" dirty="0" sz="1200" lang="zh-CN" spc="150">
              <a:solidFill>
                <a:schemeClr val="tx1">
                  <a:lumMod val="65000"/>
                  <a:lumOff val="35000"/>
                </a:schemeClr>
              </a:solidFill>
              <a:latin typeface="+mn-ea"/>
              <a:sym typeface="+mn-ea"/>
            </a:endParaRPr>
          </a:p>
        </p:txBody>
      </p:sp>
      <p:sp>
        <p:nvSpPr>
          <p:cNvPr id="104987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拓展国内市场，扩大内需</a:t>
            </a:r>
            <a:endParaRPr altLang="en-US" dirty="0" sz="1200" lang="zh-CN" spc="150">
              <a:solidFill>
                <a:schemeClr val="tx1">
                  <a:lumMod val="65000"/>
                  <a:lumOff val="35000"/>
                </a:schemeClr>
              </a:solidFill>
              <a:latin typeface="+mn-ea"/>
              <a:sym typeface="+mn-ea"/>
            </a:endParaRPr>
          </a:p>
        </p:txBody>
      </p:sp>
      <p:sp>
        <p:nvSpPr>
          <p:cNvPr id="104988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加强品牌建设，提升品牌影响力</a:t>
            </a:r>
            <a:endParaRPr altLang="en-US" dirty="0" sz="1200" lang="zh-CN" spc="150">
              <a:solidFill>
                <a:schemeClr val="tx1">
                  <a:lumMod val="65000"/>
                  <a:lumOff val="35000"/>
                </a:schemeClr>
              </a:solidFill>
              <a:latin typeface="+mn-ea"/>
              <a:sym typeface="+mn-ea"/>
            </a:endParaRPr>
          </a:p>
        </p:txBody>
      </p:sp>
      <p:sp>
        <p:nvSpPr>
          <p:cNvPr id="104988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加强国际合作，推动国际贸易自由化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16" name="标题"/>
          <p:cNvSpPr>
            <a:spLocks noGrp="1"/>
          </p:cNvSpPr>
          <p:nvPr>
            <p:ph type="title"/>
            <p:custDataLst>
              <p:tags r:id="rId1"/>
            </p:custDataLst>
          </p:nvPr>
        </p:nvSpPr>
        <p:spPr>
          <a:xfrm>
            <a:off x="825361" y="3133103"/>
            <a:ext cx="6367550" cy="1743697"/>
          </a:xfrm>
        </p:spPr>
        <p:txBody>
          <a:bodyPr/>
          <a:p>
            <a:r>
              <a:rPr altLang="en-US" lang="zh-CN"/>
              <a:t>结论与建议</a:t>
            </a:r>
            <a:endParaRPr altLang="en-US" lang="zh-CN"/>
          </a:p>
        </p:txBody>
      </p:sp>
      <p:sp>
        <p:nvSpPr>
          <p:cNvPr id="104991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68" name="标题 1"/>
          <p:cNvSpPr>
            <a:spLocks noGrp="1"/>
          </p:cNvSpPr>
          <p:nvPr>
            <p:ph type="title"/>
          </p:nvPr>
        </p:nvSpPr>
        <p:spPr/>
        <p:txBody>
          <a:bodyPr>
            <a:normAutofit fontScale="90000"/>
          </a:bodyPr>
          <a:p>
            <a:r>
              <a:rPr altLang="en-US" lang="zh-CN"/>
              <a:t>对2024年纺织与毛纺织品制造与设计行业工作的总结与评价</a:t>
            </a:r>
            <a:endParaRPr altLang="en-US" lang="zh-CN"/>
          </a:p>
        </p:txBody>
      </p:sp>
      <p:sp>
        <p:nvSpPr>
          <p:cNvPr id="104997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行业发展趋势：分析2024年纺织与毛纺织品制造与设计行业的发展趋势，包括市场需求、技术进步、竞争格局等方面。</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7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7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行业挑战与机遇：总结2024年纺织与毛纺织品制造与设计行业面临的挑战和机遇，包括政策环境、原材料价格波动、国际贸易形势等方面。</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行业创新与转型：评价2024年纺织与毛纺织品制造与设计行业的创新和转型情况，包括新产品开发、技术升级、品牌建设等方面。</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行业前景展望：展望2024年纺织与毛纺织品制造与设计行业的发展前景，包括市场需求预测、技术创新方向、政策支持等方面。</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26" name="标题 1"/>
          <p:cNvSpPr>
            <a:spLocks noGrp="1"/>
          </p:cNvSpPr>
          <p:nvPr>
            <p:ph type="title"/>
          </p:nvPr>
        </p:nvSpPr>
        <p:spPr/>
        <p:txBody>
          <a:bodyPr/>
          <a:p>
            <a:r>
              <a:rPr altLang="en-US" lang="zh-CN"/>
              <a:t>对未来行业发展的建议和展望</a:t>
            </a:r>
            <a:endParaRPr altLang="en-US" lang="zh-CN"/>
          </a:p>
        </p:txBody>
      </p:sp>
      <p:sp>
        <p:nvSpPr>
          <p:cNvPr id="105002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3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推动技术创新，提高产品质量和附加值</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3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3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加强品牌建设，提升企业形象和市场竞争力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4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拓展国际市场，推动出口增长和多元化发展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4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4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关注环保和可持续发展，推动绿色生产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84"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50086"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50088"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5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0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1"/>
  <p:tag name="KSO_WM_TEMPLATE_CATEGORY" val="diagram"/>
  <p:tag name="KSO_WM_TEMPLATE_INDEX" val="20231351"/>
  <p:tag name="KSO_WM_UNIT_LAYERLEVEL" val="1_1_1"/>
  <p:tag name="KSO_WM_TAG_VERSION" val="3.0"/>
  <p:tag name="KSO_WM_DIAGRAM_GROUP_CODE" val="l1-1"/>
  <p:tag name="KSO_WM_UNIT_TYPE" val="l_h_i"/>
  <p:tag name="KSO_WM_UNIT_INDEX" val="1_5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i*1_5_2"/>
  <p:tag name="KSO_WM_TEMPLATE_CATEGORY" val="diagram"/>
  <p:tag name="KSO_WM_TEMPLATE_INDEX" val="20231351"/>
  <p:tag name="KSO_WM_UNIT_LAYERLEVEL" val="1_1_1"/>
  <p:tag name="KSO_WM_TAG_VERSION" val="3.0"/>
  <p:tag name="KSO_WM_DIAGRAM_GROUP_CODE" val="l1-1"/>
  <p:tag name="KSO_WM_UNIT_TYPE" val="l_h_i"/>
  <p:tag name="KSO_WM_UNIT_INDEX" val="1_5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4*l_h_f*1_5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5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99.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27.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2023-12-17T16:00:07Z</dcterms:created>
  <dcterms:modified xsi:type="dcterms:W3CDTF">2023-12-17T16:00:07Z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1a4aa73d6b4c473ab2d4ba303b408d1f_21</vt:lpwstr>
  </property>
</Properties>
</file>