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76" r:id="rId1"/>
    <p:sldMasterId id="2147493213" r:id="rId2"/>
  </p:sldMasterIdLst>
  <p:notesMasterIdLst>
    <p:notesMasterId r:id="rId3"/>
  </p:notesMasterIdLst>
  <p:sldIdLst>
    <p:sldId id="4499" r:id="rId4"/>
    <p:sldId id="4504" r:id="rId5"/>
    <p:sldId id="4508" r:id="rId6"/>
    <p:sldId id="4511" r:id="rId7"/>
    <p:sldId id="4514" r:id="rId8"/>
    <p:sldId id="4517" r:id="rId9"/>
    <p:sldId id="4520" r:id="rId10"/>
    <p:sldId id="4523" r:id="rId11"/>
    <p:sldId id="4526" r:id="rId12"/>
    <p:sldId id="4529" r:id="rId13"/>
    <p:sldId id="4532" r:id="rId14"/>
    <p:sldId id="4535" r:id="rId15"/>
    <p:sldId id="4538" r:id="rId16"/>
    <p:sldId id="4541" r:id="rId17"/>
    <p:sldId id="4544" r:id="rId18"/>
    <p:sldId id="4547" r:id="rId19"/>
    <p:sldId id="4550" r:id="rId20"/>
    <p:sldId id="4553" r:id="rId21"/>
    <p:sldId id="4556" r:id="rId22"/>
    <p:sldId id="4559" r:id="rId23"/>
    <p:sldId id="4562" r:id="rId24"/>
    <p:sldId id="4565" r:id="rId25"/>
    <p:sldId id="4568" r:id="rId26"/>
    <p:sldId id="4571" r:id="rId27"/>
    <p:sldId id="4574" r:id="rId28"/>
    <p:sldId id="4577" r:id="rId29"/>
    <p:sldId id="4580" r:id="rId30"/>
    <p:sldId id="458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77" r:id="rId1"/>
    <p:sldLayoutId id="2147493178" r:id="rId2"/>
    <p:sldLayoutId id="2147493179" r:id="rId3"/>
    <p:sldLayoutId id="2147493180" r:id="rId4"/>
    <p:sldLayoutId id="2147493181" r:id="rId5"/>
    <p:sldLayoutId id="2147493182" r:id="rId6"/>
    <p:sldLayoutId id="2147493183" r:id="rId7"/>
    <p:sldLayoutId id="2147493184" r:id="rId8"/>
    <p:sldLayoutId id="2147493185" r:id="rId9"/>
    <p:sldLayoutId id="2147493186" r:id="rId10"/>
    <p:sldLayoutId id="21474931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3214" r:id="rId1"/>
    <p:sldLayoutId id="2147493215" r:id="rId2"/>
    <p:sldLayoutId id="2147493216" r:id="rId3"/>
    <p:sldLayoutId id="2147493217" r:id="rId4"/>
    <p:sldLayoutId id="2147493218" r:id="rId5"/>
    <p:sldLayoutId id="2147493219" r:id="rId6"/>
    <p:sldLayoutId id="2147493220" r:id="rId7"/>
    <p:sldLayoutId id="2147493221" r:id="rId8"/>
    <p:sldLayoutId id="2147493222" r:id="rId9"/>
    <p:sldLayoutId id="2147493223" r:id="rId10"/>
    <p:sldLayoutId id="214749322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slideLayout" Target="../slideLayouts/slideLayout14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tags" Target="../tags/tag225.xml"/><Relationship Id="rId22" Type="http://schemas.openxmlformats.org/officeDocument/2006/relationships/tags" Target="../tags/tag226.xml"/><Relationship Id="rId23" Type="http://schemas.openxmlformats.org/officeDocument/2006/relationships/tags" Target="../tags/tag227.xml"/><Relationship Id="rId24" Type="http://schemas.openxmlformats.org/officeDocument/2006/relationships/tags" Target="../tags/tag228.xml"/><Relationship Id="rId25" Type="http://schemas.openxmlformats.org/officeDocument/2006/relationships/tags" Target="../tags/tag229.xml"/><Relationship Id="rId26" Type="http://schemas.openxmlformats.org/officeDocument/2006/relationships/tags" Target="../tags/tag230.xml"/><Relationship Id="rId27" Type="http://schemas.openxmlformats.org/officeDocument/2006/relationships/tags" Target="../tags/tag231.xml"/><Relationship Id="rId28" Type="http://schemas.openxmlformats.org/officeDocument/2006/relationships/tags" Target="../tags/tag232.xml"/><Relationship Id="rId29" Type="http://schemas.openxmlformats.org/officeDocument/2006/relationships/tags" Target="../tags/tag233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提高学生的学习策略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204970" y="82994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212590" y="83693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281170" y="91376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363845" y="82994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学习策略的重要性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4845" y="194183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82465" y="194881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51045" y="202565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633720" y="194183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常见的学习策略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204970" y="527748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212590" y="528447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281170" y="536130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363845" y="527748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实践与应用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634865" y="305371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6"/>
          <p:cNvSpPr/>
          <p:nvPr>
            <p:custDataLst>
              <p:tags r:id="rId18"/>
            </p:custDataLst>
          </p:nvPr>
        </p:nvSpPr>
        <p:spPr>
          <a:xfrm>
            <a:off x="4642485" y="306070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711065" y="313753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793740" y="3053715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个性化学习策略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474845" y="416560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87"/>
          <p:cNvSpPr/>
          <p:nvPr>
            <p:custDataLst>
              <p:tags r:id="rId22"/>
            </p:custDataLst>
          </p:nvPr>
        </p:nvSpPr>
        <p:spPr>
          <a:xfrm>
            <a:off x="4482465" y="417258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551045" y="424942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633720" y="4165600"/>
            <a:ext cx="4203065" cy="7327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提高学习策略的方法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学习策略的重要性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90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学习策略对于培养自主学习能力至关重要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有效学习策略有助于减轻学习负担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掌握学习策略有助于提高学习效果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学习策略影响学习成绩和效率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增强学习动力</a:t>
            </a:r>
            <a:endParaRPr altLang="en-US" lang="zh-CN"/>
          </a:p>
        </p:txBody>
      </p:sp>
      <p:sp>
        <p:nvSpPr>
          <p:cNvPr id="10490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培养自我效能感：鼓励学生积极参与学习活动，让他们感受到自己的进步和成就，从而提高自信心和学习动力。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激发学习兴趣：通过多样化的教学方式和有趣的学习内容，提高学生对学习的兴趣和热情。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明确学习目标：帮助学生设定明确、具体的学习目标，让他们了解学习的意义和价值。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建立良好的学习环境：创造一个安静、舒适、积极的学习环境，让学生更好地专注于学习，提高学习效率。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培养自主学习能力</a:t>
            </a:r>
            <a:endParaRPr altLang="en-US" lang="zh-CN"/>
          </a:p>
        </p:txBody>
      </p:sp>
      <p:sp>
        <p:nvSpPr>
          <p:cNvPr id="10491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自主学习能力是提高学习效率的关键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自主学习能力有助于培养学生的创新思维和解决问题的能力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自主学习能力有助于学生更好地适应未来的学习和工作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自主学习能力的培养需要良好的学习策略和自我管理能力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提升学习成绩</a:t>
            </a:r>
            <a:endParaRPr altLang="en-US" lang="zh-CN"/>
          </a:p>
        </p:txBody>
      </p:sp>
      <p:sp>
        <p:nvSpPr>
          <p:cNvPr id="10492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提升学习信心：有效的学习策略能够帮助学生克服学习困难，增强自信心，更好地应对挑战。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提高学习效率：学习策略能够帮助学生更高效地掌握知识，减少学习时间和精力的浪费。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增强学习动力：正确的学习策略能够激发学生的学习热情，让他们更加主动地参与到学习中去。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提高学习成绩：正确的学习策略能够帮助学生更好地理解和掌握知识，提高学习成绩。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3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常见的学习策略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确定学习目标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分配学习任务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定期评估和调整计划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制定时间表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课堂积极参与</a:t>
            </a:r>
            <a:endParaRPr altLang="en-US" lang="zh-CN"/>
          </a:p>
        </p:txBody>
      </p:sp>
      <p:sp>
        <p:nvSpPr>
          <p:cNvPr id="10494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主动参与课堂讨论，发表自己的观点和见解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主动参与课堂活动，提高自己的学习兴趣和动力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认真听取老师讲解，做好笔记，加深对知识点的理解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积极回答问题，与老师和同学互动交流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做好笔记和总结</a:t>
            </a:r>
            <a:endParaRPr altLang="en-US" lang="zh-CN"/>
          </a:p>
        </p:txBody>
      </p:sp>
      <p:sp>
        <p:nvSpPr>
          <p:cNvPr id="10495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笔记方法：采用康奈尔笔记法，将笔记分为三部分，包括摘要、总结和注释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总结技巧：定期回顾所学内容，将所学知识串联起来，形成知识体系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笔记目的：加深对知识的理解，巩固记忆，方便复习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总结作用：帮助理解知识结构，把握重点和难点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合理安排时间与精力</a:t>
            </a:r>
            <a:endParaRPr altLang="en-US" lang="zh-CN"/>
          </a:p>
        </p:txBody>
      </p:sp>
      <p:sp>
        <p:nvSpPr>
          <p:cNvPr id="10495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制定学习计划，合理分配时间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优先处理重要和紧急的任务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学会抵制诱惑，保持专注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避免长时间连续学习，适当休息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6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个性化学习策略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根据个人特点选择学习方式</a:t>
            </a:r>
            <a:endParaRPr altLang="en-US" lang="zh-CN"/>
          </a:p>
        </p:txBody>
      </p:sp>
      <p:sp>
        <p:nvSpPr>
          <p:cNvPr id="10497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灵活运用多种学习方式：学生应该灵活运用多种学习方式，例如听课、阅读、讨论、实践等，以提高学习效果。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不断反思和调整学习策略：学生应该不断反思自己的学习过程，发现并改进自己的学习策略，以适应不断变化的学习需求。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7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了解自己的学习风格：不同的学生有不同的学习风格，例如视觉型、听觉型、动手型等。学生应该了解自己的学习风格，选择最适合自己的学习方式。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制定个性化学习计划：学生应该根据自己的学习需求和目标，制定个性化的学习计划，明确学习内容和时间安排。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发挥自身优势学科的带动作用</a:t>
            </a:r>
            <a:endParaRPr altLang="en-US" lang="zh-CN"/>
          </a:p>
        </p:txBody>
      </p:sp>
      <p:sp>
        <p:nvSpPr>
          <p:cNvPr id="10498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了解自己的优势学科，确定学习目标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利用优势学科的带动作用，促进其他学科的学习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强化优势学科的学习，提高学习效率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制定个性化学习计划，合理安排时间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注重实践与反思</a:t>
            </a:r>
            <a:endParaRPr altLang="en-US" lang="zh-CN"/>
          </a:p>
        </p:txBody>
      </p:sp>
      <p:sp>
        <p:nvSpPr>
          <p:cNvPr id="10498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实践是检验真理的唯一标准，通过实践应用所学知识，加深理解和记忆。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反思是提升学习效果的关键，及时总结经验教训，调整学习策略。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在实践中不断反思，不断完善自己的学习策略，提高学习效率。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个性化学习策略需要结合自身特点，注重实践与反思，逐步形成适合自己的学习方式。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培养创新思维与问题解决能力</a:t>
            </a:r>
            <a:endParaRPr altLang="en-US" lang="zh-CN"/>
          </a:p>
        </p:txBody>
      </p:sp>
      <p:sp>
        <p:nvSpPr>
          <p:cNvPr id="10499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实践应用：通过实际案例和实践操作，让学生将所学知识应用于实际问题中，提高其创新和实践能力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创新思维：鼓励学生尝试新的学习方法和思路，培养其独立思考和解决问题的能力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问题解决能力：引导学生分析问题，提出解决方案，并培养其批判性思维和决策能力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团队合作：培养学生的团队合作精神，提高其沟通、协作和领导能力，促进其全面发展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500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提高学习策略的方法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增强学习动机与兴趣</a:t>
            </a:r>
            <a:endParaRPr altLang="en-US" lang="zh-CN"/>
          </a:p>
        </p:txBody>
      </p:sp>
      <p:sp>
        <p:nvSpPr>
          <p:cNvPr id="10500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设定明确的学习目标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培养对学习的兴趣和热爱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寻求学习中的成就感与满足感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保持积极的学习心态和态度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掌握有效的学习方法</a:t>
            </a:r>
            <a:endParaRPr altLang="en-US" lang="zh-CN"/>
          </a:p>
        </p:txBody>
      </p:sp>
      <p:sp>
        <p:nvSpPr>
          <p:cNvPr id="10501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主动学习：积极参与课堂讨论，主动提问和寻求帮助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制定学习计划：合理安排时间，明确学习目标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多样化学习方式：结合多种学习方式，如阅读、听讲、实践等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反思和评估：定期反思学习过程，评估学习效果，及时调整学习策略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寻求教师和同学的帮助与支持</a:t>
            </a:r>
            <a:endParaRPr altLang="en-US" lang="zh-CN"/>
          </a:p>
        </p:txBody>
      </p:sp>
      <p:sp>
        <p:nvSpPr>
          <p:cNvPr id="10502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寻求教师和同学的帮助与支持：向教师请教问题，与同学讨论学习内容，互相帮助解决困难。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制定学习计划和目标：根据课程要求和自身情况，制定合理的学习计划和目标，并按时完成。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多样化学习方式：采用多种方式进行学习，如听课、阅读、做笔记、练习等，以提高学习效果。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反思和总结学习经验：定期反思和总结学习经验，找出自己的不足之处，并及时调整学习策略。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不断调整和优化学习策略</a:t>
            </a:r>
            <a:endParaRPr altLang="en-US" lang="zh-CN"/>
          </a:p>
        </p:txBody>
      </p:sp>
      <p:sp>
        <p:nvSpPr>
          <p:cNvPr id="10502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制定学习计划：设定明确目标，合理安排时间，保持进度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寻求反馈和建议：与教师、同学交流，获取有益的建议和指导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定期反思学习过程：回顾学习经历，找出问题并改进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尝试不同学习方法：如交替使用听觉、视觉和动手学习方式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3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实践与应用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在实际学习中运用所学策略</a:t>
            </a:r>
            <a:endParaRPr altLang="en-US" lang="zh-CN"/>
          </a:p>
        </p:txBody>
      </p:sp>
      <p:sp>
        <p:nvSpPr>
          <p:cNvPr id="10504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制定学习计划，合理安排时间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积极思考，主动参与课堂讨论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善于总结，及时反馈学习效果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多样化学习方式，提高学习兴趣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积极参与学习活动与实践</a:t>
            </a:r>
            <a:endParaRPr altLang="en-US" lang="zh-CN"/>
          </a:p>
        </p:txBody>
      </p:sp>
      <p:sp>
        <p:nvSpPr>
          <p:cNvPr id="10504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主动参与课堂讨论，提高学习效果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积极参与课外拓展活动，拓宽知识面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主动寻求学习机会，如参加学术竞赛、讲座等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实践所学知识，提高应用能力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在反思中不断改进学习策略</a:t>
            </a:r>
            <a:endParaRPr altLang="en-US" lang="zh-CN"/>
          </a:p>
        </p:txBody>
      </p:sp>
      <p:sp>
        <p:nvSpPr>
          <p:cNvPr id="105054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制定改进计划：根据反思结果，制定针对性的改进计划，调整学习策略。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定期回顾学习过程：分析学习过程中的优点和不足，总结经验教训。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实践新的学习策略：将改进后的学习策略付诸实践，不断尝试和摸索。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持续监测进步：定期评估学习进步情况，及时调整和优化学习策略。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与同学分享学习策略与经验</a:t>
            </a:r>
            <a:endParaRPr altLang="en-US" lang="zh-CN"/>
          </a:p>
        </p:txBody>
      </p:sp>
      <p:sp>
        <p:nvSpPr>
          <p:cNvPr id="10506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分享学习策略：与同学交流各自的学习方法，共同提高学习效率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分享成功经验：分享自己在学业上的成功经验，激励同学不断进步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互相学习：通过互相学习，发现自己的不足之处，并加以改进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增强学习动力：通过与同学分享学习策略与经验，增强自己的学习动力和自信心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7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5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5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5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5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5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5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5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5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SLIDE_ID" val="custom2023091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24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1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8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2024-01-03T13:56:20Z</dcterms:created>
  <dcterms:modified xsi:type="dcterms:W3CDTF">2024-01-03T13:56:20Z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b38be654bc354596a72344bf3def71dc_21</vt:lpwstr>
  </property>
</Properties>
</file>