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g"/>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Lst>
  <p:sldSz cx="7556500" cy="10693400"/>
  <p:notesSz cx="7556500" cy="106934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黑体"/>
                <a:cs typeface="黑体"/>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黑体"/>
                <a:cs typeface="黑体"/>
              </a:defRPr>
            </a:lvl1pPr>
          </a:lstStyle>
          <a:p/>
        </p:txBody>
      </p:sp>
      <p:sp>
        <p:nvSpPr>
          <p:cNvPr id="3" name="Holder 3"/>
          <p:cNvSpPr>
            <a:spLocks noGrp="1"/>
          </p:cNvSpPr>
          <p:nvPr>
            <p:ph idx="2" sz="half"/>
          </p:nvPr>
        </p:nvSpPr>
        <p:spPr>
          <a:xfrm>
            <a:off x="378142" y="2459482"/>
            <a:ext cx="3289839" cy="7057644"/>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3894867" y="2459482"/>
            <a:ext cx="3289839" cy="7057644"/>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黑体"/>
                <a:cs typeface="黑体"/>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3602" y="2094103"/>
            <a:ext cx="5295645" cy="574039"/>
          </a:xfrm>
          <a:prstGeom prst="rect">
            <a:avLst/>
          </a:prstGeom>
        </p:spPr>
        <p:txBody>
          <a:bodyPr wrap="square" lIns="0" tIns="0" rIns="0" bIns="0">
            <a:spAutoFit/>
          </a:bodyPr>
          <a:lstStyle>
            <a:lvl1pPr>
              <a:defRPr sz="3600" b="1" i="0">
                <a:solidFill>
                  <a:schemeClr val="tx1"/>
                </a:solidFill>
                <a:latin typeface="黑体"/>
                <a:cs typeface="黑体"/>
              </a:defRPr>
            </a:lvl1pPr>
          </a:lstStyle>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3691635" y="9645682"/>
            <a:ext cx="178435" cy="153670"/>
          </a:xfrm>
          <a:prstGeom prst="rect">
            <a:avLst/>
          </a:prstGeom>
        </p:spPr>
        <p:txBody>
          <a:bodyPr wrap="square" lIns="0" tIns="0" rIns="0" bIns="0">
            <a:spAutoFit/>
          </a:bodyPr>
          <a:lstStyle>
            <a:lvl1pPr>
              <a:defRPr sz="900" b="0" i="0">
                <a:solidFill>
                  <a:schemeClr val="tx1"/>
                </a:solidFill>
                <a:latin typeface="Arial"/>
                <a:cs typeface="Arial"/>
              </a:defRPr>
            </a:lvl1pPr>
          </a:lstStyle>
          <a:p>
            <a:pPr marL="25400">
              <a:lnSpc>
                <a:spcPct val="100000"/>
              </a:lnSpc>
              <a:spcBef>
                <a:spcPts val="15"/>
              </a:spcBef>
            </a:pPr>
            <a:fld id="{81D60167-4931-47E6-BA6A-407CBD079E47}" type="slidenum">
              <a:rPr dirty="0"/>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6.xml"/><Relationship Id="rId3" Type="http://schemas.openxmlformats.org/officeDocument/2006/relationships/slide" Target="slide20.xml"/><Relationship Id="rId4" Type="http://schemas.openxmlformats.org/officeDocument/2006/relationships/slide" Target="slide23.xml"/><Relationship Id="rId5" Type="http://schemas.openxmlformats.org/officeDocument/2006/relationships/slide" Target="slide26.xml"/><Relationship Id="rId6" Type="http://schemas.openxmlformats.org/officeDocument/2006/relationships/slide" Target="slide30.xml"/><Relationship Id="rId7" Type="http://schemas.openxmlformats.org/officeDocument/2006/relationships/slide" Target="slide32.xml"/><Relationship Id="rId8" Type="http://schemas.openxmlformats.org/officeDocument/2006/relationships/slide" Target="slide34.xml"/><Relationship Id="rId9" Type="http://schemas.openxmlformats.org/officeDocument/2006/relationships/slide" Target="slide38.xml"/><Relationship Id="rId10" Type="http://schemas.openxmlformats.org/officeDocument/2006/relationships/slide" Target="slide42.xml"/><Relationship Id="rId11" Type="http://schemas.openxmlformats.org/officeDocument/2006/relationships/slide" Target="slide43.xml"/><Relationship Id="rId12" Type="http://schemas.openxmlformats.org/officeDocument/2006/relationships/slide" Target="slide47.xml"/><Relationship Id="rId13" Type="http://schemas.openxmlformats.org/officeDocument/2006/relationships/slide" Target="slide48.xml"/><Relationship Id="rId14" Type="http://schemas.openxmlformats.org/officeDocument/2006/relationships/slide" Target="slide50.xml"/><Relationship Id="rId15" Type="http://schemas.openxmlformats.org/officeDocument/2006/relationships/slide" Target="slide51.xml"/><Relationship Id="rId16" Type="http://schemas.openxmlformats.org/officeDocument/2006/relationships/slide" Target="slide53.xml"/><Relationship Id="rId17" Type="http://schemas.openxmlformats.org/officeDocument/2006/relationships/slide" Target="slide54.xml"/><Relationship Id="rId18" Type="http://schemas.openxmlformats.org/officeDocument/2006/relationships/slide" Target="slide56.xml"/><Relationship Id="rId19" Type="http://schemas.openxmlformats.org/officeDocument/2006/relationships/slide" Target="slide57.xml"/><Relationship Id="rId20" Type="http://schemas.openxmlformats.org/officeDocument/2006/relationships/slide" Target="slide59.xml"/><Relationship Id="rId21" Type="http://schemas.openxmlformats.org/officeDocument/2006/relationships/slide" Target="slide60.xml"/><Relationship Id="rId22" Type="http://schemas.openxmlformats.org/officeDocument/2006/relationships/slide" Target="slide73.xml"/><Relationship Id="rId23" Type="http://schemas.openxmlformats.org/officeDocument/2006/relationships/slide" Target="slide75.xml"/><Relationship Id="rId24" Type="http://schemas.openxmlformats.org/officeDocument/2006/relationships/slide" Target="slide7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77.xml"/><Relationship Id="rId3" Type="http://schemas.openxmlformats.org/officeDocument/2006/relationships/slide" Target="slide82.xml"/><Relationship Id="rId4" Type="http://schemas.openxmlformats.org/officeDocument/2006/relationships/slide" Target="slide84.xml"/><Relationship Id="rId5" Type="http://schemas.openxmlformats.org/officeDocument/2006/relationships/slide" Target="slide86.xml"/><Relationship Id="rId6" Type="http://schemas.openxmlformats.org/officeDocument/2006/relationships/slide" Target="slide90.xml"/><Relationship Id="rId7" Type="http://schemas.openxmlformats.org/officeDocument/2006/relationships/slide" Target="slide9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6.xml"/><Relationship Id="rId3" Type="http://schemas.openxmlformats.org/officeDocument/2006/relationships/slide" Target="slide7.xml"/><Relationship Id="rId4" Type="http://schemas.openxmlformats.org/officeDocument/2006/relationships/slide" Target="slide10.xml"/><Relationship Id="rId5" Type="http://schemas.openxmlformats.org/officeDocument/2006/relationships/slide" Target="slide11.xml"/><Relationship Id="rId6" Type="http://schemas.openxmlformats.org/officeDocument/2006/relationships/slide" Target="slide19.xml"/><Relationship Id="rId7" Type="http://schemas.openxmlformats.org/officeDocument/2006/relationships/slide" Target="slide21.xml"/><Relationship Id="rId8" Type="http://schemas.openxmlformats.org/officeDocument/2006/relationships/slide" Target="slide24.xml"/><Relationship Id="rId9" Type="http://schemas.openxmlformats.org/officeDocument/2006/relationships/slide" Target="slide25.xml"/><Relationship Id="rId10" Type="http://schemas.openxmlformats.org/officeDocument/2006/relationships/slide" Target="slide26.xml"/><Relationship Id="rId11" Type="http://schemas.openxmlformats.org/officeDocument/2006/relationships/slide" Target="slide27.xml"/><Relationship Id="rId12" Type="http://schemas.openxmlformats.org/officeDocument/2006/relationships/slide" Target="slide28.xml"/><Relationship Id="rId13" Type="http://schemas.openxmlformats.org/officeDocument/2006/relationships/slide" Target="slide32.xml"/><Relationship Id="rId14" Type="http://schemas.openxmlformats.org/officeDocument/2006/relationships/slide" Target="slide33.xml"/><Relationship Id="rId15" Type="http://schemas.openxmlformats.org/officeDocument/2006/relationships/slide" Target="slide34.xml"/><Relationship Id="rId16" Type="http://schemas.openxmlformats.org/officeDocument/2006/relationships/slide" Target="slide37.xml"/><Relationship Id="rId17" Type="http://schemas.openxmlformats.org/officeDocument/2006/relationships/slide" Target="slide38.xml"/><Relationship Id="rId18" Type="http://schemas.openxmlformats.org/officeDocument/2006/relationships/slide" Target="slide39.xml"/><Relationship Id="rId19" Type="http://schemas.openxmlformats.org/officeDocument/2006/relationships/slide" Target="slide40.xml"/><Relationship Id="rId20" Type="http://schemas.openxmlformats.org/officeDocument/2006/relationships/slide" Target="slide41.xml"/><Relationship Id="rId21" Type="http://schemas.openxmlformats.org/officeDocument/2006/relationships/slide" Target="slide86.xml"/><Relationship Id="rId22" Type="http://schemas.openxmlformats.org/officeDocument/2006/relationships/slide" Target="slide87.xml"/><Relationship Id="rId23" Type="http://schemas.openxmlformats.org/officeDocument/2006/relationships/slide" Target="slide88.xml"/><Relationship Id="rId24" Type="http://schemas.openxmlformats.org/officeDocument/2006/relationships/slide" Target="slide89.xml"/><Relationship Id="rId25" Type="http://schemas.openxmlformats.org/officeDocument/2006/relationships/slide" Target="slide9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61.xml"/><Relationship Id="rId3" Type="http://schemas.openxmlformats.org/officeDocument/2006/relationships/slide" Target="slide62.xml"/><Relationship Id="rId4" Type="http://schemas.openxmlformats.org/officeDocument/2006/relationships/slide" Target="slide64.xml"/><Relationship Id="rId5" Type="http://schemas.openxmlformats.org/officeDocument/2006/relationships/slide" Target="slide65.xml"/><Relationship Id="rId6" Type="http://schemas.openxmlformats.org/officeDocument/2006/relationships/slide" Target="slide67.xml"/><Relationship Id="rId7" Type="http://schemas.openxmlformats.org/officeDocument/2006/relationships/slide" Target="slide69.xml"/><Relationship Id="rId8" Type="http://schemas.openxmlformats.org/officeDocument/2006/relationships/slide" Target="slide72.xml"/><Relationship Id="rId9" Type="http://schemas.openxmlformats.org/officeDocument/2006/relationships/slide" Target="slide7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1.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2700" rIns="0" bIns="0" rtlCol="0" vert="horz">
            <a:spAutoFit/>
          </a:bodyPr>
          <a:lstStyle/>
          <a:p>
            <a:pPr marL="4363085">
              <a:lnSpc>
                <a:spcPct val="100000"/>
              </a:lnSpc>
              <a:spcBef>
                <a:spcPts val="100"/>
              </a:spcBef>
            </a:pPr>
            <a:r>
              <a:rPr dirty="0" spc="-15"/>
              <a:t>2020</a:t>
            </a:r>
          </a:p>
        </p:txBody>
      </p:sp>
      <p:sp>
        <p:nvSpPr>
          <p:cNvPr id="3" name="object 3"/>
          <p:cNvSpPr/>
          <p:nvPr/>
        </p:nvSpPr>
        <p:spPr>
          <a:xfrm>
            <a:off x="1447800" y="2898140"/>
            <a:ext cx="4969510" cy="0"/>
          </a:xfrm>
          <a:custGeom>
            <a:avLst/>
            <a:gdLst/>
            <a:ahLst/>
            <a:cxnLst/>
            <a:rect l="l" t="t" r="r" b="b"/>
            <a:pathLst>
              <a:path w="4969510" h="0">
                <a:moveTo>
                  <a:pt x="0" y="0"/>
                </a:moveTo>
                <a:lnTo>
                  <a:pt x="4969510" y="0"/>
                </a:lnTo>
              </a:path>
            </a:pathLst>
          </a:custGeom>
          <a:ln w="7620">
            <a:solidFill>
              <a:srgbClr val="000000"/>
            </a:solidFill>
          </a:ln>
        </p:spPr>
        <p:txBody>
          <a:bodyPr wrap="square" lIns="0" tIns="0" rIns="0" bIns="0" rtlCol="0"/>
          <a:lstStyle/>
          <a:p/>
        </p:txBody>
      </p:sp>
      <p:sp>
        <p:nvSpPr>
          <p:cNvPr id="4" name="object 4"/>
          <p:cNvSpPr txBox="1"/>
          <p:nvPr/>
        </p:nvSpPr>
        <p:spPr>
          <a:xfrm>
            <a:off x="1474724" y="3157855"/>
            <a:ext cx="4612640" cy="1214120"/>
          </a:xfrm>
          <a:prstGeom prst="rect">
            <a:avLst/>
          </a:prstGeom>
        </p:spPr>
        <p:txBody>
          <a:bodyPr wrap="square" lIns="0" tIns="12700" rIns="0" bIns="0" rtlCol="0" vert="horz">
            <a:spAutoFit/>
          </a:bodyPr>
          <a:lstStyle/>
          <a:p>
            <a:pPr marL="1679575" marR="5080" indent="-1667510">
              <a:lnSpc>
                <a:spcPct val="108300"/>
              </a:lnSpc>
              <a:spcBef>
                <a:spcPts val="100"/>
              </a:spcBef>
            </a:pPr>
            <a:r>
              <a:rPr dirty="0" sz="3600" spc="-5" b="1">
                <a:latin typeface="黑体"/>
                <a:cs typeface="黑体"/>
              </a:rPr>
              <a:t>中国智慧</a:t>
            </a:r>
            <a:r>
              <a:rPr dirty="0" sz="3600" spc="0" b="1">
                <a:latin typeface="黑体"/>
                <a:cs typeface="黑体"/>
              </a:rPr>
              <a:t>建</a:t>
            </a:r>
            <a:r>
              <a:rPr dirty="0" sz="3600" spc="-5" b="1">
                <a:latin typeface="黑体"/>
                <a:cs typeface="黑体"/>
              </a:rPr>
              <a:t>筑技术发</a:t>
            </a:r>
            <a:r>
              <a:rPr dirty="0" sz="3600" spc="-15" b="1">
                <a:latin typeface="黑体"/>
                <a:cs typeface="黑体"/>
              </a:rPr>
              <a:t>展 </a:t>
            </a:r>
            <a:r>
              <a:rPr dirty="0" sz="3600" spc="-10" b="1">
                <a:latin typeface="黑体"/>
                <a:cs typeface="黑体"/>
              </a:rPr>
              <a:t>白皮</a:t>
            </a:r>
            <a:r>
              <a:rPr dirty="0" sz="3600" spc="-15" b="1">
                <a:latin typeface="黑体"/>
                <a:cs typeface="黑体"/>
              </a:rPr>
              <a:t>书</a:t>
            </a:r>
            <a:endParaRPr sz="3600">
              <a:latin typeface="黑体"/>
              <a:cs typeface="黑体"/>
            </a:endParaRPr>
          </a:p>
        </p:txBody>
      </p:sp>
      <p:sp>
        <p:nvSpPr>
          <p:cNvPr id="5" name="object 5"/>
          <p:cNvSpPr txBox="1"/>
          <p:nvPr/>
        </p:nvSpPr>
        <p:spPr>
          <a:xfrm>
            <a:off x="3297427" y="8831579"/>
            <a:ext cx="964565" cy="240029"/>
          </a:xfrm>
          <a:prstGeom prst="rect">
            <a:avLst/>
          </a:prstGeom>
        </p:spPr>
        <p:txBody>
          <a:bodyPr wrap="square" lIns="0" tIns="13335" rIns="0" bIns="0" rtlCol="0" vert="horz">
            <a:spAutoFit/>
          </a:bodyPr>
          <a:lstStyle/>
          <a:p>
            <a:pPr marL="12700">
              <a:lnSpc>
                <a:spcPct val="100000"/>
              </a:lnSpc>
              <a:spcBef>
                <a:spcPts val="105"/>
              </a:spcBef>
            </a:pPr>
            <a:r>
              <a:rPr dirty="0" sz="1400" spc="-5" b="1">
                <a:latin typeface="黑体"/>
                <a:cs typeface="黑体"/>
              </a:rPr>
              <a:t>2020</a:t>
            </a:r>
            <a:r>
              <a:rPr dirty="0" sz="1400" spc="-375" b="1">
                <a:latin typeface="黑体"/>
                <a:cs typeface="黑体"/>
              </a:rPr>
              <a:t> </a:t>
            </a:r>
            <a:r>
              <a:rPr dirty="0" sz="1400" spc="-5" b="1">
                <a:latin typeface="黑体"/>
                <a:cs typeface="黑体"/>
              </a:rPr>
              <a:t>年</a:t>
            </a:r>
            <a:r>
              <a:rPr dirty="0" sz="1400" spc="-380" b="1">
                <a:latin typeface="黑体"/>
                <a:cs typeface="黑体"/>
              </a:rPr>
              <a:t> </a:t>
            </a:r>
            <a:r>
              <a:rPr dirty="0" sz="1400" spc="-5" b="1">
                <a:latin typeface="黑体"/>
                <a:cs typeface="黑体"/>
              </a:rPr>
              <a:t>8</a:t>
            </a:r>
            <a:r>
              <a:rPr dirty="0" sz="1400" spc="-375" b="1">
                <a:latin typeface="黑体"/>
                <a:cs typeface="黑体"/>
              </a:rPr>
              <a:t> </a:t>
            </a:r>
            <a:r>
              <a:rPr dirty="0" sz="1400" spc="-5" b="1">
                <a:latin typeface="黑体"/>
                <a:cs typeface="黑体"/>
              </a:rPr>
              <a:t>月</a:t>
            </a:r>
            <a:endParaRPr sz="1400">
              <a:latin typeface="黑体"/>
              <a:cs typeface="黑体"/>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47" y="528955"/>
            <a:ext cx="5295265" cy="9052560"/>
          </a:xfrm>
          <a:prstGeom prst="rect">
            <a:avLst/>
          </a:prstGeom>
        </p:spPr>
        <p:txBody>
          <a:bodyPr wrap="square" lIns="0" tIns="12700" rIns="0" bIns="0" rtlCol="0" vert="horz">
            <a:spAutoFit/>
          </a:bodyPr>
          <a:lstStyle/>
          <a:p>
            <a:pPr algn="ctr">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algn="ctr">
              <a:lnSpc>
                <a:spcPct val="100000"/>
              </a:lnSpc>
              <a:tabLst>
                <a:tab pos="456565" algn="l"/>
              </a:tabLst>
            </a:pPr>
            <a:r>
              <a:rPr dirty="0" sz="1800">
                <a:latin typeface="黑体"/>
                <a:cs typeface="黑体"/>
              </a:rPr>
              <a:t>目	录</a:t>
            </a:r>
            <a:endParaRPr sz="1800">
              <a:latin typeface="黑体"/>
              <a:cs typeface="黑体"/>
            </a:endParaRPr>
          </a:p>
          <a:p>
            <a:pPr algn="ctr">
              <a:lnSpc>
                <a:spcPct val="100000"/>
              </a:lnSpc>
              <a:spcBef>
                <a:spcPts val="960"/>
              </a:spcBef>
            </a:pPr>
            <a:r>
              <a:rPr dirty="0" sz="1200">
                <a:latin typeface="宋体"/>
                <a:cs typeface="宋体"/>
                <a:hlinkClick r:id="rId2" action="ppaction://hlinksldjump"/>
              </a:rPr>
              <a:t>第一章</a:t>
            </a:r>
            <a:r>
              <a:rPr dirty="0" sz="1200" spc="-35">
                <a:latin typeface="宋体"/>
                <a:cs typeface="宋体"/>
                <a:hlinkClick r:id="rId2" action="ppaction://hlinksldjump"/>
              </a:rPr>
              <a:t> </a:t>
            </a:r>
            <a:r>
              <a:rPr dirty="0" sz="1200">
                <a:latin typeface="宋体"/>
                <a:cs typeface="宋体"/>
                <a:hlinkClick r:id="rId2" action="ppaction://hlinksldjump"/>
              </a:rPr>
              <a:t>智慧建筑行业背景与现状</a:t>
            </a:r>
            <a:r>
              <a:rPr dirty="0" sz="1200">
                <a:latin typeface="Times New Roman"/>
                <a:cs typeface="Times New Roman"/>
                <a:hlinkClick r:id="rId2" action="ppaction://hlinksldjump"/>
              </a:rPr>
              <a:t>..............................................................................</a:t>
            </a:r>
            <a:r>
              <a:rPr dirty="0" sz="1200">
                <a:latin typeface="Calibri"/>
                <a:cs typeface="Calibri"/>
                <a:hlinkClick r:id="rId2" action="ppaction://hlinksldjump"/>
              </a:rPr>
              <a:t>1</a:t>
            </a:r>
            <a:endParaRPr sz="1200">
              <a:latin typeface="Calibri"/>
              <a:cs typeface="Calibri"/>
            </a:endParaRPr>
          </a:p>
          <a:p>
            <a:pPr marL="317500">
              <a:lnSpc>
                <a:spcPct val="100000"/>
              </a:lnSpc>
              <a:spcBef>
                <a:spcPts val="900"/>
              </a:spcBef>
            </a:pPr>
            <a:r>
              <a:rPr dirty="0" sz="1200" spc="-5">
                <a:latin typeface="Calibri"/>
                <a:cs typeface="Calibri"/>
                <a:hlinkClick r:id="rId2" action="ppaction://hlinksldjump"/>
              </a:rPr>
              <a:t>1.1 </a:t>
            </a:r>
            <a:r>
              <a:rPr dirty="0" sz="1200" spc="10">
                <a:latin typeface="Calibri"/>
                <a:cs typeface="Calibri"/>
                <a:hlinkClick r:id="rId2" action="ppaction://hlinksldjump"/>
              </a:rPr>
              <a:t> </a:t>
            </a:r>
            <a:r>
              <a:rPr dirty="0" sz="1200">
                <a:latin typeface="宋体"/>
                <a:cs typeface="宋体"/>
                <a:hlinkClick r:id="rId2" action="ppaction://hlinksldjump"/>
              </a:rPr>
              <a:t>智慧建筑背景概述</a:t>
            </a:r>
            <a:r>
              <a:rPr dirty="0" sz="1200">
                <a:latin typeface="Times New Roman"/>
                <a:cs typeface="Times New Roman"/>
                <a:hlinkClick r:id="rId2" action="ppaction://hlinksldjump"/>
              </a:rPr>
              <a:t>.........................................................................................</a:t>
            </a:r>
            <a:r>
              <a:rPr dirty="0" sz="1200">
                <a:latin typeface="Calibri"/>
                <a:cs typeface="Calibri"/>
                <a:hlinkClick r:id="rId2" action="ppaction://hlinksldjump"/>
              </a:rPr>
              <a:t>1</a:t>
            </a:r>
            <a:endParaRPr sz="1200">
              <a:latin typeface="Calibri"/>
              <a:cs typeface="Calibri"/>
            </a:endParaRPr>
          </a:p>
          <a:p>
            <a:pPr marL="317500">
              <a:lnSpc>
                <a:spcPct val="100000"/>
              </a:lnSpc>
              <a:spcBef>
                <a:spcPts val="900"/>
              </a:spcBef>
            </a:pPr>
            <a:r>
              <a:rPr dirty="0" sz="1200" spc="-5">
                <a:latin typeface="Calibri"/>
                <a:cs typeface="Calibri"/>
                <a:hlinkClick r:id="rId3" action="ppaction://hlinksldjump"/>
              </a:rPr>
              <a:t>1.2</a:t>
            </a:r>
            <a:r>
              <a:rPr dirty="0" sz="1200" spc="165">
                <a:latin typeface="Calibri"/>
                <a:cs typeface="Calibri"/>
                <a:hlinkClick r:id="rId3" action="ppaction://hlinksldjump"/>
              </a:rPr>
              <a:t> </a:t>
            </a:r>
            <a:r>
              <a:rPr dirty="0" sz="1200">
                <a:latin typeface="宋体"/>
                <a:cs typeface="宋体"/>
                <a:hlinkClick r:id="rId3" action="ppaction://hlinksldjump"/>
              </a:rPr>
              <a:t>智慧建筑国内外发展现状</a:t>
            </a:r>
            <a:r>
              <a:rPr dirty="0" sz="1200">
                <a:latin typeface="Times New Roman"/>
                <a:cs typeface="Times New Roman"/>
                <a:hlinkClick r:id="rId3" action="ppaction://hlinksldjump"/>
              </a:rPr>
              <a:t>...........................................................................</a:t>
            </a:r>
            <a:r>
              <a:rPr dirty="0" sz="1200" spc="-200">
                <a:latin typeface="Times New Roman"/>
                <a:cs typeface="Times New Roman"/>
                <a:hlinkClick r:id="rId3" action="ppaction://hlinksldjump"/>
              </a:rPr>
              <a:t> </a:t>
            </a:r>
            <a:r>
              <a:rPr dirty="0" sz="1200">
                <a:latin typeface="Calibri"/>
                <a:cs typeface="Calibri"/>
                <a:hlinkClick r:id="rId3" action="ppaction://hlinksldjump"/>
              </a:rPr>
              <a:t>15</a:t>
            </a:r>
            <a:endParaRPr sz="1200">
              <a:latin typeface="Calibri"/>
              <a:cs typeface="Calibri"/>
            </a:endParaRPr>
          </a:p>
          <a:p>
            <a:pPr marL="317500">
              <a:lnSpc>
                <a:spcPct val="100000"/>
              </a:lnSpc>
              <a:spcBef>
                <a:spcPts val="900"/>
              </a:spcBef>
            </a:pPr>
            <a:r>
              <a:rPr dirty="0" sz="1200" spc="-5">
                <a:latin typeface="Calibri"/>
                <a:cs typeface="Calibri"/>
                <a:hlinkClick r:id="rId4" action="ppaction://hlinksldjump"/>
              </a:rPr>
              <a:t>1.3 </a:t>
            </a:r>
            <a:r>
              <a:rPr dirty="0" sz="1200" spc="0">
                <a:latin typeface="Calibri"/>
                <a:cs typeface="Calibri"/>
                <a:hlinkClick r:id="rId4" action="ppaction://hlinksldjump"/>
              </a:rPr>
              <a:t> </a:t>
            </a:r>
            <a:r>
              <a:rPr dirty="0" sz="1200">
                <a:latin typeface="宋体"/>
                <a:cs typeface="宋体"/>
                <a:hlinkClick r:id="rId4" action="ppaction://hlinksldjump"/>
              </a:rPr>
              <a:t>智慧建筑技术架构</a:t>
            </a:r>
            <a:r>
              <a:rPr dirty="0" sz="1200">
                <a:latin typeface="Times New Roman"/>
                <a:cs typeface="Times New Roman"/>
                <a:hlinkClick r:id="rId4" action="ppaction://hlinksldjump"/>
              </a:rPr>
              <a:t>.......................................................................................</a:t>
            </a:r>
            <a:r>
              <a:rPr dirty="0" sz="1200">
                <a:latin typeface="Calibri"/>
                <a:cs typeface="Calibri"/>
                <a:hlinkClick r:id="rId4" action="ppaction://hlinksldjump"/>
              </a:rPr>
              <a:t>18</a:t>
            </a:r>
            <a:endParaRPr sz="1200">
              <a:latin typeface="Calibri"/>
              <a:cs typeface="Calibri"/>
            </a:endParaRPr>
          </a:p>
          <a:p>
            <a:pPr algn="ctr">
              <a:lnSpc>
                <a:spcPct val="100000"/>
              </a:lnSpc>
              <a:spcBef>
                <a:spcPts val="900"/>
              </a:spcBef>
            </a:pPr>
            <a:r>
              <a:rPr dirty="0" sz="1200">
                <a:latin typeface="宋体"/>
                <a:cs typeface="宋体"/>
                <a:hlinkClick r:id="rId5" action="ppaction://hlinksldjump"/>
              </a:rPr>
              <a:t>第二章</a:t>
            </a:r>
            <a:r>
              <a:rPr dirty="0" sz="1200" spc="-45">
                <a:latin typeface="宋体"/>
                <a:cs typeface="宋体"/>
                <a:hlinkClick r:id="rId5" action="ppaction://hlinksldjump"/>
              </a:rPr>
              <a:t> </a:t>
            </a:r>
            <a:r>
              <a:rPr dirty="0" sz="1200">
                <a:latin typeface="宋体"/>
                <a:cs typeface="宋体"/>
                <a:hlinkClick r:id="rId5" action="ppaction://hlinksldjump"/>
              </a:rPr>
              <a:t>新兴技术赋能智慧建筑发展</a:t>
            </a:r>
            <a:r>
              <a:rPr dirty="0" sz="1200">
                <a:latin typeface="Times New Roman"/>
                <a:cs typeface="Times New Roman"/>
                <a:hlinkClick r:id="rId5" action="ppaction://hlinksldjump"/>
              </a:rPr>
              <a:t>........................................................................</a:t>
            </a:r>
            <a:r>
              <a:rPr dirty="0" sz="1200">
                <a:latin typeface="Calibri"/>
                <a:cs typeface="Calibri"/>
                <a:hlinkClick r:id="rId5" action="ppaction://hlinksldjump"/>
              </a:rPr>
              <a:t>21</a:t>
            </a:r>
            <a:endParaRPr sz="1200">
              <a:latin typeface="Calibri"/>
              <a:cs typeface="Calibri"/>
            </a:endParaRPr>
          </a:p>
          <a:p>
            <a:pPr marL="317500">
              <a:lnSpc>
                <a:spcPct val="100000"/>
              </a:lnSpc>
              <a:spcBef>
                <a:spcPts val="900"/>
              </a:spcBef>
            </a:pPr>
            <a:r>
              <a:rPr dirty="0" sz="1200" spc="-5">
                <a:latin typeface="Calibri"/>
                <a:cs typeface="Calibri"/>
                <a:hlinkClick r:id="rId5" action="ppaction://hlinksldjump"/>
              </a:rPr>
              <a:t>2.1 </a:t>
            </a:r>
            <a:r>
              <a:rPr dirty="0" sz="1200" spc="0">
                <a:latin typeface="Calibri"/>
                <a:cs typeface="Calibri"/>
                <a:hlinkClick r:id="rId5" action="ppaction://hlinksldjump"/>
              </a:rPr>
              <a:t> </a:t>
            </a:r>
            <a:r>
              <a:rPr dirty="0" sz="1200">
                <a:latin typeface="宋体"/>
                <a:cs typeface="宋体"/>
                <a:hlinkClick r:id="rId5" action="ppaction://hlinksldjump"/>
              </a:rPr>
              <a:t>人工智能技术</a:t>
            </a:r>
            <a:r>
              <a:rPr dirty="0" sz="1200">
                <a:latin typeface="Times New Roman"/>
                <a:cs typeface="Times New Roman"/>
                <a:hlinkClick r:id="rId5" action="ppaction://hlinksldjump"/>
              </a:rPr>
              <a:t>...............................................................................................</a:t>
            </a:r>
            <a:r>
              <a:rPr dirty="0" sz="1200">
                <a:latin typeface="Calibri"/>
                <a:cs typeface="Calibri"/>
                <a:hlinkClick r:id="rId5" action="ppaction://hlinksldjump"/>
              </a:rPr>
              <a:t>21</a:t>
            </a:r>
            <a:endParaRPr sz="1200">
              <a:latin typeface="Calibri"/>
              <a:cs typeface="Calibri"/>
            </a:endParaRPr>
          </a:p>
          <a:p>
            <a:pPr marL="317500">
              <a:lnSpc>
                <a:spcPct val="100000"/>
              </a:lnSpc>
              <a:spcBef>
                <a:spcPts val="900"/>
              </a:spcBef>
            </a:pPr>
            <a:r>
              <a:rPr dirty="0" sz="1200" spc="-5">
                <a:latin typeface="Calibri"/>
                <a:cs typeface="Calibri"/>
                <a:hlinkClick r:id="rId6" action="ppaction://hlinksldjump"/>
              </a:rPr>
              <a:t>2.2 </a:t>
            </a:r>
            <a:r>
              <a:rPr dirty="0" sz="1200" spc="0">
                <a:latin typeface="Calibri"/>
                <a:cs typeface="Calibri"/>
                <a:hlinkClick r:id="rId6" action="ppaction://hlinksldjump"/>
              </a:rPr>
              <a:t> </a:t>
            </a:r>
            <a:r>
              <a:rPr dirty="0" sz="1200">
                <a:latin typeface="宋体"/>
                <a:cs typeface="宋体"/>
                <a:hlinkClick r:id="rId6" action="ppaction://hlinksldjump"/>
              </a:rPr>
              <a:t>大数据技术</a:t>
            </a:r>
            <a:r>
              <a:rPr dirty="0" sz="1200">
                <a:latin typeface="Times New Roman"/>
                <a:cs typeface="Times New Roman"/>
                <a:hlinkClick r:id="rId6" action="ppaction://hlinksldjump"/>
              </a:rPr>
              <a:t>...................................................................................................</a:t>
            </a:r>
            <a:r>
              <a:rPr dirty="0" sz="1200">
                <a:latin typeface="Calibri"/>
                <a:cs typeface="Calibri"/>
                <a:hlinkClick r:id="rId6" action="ppaction://hlinksldjump"/>
              </a:rPr>
              <a:t>25</a:t>
            </a:r>
            <a:endParaRPr sz="1200">
              <a:latin typeface="Calibri"/>
              <a:cs typeface="Calibri"/>
            </a:endParaRPr>
          </a:p>
          <a:p>
            <a:pPr marL="317500">
              <a:lnSpc>
                <a:spcPct val="100000"/>
              </a:lnSpc>
              <a:spcBef>
                <a:spcPts val="900"/>
              </a:spcBef>
            </a:pPr>
            <a:r>
              <a:rPr dirty="0" sz="1200" spc="-5">
                <a:latin typeface="Calibri"/>
                <a:cs typeface="Calibri"/>
                <a:hlinkClick r:id="rId7" action="ppaction://hlinksldjump"/>
              </a:rPr>
              <a:t>2.3 </a:t>
            </a:r>
            <a:r>
              <a:rPr dirty="0" sz="1200" spc="0">
                <a:latin typeface="Calibri"/>
                <a:cs typeface="Calibri"/>
                <a:hlinkClick r:id="rId7" action="ppaction://hlinksldjump"/>
              </a:rPr>
              <a:t> </a:t>
            </a:r>
            <a:r>
              <a:rPr dirty="0" sz="1200">
                <a:latin typeface="宋体"/>
                <a:cs typeface="宋体"/>
                <a:hlinkClick r:id="rId7" action="ppaction://hlinksldjump"/>
              </a:rPr>
              <a:t>边缘计算技术</a:t>
            </a:r>
            <a:r>
              <a:rPr dirty="0" sz="1200">
                <a:latin typeface="Times New Roman"/>
                <a:cs typeface="Times New Roman"/>
                <a:hlinkClick r:id="rId7" action="ppaction://hlinksldjump"/>
              </a:rPr>
              <a:t>...............................................................................................</a:t>
            </a:r>
            <a:r>
              <a:rPr dirty="0" sz="1200">
                <a:latin typeface="Calibri"/>
                <a:cs typeface="Calibri"/>
                <a:hlinkClick r:id="rId7" action="ppaction://hlinksldjump"/>
              </a:rPr>
              <a:t>27</a:t>
            </a:r>
            <a:endParaRPr sz="1200">
              <a:latin typeface="Calibri"/>
              <a:cs typeface="Calibri"/>
            </a:endParaRPr>
          </a:p>
          <a:p>
            <a:pPr marL="317500">
              <a:lnSpc>
                <a:spcPct val="100000"/>
              </a:lnSpc>
              <a:spcBef>
                <a:spcPts val="900"/>
              </a:spcBef>
            </a:pPr>
            <a:r>
              <a:rPr dirty="0" sz="1200" spc="-5">
                <a:latin typeface="Calibri"/>
                <a:cs typeface="Calibri"/>
                <a:hlinkClick r:id="rId8" action="ppaction://hlinksldjump"/>
              </a:rPr>
              <a:t>2.4 </a:t>
            </a:r>
            <a:r>
              <a:rPr dirty="0" sz="1200" spc="0">
                <a:latin typeface="Calibri"/>
                <a:cs typeface="Calibri"/>
                <a:hlinkClick r:id="rId8" action="ppaction://hlinksldjump"/>
              </a:rPr>
              <a:t> </a:t>
            </a:r>
            <a:r>
              <a:rPr dirty="0" sz="1200">
                <a:latin typeface="宋体"/>
                <a:cs typeface="宋体"/>
                <a:hlinkClick r:id="rId8" action="ppaction://hlinksldjump"/>
              </a:rPr>
              <a:t>软件定义网络技术</a:t>
            </a:r>
            <a:r>
              <a:rPr dirty="0" sz="1200">
                <a:latin typeface="Times New Roman"/>
                <a:cs typeface="Times New Roman"/>
                <a:hlinkClick r:id="rId8" action="ppaction://hlinksldjump"/>
              </a:rPr>
              <a:t>.......................................................................................</a:t>
            </a:r>
            <a:r>
              <a:rPr dirty="0" sz="1200">
                <a:latin typeface="Calibri"/>
                <a:cs typeface="Calibri"/>
                <a:hlinkClick r:id="rId8" action="ppaction://hlinksldjump"/>
              </a:rPr>
              <a:t>29</a:t>
            </a:r>
            <a:endParaRPr sz="1200">
              <a:latin typeface="Calibri"/>
              <a:cs typeface="Calibri"/>
            </a:endParaRPr>
          </a:p>
          <a:p>
            <a:pPr marL="317500">
              <a:lnSpc>
                <a:spcPct val="100000"/>
              </a:lnSpc>
              <a:spcBef>
                <a:spcPts val="900"/>
              </a:spcBef>
            </a:pPr>
            <a:r>
              <a:rPr dirty="0" sz="1200" spc="-5">
                <a:latin typeface="Calibri"/>
                <a:cs typeface="Calibri"/>
                <a:hlinkClick r:id="rId9" action="ppaction://hlinksldjump"/>
              </a:rPr>
              <a:t>2.5 </a:t>
            </a:r>
            <a:r>
              <a:rPr dirty="0" sz="1200" spc="0">
                <a:latin typeface="Calibri"/>
                <a:cs typeface="Calibri"/>
                <a:hlinkClick r:id="rId9" action="ppaction://hlinksldjump"/>
              </a:rPr>
              <a:t> </a:t>
            </a:r>
            <a:r>
              <a:rPr dirty="0" sz="1200">
                <a:latin typeface="宋体"/>
                <a:cs typeface="宋体"/>
                <a:hlinkClick r:id="rId9" action="ppaction://hlinksldjump"/>
              </a:rPr>
              <a:t>区块链技术</a:t>
            </a:r>
            <a:r>
              <a:rPr dirty="0" sz="1200">
                <a:latin typeface="Times New Roman"/>
                <a:cs typeface="Times New Roman"/>
                <a:hlinkClick r:id="rId9" action="ppaction://hlinksldjump"/>
              </a:rPr>
              <a:t>...................................................................................................</a:t>
            </a:r>
            <a:r>
              <a:rPr dirty="0" sz="1200">
                <a:latin typeface="Calibri"/>
                <a:cs typeface="Calibri"/>
                <a:hlinkClick r:id="rId9" action="ppaction://hlinksldjump"/>
              </a:rPr>
              <a:t>33</a:t>
            </a:r>
            <a:endParaRPr sz="1200">
              <a:latin typeface="Calibri"/>
              <a:cs typeface="Calibri"/>
            </a:endParaRPr>
          </a:p>
          <a:p>
            <a:pPr marL="317500">
              <a:lnSpc>
                <a:spcPct val="100000"/>
              </a:lnSpc>
              <a:spcBef>
                <a:spcPts val="900"/>
              </a:spcBef>
            </a:pPr>
            <a:r>
              <a:rPr dirty="0" sz="1200" spc="-5">
                <a:latin typeface="Calibri"/>
                <a:cs typeface="Calibri"/>
                <a:hlinkClick r:id="rId10" action="ppaction://hlinksldjump"/>
              </a:rPr>
              <a:t>2.6 </a:t>
            </a:r>
            <a:r>
              <a:rPr dirty="0" sz="1200" spc="0">
                <a:latin typeface="Calibri"/>
                <a:cs typeface="Calibri"/>
                <a:hlinkClick r:id="rId10" action="ppaction://hlinksldjump"/>
              </a:rPr>
              <a:t> </a:t>
            </a:r>
            <a:r>
              <a:rPr dirty="0" sz="1200">
                <a:latin typeface="宋体"/>
                <a:cs typeface="宋体"/>
                <a:hlinkClick r:id="rId10" action="ppaction://hlinksldjump"/>
              </a:rPr>
              <a:t>物联网技术</a:t>
            </a:r>
            <a:r>
              <a:rPr dirty="0" sz="1200">
                <a:latin typeface="Times New Roman"/>
                <a:cs typeface="Times New Roman"/>
                <a:hlinkClick r:id="rId10" action="ppaction://hlinksldjump"/>
              </a:rPr>
              <a:t>...................................................................................................</a:t>
            </a:r>
            <a:r>
              <a:rPr dirty="0" sz="1200">
                <a:latin typeface="Calibri"/>
                <a:cs typeface="Calibri"/>
                <a:hlinkClick r:id="rId10" action="ppaction://hlinksldjump"/>
              </a:rPr>
              <a:t>37</a:t>
            </a:r>
            <a:endParaRPr sz="1200">
              <a:latin typeface="Calibri"/>
              <a:cs typeface="Calibri"/>
            </a:endParaRPr>
          </a:p>
          <a:p>
            <a:pPr marL="317500">
              <a:lnSpc>
                <a:spcPct val="100000"/>
              </a:lnSpc>
              <a:spcBef>
                <a:spcPts val="900"/>
              </a:spcBef>
            </a:pPr>
            <a:r>
              <a:rPr dirty="0" sz="1200" spc="-5">
                <a:latin typeface="Calibri"/>
                <a:cs typeface="Calibri"/>
                <a:hlinkClick r:id="rId11" action="ppaction://hlinksldjump"/>
              </a:rPr>
              <a:t>2.7 </a:t>
            </a:r>
            <a:r>
              <a:rPr dirty="0" sz="1200" spc="0">
                <a:latin typeface="Calibri"/>
                <a:cs typeface="Calibri"/>
                <a:hlinkClick r:id="rId11" action="ppaction://hlinksldjump"/>
              </a:rPr>
              <a:t> </a:t>
            </a:r>
            <a:r>
              <a:rPr dirty="0" sz="1200">
                <a:latin typeface="宋体"/>
                <a:cs typeface="宋体"/>
                <a:hlinkClick r:id="rId11" action="ppaction://hlinksldjump"/>
              </a:rPr>
              <a:t>先进通信技术</a:t>
            </a:r>
            <a:r>
              <a:rPr dirty="0" sz="1200">
                <a:latin typeface="Times New Roman"/>
                <a:cs typeface="Times New Roman"/>
                <a:hlinkClick r:id="rId11" action="ppaction://hlinksldjump"/>
              </a:rPr>
              <a:t>...............................................................................................</a:t>
            </a:r>
            <a:r>
              <a:rPr dirty="0" sz="1200">
                <a:latin typeface="Calibri"/>
                <a:cs typeface="Calibri"/>
                <a:hlinkClick r:id="rId11" action="ppaction://hlinksldjump"/>
              </a:rPr>
              <a:t>38</a:t>
            </a:r>
            <a:endParaRPr sz="1200">
              <a:latin typeface="Calibri"/>
              <a:cs typeface="Calibri"/>
            </a:endParaRPr>
          </a:p>
          <a:p>
            <a:pPr marL="318770">
              <a:lnSpc>
                <a:spcPct val="100000"/>
              </a:lnSpc>
              <a:spcBef>
                <a:spcPts val="900"/>
              </a:spcBef>
            </a:pPr>
            <a:r>
              <a:rPr dirty="0" sz="1200" spc="-5">
                <a:latin typeface="Calibri"/>
                <a:cs typeface="Calibri"/>
                <a:hlinkClick r:id="rId12" action="ppaction://hlinksldjump"/>
              </a:rPr>
              <a:t>2.8 </a:t>
            </a:r>
            <a:r>
              <a:rPr dirty="0" sz="1200" spc="5">
                <a:latin typeface="Calibri"/>
                <a:cs typeface="Calibri"/>
                <a:hlinkClick r:id="rId12" action="ppaction://hlinksldjump"/>
              </a:rPr>
              <a:t> </a:t>
            </a:r>
            <a:r>
              <a:rPr dirty="0" sz="1200">
                <a:latin typeface="宋体"/>
                <a:cs typeface="宋体"/>
                <a:hlinkClick r:id="rId12" action="ppaction://hlinksldjump"/>
              </a:rPr>
              <a:t>地理信息系统</a:t>
            </a:r>
            <a:r>
              <a:rPr dirty="0" sz="1200" spc="-320">
                <a:latin typeface="宋体"/>
                <a:cs typeface="宋体"/>
                <a:hlinkClick r:id="rId12" action="ppaction://hlinksldjump"/>
              </a:rPr>
              <a:t> </a:t>
            </a:r>
            <a:r>
              <a:rPr dirty="0" sz="1200" spc="-5">
                <a:latin typeface="Calibri"/>
                <a:cs typeface="Calibri"/>
                <a:hlinkClick r:id="rId12" action="ppaction://hlinksldjump"/>
              </a:rPr>
              <a:t>GIS</a:t>
            </a:r>
            <a:r>
              <a:rPr dirty="0" sz="1200" spc="15">
                <a:latin typeface="Calibri"/>
                <a:cs typeface="Calibri"/>
                <a:hlinkClick r:id="rId12" action="ppaction://hlinksldjump"/>
              </a:rPr>
              <a:t> </a:t>
            </a:r>
            <a:r>
              <a:rPr dirty="0" sz="1200">
                <a:latin typeface="宋体"/>
                <a:cs typeface="宋体"/>
                <a:hlinkClick r:id="rId12" action="ppaction://hlinksldjump"/>
              </a:rPr>
              <a:t>技术</a:t>
            </a:r>
            <a:r>
              <a:rPr dirty="0" sz="1200">
                <a:latin typeface="Times New Roman"/>
                <a:cs typeface="Times New Roman"/>
                <a:hlinkClick r:id="rId12" action="ppaction://hlinksldjump"/>
              </a:rPr>
              <a:t>...............................................................................</a:t>
            </a:r>
            <a:r>
              <a:rPr dirty="0" sz="1200" spc="-90">
                <a:latin typeface="Times New Roman"/>
                <a:cs typeface="Times New Roman"/>
                <a:hlinkClick r:id="rId12" action="ppaction://hlinksldjump"/>
              </a:rPr>
              <a:t> </a:t>
            </a:r>
            <a:r>
              <a:rPr dirty="0" sz="1200">
                <a:latin typeface="Calibri"/>
                <a:cs typeface="Calibri"/>
                <a:hlinkClick r:id="rId12" action="ppaction://hlinksldjump"/>
              </a:rPr>
              <a:t>42</a:t>
            </a:r>
            <a:endParaRPr sz="1200">
              <a:latin typeface="Calibri"/>
              <a:cs typeface="Calibri"/>
            </a:endParaRPr>
          </a:p>
          <a:p>
            <a:pPr marL="317500">
              <a:lnSpc>
                <a:spcPct val="100000"/>
              </a:lnSpc>
              <a:spcBef>
                <a:spcPts val="900"/>
              </a:spcBef>
            </a:pPr>
            <a:r>
              <a:rPr dirty="0" sz="1200" spc="-5">
                <a:latin typeface="Calibri"/>
                <a:cs typeface="Calibri"/>
                <a:hlinkClick r:id="rId13" action="ppaction://hlinksldjump"/>
              </a:rPr>
              <a:t>2.9 </a:t>
            </a:r>
            <a:r>
              <a:rPr dirty="0" sz="1200" spc="0">
                <a:latin typeface="Calibri"/>
                <a:cs typeface="Calibri"/>
                <a:hlinkClick r:id="rId13" action="ppaction://hlinksldjump"/>
              </a:rPr>
              <a:t> </a:t>
            </a:r>
            <a:r>
              <a:rPr dirty="0" sz="1200">
                <a:latin typeface="宋体"/>
                <a:cs typeface="宋体"/>
                <a:hlinkClick r:id="rId13" action="ppaction://hlinksldjump"/>
              </a:rPr>
              <a:t>虚拟现实、增强现实技术</a:t>
            </a:r>
            <a:r>
              <a:rPr dirty="0" sz="1200">
                <a:latin typeface="Times New Roman"/>
                <a:cs typeface="Times New Roman"/>
                <a:hlinkClick r:id="rId13" action="ppaction://hlinksldjump"/>
              </a:rPr>
              <a:t>...........................................................................</a:t>
            </a:r>
            <a:r>
              <a:rPr dirty="0" sz="1200">
                <a:latin typeface="Calibri"/>
                <a:cs typeface="Calibri"/>
                <a:hlinkClick r:id="rId13" action="ppaction://hlinksldjump"/>
              </a:rPr>
              <a:t>43</a:t>
            </a:r>
            <a:endParaRPr sz="1200">
              <a:latin typeface="Calibri"/>
              <a:cs typeface="Calibri"/>
            </a:endParaRPr>
          </a:p>
          <a:p>
            <a:pPr marL="317500">
              <a:lnSpc>
                <a:spcPct val="100000"/>
              </a:lnSpc>
              <a:spcBef>
                <a:spcPts val="900"/>
              </a:spcBef>
            </a:pPr>
            <a:r>
              <a:rPr dirty="0" sz="1200" spc="-5">
                <a:latin typeface="Calibri"/>
                <a:cs typeface="Calibri"/>
                <a:hlinkClick r:id="rId14" action="ppaction://hlinksldjump"/>
              </a:rPr>
              <a:t>2.10 </a:t>
            </a:r>
            <a:r>
              <a:rPr dirty="0" sz="1200" spc="5">
                <a:latin typeface="Calibri"/>
                <a:cs typeface="Calibri"/>
                <a:hlinkClick r:id="rId14" action="ppaction://hlinksldjump"/>
              </a:rPr>
              <a:t> </a:t>
            </a:r>
            <a:r>
              <a:rPr dirty="0" sz="1200">
                <a:latin typeface="宋体"/>
                <a:cs typeface="宋体"/>
                <a:hlinkClick r:id="rId14" action="ppaction://hlinksldjump"/>
              </a:rPr>
              <a:t>云计算技术</a:t>
            </a:r>
            <a:r>
              <a:rPr dirty="0" sz="1200">
                <a:latin typeface="Times New Roman"/>
                <a:cs typeface="Times New Roman"/>
                <a:hlinkClick r:id="rId14" action="ppaction://hlinksldjump"/>
              </a:rPr>
              <a:t>.................................................................................................</a:t>
            </a:r>
            <a:r>
              <a:rPr dirty="0" sz="1200">
                <a:latin typeface="Calibri"/>
                <a:cs typeface="Calibri"/>
                <a:hlinkClick r:id="rId14" action="ppaction://hlinksldjump"/>
              </a:rPr>
              <a:t>45</a:t>
            </a:r>
            <a:endParaRPr sz="1200">
              <a:latin typeface="Calibri"/>
              <a:cs typeface="Calibri"/>
            </a:endParaRPr>
          </a:p>
          <a:p>
            <a:pPr marL="317500">
              <a:lnSpc>
                <a:spcPct val="100000"/>
              </a:lnSpc>
              <a:spcBef>
                <a:spcPts val="900"/>
              </a:spcBef>
            </a:pPr>
            <a:r>
              <a:rPr dirty="0" sz="1200" spc="-5">
                <a:latin typeface="Calibri"/>
                <a:cs typeface="Calibri"/>
                <a:hlinkClick r:id="rId15" action="ppaction://hlinksldjump"/>
              </a:rPr>
              <a:t>2.11 </a:t>
            </a:r>
            <a:r>
              <a:rPr dirty="0" sz="1200" spc="5">
                <a:latin typeface="Calibri"/>
                <a:cs typeface="Calibri"/>
                <a:hlinkClick r:id="rId15" action="ppaction://hlinksldjump"/>
              </a:rPr>
              <a:t> </a:t>
            </a:r>
            <a:r>
              <a:rPr dirty="0" sz="1200">
                <a:latin typeface="宋体"/>
                <a:cs typeface="宋体"/>
                <a:hlinkClick r:id="rId15" action="ppaction://hlinksldjump"/>
              </a:rPr>
              <a:t>智慧建筑信息安全技术</a:t>
            </a:r>
            <a:r>
              <a:rPr dirty="0" sz="1200">
                <a:latin typeface="Times New Roman"/>
                <a:cs typeface="Times New Roman"/>
                <a:hlinkClick r:id="rId15" action="ppaction://hlinksldjump"/>
              </a:rPr>
              <a:t>.............................................................................</a:t>
            </a:r>
            <a:r>
              <a:rPr dirty="0" sz="1200">
                <a:latin typeface="Calibri"/>
                <a:cs typeface="Calibri"/>
                <a:hlinkClick r:id="rId15" action="ppaction://hlinksldjump"/>
              </a:rPr>
              <a:t>46</a:t>
            </a:r>
            <a:endParaRPr sz="1200">
              <a:latin typeface="Calibri"/>
              <a:cs typeface="Calibri"/>
            </a:endParaRPr>
          </a:p>
          <a:p>
            <a:pPr marL="318770">
              <a:lnSpc>
                <a:spcPct val="100000"/>
              </a:lnSpc>
              <a:spcBef>
                <a:spcPts val="900"/>
              </a:spcBef>
            </a:pPr>
            <a:r>
              <a:rPr dirty="0" sz="1200" spc="-5">
                <a:latin typeface="Calibri"/>
                <a:cs typeface="Calibri"/>
                <a:hlinkClick r:id="rId16" action="ppaction://hlinksldjump"/>
              </a:rPr>
              <a:t>2.12 </a:t>
            </a:r>
            <a:r>
              <a:rPr dirty="0" sz="1200" spc="5">
                <a:latin typeface="Calibri"/>
                <a:cs typeface="Calibri"/>
                <a:hlinkClick r:id="rId16" action="ppaction://hlinksldjump"/>
              </a:rPr>
              <a:t> </a:t>
            </a:r>
            <a:r>
              <a:rPr dirty="0" sz="1200">
                <a:latin typeface="宋体"/>
                <a:cs typeface="宋体"/>
                <a:hlinkClick r:id="rId16" action="ppaction://hlinksldjump"/>
              </a:rPr>
              <a:t>建筑信息模型</a:t>
            </a:r>
            <a:r>
              <a:rPr dirty="0" sz="1200" spc="-320">
                <a:latin typeface="宋体"/>
                <a:cs typeface="宋体"/>
                <a:hlinkClick r:id="rId16" action="ppaction://hlinksldjump"/>
              </a:rPr>
              <a:t> </a:t>
            </a:r>
            <a:r>
              <a:rPr dirty="0" sz="1200" spc="-5">
                <a:latin typeface="Calibri"/>
                <a:cs typeface="Calibri"/>
                <a:hlinkClick r:id="rId16" action="ppaction://hlinksldjump"/>
              </a:rPr>
              <a:t>BIM</a:t>
            </a:r>
            <a:r>
              <a:rPr dirty="0" sz="1200" spc="5">
                <a:latin typeface="Calibri"/>
                <a:cs typeface="Calibri"/>
                <a:hlinkClick r:id="rId16" action="ppaction://hlinksldjump"/>
              </a:rPr>
              <a:t> </a:t>
            </a:r>
            <a:r>
              <a:rPr dirty="0" sz="1200">
                <a:latin typeface="宋体"/>
                <a:cs typeface="宋体"/>
                <a:hlinkClick r:id="rId16" action="ppaction://hlinksldjump"/>
              </a:rPr>
              <a:t>技术</a:t>
            </a:r>
            <a:r>
              <a:rPr dirty="0" sz="1200">
                <a:latin typeface="Times New Roman"/>
                <a:cs typeface="Times New Roman"/>
                <a:hlinkClick r:id="rId16" action="ppaction://hlinksldjump"/>
              </a:rPr>
              <a:t>............................................................................</a:t>
            </a:r>
            <a:r>
              <a:rPr dirty="0" sz="1200" spc="-155">
                <a:latin typeface="Times New Roman"/>
                <a:cs typeface="Times New Roman"/>
                <a:hlinkClick r:id="rId16" action="ppaction://hlinksldjump"/>
              </a:rPr>
              <a:t> </a:t>
            </a:r>
            <a:r>
              <a:rPr dirty="0" sz="1200">
                <a:latin typeface="Calibri"/>
                <a:cs typeface="Calibri"/>
                <a:hlinkClick r:id="rId16" action="ppaction://hlinksldjump"/>
              </a:rPr>
              <a:t>48</a:t>
            </a:r>
            <a:endParaRPr sz="1200">
              <a:latin typeface="Calibri"/>
              <a:cs typeface="Calibri"/>
            </a:endParaRPr>
          </a:p>
          <a:p>
            <a:pPr marL="317500">
              <a:lnSpc>
                <a:spcPct val="100000"/>
              </a:lnSpc>
              <a:spcBef>
                <a:spcPts val="900"/>
              </a:spcBef>
            </a:pPr>
            <a:r>
              <a:rPr dirty="0" sz="1200" spc="-5">
                <a:latin typeface="Calibri"/>
                <a:cs typeface="Calibri"/>
                <a:hlinkClick r:id="rId17" action="ppaction://hlinksldjump"/>
              </a:rPr>
              <a:t>2.13 </a:t>
            </a:r>
            <a:r>
              <a:rPr dirty="0" sz="1200" spc="5">
                <a:latin typeface="Calibri"/>
                <a:cs typeface="Calibri"/>
                <a:hlinkClick r:id="rId17" action="ppaction://hlinksldjump"/>
              </a:rPr>
              <a:t> </a:t>
            </a:r>
            <a:r>
              <a:rPr dirty="0" sz="1200">
                <a:latin typeface="宋体"/>
                <a:cs typeface="宋体"/>
                <a:hlinkClick r:id="rId17" action="ppaction://hlinksldjump"/>
              </a:rPr>
              <a:t>先进物联网芯片技术</a:t>
            </a:r>
            <a:r>
              <a:rPr dirty="0" sz="1200">
                <a:latin typeface="Times New Roman"/>
                <a:cs typeface="Times New Roman"/>
                <a:hlinkClick r:id="rId17" action="ppaction://hlinksldjump"/>
              </a:rPr>
              <a:t>.................................................................................</a:t>
            </a:r>
            <a:r>
              <a:rPr dirty="0" sz="1200">
                <a:latin typeface="Calibri"/>
                <a:cs typeface="Calibri"/>
                <a:hlinkClick r:id="rId17" action="ppaction://hlinksldjump"/>
              </a:rPr>
              <a:t>49</a:t>
            </a:r>
            <a:endParaRPr sz="1200">
              <a:latin typeface="Calibri"/>
              <a:cs typeface="Calibri"/>
            </a:endParaRPr>
          </a:p>
          <a:p>
            <a:pPr marL="317500">
              <a:lnSpc>
                <a:spcPct val="100000"/>
              </a:lnSpc>
              <a:spcBef>
                <a:spcPts val="900"/>
              </a:spcBef>
            </a:pPr>
            <a:r>
              <a:rPr dirty="0" sz="1200" spc="-5">
                <a:latin typeface="Calibri"/>
                <a:cs typeface="Calibri"/>
                <a:hlinkClick r:id="rId18" action="ppaction://hlinksldjump"/>
              </a:rPr>
              <a:t>2.14 </a:t>
            </a:r>
            <a:r>
              <a:rPr dirty="0" sz="1200" spc="5">
                <a:latin typeface="Calibri"/>
                <a:cs typeface="Calibri"/>
                <a:hlinkClick r:id="rId18" action="ppaction://hlinksldjump"/>
              </a:rPr>
              <a:t> </a:t>
            </a:r>
            <a:r>
              <a:rPr dirty="0" sz="1200">
                <a:latin typeface="宋体"/>
                <a:cs typeface="宋体"/>
                <a:hlinkClick r:id="rId18" action="ppaction://hlinksldjump"/>
              </a:rPr>
              <a:t>先进智能传感技术</a:t>
            </a:r>
            <a:r>
              <a:rPr dirty="0" sz="1200">
                <a:latin typeface="Times New Roman"/>
                <a:cs typeface="Times New Roman"/>
                <a:hlinkClick r:id="rId18" action="ppaction://hlinksldjump"/>
              </a:rPr>
              <a:t>.....................................................................................</a:t>
            </a:r>
            <a:r>
              <a:rPr dirty="0" sz="1200">
                <a:latin typeface="Calibri"/>
                <a:cs typeface="Calibri"/>
                <a:hlinkClick r:id="rId18" action="ppaction://hlinksldjump"/>
              </a:rPr>
              <a:t>51</a:t>
            </a:r>
            <a:endParaRPr sz="1200">
              <a:latin typeface="Calibri"/>
              <a:cs typeface="Calibri"/>
            </a:endParaRPr>
          </a:p>
          <a:p>
            <a:pPr marL="317500">
              <a:lnSpc>
                <a:spcPct val="100000"/>
              </a:lnSpc>
              <a:spcBef>
                <a:spcPts val="900"/>
              </a:spcBef>
            </a:pPr>
            <a:r>
              <a:rPr dirty="0" sz="1200" spc="-5">
                <a:latin typeface="Calibri"/>
                <a:cs typeface="Calibri"/>
                <a:hlinkClick r:id="rId19" action="ppaction://hlinksldjump"/>
              </a:rPr>
              <a:t>2.15 </a:t>
            </a:r>
            <a:r>
              <a:rPr dirty="0" sz="1200" spc="5">
                <a:latin typeface="Calibri"/>
                <a:cs typeface="Calibri"/>
                <a:hlinkClick r:id="rId19" action="ppaction://hlinksldjump"/>
              </a:rPr>
              <a:t> </a:t>
            </a:r>
            <a:r>
              <a:rPr dirty="0" sz="1200">
                <a:latin typeface="宋体"/>
                <a:cs typeface="宋体"/>
                <a:hlinkClick r:id="rId19" action="ppaction://hlinksldjump"/>
              </a:rPr>
              <a:t>集成管理技术</a:t>
            </a:r>
            <a:r>
              <a:rPr dirty="0" sz="1200">
                <a:latin typeface="Times New Roman"/>
                <a:cs typeface="Times New Roman"/>
                <a:hlinkClick r:id="rId19" action="ppaction://hlinksldjump"/>
              </a:rPr>
              <a:t>.............................................................................................</a:t>
            </a:r>
            <a:r>
              <a:rPr dirty="0" sz="1200">
                <a:latin typeface="Calibri"/>
                <a:cs typeface="Calibri"/>
                <a:hlinkClick r:id="rId19" action="ppaction://hlinksldjump"/>
              </a:rPr>
              <a:t>52</a:t>
            </a:r>
            <a:endParaRPr sz="1200">
              <a:latin typeface="Calibri"/>
              <a:cs typeface="Calibri"/>
            </a:endParaRPr>
          </a:p>
          <a:p>
            <a:pPr algn="ctr">
              <a:lnSpc>
                <a:spcPct val="100000"/>
              </a:lnSpc>
              <a:spcBef>
                <a:spcPts val="900"/>
              </a:spcBef>
            </a:pPr>
            <a:r>
              <a:rPr dirty="0" sz="1200">
                <a:latin typeface="宋体"/>
                <a:cs typeface="宋体"/>
                <a:hlinkClick r:id="rId5" action="ppaction://hlinksldjump"/>
              </a:rPr>
              <a:t>第三章</a:t>
            </a:r>
            <a:r>
              <a:rPr dirty="0" sz="1200" spc="-45">
                <a:latin typeface="宋体"/>
                <a:cs typeface="宋体"/>
                <a:hlinkClick r:id="rId5" action="ppaction://hlinksldjump"/>
              </a:rPr>
              <a:t> </a:t>
            </a:r>
            <a:r>
              <a:rPr dirty="0" sz="1200">
                <a:latin typeface="宋体"/>
                <a:cs typeface="宋体"/>
                <a:hlinkClick r:id="rId5" action="ppaction://hlinksldjump"/>
              </a:rPr>
              <a:t>智慧建筑标准体系建设</a:t>
            </a:r>
            <a:r>
              <a:rPr dirty="0" sz="1200">
                <a:latin typeface="Times New Roman"/>
                <a:cs typeface="Times New Roman"/>
                <a:hlinkClick r:id="rId5" action="ppaction://hlinksldjump"/>
              </a:rPr>
              <a:t>................................................................................</a:t>
            </a:r>
            <a:r>
              <a:rPr dirty="0" sz="1200">
                <a:latin typeface="Calibri"/>
                <a:cs typeface="Calibri"/>
                <a:hlinkClick r:id="rId5" action="ppaction://hlinksldjump"/>
              </a:rPr>
              <a:t>54</a:t>
            </a:r>
            <a:endParaRPr sz="1200">
              <a:latin typeface="Calibri"/>
              <a:cs typeface="Calibri"/>
            </a:endParaRPr>
          </a:p>
          <a:p>
            <a:pPr marL="317500">
              <a:lnSpc>
                <a:spcPct val="100000"/>
              </a:lnSpc>
              <a:spcBef>
                <a:spcPts val="900"/>
              </a:spcBef>
            </a:pPr>
            <a:r>
              <a:rPr dirty="0" sz="1200" spc="-5">
                <a:latin typeface="Calibri"/>
                <a:cs typeface="Calibri"/>
                <a:hlinkClick r:id="rId20" action="ppaction://hlinksldjump"/>
              </a:rPr>
              <a:t>3.1 </a:t>
            </a:r>
            <a:r>
              <a:rPr dirty="0" sz="1200" spc="0">
                <a:latin typeface="Calibri"/>
                <a:cs typeface="Calibri"/>
                <a:hlinkClick r:id="rId20" action="ppaction://hlinksldjump"/>
              </a:rPr>
              <a:t> </a:t>
            </a:r>
            <a:r>
              <a:rPr dirty="0" sz="1200">
                <a:latin typeface="宋体"/>
                <a:cs typeface="宋体"/>
                <a:hlinkClick r:id="rId20" action="ppaction://hlinksldjump"/>
              </a:rPr>
              <a:t>智慧建筑标准体系建设目标及需求</a:t>
            </a:r>
            <a:r>
              <a:rPr dirty="0" sz="1200">
                <a:latin typeface="Times New Roman"/>
                <a:cs typeface="Times New Roman"/>
                <a:hlinkClick r:id="rId20" action="ppaction://hlinksldjump"/>
              </a:rPr>
              <a:t>...........................................................</a:t>
            </a:r>
            <a:r>
              <a:rPr dirty="0" sz="1200">
                <a:latin typeface="Calibri"/>
                <a:cs typeface="Calibri"/>
                <a:hlinkClick r:id="rId20" action="ppaction://hlinksldjump"/>
              </a:rPr>
              <a:t>54</a:t>
            </a:r>
            <a:endParaRPr sz="1200">
              <a:latin typeface="Calibri"/>
              <a:cs typeface="Calibri"/>
            </a:endParaRPr>
          </a:p>
          <a:p>
            <a:pPr marL="317500">
              <a:lnSpc>
                <a:spcPct val="100000"/>
              </a:lnSpc>
              <a:spcBef>
                <a:spcPts val="900"/>
              </a:spcBef>
            </a:pPr>
            <a:r>
              <a:rPr dirty="0" sz="1200" spc="-5">
                <a:latin typeface="Calibri"/>
                <a:cs typeface="Calibri"/>
                <a:hlinkClick r:id="rId21" action="ppaction://hlinksldjump"/>
              </a:rPr>
              <a:t>3.2 </a:t>
            </a:r>
            <a:r>
              <a:rPr dirty="0" sz="1200" spc="0">
                <a:latin typeface="Calibri"/>
                <a:cs typeface="Calibri"/>
                <a:hlinkClick r:id="rId21" action="ppaction://hlinksldjump"/>
              </a:rPr>
              <a:t> </a:t>
            </a:r>
            <a:r>
              <a:rPr dirty="0" sz="1200">
                <a:latin typeface="宋体"/>
                <a:cs typeface="宋体"/>
                <a:hlinkClick r:id="rId21" action="ppaction://hlinksldjump"/>
              </a:rPr>
              <a:t>智慧建筑标准体系框架</a:t>
            </a:r>
            <a:r>
              <a:rPr dirty="0" sz="1200">
                <a:latin typeface="Times New Roman"/>
                <a:cs typeface="Times New Roman"/>
                <a:hlinkClick r:id="rId21" action="ppaction://hlinksldjump"/>
              </a:rPr>
              <a:t>...............................................................................</a:t>
            </a:r>
            <a:r>
              <a:rPr dirty="0" sz="1200">
                <a:latin typeface="Calibri"/>
                <a:cs typeface="Calibri"/>
                <a:hlinkClick r:id="rId21" action="ppaction://hlinksldjump"/>
              </a:rPr>
              <a:t>55</a:t>
            </a:r>
            <a:endParaRPr sz="1200">
              <a:latin typeface="Calibri"/>
              <a:cs typeface="Calibri"/>
            </a:endParaRPr>
          </a:p>
          <a:p>
            <a:pPr marL="317500">
              <a:lnSpc>
                <a:spcPct val="100000"/>
              </a:lnSpc>
              <a:spcBef>
                <a:spcPts val="900"/>
              </a:spcBef>
            </a:pPr>
            <a:r>
              <a:rPr dirty="0" sz="1200" spc="-5">
                <a:latin typeface="Calibri"/>
                <a:cs typeface="Calibri"/>
                <a:hlinkClick r:id="rId22" action="ppaction://hlinksldjump"/>
              </a:rPr>
              <a:t>3.3 </a:t>
            </a:r>
            <a:r>
              <a:rPr dirty="0" sz="1200" spc="0">
                <a:latin typeface="Calibri"/>
                <a:cs typeface="Calibri"/>
                <a:hlinkClick r:id="rId22" action="ppaction://hlinksldjump"/>
              </a:rPr>
              <a:t> </a:t>
            </a:r>
            <a:r>
              <a:rPr dirty="0" sz="1200">
                <a:latin typeface="宋体"/>
                <a:cs typeface="宋体"/>
                <a:hlinkClick r:id="rId22" action="ppaction://hlinksldjump"/>
              </a:rPr>
              <a:t>智慧建筑数据互联互通</a:t>
            </a:r>
            <a:r>
              <a:rPr dirty="0" sz="1200">
                <a:latin typeface="Times New Roman"/>
                <a:cs typeface="Times New Roman"/>
                <a:hlinkClick r:id="rId22" action="ppaction://hlinksldjump"/>
              </a:rPr>
              <a:t>...............................................................................</a:t>
            </a:r>
            <a:r>
              <a:rPr dirty="0" sz="1200">
                <a:latin typeface="Calibri"/>
                <a:cs typeface="Calibri"/>
                <a:hlinkClick r:id="rId22" action="ppaction://hlinksldjump"/>
              </a:rPr>
              <a:t>68</a:t>
            </a:r>
            <a:endParaRPr sz="1200">
              <a:latin typeface="Calibri"/>
              <a:cs typeface="Calibri"/>
            </a:endParaRPr>
          </a:p>
          <a:p>
            <a:pPr algn="ctr">
              <a:lnSpc>
                <a:spcPct val="100000"/>
              </a:lnSpc>
              <a:spcBef>
                <a:spcPts val="900"/>
              </a:spcBef>
            </a:pPr>
            <a:r>
              <a:rPr dirty="0" sz="1200">
                <a:latin typeface="宋体"/>
                <a:cs typeface="宋体"/>
                <a:hlinkClick r:id="rId23" action="ppaction://hlinksldjump"/>
              </a:rPr>
              <a:t>第四章</a:t>
            </a:r>
            <a:r>
              <a:rPr dirty="0" sz="1200" spc="-45">
                <a:latin typeface="宋体"/>
                <a:cs typeface="宋体"/>
                <a:hlinkClick r:id="rId23" action="ppaction://hlinksldjump"/>
              </a:rPr>
              <a:t> </a:t>
            </a:r>
            <a:r>
              <a:rPr dirty="0" sz="1200">
                <a:latin typeface="宋体"/>
                <a:cs typeface="宋体"/>
                <a:hlinkClick r:id="rId23" action="ppaction://hlinksldjump"/>
              </a:rPr>
              <a:t>智慧建筑运维、管理和服务</a:t>
            </a:r>
            <a:r>
              <a:rPr dirty="0" sz="1200">
                <a:latin typeface="Times New Roman"/>
                <a:cs typeface="Times New Roman"/>
                <a:hlinkClick r:id="rId23" action="ppaction://hlinksldjump"/>
              </a:rPr>
              <a:t>........................................................................</a:t>
            </a:r>
            <a:r>
              <a:rPr dirty="0" sz="1200">
                <a:latin typeface="Calibri"/>
                <a:cs typeface="Calibri"/>
                <a:hlinkClick r:id="rId23" action="ppaction://hlinksldjump"/>
              </a:rPr>
              <a:t>70</a:t>
            </a:r>
            <a:endParaRPr sz="1200">
              <a:latin typeface="Calibri"/>
              <a:cs typeface="Calibri"/>
            </a:endParaRPr>
          </a:p>
          <a:p>
            <a:pPr marL="317500">
              <a:lnSpc>
                <a:spcPct val="100000"/>
              </a:lnSpc>
              <a:spcBef>
                <a:spcPts val="900"/>
              </a:spcBef>
            </a:pPr>
            <a:r>
              <a:rPr dirty="0" sz="1200" spc="-5">
                <a:latin typeface="Calibri"/>
                <a:cs typeface="Calibri"/>
                <a:hlinkClick r:id="rId23" action="ppaction://hlinksldjump"/>
              </a:rPr>
              <a:t>4.1 </a:t>
            </a:r>
            <a:r>
              <a:rPr dirty="0" sz="1200" spc="0">
                <a:latin typeface="Calibri"/>
                <a:cs typeface="Calibri"/>
                <a:hlinkClick r:id="rId23" action="ppaction://hlinksldjump"/>
              </a:rPr>
              <a:t> </a:t>
            </a:r>
            <a:r>
              <a:rPr dirty="0" sz="1200">
                <a:latin typeface="宋体"/>
                <a:cs typeface="宋体"/>
                <a:hlinkClick r:id="rId23" action="ppaction://hlinksldjump"/>
              </a:rPr>
              <a:t>建筑运维发展概述</a:t>
            </a:r>
            <a:r>
              <a:rPr dirty="0" sz="1200">
                <a:latin typeface="Times New Roman"/>
                <a:cs typeface="Times New Roman"/>
                <a:hlinkClick r:id="rId23" action="ppaction://hlinksldjump"/>
              </a:rPr>
              <a:t>.......................................................................................</a:t>
            </a:r>
            <a:r>
              <a:rPr dirty="0" sz="1200">
                <a:latin typeface="Calibri"/>
                <a:cs typeface="Calibri"/>
                <a:hlinkClick r:id="rId23" action="ppaction://hlinksldjump"/>
              </a:rPr>
              <a:t>70</a:t>
            </a:r>
            <a:endParaRPr sz="1200">
              <a:latin typeface="Calibri"/>
              <a:cs typeface="Calibri"/>
            </a:endParaRPr>
          </a:p>
          <a:p>
            <a:pPr marL="317500">
              <a:lnSpc>
                <a:spcPct val="100000"/>
              </a:lnSpc>
              <a:spcBef>
                <a:spcPts val="900"/>
              </a:spcBef>
            </a:pPr>
            <a:r>
              <a:rPr dirty="0" sz="1200" spc="-5">
                <a:latin typeface="Calibri"/>
                <a:cs typeface="Calibri"/>
                <a:hlinkClick r:id="rId23" action="ppaction://hlinksldjump"/>
              </a:rPr>
              <a:t>4.2 </a:t>
            </a:r>
            <a:r>
              <a:rPr dirty="0" sz="1200" spc="0">
                <a:latin typeface="Calibri"/>
                <a:cs typeface="Calibri"/>
                <a:hlinkClick r:id="rId23" action="ppaction://hlinksldjump"/>
              </a:rPr>
              <a:t> </a:t>
            </a:r>
            <a:r>
              <a:rPr dirty="0" sz="1200">
                <a:latin typeface="宋体"/>
                <a:cs typeface="宋体"/>
                <a:hlinkClick r:id="rId23" action="ppaction://hlinksldjump"/>
              </a:rPr>
              <a:t>智慧建筑运维的特点与挑战</a:t>
            </a:r>
            <a:r>
              <a:rPr dirty="0" sz="1200">
                <a:latin typeface="Times New Roman"/>
                <a:cs typeface="Times New Roman"/>
                <a:hlinkClick r:id="rId23" action="ppaction://hlinksldjump"/>
              </a:rPr>
              <a:t>.......................................................................</a:t>
            </a:r>
            <a:r>
              <a:rPr dirty="0" sz="1200">
                <a:latin typeface="Calibri"/>
                <a:cs typeface="Calibri"/>
                <a:hlinkClick r:id="rId23" action="ppaction://hlinksldjump"/>
              </a:rPr>
              <a:t>70</a:t>
            </a:r>
            <a:endParaRPr sz="1200">
              <a:latin typeface="Calibri"/>
              <a:cs typeface="Calibri"/>
            </a:endParaRPr>
          </a:p>
          <a:p>
            <a:pPr marL="317500">
              <a:lnSpc>
                <a:spcPct val="100000"/>
              </a:lnSpc>
              <a:spcBef>
                <a:spcPts val="900"/>
              </a:spcBef>
            </a:pPr>
            <a:r>
              <a:rPr dirty="0" sz="1200" spc="-5">
                <a:latin typeface="Calibri"/>
                <a:cs typeface="Calibri"/>
                <a:hlinkClick r:id="rId24" action="ppaction://hlinksldjump"/>
              </a:rPr>
              <a:t>4.3 </a:t>
            </a:r>
            <a:r>
              <a:rPr dirty="0" sz="1200" spc="0">
                <a:latin typeface="Calibri"/>
                <a:cs typeface="Calibri"/>
                <a:hlinkClick r:id="rId24" action="ppaction://hlinksldjump"/>
              </a:rPr>
              <a:t> </a:t>
            </a:r>
            <a:r>
              <a:rPr dirty="0" sz="1200">
                <a:latin typeface="宋体"/>
                <a:cs typeface="宋体"/>
                <a:hlinkClick r:id="rId24" action="ppaction://hlinksldjump"/>
              </a:rPr>
              <a:t>智慧建筑运维的技术体系</a:t>
            </a:r>
            <a:r>
              <a:rPr dirty="0" sz="1200">
                <a:latin typeface="Times New Roman"/>
                <a:cs typeface="Times New Roman"/>
                <a:hlinkClick r:id="rId24" action="ppaction://hlinksldjump"/>
              </a:rPr>
              <a:t>...........................................................................</a:t>
            </a:r>
            <a:r>
              <a:rPr dirty="0" sz="1200">
                <a:latin typeface="Calibri"/>
                <a:cs typeface="Calibri"/>
                <a:hlinkClick r:id="rId24" action="ppaction://hlinksldjump"/>
              </a:rPr>
              <a:t>72</a:t>
            </a:r>
            <a:endParaRPr sz="12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298440" cy="2712720"/>
          </a:xfrm>
          <a:prstGeom prst="rect">
            <a:avLst/>
          </a:prstGeom>
        </p:spPr>
        <p:txBody>
          <a:bodyPr wrap="square" lIns="0" tIns="12700" rIns="0" bIns="0" rtlCol="0" vert="horz">
            <a:spAutoFit/>
          </a:bodyPr>
          <a:lstStyle/>
          <a:p>
            <a:pPr algn="ctr" marL="1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320040">
              <a:lnSpc>
                <a:spcPct val="100000"/>
              </a:lnSpc>
            </a:pPr>
            <a:r>
              <a:rPr dirty="0" sz="1200" spc="-5">
                <a:latin typeface="Calibri"/>
                <a:cs typeface="Calibri"/>
                <a:hlinkClick r:id="rId2" action="ppaction://hlinksldjump"/>
              </a:rPr>
              <a:t>4.4 </a:t>
            </a:r>
            <a:r>
              <a:rPr dirty="0" sz="1200" spc="0">
                <a:latin typeface="Calibri"/>
                <a:cs typeface="Calibri"/>
                <a:hlinkClick r:id="rId2" action="ppaction://hlinksldjump"/>
              </a:rPr>
              <a:t> </a:t>
            </a:r>
            <a:r>
              <a:rPr dirty="0" sz="1200">
                <a:latin typeface="宋体"/>
                <a:cs typeface="宋体"/>
                <a:hlinkClick r:id="rId2" action="ppaction://hlinksldjump"/>
              </a:rPr>
              <a:t>智慧建筑运维总体框架</a:t>
            </a:r>
            <a:r>
              <a:rPr dirty="0" sz="1200">
                <a:latin typeface="Times New Roman"/>
                <a:cs typeface="Times New Roman"/>
                <a:hlinkClick r:id="rId2" action="ppaction://hlinksldjump"/>
              </a:rPr>
              <a:t>...............................................................................</a:t>
            </a:r>
            <a:r>
              <a:rPr dirty="0" sz="1200">
                <a:latin typeface="Calibri"/>
                <a:cs typeface="Calibri"/>
                <a:hlinkClick r:id="rId2" action="ppaction://hlinksldjump"/>
              </a:rPr>
              <a:t>72</a:t>
            </a:r>
            <a:endParaRPr sz="1200">
              <a:latin typeface="Calibri"/>
              <a:cs typeface="Calibri"/>
            </a:endParaRPr>
          </a:p>
          <a:p>
            <a:pPr marL="320040">
              <a:lnSpc>
                <a:spcPct val="100000"/>
              </a:lnSpc>
              <a:spcBef>
                <a:spcPts val="900"/>
              </a:spcBef>
            </a:pPr>
            <a:r>
              <a:rPr dirty="0" sz="1200" spc="-5">
                <a:latin typeface="Calibri"/>
                <a:cs typeface="Calibri"/>
              </a:rPr>
              <a:t>4.5 </a:t>
            </a:r>
            <a:r>
              <a:rPr dirty="0" sz="1200" spc="0">
                <a:latin typeface="Calibri"/>
                <a:cs typeface="Calibri"/>
              </a:rPr>
              <a:t> </a:t>
            </a:r>
            <a:r>
              <a:rPr dirty="0" sz="1200">
                <a:latin typeface="宋体"/>
                <a:cs typeface="宋体"/>
              </a:rPr>
              <a:t>智慧建筑运维的相关标准</a:t>
            </a:r>
            <a:r>
              <a:rPr dirty="0" sz="1200">
                <a:latin typeface="Times New Roman"/>
                <a:cs typeface="Times New Roman"/>
              </a:rPr>
              <a:t>...........................................................................</a:t>
            </a:r>
            <a:r>
              <a:rPr dirty="0" sz="1200">
                <a:latin typeface="Calibri"/>
                <a:cs typeface="Calibri"/>
              </a:rPr>
              <a:t>76</a:t>
            </a:r>
            <a:endParaRPr sz="1200">
              <a:latin typeface="Calibri"/>
              <a:cs typeface="Calibri"/>
            </a:endParaRPr>
          </a:p>
          <a:p>
            <a:pPr marL="320040">
              <a:lnSpc>
                <a:spcPct val="100000"/>
              </a:lnSpc>
              <a:spcBef>
                <a:spcPts val="900"/>
              </a:spcBef>
            </a:pPr>
            <a:r>
              <a:rPr dirty="0" sz="1200" spc="-5">
                <a:latin typeface="Calibri"/>
                <a:cs typeface="Calibri"/>
                <a:hlinkClick r:id="rId3" action="ppaction://hlinksldjump"/>
              </a:rPr>
              <a:t>4.6 </a:t>
            </a:r>
            <a:r>
              <a:rPr dirty="0" sz="1200" spc="25">
                <a:latin typeface="Calibri"/>
                <a:cs typeface="Calibri"/>
                <a:hlinkClick r:id="rId3" action="ppaction://hlinksldjump"/>
              </a:rPr>
              <a:t> </a:t>
            </a:r>
            <a:r>
              <a:rPr dirty="0" sz="1200">
                <a:latin typeface="宋体"/>
                <a:cs typeface="宋体"/>
                <a:hlinkClick r:id="rId3" action="ppaction://hlinksldjump"/>
              </a:rPr>
              <a:t>基于设施管理</a:t>
            </a:r>
            <a:r>
              <a:rPr dirty="0" sz="1200" spc="-320">
                <a:latin typeface="宋体"/>
                <a:cs typeface="宋体"/>
                <a:hlinkClick r:id="rId3" action="ppaction://hlinksldjump"/>
              </a:rPr>
              <a:t> </a:t>
            </a:r>
            <a:r>
              <a:rPr dirty="0" sz="1200">
                <a:latin typeface="Calibri"/>
                <a:cs typeface="Calibri"/>
                <a:hlinkClick r:id="rId3" action="ppaction://hlinksldjump"/>
              </a:rPr>
              <a:t>FM </a:t>
            </a:r>
            <a:r>
              <a:rPr dirty="0" sz="1200">
                <a:latin typeface="宋体"/>
                <a:cs typeface="宋体"/>
                <a:hlinkClick r:id="rId3" action="ppaction://hlinksldjump"/>
              </a:rPr>
              <a:t>的智慧建筑运维革命</a:t>
            </a:r>
            <a:r>
              <a:rPr dirty="0" sz="1200">
                <a:latin typeface="Times New Roman"/>
                <a:cs typeface="Times New Roman"/>
                <a:hlinkClick r:id="rId3" action="ppaction://hlinksldjump"/>
              </a:rPr>
              <a:t>...................................................</a:t>
            </a:r>
            <a:r>
              <a:rPr dirty="0" sz="1200" spc="-45">
                <a:latin typeface="Times New Roman"/>
                <a:cs typeface="Times New Roman"/>
                <a:hlinkClick r:id="rId3" action="ppaction://hlinksldjump"/>
              </a:rPr>
              <a:t> </a:t>
            </a:r>
            <a:r>
              <a:rPr dirty="0" sz="1200">
                <a:latin typeface="Calibri"/>
                <a:cs typeface="Calibri"/>
                <a:hlinkClick r:id="rId3" action="ppaction://hlinksldjump"/>
              </a:rPr>
              <a:t>77</a:t>
            </a:r>
            <a:endParaRPr sz="1200">
              <a:latin typeface="Calibri"/>
              <a:cs typeface="Calibri"/>
            </a:endParaRPr>
          </a:p>
          <a:p>
            <a:pPr marL="320040">
              <a:lnSpc>
                <a:spcPct val="100000"/>
              </a:lnSpc>
              <a:spcBef>
                <a:spcPts val="900"/>
              </a:spcBef>
            </a:pPr>
            <a:r>
              <a:rPr dirty="0" sz="1200" spc="-5">
                <a:latin typeface="Calibri"/>
                <a:cs typeface="Calibri"/>
                <a:hlinkClick r:id="rId4" action="ppaction://hlinksldjump"/>
              </a:rPr>
              <a:t>4.7 </a:t>
            </a:r>
            <a:r>
              <a:rPr dirty="0" sz="1200" spc="0">
                <a:latin typeface="Calibri"/>
                <a:cs typeface="Calibri"/>
                <a:hlinkClick r:id="rId4" action="ppaction://hlinksldjump"/>
              </a:rPr>
              <a:t> </a:t>
            </a:r>
            <a:r>
              <a:rPr dirty="0" sz="1200">
                <a:latin typeface="宋体"/>
                <a:cs typeface="宋体"/>
                <a:hlinkClick r:id="rId4" action="ppaction://hlinksldjump"/>
              </a:rPr>
              <a:t>应急事件管理</a:t>
            </a:r>
            <a:r>
              <a:rPr dirty="0" sz="1200">
                <a:latin typeface="Times New Roman"/>
                <a:cs typeface="Times New Roman"/>
                <a:hlinkClick r:id="rId4" action="ppaction://hlinksldjump"/>
              </a:rPr>
              <a:t>...............................................................................................</a:t>
            </a:r>
            <a:r>
              <a:rPr dirty="0" sz="1200">
                <a:latin typeface="Calibri"/>
                <a:cs typeface="Calibri"/>
                <a:hlinkClick r:id="rId4" action="ppaction://hlinksldjump"/>
              </a:rPr>
              <a:t>79</a:t>
            </a:r>
            <a:endParaRPr sz="1200">
              <a:latin typeface="Calibri"/>
              <a:cs typeface="Calibri"/>
            </a:endParaRPr>
          </a:p>
          <a:p>
            <a:pPr algn="ctr" marL="1270">
              <a:lnSpc>
                <a:spcPct val="100000"/>
              </a:lnSpc>
              <a:spcBef>
                <a:spcPts val="900"/>
              </a:spcBef>
            </a:pPr>
            <a:r>
              <a:rPr dirty="0" sz="1200">
                <a:latin typeface="宋体"/>
                <a:cs typeface="宋体"/>
                <a:hlinkClick r:id="rId5" action="ppaction://hlinksldjump"/>
              </a:rPr>
              <a:t>第五章</a:t>
            </a:r>
            <a:r>
              <a:rPr dirty="0" sz="1200" spc="-45">
                <a:latin typeface="宋体"/>
                <a:cs typeface="宋体"/>
                <a:hlinkClick r:id="rId5" action="ppaction://hlinksldjump"/>
              </a:rPr>
              <a:t> </a:t>
            </a:r>
            <a:r>
              <a:rPr dirty="0" sz="1200">
                <a:latin typeface="宋体"/>
                <a:cs typeface="宋体"/>
                <a:hlinkClick r:id="rId5" action="ppaction://hlinksldjump"/>
              </a:rPr>
              <a:t>经典应用案例</a:t>
            </a:r>
            <a:r>
              <a:rPr dirty="0" sz="1200">
                <a:latin typeface="Times New Roman"/>
                <a:cs typeface="Times New Roman"/>
                <a:hlinkClick r:id="rId5" action="ppaction://hlinksldjump"/>
              </a:rPr>
              <a:t>................................................................................................</a:t>
            </a:r>
            <a:r>
              <a:rPr dirty="0" sz="1200">
                <a:latin typeface="Calibri"/>
                <a:cs typeface="Calibri"/>
                <a:hlinkClick r:id="rId5" action="ppaction://hlinksldjump"/>
              </a:rPr>
              <a:t>81</a:t>
            </a:r>
            <a:endParaRPr sz="1200">
              <a:latin typeface="Calibri"/>
              <a:cs typeface="Calibri"/>
            </a:endParaRPr>
          </a:p>
          <a:p>
            <a:pPr marL="320040">
              <a:lnSpc>
                <a:spcPct val="100000"/>
              </a:lnSpc>
              <a:spcBef>
                <a:spcPts val="900"/>
              </a:spcBef>
            </a:pPr>
            <a:r>
              <a:rPr dirty="0" sz="1200" spc="-5">
                <a:latin typeface="Calibri"/>
                <a:cs typeface="Calibri"/>
                <a:hlinkClick r:id="rId5" action="ppaction://hlinksldjump"/>
              </a:rPr>
              <a:t>5.1 </a:t>
            </a:r>
            <a:r>
              <a:rPr dirty="0" sz="1200" spc="0">
                <a:latin typeface="Calibri"/>
                <a:cs typeface="Calibri"/>
                <a:hlinkClick r:id="rId5" action="ppaction://hlinksldjump"/>
              </a:rPr>
              <a:t> </a:t>
            </a:r>
            <a:r>
              <a:rPr dirty="0" sz="1200">
                <a:latin typeface="宋体"/>
                <a:cs typeface="宋体"/>
                <a:hlinkClick r:id="rId5" action="ppaction://hlinksldjump"/>
              </a:rPr>
              <a:t>工程范例</a:t>
            </a:r>
            <a:r>
              <a:rPr dirty="0" sz="1200">
                <a:latin typeface="Times New Roman"/>
                <a:cs typeface="Times New Roman"/>
                <a:hlinkClick r:id="rId5" action="ppaction://hlinksldjump"/>
              </a:rPr>
              <a:t>.......................................................................................................</a:t>
            </a:r>
            <a:r>
              <a:rPr dirty="0" sz="1200">
                <a:latin typeface="Calibri"/>
                <a:cs typeface="Calibri"/>
                <a:hlinkClick r:id="rId5" action="ppaction://hlinksldjump"/>
              </a:rPr>
              <a:t>81</a:t>
            </a:r>
            <a:endParaRPr sz="1200">
              <a:latin typeface="Calibri"/>
              <a:cs typeface="Calibri"/>
            </a:endParaRPr>
          </a:p>
          <a:p>
            <a:pPr marL="320040">
              <a:lnSpc>
                <a:spcPct val="100000"/>
              </a:lnSpc>
              <a:spcBef>
                <a:spcPts val="900"/>
              </a:spcBef>
            </a:pPr>
            <a:r>
              <a:rPr dirty="0" sz="1200" spc="-5">
                <a:latin typeface="Calibri"/>
                <a:cs typeface="Calibri"/>
                <a:hlinkClick r:id="rId6" action="ppaction://hlinksldjump"/>
              </a:rPr>
              <a:t>5.2 </a:t>
            </a:r>
            <a:r>
              <a:rPr dirty="0" sz="1200" spc="0">
                <a:latin typeface="Calibri"/>
                <a:cs typeface="Calibri"/>
                <a:hlinkClick r:id="rId6" action="ppaction://hlinksldjump"/>
              </a:rPr>
              <a:t> </a:t>
            </a:r>
            <a:r>
              <a:rPr dirty="0" sz="1200">
                <a:latin typeface="宋体"/>
                <a:cs typeface="宋体"/>
                <a:hlinkClick r:id="rId6" action="ppaction://hlinksldjump"/>
              </a:rPr>
              <a:t>产品范例</a:t>
            </a:r>
            <a:r>
              <a:rPr dirty="0" sz="1200">
                <a:latin typeface="Times New Roman"/>
                <a:cs typeface="Times New Roman"/>
                <a:hlinkClick r:id="rId6" action="ppaction://hlinksldjump"/>
              </a:rPr>
              <a:t>.......................................................................................................</a:t>
            </a:r>
            <a:r>
              <a:rPr dirty="0" sz="1200">
                <a:latin typeface="Calibri"/>
                <a:cs typeface="Calibri"/>
                <a:hlinkClick r:id="rId6" action="ppaction://hlinksldjump"/>
              </a:rPr>
              <a:t>85</a:t>
            </a:r>
            <a:endParaRPr sz="1200">
              <a:latin typeface="Calibri"/>
              <a:cs typeface="Calibri"/>
            </a:endParaRPr>
          </a:p>
          <a:p>
            <a:pPr algn="ctr">
              <a:lnSpc>
                <a:spcPct val="100000"/>
              </a:lnSpc>
              <a:spcBef>
                <a:spcPts val="900"/>
              </a:spcBef>
            </a:pPr>
            <a:r>
              <a:rPr dirty="0" sz="1200">
                <a:latin typeface="宋体"/>
                <a:cs typeface="宋体"/>
                <a:hlinkClick r:id="rId7" action="ppaction://hlinksldjump"/>
              </a:rPr>
              <a:t>第六章</a:t>
            </a:r>
            <a:r>
              <a:rPr dirty="0" sz="1200" spc="-45">
                <a:latin typeface="宋体"/>
                <a:cs typeface="宋体"/>
                <a:hlinkClick r:id="rId7" action="ppaction://hlinksldjump"/>
              </a:rPr>
              <a:t> </a:t>
            </a:r>
            <a:r>
              <a:rPr dirty="0" sz="1200">
                <a:latin typeface="宋体"/>
                <a:cs typeface="宋体"/>
                <a:hlinkClick r:id="rId7" action="ppaction://hlinksldjump"/>
              </a:rPr>
              <a:t>前景展望与总结</a:t>
            </a:r>
            <a:r>
              <a:rPr dirty="0" sz="1200">
                <a:latin typeface="Times New Roman"/>
                <a:cs typeface="Times New Roman"/>
                <a:hlinkClick r:id="rId7" action="ppaction://hlinksldjump"/>
              </a:rPr>
              <a:t>............................................................................................</a:t>
            </a:r>
            <a:r>
              <a:rPr dirty="0" sz="1200">
                <a:latin typeface="Calibri"/>
                <a:cs typeface="Calibri"/>
                <a:hlinkClick r:id="rId7" action="ppaction://hlinksldjump"/>
              </a:rPr>
              <a:t>89</a:t>
            </a:r>
            <a:endParaRPr sz="12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293995" cy="8161020"/>
          </a:xfrm>
          <a:prstGeom prst="rect">
            <a:avLst/>
          </a:prstGeom>
        </p:spPr>
        <p:txBody>
          <a:bodyPr wrap="square" lIns="0" tIns="12700" rIns="0" bIns="0" rtlCol="0" vert="horz">
            <a:spAutoFit/>
          </a:bodyPr>
          <a:lstStyle/>
          <a:p>
            <a:pPr algn="ctr" marL="63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algn="ctr" marL="4445">
              <a:lnSpc>
                <a:spcPct val="100000"/>
              </a:lnSpc>
            </a:pPr>
            <a:r>
              <a:rPr dirty="0" sz="1800">
                <a:latin typeface="黑体"/>
                <a:cs typeface="黑体"/>
              </a:rPr>
              <a:t>图目录</a:t>
            </a:r>
            <a:endParaRPr sz="1800">
              <a:latin typeface="黑体"/>
              <a:cs typeface="黑体"/>
            </a:endParaRPr>
          </a:p>
          <a:p>
            <a:pPr algn="ctr">
              <a:lnSpc>
                <a:spcPct val="100000"/>
              </a:lnSpc>
              <a:spcBef>
                <a:spcPts val="960"/>
              </a:spcBef>
            </a:pPr>
            <a:r>
              <a:rPr dirty="0" sz="1200">
                <a:latin typeface="宋体"/>
                <a:cs typeface="宋体"/>
                <a:hlinkClick r:id="rId2" action="ppaction://hlinksldjump"/>
              </a:rPr>
              <a:t>图</a:t>
            </a:r>
            <a:r>
              <a:rPr dirty="0" sz="1200" spc="-335">
                <a:latin typeface="宋体"/>
                <a:cs typeface="宋体"/>
                <a:hlinkClick r:id="rId2" action="ppaction://hlinksldjump"/>
              </a:rPr>
              <a:t> </a:t>
            </a:r>
            <a:r>
              <a:rPr dirty="0" sz="1200">
                <a:latin typeface="Calibri"/>
                <a:cs typeface="Calibri"/>
                <a:hlinkClick r:id="rId2" action="ppaction://hlinksldjump"/>
              </a:rPr>
              <a:t>1</a:t>
            </a:r>
            <a:r>
              <a:rPr dirty="0" sz="1200" spc="185">
                <a:latin typeface="Calibri"/>
                <a:cs typeface="Calibri"/>
                <a:hlinkClick r:id="rId2" action="ppaction://hlinksldjump"/>
              </a:rPr>
              <a:t> </a:t>
            </a:r>
            <a:r>
              <a:rPr dirty="0" sz="1200">
                <a:latin typeface="宋体"/>
                <a:cs typeface="宋体"/>
                <a:hlinkClick r:id="rId2" action="ppaction://hlinksldjump"/>
              </a:rPr>
              <a:t>智慧建筑特征</a:t>
            </a:r>
            <a:r>
              <a:rPr dirty="0" sz="1200">
                <a:latin typeface="Times New Roman"/>
                <a:cs typeface="Times New Roman"/>
                <a:hlinkClick r:id="rId2" action="ppaction://hlinksldjump"/>
              </a:rPr>
              <a:t>.......................................................................................................</a:t>
            </a:r>
            <a:r>
              <a:rPr dirty="0" sz="1200" spc="-175">
                <a:latin typeface="Times New Roman"/>
                <a:cs typeface="Times New Roman"/>
                <a:hlinkClick r:id="rId2" action="ppaction://hlinksldjump"/>
              </a:rPr>
              <a:t> </a:t>
            </a:r>
            <a:r>
              <a:rPr dirty="0" sz="1200">
                <a:latin typeface="Calibri"/>
                <a:cs typeface="Calibri"/>
                <a:hlinkClick r:id="rId2" action="ppaction://hlinksldjump"/>
              </a:rPr>
              <a:t>1</a:t>
            </a:r>
            <a:endParaRPr sz="1200">
              <a:latin typeface="Calibri"/>
              <a:cs typeface="Calibri"/>
            </a:endParaRPr>
          </a:p>
          <a:p>
            <a:pPr algn="ctr">
              <a:lnSpc>
                <a:spcPct val="100000"/>
              </a:lnSpc>
              <a:spcBef>
                <a:spcPts val="900"/>
              </a:spcBef>
            </a:pPr>
            <a:r>
              <a:rPr dirty="0" sz="1200">
                <a:latin typeface="宋体"/>
                <a:cs typeface="宋体"/>
                <a:hlinkClick r:id="rId3" action="ppaction://hlinksldjump"/>
              </a:rPr>
              <a:t>图</a:t>
            </a:r>
            <a:r>
              <a:rPr dirty="0" sz="1200" spc="-315">
                <a:latin typeface="宋体"/>
                <a:cs typeface="宋体"/>
                <a:hlinkClick r:id="rId3" action="ppaction://hlinksldjump"/>
              </a:rPr>
              <a:t> </a:t>
            </a:r>
            <a:r>
              <a:rPr dirty="0" sz="1200">
                <a:latin typeface="Calibri"/>
                <a:cs typeface="Calibri"/>
                <a:hlinkClick r:id="rId3" action="ppaction://hlinksldjump"/>
              </a:rPr>
              <a:t>2 </a:t>
            </a:r>
            <a:r>
              <a:rPr dirty="0" sz="1200" spc="25">
                <a:latin typeface="Calibri"/>
                <a:cs typeface="Calibri"/>
                <a:hlinkClick r:id="rId3" action="ppaction://hlinksldjump"/>
              </a:rPr>
              <a:t> </a:t>
            </a:r>
            <a:r>
              <a:rPr dirty="0" sz="1200">
                <a:latin typeface="宋体"/>
                <a:cs typeface="宋体"/>
                <a:hlinkClick r:id="rId3" action="ppaction://hlinksldjump"/>
              </a:rPr>
              <a:t>智慧建筑特征之自主学习与协作</a:t>
            </a:r>
            <a:r>
              <a:rPr dirty="0" sz="1200">
                <a:latin typeface="Times New Roman"/>
                <a:cs typeface="Times New Roman"/>
                <a:hlinkClick r:id="rId3" action="ppaction://hlinksldjump"/>
              </a:rPr>
              <a:t>.......................................................................</a:t>
            </a:r>
            <a:r>
              <a:rPr dirty="0" sz="1200">
                <a:latin typeface="Calibri"/>
                <a:cs typeface="Calibri"/>
                <a:hlinkClick r:id="rId3" action="ppaction://hlinksldjump"/>
              </a:rPr>
              <a:t>2</a:t>
            </a:r>
            <a:endParaRPr sz="1200">
              <a:latin typeface="Calibri"/>
              <a:cs typeface="Calibri"/>
            </a:endParaRPr>
          </a:p>
          <a:p>
            <a:pPr algn="ctr">
              <a:lnSpc>
                <a:spcPct val="100000"/>
              </a:lnSpc>
              <a:spcBef>
                <a:spcPts val="900"/>
              </a:spcBef>
            </a:pPr>
            <a:r>
              <a:rPr dirty="0" sz="1200">
                <a:latin typeface="宋体"/>
                <a:cs typeface="宋体"/>
                <a:hlinkClick r:id="rId4" action="ppaction://hlinksldjump"/>
              </a:rPr>
              <a:t>图</a:t>
            </a:r>
            <a:r>
              <a:rPr dirty="0" sz="1200" spc="-335">
                <a:latin typeface="宋体"/>
                <a:cs typeface="宋体"/>
                <a:hlinkClick r:id="rId4" action="ppaction://hlinksldjump"/>
              </a:rPr>
              <a:t> </a:t>
            </a:r>
            <a:r>
              <a:rPr dirty="0" sz="1200">
                <a:latin typeface="Calibri"/>
                <a:cs typeface="Calibri"/>
                <a:hlinkClick r:id="rId4" action="ppaction://hlinksldjump"/>
              </a:rPr>
              <a:t>3</a:t>
            </a:r>
            <a:r>
              <a:rPr dirty="0" sz="1200" spc="185">
                <a:latin typeface="Calibri"/>
                <a:cs typeface="Calibri"/>
                <a:hlinkClick r:id="rId4" action="ppaction://hlinksldjump"/>
              </a:rPr>
              <a:t> </a:t>
            </a:r>
            <a:r>
              <a:rPr dirty="0" sz="1200">
                <a:latin typeface="宋体"/>
                <a:cs typeface="宋体"/>
                <a:hlinkClick r:id="rId4" action="ppaction://hlinksldjump"/>
              </a:rPr>
              <a:t>智能建筑发展历程</a:t>
            </a:r>
            <a:r>
              <a:rPr dirty="0" sz="1200">
                <a:latin typeface="Times New Roman"/>
                <a:cs typeface="Times New Roman"/>
                <a:hlinkClick r:id="rId4" action="ppaction://hlinksldjump"/>
              </a:rPr>
              <a:t>...............................................................................................</a:t>
            </a:r>
            <a:r>
              <a:rPr dirty="0" sz="1200" spc="-175">
                <a:latin typeface="Times New Roman"/>
                <a:cs typeface="Times New Roman"/>
                <a:hlinkClick r:id="rId4" action="ppaction://hlinksldjump"/>
              </a:rPr>
              <a:t> </a:t>
            </a:r>
            <a:r>
              <a:rPr dirty="0" sz="1200">
                <a:latin typeface="Calibri"/>
                <a:cs typeface="Calibri"/>
                <a:hlinkClick r:id="rId4" action="ppaction://hlinksldjump"/>
              </a:rPr>
              <a:t>5</a:t>
            </a:r>
            <a:endParaRPr sz="1200">
              <a:latin typeface="Calibri"/>
              <a:cs typeface="Calibri"/>
            </a:endParaRPr>
          </a:p>
          <a:p>
            <a:pPr algn="ctr">
              <a:lnSpc>
                <a:spcPct val="100000"/>
              </a:lnSpc>
              <a:spcBef>
                <a:spcPts val="900"/>
              </a:spcBef>
            </a:pPr>
            <a:r>
              <a:rPr dirty="0" sz="1200">
                <a:latin typeface="宋体"/>
                <a:cs typeface="宋体"/>
                <a:hlinkClick r:id="rId5" action="ppaction://hlinksldjump"/>
              </a:rPr>
              <a:t>图</a:t>
            </a:r>
            <a:r>
              <a:rPr dirty="0" sz="1200" spc="-315">
                <a:latin typeface="宋体"/>
                <a:cs typeface="宋体"/>
                <a:hlinkClick r:id="rId5" action="ppaction://hlinksldjump"/>
              </a:rPr>
              <a:t> </a:t>
            </a:r>
            <a:r>
              <a:rPr dirty="0" sz="1200">
                <a:latin typeface="Calibri"/>
                <a:cs typeface="Calibri"/>
                <a:hlinkClick r:id="rId5" action="ppaction://hlinksldjump"/>
              </a:rPr>
              <a:t>4 </a:t>
            </a:r>
            <a:r>
              <a:rPr dirty="0" sz="1200" spc="25">
                <a:latin typeface="Calibri"/>
                <a:cs typeface="Calibri"/>
                <a:hlinkClick r:id="rId5" action="ppaction://hlinksldjump"/>
              </a:rPr>
              <a:t> </a:t>
            </a:r>
            <a:r>
              <a:rPr dirty="0" sz="1200">
                <a:latin typeface="宋体"/>
                <a:cs typeface="宋体"/>
                <a:hlinkClick r:id="rId5" action="ppaction://hlinksldjump"/>
              </a:rPr>
              <a:t>智能建筑国内外发展情况</a:t>
            </a:r>
            <a:r>
              <a:rPr dirty="0" sz="1200">
                <a:latin typeface="Times New Roman"/>
                <a:cs typeface="Times New Roman"/>
                <a:hlinkClick r:id="rId5" action="ppaction://hlinksldjump"/>
              </a:rPr>
              <a:t>...................................................................................</a:t>
            </a:r>
            <a:r>
              <a:rPr dirty="0" sz="1200">
                <a:latin typeface="Calibri"/>
                <a:cs typeface="Calibri"/>
                <a:hlinkClick r:id="rId5" action="ppaction://hlinksldjump"/>
              </a:rPr>
              <a:t>6</a:t>
            </a:r>
            <a:endParaRPr sz="1200">
              <a:latin typeface="Calibri"/>
              <a:cs typeface="Calibri"/>
            </a:endParaRPr>
          </a:p>
          <a:p>
            <a:pPr algn="ctr">
              <a:lnSpc>
                <a:spcPct val="100000"/>
              </a:lnSpc>
              <a:spcBef>
                <a:spcPts val="900"/>
              </a:spcBef>
            </a:pPr>
            <a:r>
              <a:rPr dirty="0" sz="1200">
                <a:latin typeface="宋体"/>
                <a:cs typeface="宋体"/>
                <a:hlinkClick r:id="rId6" action="ppaction://hlinksldjump"/>
              </a:rPr>
              <a:t>图</a:t>
            </a:r>
            <a:r>
              <a:rPr dirty="0" sz="1200" spc="-335">
                <a:latin typeface="宋体"/>
                <a:cs typeface="宋体"/>
                <a:hlinkClick r:id="rId6" action="ppaction://hlinksldjump"/>
              </a:rPr>
              <a:t> </a:t>
            </a:r>
            <a:r>
              <a:rPr dirty="0" sz="1200">
                <a:latin typeface="Calibri"/>
                <a:cs typeface="Calibri"/>
                <a:hlinkClick r:id="rId6" action="ppaction://hlinksldjump"/>
              </a:rPr>
              <a:t>5</a:t>
            </a:r>
            <a:r>
              <a:rPr dirty="0" sz="1200" spc="185">
                <a:latin typeface="Calibri"/>
                <a:cs typeface="Calibri"/>
                <a:hlinkClick r:id="rId6" action="ppaction://hlinksldjump"/>
              </a:rPr>
              <a:t> </a:t>
            </a:r>
            <a:r>
              <a:rPr dirty="0" sz="1200">
                <a:latin typeface="宋体"/>
                <a:cs typeface="宋体"/>
                <a:hlinkClick r:id="rId6" action="ppaction://hlinksldjump"/>
              </a:rPr>
              <a:t>智慧建筑与智慧城市</a:t>
            </a:r>
            <a:r>
              <a:rPr dirty="0" sz="1200">
                <a:latin typeface="Times New Roman"/>
                <a:cs typeface="Times New Roman"/>
                <a:hlinkClick r:id="rId6" action="ppaction://hlinksldjump"/>
              </a:rPr>
              <a:t>.........................................................................................</a:t>
            </a:r>
            <a:r>
              <a:rPr dirty="0" sz="1200" spc="-185">
                <a:latin typeface="Times New Roman"/>
                <a:cs typeface="Times New Roman"/>
                <a:hlinkClick r:id="rId6" action="ppaction://hlinksldjump"/>
              </a:rPr>
              <a:t> </a:t>
            </a:r>
            <a:r>
              <a:rPr dirty="0" sz="1200">
                <a:latin typeface="Calibri"/>
                <a:cs typeface="Calibri"/>
                <a:hlinkClick r:id="rId6" action="ppaction://hlinksldjump"/>
              </a:rPr>
              <a:t>14</a:t>
            </a:r>
            <a:endParaRPr sz="1200">
              <a:latin typeface="Calibri"/>
              <a:cs typeface="Calibri"/>
            </a:endParaRPr>
          </a:p>
          <a:p>
            <a:pPr algn="ctr">
              <a:lnSpc>
                <a:spcPct val="100000"/>
              </a:lnSpc>
              <a:spcBef>
                <a:spcPts val="900"/>
              </a:spcBef>
            </a:pPr>
            <a:r>
              <a:rPr dirty="0" sz="1200">
                <a:latin typeface="宋体"/>
                <a:cs typeface="宋体"/>
                <a:hlinkClick r:id="rId7" action="ppaction://hlinksldjump"/>
              </a:rPr>
              <a:t>图</a:t>
            </a:r>
            <a:r>
              <a:rPr dirty="0" sz="1200" spc="-335">
                <a:latin typeface="宋体"/>
                <a:cs typeface="宋体"/>
                <a:hlinkClick r:id="rId7" action="ppaction://hlinksldjump"/>
              </a:rPr>
              <a:t> </a:t>
            </a:r>
            <a:r>
              <a:rPr dirty="0" sz="1200">
                <a:latin typeface="Calibri"/>
                <a:cs typeface="Calibri"/>
                <a:hlinkClick r:id="rId7" action="ppaction://hlinksldjump"/>
              </a:rPr>
              <a:t>6</a:t>
            </a:r>
            <a:r>
              <a:rPr dirty="0" sz="1200" spc="185">
                <a:latin typeface="Calibri"/>
                <a:cs typeface="Calibri"/>
                <a:hlinkClick r:id="rId7" action="ppaction://hlinksldjump"/>
              </a:rPr>
              <a:t> </a:t>
            </a:r>
            <a:r>
              <a:rPr dirty="0" sz="1200">
                <a:latin typeface="宋体"/>
                <a:cs typeface="宋体"/>
                <a:hlinkClick r:id="rId7" action="ppaction://hlinksldjump"/>
              </a:rPr>
              <a:t>智慧建筑发展历程</a:t>
            </a:r>
            <a:r>
              <a:rPr dirty="0" sz="1200">
                <a:latin typeface="Times New Roman"/>
                <a:cs typeface="Times New Roman"/>
                <a:hlinkClick r:id="rId7" action="ppaction://hlinksldjump"/>
              </a:rPr>
              <a:t>.............................................................................................</a:t>
            </a:r>
            <a:r>
              <a:rPr dirty="0" sz="1200" spc="-185">
                <a:latin typeface="Times New Roman"/>
                <a:cs typeface="Times New Roman"/>
                <a:hlinkClick r:id="rId7" action="ppaction://hlinksldjump"/>
              </a:rPr>
              <a:t> </a:t>
            </a:r>
            <a:r>
              <a:rPr dirty="0" sz="1200">
                <a:latin typeface="Calibri"/>
                <a:cs typeface="Calibri"/>
                <a:hlinkClick r:id="rId7" action="ppaction://hlinksldjump"/>
              </a:rPr>
              <a:t>16</a:t>
            </a:r>
            <a:endParaRPr sz="1200">
              <a:latin typeface="Calibri"/>
              <a:cs typeface="Calibri"/>
            </a:endParaRPr>
          </a:p>
          <a:p>
            <a:pPr algn="ctr">
              <a:lnSpc>
                <a:spcPct val="100000"/>
              </a:lnSpc>
              <a:spcBef>
                <a:spcPts val="900"/>
              </a:spcBef>
            </a:pPr>
            <a:r>
              <a:rPr dirty="0" sz="1200">
                <a:latin typeface="宋体"/>
                <a:cs typeface="宋体"/>
                <a:hlinkClick r:id="rId8" action="ppaction://hlinksldjump"/>
              </a:rPr>
              <a:t>图</a:t>
            </a:r>
            <a:r>
              <a:rPr dirty="0" sz="1200" spc="-335">
                <a:latin typeface="宋体"/>
                <a:cs typeface="宋体"/>
                <a:hlinkClick r:id="rId8" action="ppaction://hlinksldjump"/>
              </a:rPr>
              <a:t> </a:t>
            </a:r>
            <a:r>
              <a:rPr dirty="0" sz="1200">
                <a:latin typeface="Calibri"/>
                <a:cs typeface="Calibri"/>
                <a:hlinkClick r:id="rId8" action="ppaction://hlinksldjump"/>
              </a:rPr>
              <a:t>7</a:t>
            </a:r>
            <a:r>
              <a:rPr dirty="0" sz="1200" spc="185">
                <a:latin typeface="Calibri"/>
                <a:cs typeface="Calibri"/>
                <a:hlinkClick r:id="rId8" action="ppaction://hlinksldjump"/>
              </a:rPr>
              <a:t> </a:t>
            </a:r>
            <a:r>
              <a:rPr dirty="0" sz="1200">
                <a:latin typeface="宋体"/>
                <a:cs typeface="宋体"/>
                <a:hlinkClick r:id="rId8" action="ppaction://hlinksldjump"/>
              </a:rPr>
              <a:t>智慧建筑系统的技术架构模型之一</a:t>
            </a:r>
            <a:r>
              <a:rPr dirty="0" sz="1200">
                <a:latin typeface="Times New Roman"/>
                <a:cs typeface="Times New Roman"/>
                <a:hlinkClick r:id="rId8" action="ppaction://hlinksldjump"/>
              </a:rPr>
              <a:t>.................................................................</a:t>
            </a:r>
            <a:r>
              <a:rPr dirty="0" sz="1200" spc="-185">
                <a:latin typeface="Times New Roman"/>
                <a:cs typeface="Times New Roman"/>
                <a:hlinkClick r:id="rId8" action="ppaction://hlinksldjump"/>
              </a:rPr>
              <a:t> </a:t>
            </a:r>
            <a:r>
              <a:rPr dirty="0" sz="1200">
                <a:latin typeface="Calibri"/>
                <a:cs typeface="Calibri"/>
                <a:hlinkClick r:id="rId8" action="ppaction://hlinksldjump"/>
              </a:rPr>
              <a:t>19</a:t>
            </a:r>
            <a:endParaRPr sz="1200">
              <a:latin typeface="Calibri"/>
              <a:cs typeface="Calibri"/>
            </a:endParaRPr>
          </a:p>
          <a:p>
            <a:pPr algn="ctr">
              <a:lnSpc>
                <a:spcPct val="100000"/>
              </a:lnSpc>
              <a:spcBef>
                <a:spcPts val="900"/>
              </a:spcBef>
            </a:pPr>
            <a:r>
              <a:rPr dirty="0" sz="1200">
                <a:latin typeface="宋体"/>
                <a:cs typeface="宋体"/>
                <a:hlinkClick r:id="rId8" action="ppaction://hlinksldjump"/>
              </a:rPr>
              <a:t>图</a:t>
            </a:r>
            <a:r>
              <a:rPr dirty="0" sz="1200" spc="-335">
                <a:latin typeface="宋体"/>
                <a:cs typeface="宋体"/>
                <a:hlinkClick r:id="rId8" action="ppaction://hlinksldjump"/>
              </a:rPr>
              <a:t> </a:t>
            </a:r>
            <a:r>
              <a:rPr dirty="0" sz="1200">
                <a:latin typeface="Calibri"/>
                <a:cs typeface="Calibri"/>
                <a:hlinkClick r:id="rId8" action="ppaction://hlinksldjump"/>
              </a:rPr>
              <a:t>8</a:t>
            </a:r>
            <a:r>
              <a:rPr dirty="0" sz="1200" spc="185">
                <a:latin typeface="Calibri"/>
                <a:cs typeface="Calibri"/>
                <a:hlinkClick r:id="rId8" action="ppaction://hlinksldjump"/>
              </a:rPr>
              <a:t> </a:t>
            </a:r>
            <a:r>
              <a:rPr dirty="0" sz="1200">
                <a:latin typeface="宋体"/>
                <a:cs typeface="宋体"/>
                <a:hlinkClick r:id="rId8" action="ppaction://hlinksldjump"/>
              </a:rPr>
              <a:t>智慧建筑整体技术框架模型之一</a:t>
            </a:r>
            <a:r>
              <a:rPr dirty="0" sz="1200">
                <a:latin typeface="Times New Roman"/>
                <a:cs typeface="Times New Roman"/>
                <a:hlinkClick r:id="rId8" action="ppaction://hlinksldjump"/>
              </a:rPr>
              <a:t>.....................................................................</a:t>
            </a:r>
            <a:r>
              <a:rPr dirty="0" sz="1200" spc="-185">
                <a:latin typeface="Times New Roman"/>
                <a:cs typeface="Times New Roman"/>
                <a:hlinkClick r:id="rId8" action="ppaction://hlinksldjump"/>
              </a:rPr>
              <a:t> </a:t>
            </a:r>
            <a:r>
              <a:rPr dirty="0" sz="1200">
                <a:latin typeface="Calibri"/>
                <a:cs typeface="Calibri"/>
                <a:hlinkClick r:id="rId8" action="ppaction://hlinksldjump"/>
              </a:rPr>
              <a:t>19</a:t>
            </a:r>
            <a:endParaRPr sz="1200">
              <a:latin typeface="Calibri"/>
              <a:cs typeface="Calibri"/>
            </a:endParaRPr>
          </a:p>
          <a:p>
            <a:pPr algn="ctr">
              <a:lnSpc>
                <a:spcPct val="100000"/>
              </a:lnSpc>
              <a:spcBef>
                <a:spcPts val="900"/>
              </a:spcBef>
            </a:pPr>
            <a:r>
              <a:rPr dirty="0" sz="1200">
                <a:latin typeface="宋体"/>
                <a:cs typeface="宋体"/>
                <a:hlinkClick r:id="rId9" action="ppaction://hlinksldjump"/>
              </a:rPr>
              <a:t>图</a:t>
            </a:r>
            <a:r>
              <a:rPr dirty="0" sz="1200" spc="-335">
                <a:latin typeface="宋体"/>
                <a:cs typeface="宋体"/>
                <a:hlinkClick r:id="rId9" action="ppaction://hlinksldjump"/>
              </a:rPr>
              <a:t> </a:t>
            </a:r>
            <a:r>
              <a:rPr dirty="0" sz="1200">
                <a:latin typeface="Calibri"/>
                <a:cs typeface="Calibri"/>
                <a:hlinkClick r:id="rId9" action="ppaction://hlinksldjump"/>
              </a:rPr>
              <a:t>9</a:t>
            </a:r>
            <a:r>
              <a:rPr dirty="0" sz="1200" spc="185">
                <a:latin typeface="Calibri"/>
                <a:cs typeface="Calibri"/>
                <a:hlinkClick r:id="rId9" action="ppaction://hlinksldjump"/>
              </a:rPr>
              <a:t> </a:t>
            </a:r>
            <a:r>
              <a:rPr dirty="0" sz="1200">
                <a:latin typeface="宋体"/>
                <a:cs typeface="宋体"/>
                <a:hlinkClick r:id="rId9" action="ppaction://hlinksldjump"/>
              </a:rPr>
              <a:t>阿里云边缘计算框架</a:t>
            </a:r>
            <a:r>
              <a:rPr dirty="0" sz="1200">
                <a:latin typeface="Times New Roman"/>
                <a:cs typeface="Times New Roman"/>
                <a:hlinkClick r:id="rId9" action="ppaction://hlinksldjump"/>
              </a:rPr>
              <a:t>.........................................................................................</a:t>
            </a:r>
            <a:r>
              <a:rPr dirty="0" sz="1200" spc="-185">
                <a:latin typeface="Times New Roman"/>
                <a:cs typeface="Times New Roman"/>
                <a:hlinkClick r:id="rId9" action="ppaction://hlinksldjump"/>
              </a:rPr>
              <a:t> </a:t>
            </a:r>
            <a:r>
              <a:rPr dirty="0" sz="1200">
                <a:latin typeface="Calibri"/>
                <a:cs typeface="Calibri"/>
                <a:hlinkClick r:id="rId9" action="ppaction://hlinksldjump"/>
              </a:rPr>
              <a:t>20</a:t>
            </a:r>
            <a:endParaRPr sz="1200">
              <a:latin typeface="Calibri"/>
              <a:cs typeface="Calibri"/>
            </a:endParaRPr>
          </a:p>
          <a:p>
            <a:pPr algn="ctr">
              <a:lnSpc>
                <a:spcPct val="100000"/>
              </a:lnSpc>
              <a:spcBef>
                <a:spcPts val="900"/>
              </a:spcBef>
            </a:pPr>
            <a:r>
              <a:rPr dirty="0" sz="1200">
                <a:latin typeface="宋体"/>
                <a:cs typeface="宋体"/>
                <a:hlinkClick r:id="rId10" action="ppaction://hlinksldjump"/>
              </a:rPr>
              <a:t>图</a:t>
            </a:r>
            <a:r>
              <a:rPr dirty="0" sz="1200" spc="-320">
                <a:latin typeface="宋体"/>
                <a:cs typeface="宋体"/>
                <a:hlinkClick r:id="rId10" action="ppaction://hlinksldjump"/>
              </a:rPr>
              <a:t> </a:t>
            </a:r>
            <a:r>
              <a:rPr dirty="0" sz="1200">
                <a:latin typeface="Calibri"/>
                <a:cs typeface="Calibri"/>
                <a:hlinkClick r:id="rId10" action="ppaction://hlinksldjump"/>
              </a:rPr>
              <a:t>10 </a:t>
            </a:r>
            <a:r>
              <a:rPr dirty="0" sz="1200" spc="0">
                <a:latin typeface="Calibri"/>
                <a:cs typeface="Calibri"/>
                <a:hlinkClick r:id="rId10" action="ppaction://hlinksldjump"/>
              </a:rPr>
              <a:t> </a:t>
            </a:r>
            <a:r>
              <a:rPr dirty="0" sz="1200">
                <a:latin typeface="宋体"/>
                <a:cs typeface="宋体"/>
                <a:hlinkClick r:id="rId10" action="ppaction://hlinksldjump"/>
              </a:rPr>
              <a:t>新兴信息技术发展</a:t>
            </a:r>
            <a:r>
              <a:rPr dirty="0" sz="1200">
                <a:latin typeface="Times New Roman"/>
                <a:cs typeface="Times New Roman"/>
                <a:hlinkClick r:id="rId10" action="ppaction://hlinksldjump"/>
              </a:rPr>
              <a:t>...........................................................................................</a:t>
            </a:r>
            <a:r>
              <a:rPr dirty="0" sz="1200">
                <a:latin typeface="Calibri"/>
                <a:cs typeface="Calibri"/>
                <a:hlinkClick r:id="rId10" action="ppaction://hlinksldjump"/>
              </a:rPr>
              <a:t>21</a:t>
            </a:r>
            <a:endParaRPr sz="1200">
              <a:latin typeface="Calibri"/>
              <a:cs typeface="Calibri"/>
            </a:endParaRPr>
          </a:p>
          <a:p>
            <a:pPr algn="ctr">
              <a:lnSpc>
                <a:spcPct val="100000"/>
              </a:lnSpc>
              <a:spcBef>
                <a:spcPts val="900"/>
              </a:spcBef>
            </a:pPr>
            <a:r>
              <a:rPr dirty="0" sz="1200">
                <a:latin typeface="宋体"/>
                <a:cs typeface="宋体"/>
                <a:hlinkClick r:id="rId11" action="ppaction://hlinksldjump"/>
              </a:rPr>
              <a:t>图</a:t>
            </a:r>
            <a:r>
              <a:rPr dirty="0" sz="1200" spc="-320">
                <a:latin typeface="宋体"/>
                <a:cs typeface="宋体"/>
                <a:hlinkClick r:id="rId11" action="ppaction://hlinksldjump"/>
              </a:rPr>
              <a:t> </a:t>
            </a:r>
            <a:r>
              <a:rPr dirty="0" sz="1200">
                <a:latin typeface="Calibri"/>
                <a:cs typeface="Calibri"/>
                <a:hlinkClick r:id="rId11" action="ppaction://hlinksldjump"/>
              </a:rPr>
              <a:t>11 </a:t>
            </a:r>
            <a:r>
              <a:rPr dirty="0" sz="1200" spc="0">
                <a:latin typeface="Calibri"/>
                <a:cs typeface="Calibri"/>
                <a:hlinkClick r:id="rId11" action="ppaction://hlinksldjump"/>
              </a:rPr>
              <a:t> </a:t>
            </a:r>
            <a:r>
              <a:rPr dirty="0" sz="1200">
                <a:latin typeface="宋体"/>
                <a:cs typeface="宋体"/>
                <a:hlinkClick r:id="rId11" action="ppaction://hlinksldjump"/>
              </a:rPr>
              <a:t>人工智能</a:t>
            </a:r>
            <a:r>
              <a:rPr dirty="0" sz="1200">
                <a:latin typeface="Times New Roman"/>
                <a:cs typeface="Times New Roman"/>
                <a:hlinkClick r:id="rId11" action="ppaction://hlinksldjump"/>
              </a:rPr>
              <a:t>...........................................................................................................</a:t>
            </a:r>
            <a:r>
              <a:rPr dirty="0" sz="1200">
                <a:latin typeface="Calibri"/>
                <a:cs typeface="Calibri"/>
                <a:hlinkClick r:id="rId11" action="ppaction://hlinksldjump"/>
              </a:rPr>
              <a:t>22</a:t>
            </a:r>
            <a:endParaRPr sz="1200">
              <a:latin typeface="Calibri"/>
              <a:cs typeface="Calibri"/>
            </a:endParaRPr>
          </a:p>
          <a:p>
            <a:pPr algn="ctr">
              <a:lnSpc>
                <a:spcPct val="100000"/>
              </a:lnSpc>
              <a:spcBef>
                <a:spcPts val="900"/>
              </a:spcBef>
            </a:pPr>
            <a:r>
              <a:rPr dirty="0" sz="1200">
                <a:latin typeface="宋体"/>
                <a:cs typeface="宋体"/>
                <a:hlinkClick r:id="rId12" action="ppaction://hlinksldjump"/>
              </a:rPr>
              <a:t>图</a:t>
            </a:r>
            <a:r>
              <a:rPr dirty="0" sz="1200" spc="-320">
                <a:latin typeface="宋体"/>
                <a:cs typeface="宋体"/>
                <a:hlinkClick r:id="rId12" action="ppaction://hlinksldjump"/>
              </a:rPr>
              <a:t> </a:t>
            </a:r>
            <a:r>
              <a:rPr dirty="0" sz="1200">
                <a:latin typeface="Calibri"/>
                <a:cs typeface="Calibri"/>
                <a:hlinkClick r:id="rId12" action="ppaction://hlinksldjump"/>
              </a:rPr>
              <a:t>12 </a:t>
            </a:r>
            <a:r>
              <a:rPr dirty="0" sz="1200" spc="0">
                <a:latin typeface="Calibri"/>
                <a:cs typeface="Calibri"/>
                <a:hlinkClick r:id="rId12" action="ppaction://hlinksldjump"/>
              </a:rPr>
              <a:t> </a:t>
            </a:r>
            <a:r>
              <a:rPr dirty="0" sz="1200">
                <a:latin typeface="宋体"/>
                <a:cs typeface="宋体"/>
                <a:hlinkClick r:id="rId12" action="ppaction://hlinksldjump"/>
              </a:rPr>
              <a:t>人工智能技术在智慧建筑中的应用</a:t>
            </a:r>
            <a:r>
              <a:rPr dirty="0" sz="1200">
                <a:latin typeface="Times New Roman"/>
                <a:cs typeface="Times New Roman"/>
                <a:hlinkClick r:id="rId12" action="ppaction://hlinksldjump"/>
              </a:rPr>
              <a:t>...............................................................</a:t>
            </a:r>
            <a:r>
              <a:rPr dirty="0" sz="1200">
                <a:latin typeface="Calibri"/>
                <a:cs typeface="Calibri"/>
                <a:hlinkClick r:id="rId12" action="ppaction://hlinksldjump"/>
              </a:rPr>
              <a:t>23</a:t>
            </a:r>
            <a:endParaRPr sz="1200">
              <a:latin typeface="Calibri"/>
              <a:cs typeface="Calibri"/>
            </a:endParaRPr>
          </a:p>
          <a:p>
            <a:pPr algn="ctr">
              <a:lnSpc>
                <a:spcPct val="100000"/>
              </a:lnSpc>
              <a:spcBef>
                <a:spcPts val="900"/>
              </a:spcBef>
            </a:pPr>
            <a:r>
              <a:rPr dirty="0" sz="1200">
                <a:latin typeface="宋体"/>
                <a:cs typeface="宋体"/>
                <a:hlinkClick r:id="rId13" action="ppaction://hlinksldjump"/>
              </a:rPr>
              <a:t>图</a:t>
            </a:r>
            <a:r>
              <a:rPr dirty="0" sz="1200" spc="-335">
                <a:latin typeface="宋体"/>
                <a:cs typeface="宋体"/>
                <a:hlinkClick r:id="rId13" action="ppaction://hlinksldjump"/>
              </a:rPr>
              <a:t> </a:t>
            </a:r>
            <a:r>
              <a:rPr dirty="0" sz="1200">
                <a:latin typeface="Calibri"/>
                <a:cs typeface="Calibri"/>
                <a:hlinkClick r:id="rId13" action="ppaction://hlinksldjump"/>
              </a:rPr>
              <a:t>13</a:t>
            </a:r>
            <a:r>
              <a:rPr dirty="0" sz="1200" spc="185">
                <a:latin typeface="Calibri"/>
                <a:cs typeface="Calibri"/>
                <a:hlinkClick r:id="rId13" action="ppaction://hlinksldjump"/>
              </a:rPr>
              <a:t> </a:t>
            </a:r>
            <a:r>
              <a:rPr dirty="0" sz="1200">
                <a:latin typeface="宋体"/>
                <a:cs typeface="宋体"/>
                <a:hlinkClick r:id="rId13" action="ppaction://hlinksldjump"/>
              </a:rPr>
              <a:t>边缘计算</a:t>
            </a:r>
            <a:r>
              <a:rPr dirty="0" sz="1200">
                <a:latin typeface="Times New Roman"/>
                <a:cs typeface="Times New Roman"/>
                <a:hlinkClick r:id="rId13" action="ppaction://hlinksldjump"/>
              </a:rPr>
              <a:t>...........................................................................................................</a:t>
            </a:r>
            <a:r>
              <a:rPr dirty="0" sz="1200" spc="-195">
                <a:latin typeface="Times New Roman"/>
                <a:cs typeface="Times New Roman"/>
                <a:hlinkClick r:id="rId13" action="ppaction://hlinksldjump"/>
              </a:rPr>
              <a:t> </a:t>
            </a:r>
            <a:r>
              <a:rPr dirty="0" sz="1200">
                <a:latin typeface="Calibri"/>
                <a:cs typeface="Calibri"/>
                <a:hlinkClick r:id="rId13" action="ppaction://hlinksldjump"/>
              </a:rPr>
              <a:t>27</a:t>
            </a:r>
            <a:endParaRPr sz="1200">
              <a:latin typeface="Calibri"/>
              <a:cs typeface="Calibri"/>
            </a:endParaRPr>
          </a:p>
          <a:p>
            <a:pPr algn="ctr">
              <a:lnSpc>
                <a:spcPct val="100000"/>
              </a:lnSpc>
              <a:spcBef>
                <a:spcPts val="900"/>
              </a:spcBef>
            </a:pPr>
            <a:r>
              <a:rPr dirty="0" sz="1200">
                <a:latin typeface="宋体"/>
                <a:cs typeface="宋体"/>
                <a:hlinkClick r:id="rId14" action="ppaction://hlinksldjump"/>
              </a:rPr>
              <a:t>图</a:t>
            </a:r>
            <a:r>
              <a:rPr dirty="0" sz="1200" spc="-335">
                <a:latin typeface="宋体"/>
                <a:cs typeface="宋体"/>
                <a:hlinkClick r:id="rId14" action="ppaction://hlinksldjump"/>
              </a:rPr>
              <a:t> </a:t>
            </a:r>
            <a:r>
              <a:rPr dirty="0" sz="1200">
                <a:latin typeface="Calibri"/>
                <a:cs typeface="Calibri"/>
                <a:hlinkClick r:id="rId14" action="ppaction://hlinksldjump"/>
              </a:rPr>
              <a:t>14</a:t>
            </a:r>
            <a:r>
              <a:rPr dirty="0" sz="1200" spc="185">
                <a:latin typeface="Calibri"/>
                <a:cs typeface="Calibri"/>
                <a:hlinkClick r:id="rId14" action="ppaction://hlinksldjump"/>
              </a:rPr>
              <a:t> </a:t>
            </a:r>
            <a:r>
              <a:rPr dirty="0" sz="1200">
                <a:latin typeface="宋体"/>
                <a:cs typeface="宋体"/>
                <a:hlinkClick r:id="rId14" action="ppaction://hlinksldjump"/>
              </a:rPr>
              <a:t>边缘计算架构</a:t>
            </a:r>
            <a:r>
              <a:rPr dirty="0" sz="1200">
                <a:latin typeface="Times New Roman"/>
                <a:cs typeface="Times New Roman"/>
                <a:hlinkClick r:id="rId14" action="ppaction://hlinksldjump"/>
              </a:rPr>
              <a:t>...................................................................................................</a:t>
            </a:r>
            <a:r>
              <a:rPr dirty="0" sz="1200" spc="-195">
                <a:latin typeface="Times New Roman"/>
                <a:cs typeface="Times New Roman"/>
                <a:hlinkClick r:id="rId14" action="ppaction://hlinksldjump"/>
              </a:rPr>
              <a:t> </a:t>
            </a:r>
            <a:r>
              <a:rPr dirty="0" sz="1200">
                <a:latin typeface="Calibri"/>
                <a:cs typeface="Calibri"/>
                <a:hlinkClick r:id="rId14" action="ppaction://hlinksldjump"/>
              </a:rPr>
              <a:t>28</a:t>
            </a:r>
            <a:endParaRPr sz="1200">
              <a:latin typeface="Calibri"/>
              <a:cs typeface="Calibri"/>
            </a:endParaRPr>
          </a:p>
          <a:p>
            <a:pPr algn="ctr">
              <a:lnSpc>
                <a:spcPct val="100000"/>
              </a:lnSpc>
              <a:spcBef>
                <a:spcPts val="900"/>
              </a:spcBef>
            </a:pPr>
            <a:r>
              <a:rPr dirty="0" sz="1200">
                <a:latin typeface="宋体"/>
                <a:cs typeface="宋体"/>
                <a:hlinkClick r:id="rId15" action="ppaction://hlinksldjump"/>
              </a:rPr>
              <a:t>图</a:t>
            </a:r>
            <a:r>
              <a:rPr dirty="0" sz="1200" spc="-335">
                <a:latin typeface="宋体"/>
                <a:cs typeface="宋体"/>
                <a:hlinkClick r:id="rId15" action="ppaction://hlinksldjump"/>
              </a:rPr>
              <a:t> </a:t>
            </a:r>
            <a:r>
              <a:rPr dirty="0" sz="1200">
                <a:latin typeface="Calibri"/>
                <a:cs typeface="Calibri"/>
                <a:hlinkClick r:id="rId15" action="ppaction://hlinksldjump"/>
              </a:rPr>
              <a:t>15</a:t>
            </a:r>
            <a:r>
              <a:rPr dirty="0" sz="1200" spc="185">
                <a:latin typeface="Calibri"/>
                <a:cs typeface="Calibri"/>
                <a:hlinkClick r:id="rId15" action="ppaction://hlinksldjump"/>
              </a:rPr>
              <a:t> </a:t>
            </a:r>
            <a:r>
              <a:rPr dirty="0" sz="1200">
                <a:latin typeface="宋体"/>
                <a:cs typeface="宋体"/>
                <a:hlinkClick r:id="rId15" action="ppaction://hlinksldjump"/>
              </a:rPr>
              <a:t>软件定义网络与传统网络区别示意图</a:t>
            </a:r>
            <a:r>
              <a:rPr dirty="0" sz="1200">
                <a:latin typeface="Times New Roman"/>
                <a:cs typeface="Times New Roman"/>
                <a:hlinkClick r:id="rId15" action="ppaction://hlinksldjump"/>
              </a:rPr>
              <a:t>...........................................................</a:t>
            </a:r>
            <a:r>
              <a:rPr dirty="0" sz="1200" spc="-195">
                <a:latin typeface="Times New Roman"/>
                <a:cs typeface="Times New Roman"/>
                <a:hlinkClick r:id="rId15" action="ppaction://hlinksldjump"/>
              </a:rPr>
              <a:t> </a:t>
            </a:r>
            <a:r>
              <a:rPr dirty="0" sz="1200">
                <a:latin typeface="Calibri"/>
                <a:cs typeface="Calibri"/>
                <a:hlinkClick r:id="rId15" action="ppaction://hlinksldjump"/>
              </a:rPr>
              <a:t>29</a:t>
            </a:r>
            <a:endParaRPr sz="1200">
              <a:latin typeface="Calibri"/>
              <a:cs typeface="Calibri"/>
            </a:endParaRPr>
          </a:p>
          <a:p>
            <a:pPr algn="ctr">
              <a:lnSpc>
                <a:spcPct val="100000"/>
              </a:lnSpc>
              <a:spcBef>
                <a:spcPts val="900"/>
              </a:spcBef>
            </a:pPr>
            <a:r>
              <a:rPr dirty="0" sz="1200">
                <a:latin typeface="宋体"/>
                <a:cs typeface="宋体"/>
                <a:hlinkClick r:id="rId16" action="ppaction://hlinksldjump"/>
              </a:rPr>
              <a:t>图</a:t>
            </a:r>
            <a:r>
              <a:rPr dirty="0" sz="1200" spc="-320">
                <a:latin typeface="宋体"/>
                <a:cs typeface="宋体"/>
                <a:hlinkClick r:id="rId16" action="ppaction://hlinksldjump"/>
              </a:rPr>
              <a:t> </a:t>
            </a:r>
            <a:r>
              <a:rPr dirty="0" sz="1200">
                <a:latin typeface="Calibri"/>
                <a:cs typeface="Calibri"/>
                <a:hlinkClick r:id="rId16" action="ppaction://hlinksldjump"/>
              </a:rPr>
              <a:t>16</a:t>
            </a:r>
            <a:r>
              <a:rPr dirty="0" sz="1200" spc="204">
                <a:latin typeface="Calibri"/>
                <a:cs typeface="Calibri"/>
                <a:hlinkClick r:id="rId16" action="ppaction://hlinksldjump"/>
              </a:rPr>
              <a:t> </a:t>
            </a:r>
            <a:r>
              <a:rPr dirty="0" sz="1200">
                <a:latin typeface="宋体"/>
                <a:cs typeface="宋体"/>
                <a:hlinkClick r:id="rId16" action="ppaction://hlinksldjump"/>
              </a:rPr>
              <a:t>基于</a:t>
            </a:r>
            <a:r>
              <a:rPr dirty="0" sz="1200" spc="-320">
                <a:latin typeface="宋体"/>
                <a:cs typeface="宋体"/>
                <a:hlinkClick r:id="rId16" action="ppaction://hlinksldjump"/>
              </a:rPr>
              <a:t> </a:t>
            </a:r>
            <a:r>
              <a:rPr dirty="0" sz="1200">
                <a:latin typeface="Calibri"/>
                <a:cs typeface="Calibri"/>
                <a:hlinkClick r:id="rId16" action="ppaction://hlinksldjump"/>
              </a:rPr>
              <a:t>SDN </a:t>
            </a:r>
            <a:r>
              <a:rPr dirty="0" sz="1200">
                <a:latin typeface="宋体"/>
                <a:cs typeface="宋体"/>
                <a:hlinkClick r:id="rId16" action="ppaction://hlinksldjump"/>
              </a:rPr>
              <a:t>的智慧建筑框架图</a:t>
            </a:r>
            <a:r>
              <a:rPr dirty="0" sz="1200">
                <a:latin typeface="Times New Roman"/>
                <a:cs typeface="Times New Roman"/>
                <a:hlinkClick r:id="rId16" action="ppaction://hlinksldjump"/>
              </a:rPr>
              <a:t>..........................................................................</a:t>
            </a:r>
            <a:r>
              <a:rPr dirty="0" sz="1200" spc="-155">
                <a:latin typeface="Times New Roman"/>
                <a:cs typeface="Times New Roman"/>
                <a:hlinkClick r:id="rId16" action="ppaction://hlinksldjump"/>
              </a:rPr>
              <a:t> </a:t>
            </a:r>
            <a:r>
              <a:rPr dirty="0" sz="1200">
                <a:latin typeface="Calibri"/>
                <a:cs typeface="Calibri"/>
                <a:hlinkClick r:id="rId16" action="ppaction://hlinksldjump"/>
              </a:rPr>
              <a:t>32</a:t>
            </a:r>
            <a:endParaRPr sz="1200">
              <a:latin typeface="Calibri"/>
              <a:cs typeface="Calibri"/>
            </a:endParaRPr>
          </a:p>
          <a:p>
            <a:pPr algn="ctr">
              <a:lnSpc>
                <a:spcPct val="100000"/>
              </a:lnSpc>
              <a:spcBef>
                <a:spcPts val="900"/>
              </a:spcBef>
            </a:pPr>
            <a:r>
              <a:rPr dirty="0" sz="1200">
                <a:latin typeface="宋体"/>
                <a:cs typeface="宋体"/>
                <a:hlinkClick r:id="rId17" action="ppaction://hlinksldjump"/>
              </a:rPr>
              <a:t>图</a:t>
            </a:r>
            <a:r>
              <a:rPr dirty="0" sz="1200" spc="-335">
                <a:latin typeface="宋体"/>
                <a:cs typeface="宋体"/>
                <a:hlinkClick r:id="rId17" action="ppaction://hlinksldjump"/>
              </a:rPr>
              <a:t> </a:t>
            </a:r>
            <a:r>
              <a:rPr dirty="0" sz="1200">
                <a:latin typeface="Calibri"/>
                <a:cs typeface="Calibri"/>
                <a:hlinkClick r:id="rId17" action="ppaction://hlinksldjump"/>
              </a:rPr>
              <a:t>17</a:t>
            </a:r>
            <a:r>
              <a:rPr dirty="0" sz="1200" spc="185">
                <a:latin typeface="Calibri"/>
                <a:cs typeface="Calibri"/>
                <a:hlinkClick r:id="rId17" action="ppaction://hlinksldjump"/>
              </a:rPr>
              <a:t> </a:t>
            </a:r>
            <a:r>
              <a:rPr dirty="0" sz="1200">
                <a:latin typeface="宋体"/>
                <a:cs typeface="宋体"/>
                <a:hlinkClick r:id="rId17" action="ppaction://hlinksldjump"/>
              </a:rPr>
              <a:t>区块链结构</a:t>
            </a:r>
            <a:r>
              <a:rPr dirty="0" sz="1200">
                <a:latin typeface="Times New Roman"/>
                <a:cs typeface="Times New Roman"/>
                <a:hlinkClick r:id="rId17" action="ppaction://hlinksldjump"/>
              </a:rPr>
              <a:t>.......................................................................................................</a:t>
            </a:r>
            <a:r>
              <a:rPr dirty="0" sz="1200" spc="-195">
                <a:latin typeface="Times New Roman"/>
                <a:cs typeface="Times New Roman"/>
                <a:hlinkClick r:id="rId17" action="ppaction://hlinksldjump"/>
              </a:rPr>
              <a:t> </a:t>
            </a:r>
            <a:r>
              <a:rPr dirty="0" sz="1200">
                <a:latin typeface="Calibri"/>
                <a:cs typeface="Calibri"/>
                <a:hlinkClick r:id="rId17" action="ppaction://hlinksldjump"/>
              </a:rPr>
              <a:t>33</a:t>
            </a:r>
            <a:endParaRPr sz="1200">
              <a:latin typeface="Calibri"/>
              <a:cs typeface="Calibri"/>
            </a:endParaRPr>
          </a:p>
          <a:p>
            <a:pPr algn="ctr">
              <a:lnSpc>
                <a:spcPct val="100000"/>
              </a:lnSpc>
              <a:spcBef>
                <a:spcPts val="900"/>
              </a:spcBef>
            </a:pPr>
            <a:r>
              <a:rPr dirty="0" sz="1200">
                <a:latin typeface="宋体"/>
                <a:cs typeface="宋体"/>
                <a:hlinkClick r:id="rId18" action="ppaction://hlinksldjump"/>
              </a:rPr>
              <a:t>图</a:t>
            </a:r>
            <a:r>
              <a:rPr dirty="0" sz="1200" spc="-335">
                <a:latin typeface="宋体"/>
                <a:cs typeface="宋体"/>
                <a:hlinkClick r:id="rId18" action="ppaction://hlinksldjump"/>
              </a:rPr>
              <a:t> </a:t>
            </a:r>
            <a:r>
              <a:rPr dirty="0" sz="1200">
                <a:latin typeface="Calibri"/>
                <a:cs typeface="Calibri"/>
                <a:hlinkClick r:id="rId18" action="ppaction://hlinksldjump"/>
              </a:rPr>
              <a:t>18</a:t>
            </a:r>
            <a:r>
              <a:rPr dirty="0" sz="1200" spc="185">
                <a:latin typeface="Calibri"/>
                <a:cs typeface="Calibri"/>
                <a:hlinkClick r:id="rId18" action="ppaction://hlinksldjump"/>
              </a:rPr>
              <a:t> </a:t>
            </a:r>
            <a:r>
              <a:rPr dirty="0" sz="1200">
                <a:latin typeface="宋体"/>
                <a:cs typeface="宋体"/>
                <a:hlinkClick r:id="rId18" action="ppaction://hlinksldjump"/>
              </a:rPr>
              <a:t>区块链的架构</a:t>
            </a:r>
            <a:r>
              <a:rPr dirty="0" sz="1200">
                <a:latin typeface="Times New Roman"/>
                <a:cs typeface="Times New Roman"/>
                <a:hlinkClick r:id="rId18" action="ppaction://hlinksldjump"/>
              </a:rPr>
              <a:t>...................................................................................................</a:t>
            </a:r>
            <a:r>
              <a:rPr dirty="0" sz="1200" spc="-195">
                <a:latin typeface="Times New Roman"/>
                <a:cs typeface="Times New Roman"/>
                <a:hlinkClick r:id="rId18" action="ppaction://hlinksldjump"/>
              </a:rPr>
              <a:t> </a:t>
            </a:r>
            <a:r>
              <a:rPr dirty="0" sz="1200">
                <a:latin typeface="Calibri"/>
                <a:cs typeface="Calibri"/>
                <a:hlinkClick r:id="rId18" action="ppaction://hlinksldjump"/>
              </a:rPr>
              <a:t>34</a:t>
            </a:r>
            <a:endParaRPr sz="1200">
              <a:latin typeface="Calibri"/>
              <a:cs typeface="Calibri"/>
            </a:endParaRPr>
          </a:p>
          <a:p>
            <a:pPr algn="ctr">
              <a:lnSpc>
                <a:spcPct val="100000"/>
              </a:lnSpc>
              <a:spcBef>
                <a:spcPts val="900"/>
              </a:spcBef>
            </a:pPr>
            <a:r>
              <a:rPr dirty="0" sz="1200">
                <a:latin typeface="宋体"/>
                <a:cs typeface="宋体"/>
                <a:hlinkClick r:id="rId19" action="ppaction://hlinksldjump"/>
              </a:rPr>
              <a:t>图</a:t>
            </a:r>
            <a:r>
              <a:rPr dirty="0" sz="1200" spc="-320">
                <a:latin typeface="宋体"/>
                <a:cs typeface="宋体"/>
                <a:hlinkClick r:id="rId19" action="ppaction://hlinksldjump"/>
              </a:rPr>
              <a:t> </a:t>
            </a:r>
            <a:r>
              <a:rPr dirty="0" sz="1200">
                <a:latin typeface="Calibri"/>
                <a:cs typeface="Calibri"/>
                <a:hlinkClick r:id="rId19" action="ppaction://hlinksldjump"/>
              </a:rPr>
              <a:t>19 </a:t>
            </a:r>
            <a:r>
              <a:rPr dirty="0" sz="1200" spc="0">
                <a:latin typeface="Calibri"/>
                <a:cs typeface="Calibri"/>
                <a:hlinkClick r:id="rId19" action="ppaction://hlinksldjump"/>
              </a:rPr>
              <a:t> </a:t>
            </a:r>
            <a:r>
              <a:rPr dirty="0" sz="1200">
                <a:latin typeface="宋体"/>
                <a:cs typeface="宋体"/>
                <a:hlinkClick r:id="rId19" action="ppaction://hlinksldjump"/>
              </a:rPr>
              <a:t>区块链</a:t>
            </a:r>
            <a:r>
              <a:rPr dirty="0" sz="1200">
                <a:latin typeface="Calibri"/>
                <a:cs typeface="Calibri"/>
                <a:hlinkClick r:id="rId19" action="ppaction://hlinksldjump"/>
              </a:rPr>
              <a:t>+</a:t>
            </a:r>
            <a:r>
              <a:rPr dirty="0" sz="1200">
                <a:latin typeface="宋体"/>
                <a:cs typeface="宋体"/>
                <a:hlinkClick r:id="rId19" action="ppaction://hlinksldjump"/>
              </a:rPr>
              <a:t>智慧建筑</a:t>
            </a:r>
            <a:r>
              <a:rPr dirty="0" sz="1200">
                <a:latin typeface="Times New Roman"/>
                <a:cs typeface="Times New Roman"/>
                <a:hlinkClick r:id="rId19" action="ppaction://hlinksldjump"/>
              </a:rPr>
              <a:t>.............................................................................................</a:t>
            </a:r>
            <a:r>
              <a:rPr dirty="0" sz="1200">
                <a:latin typeface="Calibri"/>
                <a:cs typeface="Calibri"/>
                <a:hlinkClick r:id="rId19" action="ppaction://hlinksldjump"/>
              </a:rPr>
              <a:t>35</a:t>
            </a:r>
            <a:endParaRPr sz="1200">
              <a:latin typeface="Calibri"/>
              <a:cs typeface="Calibri"/>
            </a:endParaRPr>
          </a:p>
          <a:p>
            <a:pPr algn="ctr">
              <a:lnSpc>
                <a:spcPct val="100000"/>
              </a:lnSpc>
              <a:spcBef>
                <a:spcPts val="900"/>
              </a:spcBef>
            </a:pPr>
            <a:r>
              <a:rPr dirty="0" sz="1200">
                <a:latin typeface="宋体"/>
                <a:cs typeface="宋体"/>
                <a:hlinkClick r:id="rId20" action="ppaction://hlinksldjump"/>
              </a:rPr>
              <a:t>图</a:t>
            </a:r>
            <a:r>
              <a:rPr dirty="0" sz="1200" spc="-320">
                <a:latin typeface="宋体"/>
                <a:cs typeface="宋体"/>
                <a:hlinkClick r:id="rId20" action="ppaction://hlinksldjump"/>
              </a:rPr>
              <a:t> </a:t>
            </a:r>
            <a:r>
              <a:rPr dirty="0" sz="1200">
                <a:latin typeface="Calibri"/>
                <a:cs typeface="Calibri"/>
                <a:hlinkClick r:id="rId20" action="ppaction://hlinksldjump"/>
              </a:rPr>
              <a:t>20 </a:t>
            </a:r>
            <a:r>
              <a:rPr dirty="0" sz="1200" spc="0">
                <a:latin typeface="Calibri"/>
                <a:cs typeface="Calibri"/>
                <a:hlinkClick r:id="rId20" action="ppaction://hlinksldjump"/>
              </a:rPr>
              <a:t> </a:t>
            </a:r>
            <a:r>
              <a:rPr dirty="0" sz="1200">
                <a:latin typeface="宋体"/>
                <a:cs typeface="宋体"/>
                <a:hlinkClick r:id="rId20" action="ppaction://hlinksldjump"/>
              </a:rPr>
              <a:t>区块链</a:t>
            </a:r>
            <a:r>
              <a:rPr dirty="0" sz="1200">
                <a:latin typeface="Calibri"/>
                <a:cs typeface="Calibri"/>
                <a:hlinkClick r:id="rId20" action="ppaction://hlinksldjump"/>
              </a:rPr>
              <a:t>+</a:t>
            </a:r>
            <a:r>
              <a:rPr dirty="0" sz="1200">
                <a:latin typeface="宋体"/>
                <a:cs typeface="宋体"/>
                <a:hlinkClick r:id="rId20" action="ppaction://hlinksldjump"/>
              </a:rPr>
              <a:t>智慧建筑的体系架构</a:t>
            </a:r>
            <a:r>
              <a:rPr dirty="0" sz="1200">
                <a:latin typeface="Times New Roman"/>
                <a:cs typeface="Times New Roman"/>
                <a:hlinkClick r:id="rId20" action="ppaction://hlinksldjump"/>
              </a:rPr>
              <a:t>.........................................................................</a:t>
            </a:r>
            <a:r>
              <a:rPr dirty="0" sz="1200">
                <a:latin typeface="Calibri"/>
                <a:cs typeface="Calibri"/>
                <a:hlinkClick r:id="rId20" action="ppaction://hlinksldjump"/>
              </a:rPr>
              <a:t>36</a:t>
            </a:r>
            <a:endParaRPr sz="1200">
              <a:latin typeface="Calibri"/>
              <a:cs typeface="Calibri"/>
            </a:endParaRPr>
          </a:p>
          <a:p>
            <a:pPr algn="ctr">
              <a:lnSpc>
                <a:spcPct val="100000"/>
              </a:lnSpc>
              <a:spcBef>
                <a:spcPts val="900"/>
              </a:spcBef>
            </a:pPr>
            <a:r>
              <a:rPr dirty="0" sz="1200">
                <a:latin typeface="宋体"/>
                <a:cs typeface="宋体"/>
                <a:hlinkClick r:id="rId21" action="ppaction://hlinksldjump"/>
              </a:rPr>
              <a:t>图</a:t>
            </a:r>
            <a:r>
              <a:rPr dirty="0" sz="1200" spc="-320">
                <a:latin typeface="宋体"/>
                <a:cs typeface="宋体"/>
                <a:hlinkClick r:id="rId21" action="ppaction://hlinksldjump"/>
              </a:rPr>
              <a:t> </a:t>
            </a:r>
            <a:r>
              <a:rPr dirty="0" sz="1200">
                <a:latin typeface="Calibri"/>
                <a:cs typeface="Calibri"/>
                <a:hlinkClick r:id="rId21" action="ppaction://hlinksldjump"/>
              </a:rPr>
              <a:t>21 </a:t>
            </a:r>
            <a:r>
              <a:rPr dirty="0" sz="1200" spc="0">
                <a:latin typeface="Calibri"/>
                <a:cs typeface="Calibri"/>
                <a:hlinkClick r:id="rId21" action="ppaction://hlinksldjump"/>
              </a:rPr>
              <a:t> </a:t>
            </a:r>
            <a:r>
              <a:rPr dirty="0" sz="1200">
                <a:latin typeface="宋体"/>
                <a:cs typeface="宋体"/>
                <a:hlinkClick r:id="rId21" action="ppaction://hlinksldjump"/>
              </a:rPr>
              <a:t>江森自控新亚太总部大楼</a:t>
            </a:r>
            <a:r>
              <a:rPr dirty="0" sz="1200">
                <a:latin typeface="Times New Roman"/>
                <a:cs typeface="Times New Roman"/>
                <a:hlinkClick r:id="rId21" action="ppaction://hlinksldjump"/>
              </a:rPr>
              <a:t>...............................................................................</a:t>
            </a:r>
            <a:r>
              <a:rPr dirty="0" sz="1200">
                <a:latin typeface="Calibri"/>
                <a:cs typeface="Calibri"/>
                <a:hlinkClick r:id="rId21" action="ppaction://hlinksldjump"/>
              </a:rPr>
              <a:t>81</a:t>
            </a:r>
            <a:endParaRPr sz="1200">
              <a:latin typeface="Calibri"/>
              <a:cs typeface="Calibri"/>
            </a:endParaRPr>
          </a:p>
          <a:p>
            <a:pPr algn="ctr">
              <a:lnSpc>
                <a:spcPct val="100000"/>
              </a:lnSpc>
              <a:spcBef>
                <a:spcPts val="900"/>
              </a:spcBef>
            </a:pPr>
            <a:r>
              <a:rPr dirty="0" sz="1200">
                <a:latin typeface="宋体"/>
                <a:cs typeface="宋体"/>
                <a:hlinkClick r:id="rId22" action="ppaction://hlinksldjump"/>
              </a:rPr>
              <a:t>图</a:t>
            </a:r>
            <a:r>
              <a:rPr dirty="0" sz="1200" spc="-325">
                <a:latin typeface="宋体"/>
                <a:cs typeface="宋体"/>
                <a:hlinkClick r:id="rId22" action="ppaction://hlinksldjump"/>
              </a:rPr>
              <a:t> </a:t>
            </a:r>
            <a:r>
              <a:rPr dirty="0" sz="1200">
                <a:latin typeface="Calibri"/>
                <a:cs typeface="Calibri"/>
                <a:hlinkClick r:id="rId22" action="ppaction://hlinksldjump"/>
              </a:rPr>
              <a:t>22</a:t>
            </a:r>
            <a:r>
              <a:rPr dirty="0" sz="1200" spc="204">
                <a:latin typeface="Calibri"/>
                <a:cs typeface="Calibri"/>
                <a:hlinkClick r:id="rId22" action="ppaction://hlinksldjump"/>
              </a:rPr>
              <a:t> </a:t>
            </a:r>
            <a:r>
              <a:rPr dirty="0" sz="1200" spc="-10">
                <a:latin typeface="Calibri"/>
                <a:cs typeface="Calibri"/>
                <a:hlinkClick r:id="rId22" action="ppaction://hlinksldjump"/>
              </a:rPr>
              <a:t>Metasys</a:t>
            </a:r>
            <a:r>
              <a:rPr dirty="0" sz="1200" spc="-5">
                <a:latin typeface="Calibri"/>
                <a:cs typeface="Calibri"/>
                <a:hlinkClick r:id="rId22" action="ppaction://hlinksldjump"/>
              </a:rPr>
              <a:t> </a:t>
            </a:r>
            <a:r>
              <a:rPr dirty="0" sz="1200">
                <a:latin typeface="宋体"/>
                <a:cs typeface="宋体"/>
                <a:hlinkClick r:id="rId22" action="ppaction://hlinksldjump"/>
              </a:rPr>
              <a:t>楼宇控制系统</a:t>
            </a:r>
            <a:r>
              <a:rPr dirty="0" sz="1200">
                <a:latin typeface="Times New Roman"/>
                <a:cs typeface="Times New Roman"/>
                <a:hlinkClick r:id="rId22" action="ppaction://hlinksldjump"/>
              </a:rPr>
              <a:t>....................................................................................</a:t>
            </a:r>
            <a:r>
              <a:rPr dirty="0" sz="1200" spc="-25">
                <a:latin typeface="Times New Roman"/>
                <a:cs typeface="Times New Roman"/>
                <a:hlinkClick r:id="rId22" action="ppaction://hlinksldjump"/>
              </a:rPr>
              <a:t> </a:t>
            </a:r>
            <a:r>
              <a:rPr dirty="0" sz="1200">
                <a:latin typeface="Calibri"/>
                <a:cs typeface="Calibri"/>
                <a:hlinkClick r:id="rId22" action="ppaction://hlinksldjump"/>
              </a:rPr>
              <a:t>82</a:t>
            </a:r>
            <a:endParaRPr sz="1200">
              <a:latin typeface="Calibri"/>
              <a:cs typeface="Calibri"/>
            </a:endParaRPr>
          </a:p>
          <a:p>
            <a:pPr algn="ctr">
              <a:lnSpc>
                <a:spcPct val="100000"/>
              </a:lnSpc>
              <a:spcBef>
                <a:spcPts val="900"/>
              </a:spcBef>
            </a:pPr>
            <a:r>
              <a:rPr dirty="0" sz="1200">
                <a:latin typeface="宋体"/>
                <a:cs typeface="宋体"/>
                <a:hlinkClick r:id="rId23" action="ppaction://hlinksldjump"/>
              </a:rPr>
              <a:t>图</a:t>
            </a:r>
            <a:r>
              <a:rPr dirty="0" sz="1200" spc="-335">
                <a:latin typeface="宋体"/>
                <a:cs typeface="宋体"/>
                <a:hlinkClick r:id="rId23" action="ppaction://hlinksldjump"/>
              </a:rPr>
              <a:t> </a:t>
            </a:r>
            <a:r>
              <a:rPr dirty="0" sz="1200">
                <a:latin typeface="Calibri"/>
                <a:cs typeface="Calibri"/>
                <a:hlinkClick r:id="rId23" action="ppaction://hlinksldjump"/>
              </a:rPr>
              <a:t>23</a:t>
            </a:r>
            <a:r>
              <a:rPr dirty="0" sz="1200" spc="185">
                <a:latin typeface="Calibri"/>
                <a:cs typeface="Calibri"/>
                <a:hlinkClick r:id="rId23" action="ppaction://hlinksldjump"/>
              </a:rPr>
              <a:t> </a:t>
            </a:r>
            <a:r>
              <a:rPr dirty="0" sz="1200">
                <a:latin typeface="宋体"/>
                <a:cs typeface="宋体"/>
                <a:hlinkClick r:id="rId23" action="ppaction://hlinksldjump"/>
              </a:rPr>
              <a:t>系统场景图</a:t>
            </a:r>
            <a:r>
              <a:rPr dirty="0" sz="1200">
                <a:latin typeface="Times New Roman"/>
                <a:cs typeface="Times New Roman"/>
                <a:hlinkClick r:id="rId23" action="ppaction://hlinksldjump"/>
              </a:rPr>
              <a:t>.......................................................................................................</a:t>
            </a:r>
            <a:r>
              <a:rPr dirty="0" sz="1200" spc="-195">
                <a:latin typeface="Times New Roman"/>
                <a:cs typeface="Times New Roman"/>
                <a:hlinkClick r:id="rId23" action="ppaction://hlinksldjump"/>
              </a:rPr>
              <a:t> </a:t>
            </a:r>
            <a:r>
              <a:rPr dirty="0" sz="1200">
                <a:latin typeface="Calibri"/>
                <a:cs typeface="Calibri"/>
                <a:hlinkClick r:id="rId23" action="ppaction://hlinksldjump"/>
              </a:rPr>
              <a:t>83</a:t>
            </a:r>
            <a:endParaRPr sz="1200">
              <a:latin typeface="Calibri"/>
              <a:cs typeface="Calibri"/>
            </a:endParaRPr>
          </a:p>
          <a:p>
            <a:pPr algn="ctr" marL="12700" marR="5080">
              <a:lnSpc>
                <a:spcPct val="162500"/>
              </a:lnSpc>
            </a:pPr>
            <a:r>
              <a:rPr dirty="0" sz="1200">
                <a:latin typeface="宋体"/>
                <a:cs typeface="宋体"/>
                <a:hlinkClick r:id="rId24" action="ppaction://hlinksldjump"/>
              </a:rPr>
              <a:t>图</a:t>
            </a:r>
            <a:r>
              <a:rPr dirty="0" sz="1200" spc="-335">
                <a:latin typeface="宋体"/>
                <a:cs typeface="宋体"/>
                <a:hlinkClick r:id="rId24" action="ppaction://hlinksldjump"/>
              </a:rPr>
              <a:t> </a:t>
            </a:r>
            <a:r>
              <a:rPr dirty="0" sz="1200">
                <a:latin typeface="Calibri"/>
                <a:cs typeface="Calibri"/>
                <a:hlinkClick r:id="rId24" action="ppaction://hlinksldjump"/>
              </a:rPr>
              <a:t>24</a:t>
            </a:r>
            <a:r>
              <a:rPr dirty="0" sz="1200" spc="185">
                <a:latin typeface="Calibri"/>
                <a:cs typeface="Calibri"/>
                <a:hlinkClick r:id="rId24" action="ppaction://hlinksldjump"/>
              </a:rPr>
              <a:t> </a:t>
            </a:r>
            <a:r>
              <a:rPr dirty="0" sz="1200">
                <a:latin typeface="宋体"/>
                <a:cs typeface="宋体"/>
                <a:hlinkClick r:id="rId24" action="ppaction://hlinksldjump"/>
              </a:rPr>
              <a:t>系统架构图</a:t>
            </a:r>
            <a:r>
              <a:rPr dirty="0" sz="1200">
                <a:latin typeface="Times New Roman"/>
                <a:cs typeface="Times New Roman"/>
                <a:hlinkClick r:id="rId24" action="ppaction://hlinksldjump"/>
              </a:rPr>
              <a:t>.......................................................................................................</a:t>
            </a:r>
            <a:r>
              <a:rPr dirty="0" sz="1200" spc="-195">
                <a:latin typeface="Times New Roman"/>
                <a:cs typeface="Times New Roman"/>
                <a:hlinkClick r:id="rId24" action="ppaction://hlinksldjump"/>
              </a:rPr>
              <a:t> </a:t>
            </a:r>
            <a:r>
              <a:rPr dirty="0" sz="1200">
                <a:latin typeface="Calibri"/>
                <a:cs typeface="Calibri"/>
                <a:hlinkClick r:id="rId24" action="ppaction://hlinksldjump"/>
              </a:rPr>
              <a:t>84  </a:t>
            </a:r>
            <a:r>
              <a:rPr dirty="0" sz="1200">
                <a:latin typeface="宋体"/>
                <a:cs typeface="宋体"/>
                <a:hlinkClick r:id="rId25" action="ppaction://hlinksldjump"/>
              </a:rPr>
              <a:t>图</a:t>
            </a:r>
            <a:r>
              <a:rPr dirty="0" sz="1200" spc="-320">
                <a:latin typeface="宋体"/>
                <a:cs typeface="宋体"/>
                <a:hlinkClick r:id="rId25" action="ppaction://hlinksldjump"/>
              </a:rPr>
              <a:t> </a:t>
            </a:r>
            <a:r>
              <a:rPr dirty="0" sz="1200">
                <a:latin typeface="Calibri"/>
                <a:cs typeface="Calibri"/>
                <a:hlinkClick r:id="rId25" action="ppaction://hlinksldjump"/>
              </a:rPr>
              <a:t>25</a:t>
            </a:r>
            <a:r>
              <a:rPr dirty="0" sz="1200" spc="204">
                <a:latin typeface="Calibri"/>
                <a:cs typeface="Calibri"/>
                <a:hlinkClick r:id="rId25" action="ppaction://hlinksldjump"/>
              </a:rPr>
              <a:t> </a:t>
            </a:r>
            <a:r>
              <a:rPr dirty="0" sz="1200">
                <a:latin typeface="宋体"/>
                <a:cs typeface="宋体"/>
                <a:hlinkClick r:id="rId25" action="ppaction://hlinksldjump"/>
              </a:rPr>
              <a:t>边缘计算</a:t>
            </a:r>
            <a:r>
              <a:rPr dirty="0" sz="1200" spc="-5">
                <a:latin typeface="Calibri"/>
                <a:cs typeface="Calibri"/>
                <a:hlinkClick r:id="rId25" action="ppaction://hlinksldjump"/>
              </a:rPr>
              <a:t>+AIoT</a:t>
            </a:r>
            <a:r>
              <a:rPr dirty="0" sz="1200">
                <a:latin typeface="Calibri"/>
                <a:cs typeface="Calibri"/>
                <a:hlinkClick r:id="rId25" action="ppaction://hlinksldjump"/>
              </a:rPr>
              <a:t> </a:t>
            </a:r>
            <a:r>
              <a:rPr dirty="0" sz="1200">
                <a:latin typeface="宋体"/>
                <a:cs typeface="宋体"/>
                <a:hlinkClick r:id="rId25" action="ppaction://hlinksldjump"/>
              </a:rPr>
              <a:t>智慧建筑云平台</a:t>
            </a:r>
            <a:r>
              <a:rPr dirty="0" sz="1200">
                <a:latin typeface="Times New Roman"/>
                <a:cs typeface="Times New Roman"/>
                <a:hlinkClick r:id="rId25" action="ppaction://hlinksldjump"/>
              </a:rPr>
              <a:t>.....................................................................</a:t>
            </a:r>
            <a:r>
              <a:rPr dirty="0" sz="1200">
                <a:latin typeface="Calibri"/>
                <a:cs typeface="Calibri"/>
                <a:hlinkClick r:id="rId25" action="ppaction://hlinksldjump"/>
              </a:rPr>
              <a:t>86</a:t>
            </a:r>
            <a:endParaRPr sz="12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293995" cy="3108960"/>
          </a:xfrm>
          <a:prstGeom prst="rect">
            <a:avLst/>
          </a:prstGeom>
        </p:spPr>
        <p:txBody>
          <a:bodyPr wrap="square" lIns="0" tIns="12700" rIns="0" bIns="0" rtlCol="0" vert="horz">
            <a:spAutoFit/>
          </a:bodyPr>
          <a:lstStyle/>
          <a:p>
            <a:pPr algn="ctr" marL="63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algn="ctr" marL="4445">
              <a:lnSpc>
                <a:spcPct val="100000"/>
              </a:lnSpc>
            </a:pPr>
            <a:r>
              <a:rPr dirty="0" sz="1800">
                <a:latin typeface="黑体"/>
                <a:cs typeface="黑体"/>
              </a:rPr>
              <a:t>表目录</a:t>
            </a:r>
            <a:endParaRPr sz="1800">
              <a:latin typeface="黑体"/>
              <a:cs typeface="黑体"/>
            </a:endParaRPr>
          </a:p>
          <a:p>
            <a:pPr algn="ctr">
              <a:lnSpc>
                <a:spcPct val="100000"/>
              </a:lnSpc>
              <a:spcBef>
                <a:spcPts val="960"/>
              </a:spcBef>
            </a:pPr>
            <a:r>
              <a:rPr dirty="0" sz="1200">
                <a:latin typeface="宋体"/>
                <a:cs typeface="宋体"/>
                <a:hlinkClick r:id="rId2" action="ppaction://hlinksldjump"/>
              </a:rPr>
              <a:t>表</a:t>
            </a:r>
            <a:r>
              <a:rPr dirty="0" sz="1200" spc="-315">
                <a:latin typeface="宋体"/>
                <a:cs typeface="宋体"/>
                <a:hlinkClick r:id="rId2" action="ppaction://hlinksldjump"/>
              </a:rPr>
              <a:t> </a:t>
            </a:r>
            <a:r>
              <a:rPr dirty="0" sz="1200">
                <a:latin typeface="Calibri"/>
                <a:cs typeface="Calibri"/>
                <a:hlinkClick r:id="rId2" action="ppaction://hlinksldjump"/>
              </a:rPr>
              <a:t>1 </a:t>
            </a:r>
            <a:r>
              <a:rPr dirty="0" sz="1200" spc="10">
                <a:latin typeface="Calibri"/>
                <a:cs typeface="Calibri"/>
                <a:hlinkClick r:id="rId2" action="ppaction://hlinksldjump"/>
              </a:rPr>
              <a:t> </a:t>
            </a:r>
            <a:r>
              <a:rPr dirty="0" sz="1200">
                <a:latin typeface="宋体"/>
                <a:cs typeface="宋体"/>
                <a:hlinkClick r:id="rId2" action="ppaction://hlinksldjump"/>
              </a:rPr>
              <a:t>总体标准</a:t>
            </a:r>
            <a:r>
              <a:rPr dirty="0" sz="1200">
                <a:latin typeface="Times New Roman"/>
                <a:cs typeface="Times New Roman"/>
                <a:hlinkClick r:id="rId2" action="ppaction://hlinksldjump"/>
              </a:rPr>
              <a:t>.............................................................................................................</a:t>
            </a:r>
            <a:r>
              <a:rPr dirty="0" sz="1200">
                <a:latin typeface="Calibri"/>
                <a:cs typeface="Calibri"/>
                <a:hlinkClick r:id="rId2" action="ppaction://hlinksldjump"/>
              </a:rPr>
              <a:t>56</a:t>
            </a:r>
            <a:endParaRPr sz="1200">
              <a:latin typeface="Calibri"/>
              <a:cs typeface="Calibri"/>
            </a:endParaRPr>
          </a:p>
          <a:p>
            <a:pPr algn="ctr">
              <a:lnSpc>
                <a:spcPct val="100000"/>
              </a:lnSpc>
              <a:spcBef>
                <a:spcPts val="900"/>
              </a:spcBef>
            </a:pPr>
            <a:r>
              <a:rPr dirty="0" sz="1200">
                <a:latin typeface="宋体"/>
                <a:cs typeface="宋体"/>
                <a:hlinkClick r:id="rId3" action="ppaction://hlinksldjump"/>
              </a:rPr>
              <a:t>表</a:t>
            </a:r>
            <a:r>
              <a:rPr dirty="0" sz="1200" spc="-335">
                <a:latin typeface="宋体"/>
                <a:cs typeface="宋体"/>
                <a:hlinkClick r:id="rId3" action="ppaction://hlinksldjump"/>
              </a:rPr>
              <a:t> </a:t>
            </a:r>
            <a:r>
              <a:rPr dirty="0" sz="1200">
                <a:latin typeface="Calibri"/>
                <a:cs typeface="Calibri"/>
                <a:hlinkClick r:id="rId3" action="ppaction://hlinksldjump"/>
              </a:rPr>
              <a:t>2</a:t>
            </a:r>
            <a:r>
              <a:rPr dirty="0" sz="1200" spc="185">
                <a:latin typeface="Calibri"/>
                <a:cs typeface="Calibri"/>
                <a:hlinkClick r:id="rId3" action="ppaction://hlinksldjump"/>
              </a:rPr>
              <a:t> </a:t>
            </a:r>
            <a:r>
              <a:rPr dirty="0" sz="1200">
                <a:latin typeface="宋体"/>
                <a:cs typeface="宋体"/>
                <a:hlinkClick r:id="rId3" action="ppaction://hlinksldjump"/>
              </a:rPr>
              <a:t>信息化应用标准</a:t>
            </a:r>
            <a:r>
              <a:rPr dirty="0" sz="1200">
                <a:latin typeface="Times New Roman"/>
                <a:cs typeface="Times New Roman"/>
                <a:hlinkClick r:id="rId3" action="ppaction://hlinksldjump"/>
              </a:rPr>
              <a:t>.................................................................................................</a:t>
            </a:r>
            <a:r>
              <a:rPr dirty="0" sz="1200" spc="-185">
                <a:latin typeface="Times New Roman"/>
                <a:cs typeface="Times New Roman"/>
                <a:hlinkClick r:id="rId3" action="ppaction://hlinksldjump"/>
              </a:rPr>
              <a:t> </a:t>
            </a:r>
            <a:r>
              <a:rPr dirty="0" sz="1200">
                <a:latin typeface="Calibri"/>
                <a:cs typeface="Calibri"/>
                <a:hlinkClick r:id="rId3" action="ppaction://hlinksldjump"/>
              </a:rPr>
              <a:t>57</a:t>
            </a:r>
            <a:endParaRPr sz="1200">
              <a:latin typeface="Calibri"/>
              <a:cs typeface="Calibri"/>
            </a:endParaRPr>
          </a:p>
          <a:p>
            <a:pPr algn="ctr">
              <a:lnSpc>
                <a:spcPct val="100000"/>
              </a:lnSpc>
              <a:spcBef>
                <a:spcPts val="900"/>
              </a:spcBef>
            </a:pPr>
            <a:r>
              <a:rPr dirty="0" sz="1200">
                <a:latin typeface="宋体"/>
                <a:cs typeface="宋体"/>
                <a:hlinkClick r:id="rId4" action="ppaction://hlinksldjump"/>
              </a:rPr>
              <a:t>表</a:t>
            </a:r>
            <a:r>
              <a:rPr dirty="0" sz="1200" spc="-335">
                <a:latin typeface="宋体"/>
                <a:cs typeface="宋体"/>
                <a:hlinkClick r:id="rId4" action="ppaction://hlinksldjump"/>
              </a:rPr>
              <a:t> </a:t>
            </a:r>
            <a:r>
              <a:rPr dirty="0" sz="1200">
                <a:latin typeface="Calibri"/>
                <a:cs typeface="Calibri"/>
                <a:hlinkClick r:id="rId4" action="ppaction://hlinksldjump"/>
              </a:rPr>
              <a:t>3</a:t>
            </a:r>
            <a:r>
              <a:rPr dirty="0" sz="1200" spc="185">
                <a:latin typeface="Calibri"/>
                <a:cs typeface="Calibri"/>
                <a:hlinkClick r:id="rId4" action="ppaction://hlinksldjump"/>
              </a:rPr>
              <a:t> </a:t>
            </a:r>
            <a:r>
              <a:rPr dirty="0" sz="1200">
                <a:latin typeface="宋体"/>
                <a:cs typeface="宋体"/>
                <a:hlinkClick r:id="rId4" action="ppaction://hlinksldjump"/>
              </a:rPr>
              <a:t>智能化集成标准</a:t>
            </a:r>
            <a:r>
              <a:rPr dirty="0" sz="1200">
                <a:latin typeface="Times New Roman"/>
                <a:cs typeface="Times New Roman"/>
                <a:hlinkClick r:id="rId4" action="ppaction://hlinksldjump"/>
              </a:rPr>
              <a:t>.................................................................................................</a:t>
            </a:r>
            <a:r>
              <a:rPr dirty="0" sz="1200" spc="-185">
                <a:latin typeface="Times New Roman"/>
                <a:cs typeface="Times New Roman"/>
                <a:hlinkClick r:id="rId4" action="ppaction://hlinksldjump"/>
              </a:rPr>
              <a:t> </a:t>
            </a:r>
            <a:r>
              <a:rPr dirty="0" sz="1200">
                <a:latin typeface="Calibri"/>
                <a:cs typeface="Calibri"/>
                <a:hlinkClick r:id="rId4" action="ppaction://hlinksldjump"/>
              </a:rPr>
              <a:t>59</a:t>
            </a:r>
            <a:endParaRPr sz="1200">
              <a:latin typeface="Calibri"/>
              <a:cs typeface="Calibri"/>
            </a:endParaRPr>
          </a:p>
          <a:p>
            <a:pPr algn="ctr">
              <a:lnSpc>
                <a:spcPct val="100000"/>
              </a:lnSpc>
              <a:spcBef>
                <a:spcPts val="900"/>
              </a:spcBef>
            </a:pPr>
            <a:r>
              <a:rPr dirty="0" sz="1200">
                <a:latin typeface="宋体"/>
                <a:cs typeface="宋体"/>
                <a:hlinkClick r:id="rId5" action="ppaction://hlinksldjump"/>
              </a:rPr>
              <a:t>表</a:t>
            </a:r>
            <a:r>
              <a:rPr dirty="0" sz="1200" spc="-335">
                <a:latin typeface="宋体"/>
                <a:cs typeface="宋体"/>
                <a:hlinkClick r:id="rId5" action="ppaction://hlinksldjump"/>
              </a:rPr>
              <a:t> </a:t>
            </a:r>
            <a:r>
              <a:rPr dirty="0" sz="1200">
                <a:latin typeface="Calibri"/>
                <a:cs typeface="Calibri"/>
                <a:hlinkClick r:id="rId5" action="ppaction://hlinksldjump"/>
              </a:rPr>
              <a:t>4</a:t>
            </a:r>
            <a:r>
              <a:rPr dirty="0" sz="1200" spc="185">
                <a:latin typeface="Calibri"/>
                <a:cs typeface="Calibri"/>
                <a:hlinkClick r:id="rId5" action="ppaction://hlinksldjump"/>
              </a:rPr>
              <a:t> </a:t>
            </a:r>
            <a:r>
              <a:rPr dirty="0" sz="1200">
                <a:latin typeface="宋体"/>
                <a:cs typeface="宋体"/>
                <a:hlinkClick r:id="rId5" action="ppaction://hlinksldjump"/>
              </a:rPr>
              <a:t>信息设施标准</a:t>
            </a:r>
            <a:r>
              <a:rPr dirty="0" sz="1200">
                <a:latin typeface="Times New Roman"/>
                <a:cs typeface="Times New Roman"/>
                <a:hlinkClick r:id="rId5" action="ppaction://hlinksldjump"/>
              </a:rPr>
              <a:t>.....................................................................................................</a:t>
            </a:r>
            <a:r>
              <a:rPr dirty="0" sz="1200" spc="-185">
                <a:latin typeface="Times New Roman"/>
                <a:cs typeface="Times New Roman"/>
                <a:hlinkClick r:id="rId5" action="ppaction://hlinksldjump"/>
              </a:rPr>
              <a:t> </a:t>
            </a:r>
            <a:r>
              <a:rPr dirty="0" sz="1200">
                <a:latin typeface="Calibri"/>
                <a:cs typeface="Calibri"/>
                <a:hlinkClick r:id="rId5" action="ppaction://hlinksldjump"/>
              </a:rPr>
              <a:t>60</a:t>
            </a:r>
            <a:endParaRPr sz="1200">
              <a:latin typeface="Calibri"/>
              <a:cs typeface="Calibri"/>
            </a:endParaRPr>
          </a:p>
          <a:p>
            <a:pPr algn="ctr">
              <a:lnSpc>
                <a:spcPct val="100000"/>
              </a:lnSpc>
              <a:spcBef>
                <a:spcPts val="900"/>
              </a:spcBef>
            </a:pPr>
            <a:r>
              <a:rPr dirty="0" sz="1200">
                <a:latin typeface="宋体"/>
                <a:cs typeface="宋体"/>
                <a:hlinkClick r:id="rId6" action="ppaction://hlinksldjump"/>
              </a:rPr>
              <a:t>表</a:t>
            </a:r>
            <a:r>
              <a:rPr dirty="0" sz="1200" spc="-335">
                <a:latin typeface="宋体"/>
                <a:cs typeface="宋体"/>
                <a:hlinkClick r:id="rId6" action="ppaction://hlinksldjump"/>
              </a:rPr>
              <a:t> </a:t>
            </a:r>
            <a:r>
              <a:rPr dirty="0" sz="1200">
                <a:latin typeface="Calibri"/>
                <a:cs typeface="Calibri"/>
                <a:hlinkClick r:id="rId6" action="ppaction://hlinksldjump"/>
              </a:rPr>
              <a:t>5</a:t>
            </a:r>
            <a:r>
              <a:rPr dirty="0" sz="1200" spc="185">
                <a:latin typeface="Calibri"/>
                <a:cs typeface="Calibri"/>
                <a:hlinkClick r:id="rId6" action="ppaction://hlinksldjump"/>
              </a:rPr>
              <a:t> </a:t>
            </a:r>
            <a:r>
              <a:rPr dirty="0" sz="1200">
                <a:latin typeface="宋体"/>
                <a:cs typeface="宋体"/>
                <a:hlinkClick r:id="rId6" action="ppaction://hlinksldjump"/>
              </a:rPr>
              <a:t>建筑设备管理标准</a:t>
            </a:r>
            <a:r>
              <a:rPr dirty="0" sz="1200">
                <a:latin typeface="Times New Roman"/>
                <a:cs typeface="Times New Roman"/>
                <a:hlinkClick r:id="rId6" action="ppaction://hlinksldjump"/>
              </a:rPr>
              <a:t>.............................................................................................</a:t>
            </a:r>
            <a:r>
              <a:rPr dirty="0" sz="1200" spc="-185">
                <a:latin typeface="Times New Roman"/>
                <a:cs typeface="Times New Roman"/>
                <a:hlinkClick r:id="rId6" action="ppaction://hlinksldjump"/>
              </a:rPr>
              <a:t> </a:t>
            </a:r>
            <a:r>
              <a:rPr dirty="0" sz="1200">
                <a:latin typeface="Calibri"/>
                <a:cs typeface="Calibri"/>
                <a:hlinkClick r:id="rId6" action="ppaction://hlinksldjump"/>
              </a:rPr>
              <a:t>62</a:t>
            </a:r>
            <a:endParaRPr sz="1200">
              <a:latin typeface="Calibri"/>
              <a:cs typeface="Calibri"/>
            </a:endParaRPr>
          </a:p>
          <a:p>
            <a:pPr algn="ctr">
              <a:lnSpc>
                <a:spcPct val="100000"/>
              </a:lnSpc>
              <a:spcBef>
                <a:spcPts val="900"/>
              </a:spcBef>
            </a:pPr>
            <a:r>
              <a:rPr dirty="0" sz="1200">
                <a:latin typeface="宋体"/>
                <a:cs typeface="宋体"/>
                <a:hlinkClick r:id="rId7" action="ppaction://hlinksldjump"/>
              </a:rPr>
              <a:t>表</a:t>
            </a:r>
            <a:r>
              <a:rPr dirty="0" sz="1200" spc="-335">
                <a:latin typeface="宋体"/>
                <a:cs typeface="宋体"/>
                <a:hlinkClick r:id="rId7" action="ppaction://hlinksldjump"/>
              </a:rPr>
              <a:t> </a:t>
            </a:r>
            <a:r>
              <a:rPr dirty="0" sz="1200">
                <a:latin typeface="Calibri"/>
                <a:cs typeface="Calibri"/>
                <a:hlinkClick r:id="rId7" action="ppaction://hlinksldjump"/>
              </a:rPr>
              <a:t>6</a:t>
            </a:r>
            <a:r>
              <a:rPr dirty="0" sz="1200" spc="185">
                <a:latin typeface="Calibri"/>
                <a:cs typeface="Calibri"/>
                <a:hlinkClick r:id="rId7" action="ppaction://hlinksldjump"/>
              </a:rPr>
              <a:t> </a:t>
            </a:r>
            <a:r>
              <a:rPr dirty="0" sz="1200">
                <a:latin typeface="宋体"/>
                <a:cs typeface="宋体"/>
                <a:hlinkClick r:id="rId7" action="ppaction://hlinksldjump"/>
              </a:rPr>
              <a:t>公共安全标准</a:t>
            </a:r>
            <a:r>
              <a:rPr dirty="0" sz="1200">
                <a:latin typeface="Times New Roman"/>
                <a:cs typeface="Times New Roman"/>
                <a:hlinkClick r:id="rId7" action="ppaction://hlinksldjump"/>
              </a:rPr>
              <a:t>.....................................................................................................</a:t>
            </a:r>
            <a:r>
              <a:rPr dirty="0" sz="1200" spc="-185">
                <a:latin typeface="Times New Roman"/>
                <a:cs typeface="Times New Roman"/>
                <a:hlinkClick r:id="rId7" action="ppaction://hlinksldjump"/>
              </a:rPr>
              <a:t> </a:t>
            </a:r>
            <a:r>
              <a:rPr dirty="0" sz="1200">
                <a:latin typeface="Calibri"/>
                <a:cs typeface="Calibri"/>
                <a:hlinkClick r:id="rId7" action="ppaction://hlinksldjump"/>
              </a:rPr>
              <a:t>64</a:t>
            </a:r>
            <a:endParaRPr sz="1200">
              <a:latin typeface="Calibri"/>
              <a:cs typeface="Calibri"/>
            </a:endParaRPr>
          </a:p>
          <a:p>
            <a:pPr algn="ctr">
              <a:lnSpc>
                <a:spcPct val="100000"/>
              </a:lnSpc>
              <a:spcBef>
                <a:spcPts val="900"/>
              </a:spcBef>
            </a:pPr>
            <a:r>
              <a:rPr dirty="0" sz="1200">
                <a:latin typeface="宋体"/>
                <a:cs typeface="宋体"/>
                <a:hlinkClick r:id="rId8" action="ppaction://hlinksldjump"/>
              </a:rPr>
              <a:t>表</a:t>
            </a:r>
            <a:r>
              <a:rPr dirty="0" sz="1200" spc="-335">
                <a:latin typeface="宋体"/>
                <a:cs typeface="宋体"/>
                <a:hlinkClick r:id="rId8" action="ppaction://hlinksldjump"/>
              </a:rPr>
              <a:t> </a:t>
            </a:r>
            <a:r>
              <a:rPr dirty="0" sz="1200">
                <a:latin typeface="Calibri"/>
                <a:cs typeface="Calibri"/>
                <a:hlinkClick r:id="rId8" action="ppaction://hlinksldjump"/>
              </a:rPr>
              <a:t>7</a:t>
            </a:r>
            <a:r>
              <a:rPr dirty="0" sz="1200" spc="185">
                <a:latin typeface="Calibri"/>
                <a:cs typeface="Calibri"/>
                <a:hlinkClick r:id="rId8" action="ppaction://hlinksldjump"/>
              </a:rPr>
              <a:t> </a:t>
            </a:r>
            <a:r>
              <a:rPr dirty="0" sz="1200">
                <a:latin typeface="宋体"/>
                <a:cs typeface="宋体"/>
                <a:hlinkClick r:id="rId8" action="ppaction://hlinksldjump"/>
              </a:rPr>
              <a:t>机房工程标准</a:t>
            </a:r>
            <a:r>
              <a:rPr dirty="0" sz="1200">
                <a:latin typeface="Times New Roman"/>
                <a:cs typeface="Times New Roman"/>
                <a:hlinkClick r:id="rId8" action="ppaction://hlinksldjump"/>
              </a:rPr>
              <a:t>.....................................................................................................</a:t>
            </a:r>
            <a:r>
              <a:rPr dirty="0" sz="1200" spc="-185">
                <a:latin typeface="Times New Roman"/>
                <a:cs typeface="Times New Roman"/>
                <a:hlinkClick r:id="rId8" action="ppaction://hlinksldjump"/>
              </a:rPr>
              <a:t> </a:t>
            </a:r>
            <a:r>
              <a:rPr dirty="0" sz="1200">
                <a:latin typeface="Calibri"/>
                <a:cs typeface="Calibri"/>
                <a:hlinkClick r:id="rId8" action="ppaction://hlinksldjump"/>
              </a:rPr>
              <a:t>67</a:t>
            </a:r>
            <a:endParaRPr sz="1200">
              <a:latin typeface="Calibri"/>
              <a:cs typeface="Calibri"/>
            </a:endParaRPr>
          </a:p>
          <a:p>
            <a:pPr algn="ctr">
              <a:lnSpc>
                <a:spcPct val="100000"/>
              </a:lnSpc>
              <a:spcBef>
                <a:spcPts val="900"/>
              </a:spcBef>
            </a:pPr>
            <a:r>
              <a:rPr dirty="0" sz="1200">
                <a:latin typeface="宋体"/>
                <a:cs typeface="宋体"/>
                <a:hlinkClick r:id="rId9" action="ppaction://hlinksldjump"/>
              </a:rPr>
              <a:t>表</a:t>
            </a:r>
            <a:r>
              <a:rPr dirty="0" sz="1200" spc="-315">
                <a:latin typeface="宋体"/>
                <a:cs typeface="宋体"/>
                <a:hlinkClick r:id="rId9" action="ppaction://hlinksldjump"/>
              </a:rPr>
              <a:t> </a:t>
            </a:r>
            <a:r>
              <a:rPr dirty="0" sz="1200">
                <a:latin typeface="Calibri"/>
                <a:cs typeface="Calibri"/>
                <a:hlinkClick r:id="rId9" action="ppaction://hlinksldjump"/>
              </a:rPr>
              <a:t>8 </a:t>
            </a:r>
            <a:r>
              <a:rPr dirty="0" sz="1200" spc="10">
                <a:latin typeface="Calibri"/>
                <a:cs typeface="Calibri"/>
                <a:hlinkClick r:id="rId9" action="ppaction://hlinksldjump"/>
              </a:rPr>
              <a:t> </a:t>
            </a:r>
            <a:r>
              <a:rPr dirty="0" sz="1200">
                <a:latin typeface="宋体"/>
                <a:cs typeface="宋体"/>
                <a:hlinkClick r:id="rId9" action="ppaction://hlinksldjump"/>
              </a:rPr>
              <a:t>验收、运维和评价标准</a:t>
            </a:r>
            <a:r>
              <a:rPr dirty="0" sz="1200">
                <a:latin typeface="Times New Roman"/>
                <a:cs typeface="Times New Roman"/>
                <a:hlinkClick r:id="rId9" action="ppaction://hlinksldjump"/>
              </a:rPr>
              <a:t>.....................................................................................</a:t>
            </a:r>
            <a:r>
              <a:rPr dirty="0" sz="1200">
                <a:latin typeface="Calibri"/>
                <a:cs typeface="Calibri"/>
                <a:hlinkClick r:id="rId9" action="ppaction://hlinksldjump"/>
              </a:rPr>
              <a:t>68</a:t>
            </a:r>
            <a:endParaRPr sz="12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2105660" y="1105014"/>
            <a:ext cx="3352800" cy="299720"/>
          </a:xfrm>
          <a:prstGeom prst="rect">
            <a:avLst/>
          </a:prstGeom>
        </p:spPr>
        <p:txBody>
          <a:bodyPr wrap="square" lIns="0" tIns="12700" rIns="0" bIns="0" rtlCol="0" vert="horz">
            <a:spAutoFit/>
          </a:bodyPr>
          <a:lstStyle/>
          <a:p>
            <a:pPr marL="12700">
              <a:lnSpc>
                <a:spcPct val="100000"/>
              </a:lnSpc>
              <a:spcBef>
                <a:spcPts val="100"/>
              </a:spcBef>
            </a:pPr>
            <a:r>
              <a:rPr dirty="0" sz="1800" spc="-10" b="1">
                <a:latin typeface="黑体"/>
                <a:cs typeface="黑体"/>
              </a:rPr>
              <a:t>第一章</a:t>
            </a:r>
            <a:r>
              <a:rPr dirty="0" sz="1800" spc="-30" b="1">
                <a:latin typeface="黑体"/>
                <a:cs typeface="黑体"/>
              </a:rPr>
              <a:t> </a:t>
            </a:r>
            <a:r>
              <a:rPr dirty="0" sz="1800" spc="-10" b="1">
                <a:latin typeface="黑体"/>
                <a:cs typeface="黑体"/>
              </a:rPr>
              <a:t>智慧建筑</a:t>
            </a:r>
            <a:r>
              <a:rPr dirty="0" sz="1800" spc="15" b="1">
                <a:latin typeface="黑体"/>
                <a:cs typeface="黑体"/>
              </a:rPr>
              <a:t>行</a:t>
            </a:r>
            <a:r>
              <a:rPr dirty="0" sz="1800" spc="-10" b="1">
                <a:latin typeface="黑体"/>
                <a:cs typeface="黑体"/>
              </a:rPr>
              <a:t>业背景与</a:t>
            </a:r>
            <a:r>
              <a:rPr dirty="0" sz="1800" spc="15" b="1">
                <a:latin typeface="黑体"/>
                <a:cs typeface="黑体"/>
              </a:rPr>
              <a:t>现</a:t>
            </a:r>
            <a:r>
              <a:rPr dirty="0" sz="1800" spc="-10" b="1">
                <a:latin typeface="黑体"/>
                <a:cs typeface="黑体"/>
              </a:rPr>
              <a:t>状</a:t>
            </a:r>
            <a:endParaRPr sz="1800">
              <a:latin typeface="黑体"/>
              <a:cs typeface="黑体"/>
            </a:endParaRPr>
          </a:p>
        </p:txBody>
      </p:sp>
      <p:sp>
        <p:nvSpPr>
          <p:cNvPr id="4" name="object 4"/>
          <p:cNvSpPr txBox="1"/>
          <p:nvPr/>
        </p:nvSpPr>
        <p:spPr>
          <a:xfrm>
            <a:off x="1130300" y="1604899"/>
            <a:ext cx="5301615" cy="4252595"/>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mbria"/>
                <a:cs typeface="Cambria"/>
              </a:rPr>
              <a:t>1.1</a:t>
            </a:r>
            <a:r>
              <a:rPr dirty="0" sz="1200" spc="65">
                <a:latin typeface="Cambria"/>
                <a:cs typeface="Cambria"/>
              </a:rPr>
              <a:t> </a:t>
            </a:r>
            <a:r>
              <a:rPr dirty="0" sz="1200">
                <a:latin typeface="黑体"/>
                <a:cs typeface="黑体"/>
              </a:rPr>
              <a:t>智慧建筑背景概述</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1.1.1</a:t>
            </a:r>
            <a:r>
              <a:rPr dirty="0" sz="1200" spc="60">
                <a:latin typeface="Calibri"/>
                <a:cs typeface="Calibri"/>
              </a:rPr>
              <a:t> </a:t>
            </a:r>
            <a:r>
              <a:rPr dirty="0" sz="1200">
                <a:latin typeface="黑体"/>
                <a:cs typeface="黑体"/>
              </a:rPr>
              <a:t>智慧建筑概念</a:t>
            </a:r>
            <a:endParaRPr sz="1200">
              <a:latin typeface="黑体"/>
              <a:cs typeface="黑体"/>
            </a:endParaRPr>
          </a:p>
          <a:p>
            <a:pPr marL="317500" marR="17145">
              <a:lnSpc>
                <a:spcPct val="113300"/>
              </a:lnSpc>
              <a:spcBef>
                <a:spcPts val="1090"/>
              </a:spcBef>
            </a:pPr>
            <a:r>
              <a:rPr dirty="0" sz="1200" spc="50">
                <a:latin typeface="宋体"/>
                <a:cs typeface="宋体"/>
              </a:rPr>
              <a:t>标</a:t>
            </a:r>
            <a:r>
              <a:rPr dirty="0" sz="1200">
                <a:latin typeface="宋体"/>
                <a:cs typeface="宋体"/>
              </a:rPr>
              <a:t>准</a:t>
            </a:r>
            <a:r>
              <a:rPr dirty="0" sz="1200" spc="-260">
                <a:latin typeface="宋体"/>
                <a:cs typeface="宋体"/>
              </a:rPr>
              <a:t> </a:t>
            </a:r>
            <a:r>
              <a:rPr dirty="0" sz="1200" spc="-5">
                <a:latin typeface="Calibri"/>
                <a:cs typeface="Calibri"/>
              </a:rPr>
              <a:t>GB50314-2015</a:t>
            </a:r>
            <a:r>
              <a:rPr dirty="0" sz="1200" spc="85">
                <a:latin typeface="Calibri"/>
                <a:cs typeface="Calibri"/>
              </a:rPr>
              <a:t> </a:t>
            </a:r>
            <a:r>
              <a:rPr dirty="0" sz="1200" spc="35">
                <a:latin typeface="宋体"/>
                <a:cs typeface="宋体"/>
              </a:rPr>
              <a:t>对</a:t>
            </a:r>
            <a:r>
              <a:rPr dirty="0" sz="1200" spc="50">
                <a:latin typeface="宋体"/>
                <a:cs typeface="宋体"/>
              </a:rPr>
              <a:t>建</a:t>
            </a:r>
            <a:r>
              <a:rPr dirty="0" sz="1200" spc="35">
                <a:latin typeface="宋体"/>
                <a:cs typeface="宋体"/>
              </a:rPr>
              <a:t>筑</a:t>
            </a:r>
            <a:r>
              <a:rPr dirty="0" sz="1200" spc="50">
                <a:latin typeface="宋体"/>
                <a:cs typeface="宋体"/>
              </a:rPr>
              <a:t>智</a:t>
            </a:r>
            <a:r>
              <a:rPr dirty="0" sz="1200" spc="35">
                <a:latin typeface="宋体"/>
                <a:cs typeface="宋体"/>
              </a:rPr>
              <a:t>慧化</a:t>
            </a:r>
            <a:r>
              <a:rPr dirty="0" sz="1200" spc="50">
                <a:latin typeface="宋体"/>
                <a:cs typeface="宋体"/>
              </a:rPr>
              <a:t>设</a:t>
            </a:r>
            <a:r>
              <a:rPr dirty="0" sz="1200" spc="35">
                <a:latin typeface="宋体"/>
                <a:cs typeface="宋体"/>
              </a:rPr>
              <a:t>计进</a:t>
            </a:r>
            <a:r>
              <a:rPr dirty="0" sz="1200" spc="50">
                <a:latin typeface="宋体"/>
                <a:cs typeface="宋体"/>
              </a:rPr>
              <a:t>行</a:t>
            </a:r>
            <a:r>
              <a:rPr dirty="0" sz="1200" spc="35">
                <a:latin typeface="宋体"/>
                <a:cs typeface="宋体"/>
              </a:rPr>
              <a:t>了</a:t>
            </a:r>
            <a:r>
              <a:rPr dirty="0" sz="1200" spc="50">
                <a:latin typeface="宋体"/>
                <a:cs typeface="宋体"/>
              </a:rPr>
              <a:t>如</a:t>
            </a:r>
            <a:r>
              <a:rPr dirty="0" sz="1200" spc="35">
                <a:latin typeface="宋体"/>
                <a:cs typeface="宋体"/>
              </a:rPr>
              <a:t>下</a:t>
            </a:r>
            <a:r>
              <a:rPr dirty="0" sz="1200">
                <a:latin typeface="宋体"/>
                <a:cs typeface="宋体"/>
              </a:rPr>
              <a:t>定义</a:t>
            </a:r>
            <a:r>
              <a:rPr dirty="0" sz="1200" spc="-220">
                <a:latin typeface="宋体"/>
                <a:cs typeface="宋体"/>
              </a:rPr>
              <a:t>：</a:t>
            </a:r>
            <a:r>
              <a:rPr dirty="0" sz="1200">
                <a:latin typeface="宋体"/>
                <a:cs typeface="宋体"/>
              </a:rPr>
              <a:t>以建筑物为平 台</a:t>
            </a:r>
            <a:r>
              <a:rPr dirty="0" sz="1200" spc="-220">
                <a:latin typeface="宋体"/>
                <a:cs typeface="宋体"/>
              </a:rPr>
              <a:t>，</a:t>
            </a:r>
            <a:r>
              <a:rPr dirty="0" sz="1200">
                <a:latin typeface="宋体"/>
                <a:cs typeface="宋体"/>
              </a:rPr>
              <a:t>基于对各类智能化信息的综合应用</a:t>
            </a:r>
            <a:r>
              <a:rPr dirty="0" sz="1200" spc="-204">
                <a:latin typeface="宋体"/>
                <a:cs typeface="宋体"/>
              </a:rPr>
              <a:t>，</a:t>
            </a:r>
            <a:r>
              <a:rPr dirty="0" sz="1200">
                <a:latin typeface="宋体"/>
                <a:cs typeface="宋体"/>
              </a:rPr>
              <a:t>集架构</a:t>
            </a:r>
            <a:r>
              <a:rPr dirty="0" sz="1200" spc="-220">
                <a:latin typeface="宋体"/>
                <a:cs typeface="宋体"/>
              </a:rPr>
              <a:t>、</a:t>
            </a:r>
            <a:r>
              <a:rPr dirty="0" sz="1200">
                <a:latin typeface="宋体"/>
                <a:cs typeface="宋体"/>
              </a:rPr>
              <a:t>系统</a:t>
            </a:r>
            <a:r>
              <a:rPr dirty="0" sz="1200" spc="-220">
                <a:latin typeface="宋体"/>
                <a:cs typeface="宋体"/>
              </a:rPr>
              <a:t>、</a:t>
            </a:r>
            <a:r>
              <a:rPr dirty="0" sz="1200">
                <a:latin typeface="宋体"/>
                <a:cs typeface="宋体"/>
              </a:rPr>
              <a:t>应用、</a:t>
            </a:r>
            <a:r>
              <a:rPr dirty="0" sz="1200" spc="-395">
                <a:latin typeface="宋体"/>
                <a:cs typeface="宋体"/>
              </a:rPr>
              <a:t> </a:t>
            </a:r>
            <a:r>
              <a:rPr dirty="0" sz="1200">
                <a:latin typeface="宋体"/>
                <a:cs typeface="宋体"/>
              </a:rPr>
              <a:t>管理及优化 组合为一体</a:t>
            </a:r>
            <a:r>
              <a:rPr dirty="0" sz="1200" spc="-100">
                <a:latin typeface="宋体"/>
                <a:cs typeface="宋体"/>
              </a:rPr>
              <a:t>，</a:t>
            </a:r>
            <a:r>
              <a:rPr dirty="0" sz="1200">
                <a:latin typeface="宋体"/>
                <a:cs typeface="宋体"/>
              </a:rPr>
              <a:t>具有感知</a:t>
            </a:r>
            <a:r>
              <a:rPr dirty="0" sz="1200" spc="-100">
                <a:latin typeface="宋体"/>
                <a:cs typeface="宋体"/>
              </a:rPr>
              <a:t>、</a:t>
            </a:r>
            <a:r>
              <a:rPr dirty="0" sz="1200">
                <a:latin typeface="宋体"/>
                <a:cs typeface="宋体"/>
              </a:rPr>
              <a:t>传输</a:t>
            </a:r>
            <a:r>
              <a:rPr dirty="0" sz="1200" spc="-85">
                <a:latin typeface="宋体"/>
                <a:cs typeface="宋体"/>
              </a:rPr>
              <a:t>、</a:t>
            </a:r>
            <a:r>
              <a:rPr dirty="0" sz="1200">
                <a:latin typeface="宋体"/>
                <a:cs typeface="宋体"/>
              </a:rPr>
              <a:t>记忆</a:t>
            </a:r>
            <a:r>
              <a:rPr dirty="0" sz="1200" spc="-100">
                <a:latin typeface="宋体"/>
                <a:cs typeface="宋体"/>
              </a:rPr>
              <a:t>、</a:t>
            </a:r>
            <a:r>
              <a:rPr dirty="0" sz="1200">
                <a:latin typeface="宋体"/>
                <a:cs typeface="宋体"/>
              </a:rPr>
              <a:t>推理</a:t>
            </a:r>
            <a:r>
              <a:rPr dirty="0" sz="1200" spc="-95">
                <a:latin typeface="宋体"/>
                <a:cs typeface="宋体"/>
              </a:rPr>
              <a:t>、</a:t>
            </a:r>
            <a:r>
              <a:rPr dirty="0" sz="1200">
                <a:latin typeface="宋体"/>
                <a:cs typeface="宋体"/>
              </a:rPr>
              <a:t>判断和决策的综合智慧</a:t>
            </a:r>
            <a:r>
              <a:rPr dirty="0" sz="1200" spc="-315">
                <a:latin typeface="宋体"/>
                <a:cs typeface="宋体"/>
              </a:rPr>
              <a:t> </a:t>
            </a:r>
            <a:r>
              <a:rPr dirty="0" sz="1200">
                <a:latin typeface="宋体"/>
                <a:cs typeface="宋体"/>
              </a:rPr>
              <a:t>能</a:t>
            </a:r>
            <a:endParaRPr sz="1200">
              <a:latin typeface="宋体"/>
              <a:cs typeface="宋体"/>
            </a:endParaRPr>
          </a:p>
          <a:p>
            <a:pPr marL="317500" marR="6350">
              <a:lnSpc>
                <a:spcPct val="113300"/>
              </a:lnSpc>
            </a:pPr>
            <a:r>
              <a:rPr dirty="0" sz="1200">
                <a:latin typeface="宋体"/>
                <a:cs typeface="宋体"/>
              </a:rPr>
              <a:t>力</a:t>
            </a:r>
            <a:r>
              <a:rPr dirty="0" sz="1200" spc="-90">
                <a:latin typeface="宋体"/>
                <a:cs typeface="宋体"/>
              </a:rPr>
              <a:t>，</a:t>
            </a:r>
            <a:r>
              <a:rPr dirty="0" sz="1200">
                <a:latin typeface="宋体"/>
                <a:cs typeface="宋体"/>
              </a:rPr>
              <a:t>形成以人</a:t>
            </a:r>
            <a:r>
              <a:rPr dirty="0" sz="1200" spc="-75">
                <a:latin typeface="宋体"/>
                <a:cs typeface="宋体"/>
              </a:rPr>
              <a:t>、</a:t>
            </a:r>
            <a:r>
              <a:rPr dirty="0" sz="1200">
                <a:latin typeface="宋体"/>
                <a:cs typeface="宋体"/>
              </a:rPr>
              <a:t>建筑</a:t>
            </a:r>
            <a:r>
              <a:rPr dirty="0" sz="1200" spc="-85">
                <a:latin typeface="宋体"/>
                <a:cs typeface="宋体"/>
              </a:rPr>
              <a:t>、</a:t>
            </a:r>
            <a:r>
              <a:rPr dirty="0" sz="1200">
                <a:latin typeface="宋体"/>
                <a:cs typeface="宋体"/>
              </a:rPr>
              <a:t>环境互为协调的整合体</a:t>
            </a:r>
            <a:r>
              <a:rPr dirty="0" sz="1200" spc="-75">
                <a:latin typeface="宋体"/>
                <a:cs typeface="宋体"/>
              </a:rPr>
              <a:t>，</a:t>
            </a:r>
            <a:r>
              <a:rPr dirty="0" sz="1200">
                <a:latin typeface="宋体"/>
                <a:cs typeface="宋体"/>
              </a:rPr>
              <a:t>为人们提供安全</a:t>
            </a:r>
            <a:r>
              <a:rPr dirty="0" sz="1200" spc="-75">
                <a:latin typeface="宋体"/>
                <a:cs typeface="宋体"/>
              </a:rPr>
              <a:t>、</a:t>
            </a:r>
            <a:r>
              <a:rPr dirty="0" sz="1200">
                <a:latin typeface="宋体"/>
                <a:cs typeface="宋体"/>
              </a:rPr>
              <a:t>高效</a:t>
            </a:r>
            <a:r>
              <a:rPr dirty="0" sz="1200" spc="-85">
                <a:latin typeface="宋体"/>
                <a:cs typeface="宋体"/>
              </a:rPr>
              <a:t>、</a:t>
            </a:r>
            <a:r>
              <a:rPr dirty="0" sz="1200">
                <a:latin typeface="宋体"/>
                <a:cs typeface="宋体"/>
              </a:rPr>
              <a:t>便 利</a:t>
            </a:r>
            <a:r>
              <a:rPr dirty="0" sz="1200" spc="-305">
                <a:latin typeface="宋体"/>
                <a:cs typeface="宋体"/>
              </a:rPr>
              <a:t> </a:t>
            </a:r>
            <a:r>
              <a:rPr dirty="0" sz="1200">
                <a:latin typeface="宋体"/>
                <a:cs typeface="宋体"/>
              </a:rPr>
              <a:t>及可持续发展功能环境的建筑</a:t>
            </a:r>
            <a:r>
              <a:rPr dirty="0" sz="1200" spc="-5">
                <a:latin typeface="Calibri"/>
                <a:cs typeface="Calibri"/>
              </a:rPr>
              <a:t>[1]</a:t>
            </a:r>
            <a:r>
              <a:rPr dirty="0" sz="1200">
                <a:latin typeface="宋体"/>
                <a:cs typeface="宋体"/>
              </a:rPr>
              <a:t>。</a:t>
            </a:r>
            <a:endParaRPr sz="1200">
              <a:latin typeface="宋体"/>
              <a:cs typeface="宋体"/>
            </a:endParaRPr>
          </a:p>
          <a:p>
            <a:pPr algn="just" marL="12700" marR="6350" indent="304800">
              <a:lnSpc>
                <a:spcPts val="2340"/>
              </a:lnSpc>
              <a:spcBef>
                <a:spcPts val="25"/>
              </a:spcBef>
            </a:pPr>
            <a:r>
              <a:rPr dirty="0" sz="1200">
                <a:latin typeface="宋体"/>
                <a:cs typeface="宋体"/>
              </a:rPr>
              <a:t>欧盟委员会认为</a:t>
            </a:r>
            <a:r>
              <a:rPr dirty="0" sz="1200" spc="-240">
                <a:latin typeface="宋体"/>
                <a:cs typeface="宋体"/>
              </a:rPr>
              <a:t>，</a:t>
            </a:r>
            <a:r>
              <a:rPr dirty="0" sz="1200">
                <a:latin typeface="宋体"/>
                <a:cs typeface="宋体"/>
              </a:rPr>
              <a:t>智慧建筑是在物联网与泛在计算融合的背景下</a:t>
            </a:r>
            <a:r>
              <a:rPr dirty="0" sz="1200" spc="-229">
                <a:latin typeface="宋体"/>
                <a:cs typeface="宋体"/>
              </a:rPr>
              <a:t>，</a:t>
            </a:r>
            <a:r>
              <a:rPr dirty="0" sz="1200">
                <a:latin typeface="宋体"/>
                <a:cs typeface="宋体"/>
              </a:rPr>
              <a:t>以信息与 通信技术为驱动的建筑</a:t>
            </a:r>
            <a:r>
              <a:rPr dirty="0" sz="1200" spc="-120">
                <a:latin typeface="宋体"/>
                <a:cs typeface="宋体"/>
              </a:rPr>
              <a:t>。</a:t>
            </a:r>
            <a:r>
              <a:rPr dirty="0" sz="1200">
                <a:latin typeface="宋体"/>
                <a:cs typeface="宋体"/>
              </a:rPr>
              <a:t>具体而言</a:t>
            </a:r>
            <a:r>
              <a:rPr dirty="0" sz="1200" spc="-120">
                <a:latin typeface="宋体"/>
                <a:cs typeface="宋体"/>
              </a:rPr>
              <a:t>，</a:t>
            </a:r>
            <a:r>
              <a:rPr dirty="0" sz="1200">
                <a:latin typeface="宋体"/>
                <a:cs typeface="宋体"/>
              </a:rPr>
              <a:t>需利用传感器</a:t>
            </a:r>
            <a:r>
              <a:rPr dirty="0" sz="1200" spc="-110">
                <a:latin typeface="宋体"/>
                <a:cs typeface="宋体"/>
              </a:rPr>
              <a:t>、</a:t>
            </a:r>
            <a:r>
              <a:rPr dirty="0" sz="1200">
                <a:latin typeface="宋体"/>
                <a:cs typeface="宋体"/>
              </a:rPr>
              <a:t>执行器</a:t>
            </a:r>
            <a:r>
              <a:rPr dirty="0" sz="1200" spc="-120">
                <a:latin typeface="宋体"/>
                <a:cs typeface="宋体"/>
              </a:rPr>
              <a:t>、</a:t>
            </a:r>
            <a:r>
              <a:rPr dirty="0" sz="1200">
                <a:latin typeface="宋体"/>
                <a:cs typeface="宋体"/>
              </a:rPr>
              <a:t>微芯片和微型嵌入 系统等统一化设备进行本地信息采集</a:t>
            </a:r>
            <a:r>
              <a:rPr dirty="0" sz="1200" spc="-240">
                <a:latin typeface="宋体"/>
                <a:cs typeface="宋体"/>
              </a:rPr>
              <a:t>、</a:t>
            </a:r>
            <a:r>
              <a:rPr dirty="0" sz="1200">
                <a:latin typeface="宋体"/>
                <a:cs typeface="宋体"/>
              </a:rPr>
              <a:t>过滤和传输</a:t>
            </a:r>
            <a:r>
              <a:rPr dirty="0" sz="1200" spc="-229">
                <a:latin typeface="宋体"/>
                <a:cs typeface="宋体"/>
              </a:rPr>
              <a:t>，</a:t>
            </a:r>
            <a:r>
              <a:rPr dirty="0" sz="1200">
                <a:latin typeface="宋体"/>
                <a:cs typeface="宋体"/>
              </a:rPr>
              <a:t>再根据业务功能和服务在全 球范围内进行进一步的整合和管理。</a:t>
            </a:r>
            <a:endParaRPr sz="1200">
              <a:latin typeface="宋体"/>
              <a:cs typeface="宋体"/>
            </a:endParaRPr>
          </a:p>
          <a:p>
            <a:pPr marL="12700" marR="5080" indent="373380">
              <a:lnSpc>
                <a:spcPts val="2030"/>
              </a:lnSpc>
              <a:spcBef>
                <a:spcPts val="50"/>
              </a:spcBef>
            </a:pPr>
            <a:r>
              <a:rPr dirty="0" sz="1200">
                <a:latin typeface="黑体"/>
                <a:cs typeface="黑体"/>
              </a:rPr>
              <a:t>某知名</a:t>
            </a:r>
            <a:r>
              <a:rPr dirty="0" sz="1200">
                <a:latin typeface="宋体"/>
                <a:cs typeface="宋体"/>
              </a:rPr>
              <a:t>公司认为</a:t>
            </a:r>
            <a:r>
              <a:rPr dirty="0" sz="1200" spc="-110">
                <a:latin typeface="宋体"/>
                <a:cs typeface="宋体"/>
              </a:rPr>
              <a:t>，</a:t>
            </a:r>
            <a:r>
              <a:rPr dirty="0" sz="1200">
                <a:latin typeface="宋体"/>
                <a:cs typeface="宋体"/>
              </a:rPr>
              <a:t>智慧建筑将是一个网络化</a:t>
            </a:r>
            <a:r>
              <a:rPr dirty="0" sz="1200" spc="-110">
                <a:latin typeface="宋体"/>
                <a:cs typeface="宋体"/>
              </a:rPr>
              <a:t>、</a:t>
            </a:r>
            <a:r>
              <a:rPr dirty="0" sz="1200">
                <a:latin typeface="宋体"/>
                <a:cs typeface="宋体"/>
              </a:rPr>
              <a:t>智能化</a:t>
            </a:r>
            <a:r>
              <a:rPr dirty="0" sz="1200" spc="-125">
                <a:latin typeface="宋体"/>
                <a:cs typeface="宋体"/>
              </a:rPr>
              <a:t>、</a:t>
            </a:r>
            <a:r>
              <a:rPr dirty="0" sz="1200">
                <a:latin typeface="宋体"/>
                <a:cs typeface="宋体"/>
              </a:rPr>
              <a:t>高灵敏</a:t>
            </a:r>
            <a:r>
              <a:rPr dirty="0" sz="1200" spc="-160">
                <a:latin typeface="宋体"/>
                <a:cs typeface="宋体"/>
              </a:rPr>
              <a:t> </a:t>
            </a:r>
            <a:r>
              <a:rPr dirty="0" sz="1200">
                <a:latin typeface="宋体"/>
                <a:cs typeface="宋体"/>
              </a:rPr>
              <a:t>度和高适应 性的</a:t>
            </a:r>
            <a:r>
              <a:rPr dirty="0" sz="1200">
                <a:latin typeface="Calibri"/>
                <a:cs typeface="Calibri"/>
              </a:rPr>
              <a:t>“</a:t>
            </a:r>
            <a:r>
              <a:rPr dirty="0" sz="1200">
                <a:latin typeface="宋体"/>
                <a:cs typeface="宋体"/>
              </a:rPr>
              <a:t>生命体</a:t>
            </a:r>
            <a:r>
              <a:rPr dirty="0" sz="1200" spc="-50">
                <a:latin typeface="Calibri"/>
                <a:cs typeface="Calibri"/>
              </a:rPr>
              <a:t>”</a:t>
            </a:r>
            <a:r>
              <a:rPr dirty="0" sz="1200" spc="-50">
                <a:latin typeface="宋体"/>
                <a:cs typeface="宋体"/>
              </a:rPr>
              <a:t>，</a:t>
            </a:r>
            <a:r>
              <a:rPr dirty="0" sz="1200">
                <a:latin typeface="宋体"/>
                <a:cs typeface="宋体"/>
              </a:rPr>
              <a:t>能够在能源效率</a:t>
            </a:r>
            <a:r>
              <a:rPr dirty="0" sz="1200" spc="-85">
                <a:latin typeface="宋体"/>
                <a:cs typeface="宋体"/>
              </a:rPr>
              <a:t>、</a:t>
            </a:r>
            <a:r>
              <a:rPr dirty="0" sz="1200">
                <a:latin typeface="宋体"/>
                <a:cs typeface="宋体"/>
              </a:rPr>
              <a:t>舒适性</a:t>
            </a:r>
            <a:r>
              <a:rPr dirty="0" sz="1200" spc="-85">
                <a:latin typeface="宋体"/>
                <a:cs typeface="宋体"/>
              </a:rPr>
              <a:t>、</a:t>
            </a:r>
            <a:r>
              <a:rPr dirty="0" sz="1200">
                <a:latin typeface="宋体"/>
                <a:cs typeface="宋体"/>
              </a:rPr>
              <a:t>安全性之间达到最优的协</a:t>
            </a:r>
            <a:r>
              <a:rPr dirty="0" sz="1200" spc="285">
                <a:latin typeface="宋体"/>
                <a:cs typeface="宋体"/>
              </a:rPr>
              <a:t> </a:t>
            </a:r>
            <a:r>
              <a:rPr dirty="0" sz="1200" spc="0">
                <a:latin typeface="宋体"/>
                <a:cs typeface="宋体"/>
              </a:rPr>
              <a:t>调</a:t>
            </a:r>
            <a:r>
              <a:rPr dirty="0" sz="1200" spc="0">
                <a:latin typeface="Calibri"/>
                <a:cs typeface="Calibri"/>
              </a:rPr>
              <a:t>[2]</a:t>
            </a:r>
            <a:r>
              <a:rPr dirty="0" sz="1200" spc="10">
                <a:latin typeface="宋体"/>
                <a:cs typeface="宋体"/>
              </a:rPr>
              <a:t>。</a:t>
            </a:r>
            <a:r>
              <a:rPr dirty="0" sz="1200">
                <a:latin typeface="宋体"/>
                <a:cs typeface="宋体"/>
              </a:rPr>
              <a:t>具</a:t>
            </a:r>
            <a:endParaRPr sz="1200">
              <a:latin typeface="宋体"/>
              <a:cs typeface="宋体"/>
            </a:endParaRPr>
          </a:p>
          <a:p>
            <a:pPr marL="12700">
              <a:lnSpc>
                <a:spcPct val="100000"/>
              </a:lnSpc>
              <a:spcBef>
                <a:spcPts val="530"/>
              </a:spcBef>
            </a:pPr>
            <a:r>
              <a:rPr dirty="0" sz="1200" spc="10">
                <a:latin typeface="宋体"/>
                <a:cs typeface="宋体"/>
              </a:rPr>
              <a:t>体</a:t>
            </a:r>
            <a:r>
              <a:rPr dirty="0" sz="1200">
                <a:latin typeface="宋体"/>
                <a:cs typeface="宋体"/>
              </a:rPr>
              <a:t>而</a:t>
            </a:r>
            <a:r>
              <a:rPr dirty="0" sz="1200" spc="25">
                <a:latin typeface="宋体"/>
                <a:cs typeface="宋体"/>
              </a:rPr>
              <a:t>言</a:t>
            </a:r>
            <a:r>
              <a:rPr dirty="0" sz="1200">
                <a:latin typeface="宋体"/>
                <a:cs typeface="宋体"/>
              </a:rPr>
              <a:t>，</a:t>
            </a:r>
            <a:r>
              <a:rPr dirty="0" sz="1200" spc="25">
                <a:latin typeface="宋体"/>
                <a:cs typeface="宋体"/>
              </a:rPr>
              <a:t>它</a:t>
            </a:r>
            <a:r>
              <a:rPr dirty="0" sz="1200">
                <a:latin typeface="宋体"/>
                <a:cs typeface="宋体"/>
              </a:rPr>
              <a:t>能</a:t>
            </a:r>
            <a:r>
              <a:rPr dirty="0" sz="1200" spc="25">
                <a:latin typeface="宋体"/>
                <a:cs typeface="宋体"/>
              </a:rPr>
              <a:t>够</a:t>
            </a:r>
            <a:r>
              <a:rPr dirty="0" sz="1200">
                <a:latin typeface="宋体"/>
                <a:cs typeface="宋体"/>
              </a:rPr>
              <a:t>满</a:t>
            </a:r>
            <a:r>
              <a:rPr dirty="0" sz="1200" spc="25">
                <a:latin typeface="宋体"/>
                <a:cs typeface="宋体"/>
              </a:rPr>
              <a:t>足</a:t>
            </a:r>
            <a:r>
              <a:rPr dirty="0" sz="1200">
                <a:latin typeface="宋体"/>
                <a:cs typeface="宋体"/>
              </a:rPr>
              <a:t>未</a:t>
            </a:r>
            <a:r>
              <a:rPr dirty="0" sz="1200" spc="25">
                <a:latin typeface="宋体"/>
                <a:cs typeface="宋体"/>
              </a:rPr>
              <a:t>来</a:t>
            </a:r>
            <a:r>
              <a:rPr dirty="0" sz="1200">
                <a:latin typeface="宋体"/>
                <a:cs typeface="宋体"/>
              </a:rPr>
              <a:t>的</a:t>
            </a:r>
            <a:r>
              <a:rPr dirty="0" sz="1200" spc="25">
                <a:latin typeface="宋体"/>
                <a:cs typeface="宋体"/>
              </a:rPr>
              <a:t>安</a:t>
            </a:r>
            <a:r>
              <a:rPr dirty="0" sz="1200">
                <a:latin typeface="宋体"/>
                <a:cs typeface="宋体"/>
              </a:rPr>
              <a:t>全</a:t>
            </a:r>
            <a:r>
              <a:rPr dirty="0" sz="1200" spc="25">
                <a:latin typeface="宋体"/>
                <a:cs typeface="宋体"/>
              </a:rPr>
              <a:t>需</a:t>
            </a:r>
            <a:r>
              <a:rPr dirty="0" sz="1200">
                <a:latin typeface="宋体"/>
                <a:cs typeface="宋体"/>
              </a:rPr>
              <a:t>求</a:t>
            </a:r>
            <a:r>
              <a:rPr dirty="0" sz="1200" spc="25">
                <a:latin typeface="宋体"/>
                <a:cs typeface="宋体"/>
              </a:rPr>
              <a:t>、</a:t>
            </a:r>
            <a:r>
              <a:rPr dirty="0" sz="1200">
                <a:latin typeface="宋体"/>
                <a:cs typeface="宋体"/>
              </a:rPr>
              <a:t>提</a:t>
            </a:r>
            <a:r>
              <a:rPr dirty="0" sz="1200" spc="25">
                <a:latin typeface="宋体"/>
                <a:cs typeface="宋体"/>
              </a:rPr>
              <a:t>供</a:t>
            </a:r>
            <a:r>
              <a:rPr dirty="0" sz="1200">
                <a:latin typeface="宋体"/>
                <a:cs typeface="宋体"/>
              </a:rPr>
              <a:t>灵</a:t>
            </a:r>
            <a:r>
              <a:rPr dirty="0" sz="1200" spc="25">
                <a:latin typeface="宋体"/>
                <a:cs typeface="宋体"/>
              </a:rPr>
              <a:t>活</a:t>
            </a:r>
            <a:r>
              <a:rPr dirty="0" sz="1200">
                <a:latin typeface="宋体"/>
                <a:cs typeface="宋体"/>
              </a:rPr>
              <a:t>动</a:t>
            </a:r>
            <a:r>
              <a:rPr dirty="0" sz="1200" spc="25">
                <a:latin typeface="宋体"/>
                <a:cs typeface="宋体"/>
              </a:rPr>
              <a:t>态</a:t>
            </a:r>
            <a:r>
              <a:rPr dirty="0" sz="1200">
                <a:latin typeface="宋体"/>
                <a:cs typeface="宋体"/>
              </a:rPr>
              <a:t>的</a:t>
            </a:r>
            <a:r>
              <a:rPr dirty="0" sz="1200" spc="25">
                <a:latin typeface="宋体"/>
                <a:cs typeface="宋体"/>
              </a:rPr>
              <a:t>操</a:t>
            </a:r>
            <a:r>
              <a:rPr dirty="0" sz="1200">
                <a:latin typeface="宋体"/>
                <a:cs typeface="宋体"/>
              </a:rPr>
              <a:t>作</a:t>
            </a:r>
            <a:r>
              <a:rPr dirty="0" sz="1200" spc="25">
                <a:latin typeface="宋体"/>
                <a:cs typeface="宋体"/>
              </a:rPr>
              <a:t>系</a:t>
            </a:r>
            <a:r>
              <a:rPr dirty="0" sz="1200">
                <a:latin typeface="宋体"/>
                <a:cs typeface="宋体"/>
              </a:rPr>
              <a:t>统</a:t>
            </a:r>
            <a:r>
              <a:rPr dirty="0" sz="1200" spc="25">
                <a:latin typeface="宋体"/>
                <a:cs typeface="宋体"/>
              </a:rPr>
              <a:t>、</a:t>
            </a:r>
            <a:r>
              <a:rPr dirty="0" sz="1200">
                <a:latin typeface="宋体"/>
                <a:cs typeface="宋体"/>
              </a:rPr>
              <a:t>保</a:t>
            </a:r>
            <a:endParaRPr sz="1200">
              <a:latin typeface="宋体"/>
              <a:cs typeface="宋体"/>
            </a:endParaRPr>
          </a:p>
          <a:p>
            <a:pPr marL="12700">
              <a:lnSpc>
                <a:spcPct val="100000"/>
              </a:lnSpc>
              <a:spcBef>
                <a:spcPts val="585"/>
              </a:spcBef>
            </a:pPr>
            <a:r>
              <a:rPr dirty="0" sz="1200">
                <a:latin typeface="宋体"/>
                <a:cs typeface="宋体"/>
              </a:rPr>
              <a:t>障能源效率</a:t>
            </a:r>
            <a:r>
              <a:rPr dirty="0" sz="1200" spc="-160">
                <a:latin typeface="宋体"/>
                <a:cs typeface="宋体"/>
              </a:rPr>
              <a:t>、</a:t>
            </a:r>
            <a:r>
              <a:rPr dirty="0" sz="1200">
                <a:latin typeface="宋体"/>
                <a:cs typeface="宋体"/>
              </a:rPr>
              <a:t>考虑人员的舒适度</a:t>
            </a:r>
            <a:r>
              <a:rPr dirty="0" sz="1200" spc="-160">
                <a:latin typeface="宋体"/>
                <a:cs typeface="宋体"/>
              </a:rPr>
              <a:t>、</a:t>
            </a:r>
            <a:r>
              <a:rPr dirty="0" sz="1200">
                <a:latin typeface="宋体"/>
                <a:cs typeface="宋体"/>
              </a:rPr>
              <a:t>应用统一标准的灵活化模块</a:t>
            </a:r>
            <a:r>
              <a:rPr dirty="0" sz="1200" spc="-160">
                <a:latin typeface="宋体"/>
                <a:cs typeface="宋体"/>
              </a:rPr>
              <a:t>，</a:t>
            </a:r>
            <a:r>
              <a:rPr dirty="0" sz="1200">
                <a:latin typeface="宋体"/>
                <a:cs typeface="宋体"/>
              </a:rPr>
              <a:t>并重视系统间的</a:t>
            </a:r>
            <a:endParaRPr sz="1200">
              <a:latin typeface="宋体"/>
              <a:cs typeface="宋体"/>
            </a:endParaRPr>
          </a:p>
          <a:p>
            <a:pPr marL="12700">
              <a:lnSpc>
                <a:spcPct val="100000"/>
              </a:lnSpc>
              <a:spcBef>
                <a:spcPts val="900"/>
              </a:spcBef>
            </a:pPr>
            <a:r>
              <a:rPr dirty="0" sz="1200">
                <a:latin typeface="宋体"/>
                <a:cs typeface="宋体"/>
              </a:rPr>
              <a:t>整合协作。</a:t>
            </a:r>
            <a:endParaRPr sz="1200">
              <a:latin typeface="宋体"/>
              <a:cs typeface="宋体"/>
            </a:endParaRPr>
          </a:p>
        </p:txBody>
      </p:sp>
      <p:sp>
        <p:nvSpPr>
          <p:cNvPr id="5" name="object 5"/>
          <p:cNvSpPr/>
          <p:nvPr/>
        </p:nvSpPr>
        <p:spPr>
          <a:xfrm>
            <a:off x="1420367" y="6469380"/>
            <a:ext cx="4718303" cy="2878835"/>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3253219" y="9450578"/>
            <a:ext cx="1056005"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285" b="1">
                <a:latin typeface="黑体"/>
                <a:cs typeface="黑体"/>
              </a:rPr>
              <a:t> </a:t>
            </a:r>
            <a:r>
              <a:rPr dirty="0" sz="1000" spc="-5" b="0">
                <a:latin typeface="等线 Light"/>
                <a:cs typeface="等线 Light"/>
              </a:rPr>
              <a:t>1</a:t>
            </a:r>
            <a:r>
              <a:rPr dirty="0" sz="1000" spc="25"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特征</a:t>
            </a:r>
            <a:endParaRPr sz="1000">
              <a:latin typeface="黑体"/>
              <a:cs typeface="黑体"/>
            </a:endParaRPr>
          </a:p>
        </p:txBody>
      </p:sp>
      <p:sp>
        <p:nvSpPr>
          <p:cNvPr id="7" name="object 7"/>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1</a:t>
            </a:r>
            <a:endParaRPr sz="9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00345" cy="5335270"/>
          </a:xfrm>
          <a:prstGeom prst="rect">
            <a:avLst/>
          </a:prstGeom>
        </p:spPr>
        <p:txBody>
          <a:bodyPr wrap="square" lIns="0" tIns="12700" rIns="0" bIns="0" rtlCol="0" vert="horz">
            <a:spAutoFit/>
          </a:bodyPr>
          <a:lstStyle/>
          <a:p>
            <a:pPr algn="ctr">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40"/>
              </a:spcBef>
            </a:pPr>
            <a:endParaRPr sz="850">
              <a:latin typeface="Times New Roman"/>
              <a:cs typeface="Times New Roman"/>
            </a:endParaRPr>
          </a:p>
          <a:p>
            <a:pPr marL="317500">
              <a:lnSpc>
                <a:spcPct val="100000"/>
              </a:lnSpc>
            </a:pPr>
            <a:r>
              <a:rPr dirty="0" sz="1200" spc="10">
                <a:latin typeface="宋体"/>
                <a:cs typeface="宋体"/>
              </a:rPr>
              <a:t>美</a:t>
            </a:r>
            <a:r>
              <a:rPr dirty="0" sz="1200">
                <a:latin typeface="宋体"/>
                <a:cs typeface="宋体"/>
              </a:rPr>
              <a:t>某公司</a:t>
            </a:r>
            <a:r>
              <a:rPr dirty="0" sz="1200" spc="10">
                <a:latin typeface="宋体"/>
                <a:cs typeface="宋体"/>
              </a:rPr>
              <a:t>认</a:t>
            </a:r>
            <a:r>
              <a:rPr dirty="0" sz="1200">
                <a:latin typeface="宋体"/>
                <a:cs typeface="宋体"/>
              </a:rPr>
              <a:t>为</a:t>
            </a:r>
            <a:r>
              <a:rPr dirty="0" sz="1200" spc="25">
                <a:latin typeface="宋体"/>
                <a:cs typeface="宋体"/>
              </a:rPr>
              <a:t>，</a:t>
            </a:r>
            <a:r>
              <a:rPr dirty="0" sz="1200">
                <a:latin typeface="宋体"/>
                <a:cs typeface="宋体"/>
              </a:rPr>
              <a:t>更</a:t>
            </a:r>
            <a:r>
              <a:rPr dirty="0" sz="1200" spc="25">
                <a:latin typeface="宋体"/>
                <a:cs typeface="宋体"/>
              </a:rPr>
              <a:t>加</a:t>
            </a:r>
            <a:r>
              <a:rPr dirty="0" sz="1200">
                <a:latin typeface="宋体"/>
                <a:cs typeface="宋体"/>
              </a:rPr>
              <a:t>智</a:t>
            </a:r>
            <a:r>
              <a:rPr dirty="0" sz="1200" spc="25">
                <a:latin typeface="宋体"/>
                <a:cs typeface="宋体"/>
              </a:rPr>
              <a:t>慧</a:t>
            </a:r>
            <a:r>
              <a:rPr dirty="0" sz="1200">
                <a:latin typeface="宋体"/>
                <a:cs typeface="宋体"/>
              </a:rPr>
              <a:t>的</a:t>
            </a:r>
            <a:r>
              <a:rPr dirty="0" sz="1200" spc="25">
                <a:latin typeface="宋体"/>
                <a:cs typeface="宋体"/>
              </a:rPr>
              <a:t>建</a:t>
            </a:r>
            <a:r>
              <a:rPr dirty="0" sz="1200">
                <a:latin typeface="宋体"/>
                <a:cs typeface="宋体"/>
              </a:rPr>
              <a:t>筑</a:t>
            </a:r>
            <a:r>
              <a:rPr dirty="0" sz="1200" spc="25">
                <a:latin typeface="宋体"/>
                <a:cs typeface="宋体"/>
              </a:rPr>
              <a:t>是</a:t>
            </a:r>
            <a:r>
              <a:rPr dirty="0" sz="1200">
                <a:latin typeface="宋体"/>
                <a:cs typeface="宋体"/>
              </a:rPr>
              <a:t>在</a:t>
            </a:r>
            <a:r>
              <a:rPr dirty="0" sz="1200" spc="25">
                <a:latin typeface="宋体"/>
                <a:cs typeface="宋体"/>
              </a:rPr>
              <a:t>良</a:t>
            </a:r>
            <a:r>
              <a:rPr dirty="0" sz="1200" spc="10">
                <a:latin typeface="宋体"/>
                <a:cs typeface="宋体"/>
              </a:rPr>
              <a:t>好</a:t>
            </a:r>
            <a:r>
              <a:rPr dirty="0" sz="1200">
                <a:latin typeface="宋体"/>
                <a:cs typeface="宋体"/>
              </a:rPr>
              <a:t>管</a:t>
            </a:r>
            <a:r>
              <a:rPr dirty="0" sz="1200" spc="25">
                <a:latin typeface="宋体"/>
                <a:cs typeface="宋体"/>
              </a:rPr>
              <a:t>理</a:t>
            </a:r>
            <a:r>
              <a:rPr dirty="0" sz="1200">
                <a:latin typeface="宋体"/>
                <a:cs typeface="宋体"/>
              </a:rPr>
              <a:t>下</a:t>
            </a:r>
            <a:r>
              <a:rPr dirty="0" sz="1200" spc="25">
                <a:latin typeface="宋体"/>
                <a:cs typeface="宋体"/>
              </a:rPr>
              <a:t>集</a:t>
            </a:r>
            <a:r>
              <a:rPr dirty="0" sz="1200">
                <a:latin typeface="宋体"/>
                <a:cs typeface="宋体"/>
              </a:rPr>
              <a:t>成</a:t>
            </a:r>
            <a:r>
              <a:rPr dirty="0" sz="1200" spc="25">
                <a:latin typeface="宋体"/>
                <a:cs typeface="宋体"/>
              </a:rPr>
              <a:t>化</a:t>
            </a:r>
            <a:r>
              <a:rPr dirty="0" sz="1200">
                <a:latin typeface="宋体"/>
                <a:cs typeface="宋体"/>
              </a:rPr>
              <a:t>的</a:t>
            </a:r>
            <a:r>
              <a:rPr dirty="0" sz="1200" spc="25">
                <a:latin typeface="宋体"/>
                <a:cs typeface="宋体"/>
              </a:rPr>
              <a:t>物</a:t>
            </a:r>
            <a:r>
              <a:rPr dirty="0" sz="1200">
                <a:latin typeface="宋体"/>
                <a:cs typeface="宋体"/>
              </a:rPr>
              <a:t>理</a:t>
            </a:r>
            <a:r>
              <a:rPr dirty="0" sz="1200" spc="25">
                <a:latin typeface="宋体"/>
                <a:cs typeface="宋体"/>
              </a:rPr>
              <a:t>和</a:t>
            </a:r>
            <a:r>
              <a:rPr dirty="0" sz="1200" spc="10">
                <a:latin typeface="宋体"/>
                <a:cs typeface="宋体"/>
              </a:rPr>
              <a:t>数</a:t>
            </a:r>
            <a:r>
              <a:rPr dirty="0" sz="1200">
                <a:latin typeface="宋体"/>
                <a:cs typeface="宋体"/>
              </a:rPr>
              <a:t>字</a:t>
            </a:r>
            <a:endParaRPr sz="1200">
              <a:latin typeface="宋体"/>
              <a:cs typeface="宋体"/>
            </a:endParaRPr>
          </a:p>
          <a:p>
            <a:pPr algn="just" marL="12700" marR="5080">
              <a:lnSpc>
                <a:spcPts val="2340"/>
              </a:lnSpc>
              <a:spcBef>
                <a:spcPts val="20"/>
              </a:spcBef>
            </a:pPr>
            <a:r>
              <a:rPr dirty="0" sz="1200">
                <a:latin typeface="宋体"/>
                <a:cs typeface="宋体"/>
              </a:rPr>
              <a:t>基础架构</a:t>
            </a:r>
            <a:r>
              <a:rPr dirty="0" sz="1200" spc="-120">
                <a:latin typeface="宋体"/>
                <a:cs typeface="宋体"/>
              </a:rPr>
              <a:t>，</a:t>
            </a:r>
            <a:r>
              <a:rPr dirty="0" sz="1200">
                <a:latin typeface="宋体"/>
                <a:cs typeface="宋体"/>
              </a:rPr>
              <a:t>它们以可靠</a:t>
            </a:r>
            <a:r>
              <a:rPr dirty="0" sz="1200" spc="-120">
                <a:latin typeface="宋体"/>
                <a:cs typeface="宋体"/>
              </a:rPr>
              <a:t>、</a:t>
            </a:r>
            <a:r>
              <a:rPr dirty="0" sz="1200">
                <a:latin typeface="宋体"/>
                <a:cs typeface="宋体"/>
              </a:rPr>
              <a:t>经济</a:t>
            </a:r>
            <a:r>
              <a:rPr dirty="0" sz="1200" spc="-110">
                <a:latin typeface="宋体"/>
                <a:cs typeface="宋体"/>
              </a:rPr>
              <a:t>、</a:t>
            </a:r>
            <a:r>
              <a:rPr dirty="0" sz="1200">
                <a:latin typeface="宋体"/>
                <a:cs typeface="宋体"/>
              </a:rPr>
              <a:t>高效且可持续的方式提供最佳的居住服务</a:t>
            </a:r>
            <a:r>
              <a:rPr dirty="0" sz="1200" spc="-125">
                <a:latin typeface="宋体"/>
                <a:cs typeface="宋体"/>
              </a:rPr>
              <a:t>。</a:t>
            </a:r>
            <a:r>
              <a:rPr dirty="0" sz="1200">
                <a:latin typeface="宋体"/>
                <a:cs typeface="宋体"/>
              </a:rPr>
              <a:t>更智 慧的建筑物可帮助其所有者</a:t>
            </a:r>
            <a:r>
              <a:rPr dirty="0" sz="1200" spc="-240">
                <a:latin typeface="宋体"/>
                <a:cs typeface="宋体"/>
              </a:rPr>
              <a:t>、</a:t>
            </a:r>
            <a:r>
              <a:rPr dirty="0" sz="1200">
                <a:latin typeface="宋体"/>
                <a:cs typeface="宋体"/>
              </a:rPr>
              <a:t>运营商和设施经理提高资产的可靠度和性能</a:t>
            </a:r>
            <a:r>
              <a:rPr dirty="0" sz="1200" spc="-229">
                <a:latin typeface="宋体"/>
                <a:cs typeface="宋体"/>
              </a:rPr>
              <a:t>，</a:t>
            </a:r>
            <a:r>
              <a:rPr dirty="0" sz="1200">
                <a:latin typeface="宋体"/>
                <a:cs typeface="宋体"/>
              </a:rPr>
              <a:t>从而 降低能耗、优化空间使用方式并将建筑物对环境的影响降至最低。</a:t>
            </a:r>
            <a:endParaRPr sz="1200">
              <a:latin typeface="宋体"/>
              <a:cs typeface="宋体"/>
            </a:endParaRPr>
          </a:p>
          <a:p>
            <a:pPr marL="317500">
              <a:lnSpc>
                <a:spcPct val="100000"/>
              </a:lnSpc>
              <a:spcBef>
                <a:spcPts val="675"/>
              </a:spcBef>
            </a:pPr>
            <a:r>
              <a:rPr dirty="0" sz="1200">
                <a:latin typeface="宋体"/>
                <a:cs typeface="宋体"/>
              </a:rPr>
              <a:t>某公</a:t>
            </a:r>
            <a:r>
              <a:rPr dirty="0" sz="1200" spc="10">
                <a:latin typeface="宋体"/>
                <a:cs typeface="宋体"/>
              </a:rPr>
              <a:t>司</a:t>
            </a:r>
            <a:r>
              <a:rPr dirty="0" sz="1200">
                <a:latin typeface="宋体"/>
                <a:cs typeface="宋体"/>
              </a:rPr>
              <a:t>认</a:t>
            </a:r>
            <a:r>
              <a:rPr dirty="0" sz="1200" spc="10">
                <a:latin typeface="宋体"/>
                <a:cs typeface="宋体"/>
              </a:rPr>
              <a:t>为</a:t>
            </a:r>
            <a:r>
              <a:rPr dirty="0" sz="1200">
                <a:latin typeface="宋体"/>
                <a:cs typeface="宋体"/>
              </a:rPr>
              <a:t>，智</a:t>
            </a:r>
            <a:r>
              <a:rPr dirty="0" sz="1200" spc="10">
                <a:latin typeface="宋体"/>
                <a:cs typeface="宋体"/>
              </a:rPr>
              <a:t>慧</a:t>
            </a:r>
            <a:r>
              <a:rPr dirty="0" sz="1200">
                <a:latin typeface="宋体"/>
                <a:cs typeface="宋体"/>
              </a:rPr>
              <a:t>建</a:t>
            </a:r>
            <a:r>
              <a:rPr dirty="0" sz="1200" spc="10">
                <a:latin typeface="宋体"/>
                <a:cs typeface="宋体"/>
              </a:rPr>
              <a:t>筑</a:t>
            </a:r>
            <a:r>
              <a:rPr dirty="0" sz="1200">
                <a:latin typeface="宋体"/>
                <a:cs typeface="宋体"/>
              </a:rPr>
              <a:t>是</a:t>
            </a:r>
            <a:r>
              <a:rPr dirty="0" sz="1200" spc="10">
                <a:latin typeface="宋体"/>
                <a:cs typeface="宋体"/>
              </a:rPr>
              <a:t>建</a:t>
            </a:r>
            <a:r>
              <a:rPr dirty="0" sz="1200">
                <a:latin typeface="宋体"/>
                <a:cs typeface="宋体"/>
              </a:rPr>
              <a:t>筑</a:t>
            </a:r>
            <a:r>
              <a:rPr dirty="0" sz="1200" spc="10">
                <a:latin typeface="宋体"/>
                <a:cs typeface="宋体"/>
              </a:rPr>
              <a:t>、</a:t>
            </a:r>
            <a:r>
              <a:rPr dirty="0" sz="1200">
                <a:latin typeface="宋体"/>
                <a:cs typeface="宋体"/>
              </a:rPr>
              <a:t>技</a:t>
            </a:r>
            <a:r>
              <a:rPr dirty="0" sz="1200" spc="10">
                <a:latin typeface="宋体"/>
                <a:cs typeface="宋体"/>
              </a:rPr>
              <a:t>术</a:t>
            </a:r>
            <a:r>
              <a:rPr dirty="0" sz="1200">
                <a:latin typeface="宋体"/>
                <a:cs typeface="宋体"/>
              </a:rPr>
              <a:t>和</a:t>
            </a:r>
            <a:r>
              <a:rPr dirty="0" sz="1200" spc="10">
                <a:latin typeface="宋体"/>
                <a:cs typeface="宋体"/>
              </a:rPr>
              <a:t>能</a:t>
            </a:r>
            <a:r>
              <a:rPr dirty="0" sz="1200">
                <a:latin typeface="宋体"/>
                <a:cs typeface="宋体"/>
              </a:rPr>
              <a:t>源系</a:t>
            </a:r>
            <a:r>
              <a:rPr dirty="0" sz="1200" spc="10">
                <a:latin typeface="宋体"/>
                <a:cs typeface="宋体"/>
              </a:rPr>
              <a:t>统</a:t>
            </a:r>
            <a:r>
              <a:rPr dirty="0" sz="1200">
                <a:latin typeface="宋体"/>
                <a:cs typeface="宋体"/>
              </a:rPr>
              <a:t>的集</a:t>
            </a:r>
            <a:endParaRPr sz="1200">
              <a:latin typeface="宋体"/>
              <a:cs typeface="宋体"/>
            </a:endParaRPr>
          </a:p>
          <a:p>
            <a:pPr algn="just" marL="12700" marR="5080">
              <a:lnSpc>
                <a:spcPct val="162500"/>
              </a:lnSpc>
            </a:pPr>
            <a:r>
              <a:rPr dirty="0" sz="1200">
                <a:latin typeface="宋体"/>
                <a:cs typeface="宋体"/>
              </a:rPr>
              <a:t>成</a:t>
            </a:r>
            <a:r>
              <a:rPr dirty="0" sz="1200" spc="-100">
                <a:latin typeface="宋体"/>
                <a:cs typeface="宋体"/>
              </a:rPr>
              <a:t>，</a:t>
            </a:r>
            <a:r>
              <a:rPr dirty="0" sz="1200">
                <a:latin typeface="宋体"/>
                <a:cs typeface="宋体"/>
              </a:rPr>
              <a:t>其中包含楼宇自动化</a:t>
            </a:r>
            <a:r>
              <a:rPr dirty="0" sz="1200" spc="-100">
                <a:latin typeface="宋体"/>
                <a:cs typeface="宋体"/>
              </a:rPr>
              <a:t>、</a:t>
            </a:r>
            <a:r>
              <a:rPr dirty="0" sz="1200">
                <a:latin typeface="宋体"/>
                <a:cs typeface="宋体"/>
              </a:rPr>
              <a:t>安全系统</a:t>
            </a:r>
            <a:r>
              <a:rPr dirty="0" sz="1200" spc="-90">
                <a:latin typeface="宋体"/>
                <a:cs typeface="宋体"/>
              </a:rPr>
              <a:t>、</a:t>
            </a:r>
            <a:r>
              <a:rPr dirty="0" sz="1200">
                <a:latin typeface="宋体"/>
                <a:cs typeface="宋体"/>
              </a:rPr>
              <a:t>电信</a:t>
            </a:r>
            <a:r>
              <a:rPr dirty="0" sz="1200" spc="-100">
                <a:latin typeface="宋体"/>
                <a:cs typeface="宋体"/>
              </a:rPr>
              <a:t>、</a:t>
            </a:r>
            <a:r>
              <a:rPr dirty="0" sz="1200">
                <a:latin typeface="宋体"/>
                <a:cs typeface="宋体"/>
              </a:rPr>
              <a:t>用户系统和设施管理系统等</a:t>
            </a:r>
            <a:r>
              <a:rPr dirty="0" sz="1200" spc="-100">
                <a:latin typeface="宋体"/>
                <a:cs typeface="宋体"/>
              </a:rPr>
              <a:t>。</a:t>
            </a:r>
            <a:r>
              <a:rPr dirty="0" sz="1200">
                <a:latin typeface="宋体"/>
                <a:cs typeface="宋体"/>
              </a:rPr>
              <a:t>智慧 建筑重视并反映着相关技术的融合与进步</a:t>
            </a:r>
            <a:r>
              <a:rPr dirty="0" sz="1200" spc="-470">
                <a:latin typeface="宋体"/>
                <a:cs typeface="宋体"/>
              </a:rPr>
              <a:t>、</a:t>
            </a:r>
            <a:r>
              <a:rPr dirty="0" sz="1200">
                <a:latin typeface="宋体"/>
                <a:cs typeface="宋体"/>
              </a:rPr>
              <a:t>系统间的相互联系和集成系统的功能 附加。智慧建筑提供建筑和空间的全部可操作信息，以便人员的管理</a:t>
            </a:r>
            <a:r>
              <a:rPr dirty="0" sz="1200" spc="-5">
                <a:latin typeface="Calibri"/>
                <a:cs typeface="Calibri"/>
              </a:rPr>
              <a:t>[2]</a:t>
            </a:r>
            <a:r>
              <a:rPr dirty="0" sz="1200">
                <a:latin typeface="宋体"/>
                <a:cs typeface="宋体"/>
              </a:rPr>
              <a:t>。</a:t>
            </a:r>
            <a:endParaRPr sz="1200">
              <a:latin typeface="宋体"/>
              <a:cs typeface="宋体"/>
            </a:endParaRPr>
          </a:p>
          <a:p>
            <a:pPr marL="12700" marR="88900" indent="304800">
              <a:lnSpc>
                <a:spcPct val="162500"/>
              </a:lnSpc>
            </a:pPr>
            <a:r>
              <a:rPr dirty="0" sz="1200">
                <a:latin typeface="宋体"/>
                <a:cs typeface="宋体"/>
              </a:rPr>
              <a:t>某白皮书认为</a:t>
            </a:r>
            <a:r>
              <a:rPr dirty="0" sz="1200" spc="-110">
                <a:latin typeface="宋体"/>
                <a:cs typeface="宋体"/>
              </a:rPr>
              <a:t>，</a:t>
            </a:r>
            <a:r>
              <a:rPr dirty="0" sz="1200">
                <a:latin typeface="宋体"/>
                <a:cs typeface="宋体"/>
              </a:rPr>
              <a:t>随着大数据时代的来临</a:t>
            </a:r>
            <a:r>
              <a:rPr dirty="0" sz="1200" spc="-120">
                <a:latin typeface="宋体"/>
                <a:cs typeface="宋体"/>
              </a:rPr>
              <a:t>，</a:t>
            </a:r>
            <a:r>
              <a:rPr dirty="0" sz="1200">
                <a:latin typeface="宋体"/>
                <a:cs typeface="宋体"/>
              </a:rPr>
              <a:t>智慧建筑</a:t>
            </a:r>
            <a:r>
              <a:rPr dirty="0" sz="1200" spc="-400">
                <a:latin typeface="宋体"/>
                <a:cs typeface="宋体"/>
              </a:rPr>
              <a:t> </a:t>
            </a:r>
            <a:r>
              <a:rPr dirty="0" sz="1200">
                <a:latin typeface="宋体"/>
                <a:cs typeface="宋体"/>
              </a:rPr>
              <a:t>将成为一个具有感知和 永远在线的</a:t>
            </a:r>
            <a:r>
              <a:rPr dirty="0" sz="1200">
                <a:latin typeface="Calibri"/>
                <a:cs typeface="Calibri"/>
              </a:rPr>
              <a:t>“</a:t>
            </a:r>
            <a:r>
              <a:rPr dirty="0" sz="1200">
                <a:latin typeface="宋体"/>
                <a:cs typeface="宋体"/>
              </a:rPr>
              <a:t>生命体</a:t>
            </a:r>
            <a:r>
              <a:rPr dirty="0" sz="1200">
                <a:latin typeface="Calibri"/>
                <a:cs typeface="Calibri"/>
              </a:rPr>
              <a:t>”</a:t>
            </a:r>
            <a:r>
              <a:rPr dirty="0" sz="1200">
                <a:latin typeface="宋体"/>
                <a:cs typeface="宋体"/>
              </a:rPr>
              <a:t>、一个拥有大脑的自进化智慧平台、</a:t>
            </a:r>
            <a:endParaRPr sz="1200">
              <a:latin typeface="宋体"/>
              <a:cs typeface="宋体"/>
            </a:endParaRPr>
          </a:p>
          <a:p>
            <a:pPr algn="just" marL="12700" marR="5080">
              <a:lnSpc>
                <a:spcPct val="162500"/>
              </a:lnSpc>
            </a:pPr>
            <a:r>
              <a:rPr dirty="0" sz="1200">
                <a:latin typeface="宋体"/>
                <a:cs typeface="宋体"/>
              </a:rPr>
              <a:t>一个人机物深度融合的开放生态系统</a:t>
            </a:r>
            <a:r>
              <a:rPr dirty="0" sz="1200" spc="-470">
                <a:latin typeface="宋体"/>
                <a:cs typeface="宋体"/>
              </a:rPr>
              <a:t>，</a:t>
            </a:r>
            <a:r>
              <a:rPr dirty="0" sz="1200">
                <a:latin typeface="宋体"/>
                <a:cs typeface="宋体"/>
              </a:rPr>
              <a:t>可以集成一切为人类服务的创新技术和产 品</a:t>
            </a:r>
            <a:r>
              <a:rPr dirty="0" sz="1200" spc="-160">
                <a:latin typeface="宋体"/>
                <a:cs typeface="宋体"/>
              </a:rPr>
              <a:t>。</a:t>
            </a:r>
            <a:r>
              <a:rPr dirty="0" sz="1200">
                <a:latin typeface="宋体"/>
                <a:cs typeface="宋体"/>
              </a:rPr>
              <a:t>智慧建筑是利用新组织生产方式的开放生态系统</a:t>
            </a:r>
            <a:r>
              <a:rPr dirty="0" sz="1200" spc="-160">
                <a:latin typeface="宋体"/>
                <a:cs typeface="宋体"/>
              </a:rPr>
              <a:t>，</a:t>
            </a:r>
            <a:r>
              <a:rPr dirty="0" sz="1200">
                <a:latin typeface="宋体"/>
                <a:cs typeface="宋体"/>
              </a:rPr>
              <a:t>能够实现群体智能</a:t>
            </a:r>
            <a:r>
              <a:rPr dirty="0" sz="1200" spc="-160">
                <a:latin typeface="宋体"/>
                <a:cs typeface="宋体"/>
              </a:rPr>
              <a:t>，</a:t>
            </a:r>
            <a:r>
              <a:rPr dirty="0" sz="1200">
                <a:latin typeface="宋体"/>
                <a:cs typeface="宋体"/>
              </a:rPr>
              <a:t>为用 户创造最大的价值</a:t>
            </a:r>
            <a:r>
              <a:rPr dirty="0" sz="1200" spc="-75">
                <a:latin typeface="宋体"/>
                <a:cs typeface="宋体"/>
              </a:rPr>
              <a:t>。</a:t>
            </a:r>
            <a:r>
              <a:rPr dirty="0" sz="1200">
                <a:latin typeface="宋体"/>
                <a:cs typeface="宋体"/>
              </a:rPr>
              <a:t>同时它作为全面感知</a:t>
            </a:r>
            <a:r>
              <a:rPr dirty="0" sz="1200" spc="-60">
                <a:latin typeface="宋体"/>
                <a:cs typeface="宋体"/>
              </a:rPr>
              <a:t>、</a:t>
            </a:r>
            <a:r>
              <a:rPr dirty="0" sz="1200">
                <a:latin typeface="宋体"/>
                <a:cs typeface="宋体"/>
              </a:rPr>
              <a:t>自适应</a:t>
            </a:r>
            <a:r>
              <a:rPr dirty="0" sz="1200" spc="-75">
                <a:latin typeface="宋体"/>
                <a:cs typeface="宋体"/>
              </a:rPr>
              <a:t>、</a:t>
            </a:r>
            <a:r>
              <a:rPr dirty="0" sz="1200">
                <a:latin typeface="宋体"/>
                <a:cs typeface="宋体"/>
              </a:rPr>
              <a:t>可进化的</a:t>
            </a:r>
            <a:r>
              <a:rPr dirty="0" sz="1200">
                <a:latin typeface="Calibri"/>
                <a:cs typeface="Calibri"/>
              </a:rPr>
              <a:t>“</a:t>
            </a:r>
            <a:r>
              <a:rPr dirty="0" sz="1200">
                <a:latin typeface="宋体"/>
                <a:cs typeface="宋体"/>
              </a:rPr>
              <a:t>生命体</a:t>
            </a:r>
            <a:r>
              <a:rPr dirty="0" sz="1200">
                <a:latin typeface="Calibri"/>
                <a:cs typeface="Calibri"/>
              </a:rPr>
              <a:t>”</a:t>
            </a:r>
            <a:r>
              <a:rPr dirty="0" sz="1200" spc="-75">
                <a:latin typeface="宋体"/>
                <a:cs typeface="宋体"/>
              </a:rPr>
              <a:t>，</a:t>
            </a:r>
            <a:r>
              <a:rPr dirty="0" sz="1200">
                <a:latin typeface="宋体"/>
                <a:cs typeface="宋体"/>
              </a:rPr>
              <a:t>能够构 建人机物深度融合的开放、绿色和高效智慧建筑生态系统</a:t>
            </a:r>
            <a:r>
              <a:rPr dirty="0" sz="1200" spc="-5">
                <a:latin typeface="Calibri"/>
                <a:cs typeface="Calibri"/>
              </a:rPr>
              <a:t>[3]</a:t>
            </a:r>
            <a:r>
              <a:rPr dirty="0" sz="1200">
                <a:latin typeface="宋体"/>
                <a:cs typeface="宋体"/>
              </a:rPr>
              <a:t>。</a:t>
            </a:r>
            <a:endParaRPr sz="1200">
              <a:latin typeface="宋体"/>
              <a:cs typeface="宋体"/>
            </a:endParaRPr>
          </a:p>
          <a:p>
            <a:pPr algn="just" marL="12700" marR="5080" indent="304800">
              <a:lnSpc>
                <a:spcPct val="162500"/>
              </a:lnSpc>
            </a:pPr>
            <a:r>
              <a:rPr dirty="0" sz="1200">
                <a:latin typeface="宋体"/>
                <a:cs typeface="宋体"/>
              </a:rPr>
              <a:t>总的来说</a:t>
            </a:r>
            <a:r>
              <a:rPr dirty="0" sz="1200" spc="-160">
                <a:latin typeface="宋体"/>
                <a:cs typeface="宋体"/>
              </a:rPr>
              <a:t>，</a:t>
            </a:r>
            <a:r>
              <a:rPr dirty="0" sz="1200">
                <a:latin typeface="宋体"/>
                <a:cs typeface="宋体"/>
              </a:rPr>
              <a:t>欧美国家定义提出较早</a:t>
            </a:r>
            <a:r>
              <a:rPr dirty="0" sz="1200" spc="-160">
                <a:latin typeface="宋体"/>
                <a:cs typeface="宋体"/>
              </a:rPr>
              <a:t>，</a:t>
            </a:r>
            <a:r>
              <a:rPr dirty="0" sz="1200">
                <a:latin typeface="宋体"/>
                <a:cs typeface="宋体"/>
              </a:rPr>
              <a:t>在重视技术创新与协作的同时</a:t>
            </a:r>
            <a:r>
              <a:rPr dirty="0" sz="1200" spc="-160">
                <a:latin typeface="宋体"/>
                <a:cs typeface="宋体"/>
              </a:rPr>
              <a:t>，</a:t>
            </a:r>
            <a:r>
              <a:rPr dirty="0" sz="1200">
                <a:latin typeface="宋体"/>
                <a:cs typeface="宋体"/>
              </a:rPr>
              <a:t>强调以 人为本和可持续发展</a:t>
            </a:r>
            <a:r>
              <a:rPr dirty="0" sz="1200" spc="-120">
                <a:latin typeface="宋体"/>
                <a:cs typeface="宋体"/>
              </a:rPr>
              <a:t>。</a:t>
            </a:r>
            <a:r>
              <a:rPr dirty="0" sz="1200">
                <a:latin typeface="宋体"/>
                <a:cs typeface="宋体"/>
              </a:rPr>
              <a:t>国内起步略晚</a:t>
            </a:r>
            <a:r>
              <a:rPr dirty="0" sz="1200" spc="-120">
                <a:latin typeface="宋体"/>
                <a:cs typeface="宋体"/>
              </a:rPr>
              <a:t>，</a:t>
            </a:r>
            <a:r>
              <a:rPr dirty="0" sz="1200">
                <a:latin typeface="宋体"/>
                <a:cs typeface="宋体"/>
              </a:rPr>
              <a:t>但积极吸取先进经验</a:t>
            </a:r>
            <a:r>
              <a:rPr dirty="0" sz="1200" spc="-110">
                <a:latin typeface="宋体"/>
                <a:cs typeface="宋体"/>
              </a:rPr>
              <a:t>，</a:t>
            </a:r>
            <a:r>
              <a:rPr dirty="0" sz="1200">
                <a:latin typeface="宋体"/>
                <a:cs typeface="宋体"/>
              </a:rPr>
              <a:t>定义紧贴国情</a:t>
            </a:r>
            <a:r>
              <a:rPr dirty="0" sz="1200" spc="-120">
                <a:latin typeface="宋体"/>
                <a:cs typeface="宋体"/>
              </a:rPr>
              <a:t>，</a:t>
            </a:r>
            <a:r>
              <a:rPr dirty="0" sz="1200">
                <a:latin typeface="宋体"/>
                <a:cs typeface="宋体"/>
              </a:rPr>
              <a:t>并 有合理的创新。</a:t>
            </a:r>
            <a:endParaRPr sz="1200">
              <a:latin typeface="宋体"/>
              <a:cs typeface="宋体"/>
            </a:endParaRPr>
          </a:p>
        </p:txBody>
      </p:sp>
      <p:sp>
        <p:nvSpPr>
          <p:cNvPr id="3" name="object 3"/>
          <p:cNvSpPr/>
          <p:nvPr/>
        </p:nvSpPr>
        <p:spPr>
          <a:xfrm>
            <a:off x="2061972" y="5969508"/>
            <a:ext cx="3436620" cy="336194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745739" y="9389617"/>
            <a:ext cx="2077085"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270" b="1">
                <a:latin typeface="黑体"/>
                <a:cs typeface="黑体"/>
              </a:rPr>
              <a:t> </a:t>
            </a:r>
            <a:r>
              <a:rPr dirty="0" sz="1000" spc="-5" b="0">
                <a:latin typeface="等线 Light"/>
                <a:cs typeface="等线 Light"/>
              </a:rPr>
              <a:t>2</a:t>
            </a:r>
            <a:r>
              <a:rPr dirty="0" sz="1000" spc="40"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特</a:t>
            </a:r>
            <a:r>
              <a:rPr dirty="0" sz="1000" spc="-5" b="1">
                <a:latin typeface="黑体"/>
                <a:cs typeface="黑体"/>
              </a:rPr>
              <a:t>征之</a:t>
            </a:r>
            <a:r>
              <a:rPr dirty="0" sz="1000" spc="-10" b="1">
                <a:latin typeface="黑体"/>
                <a:cs typeface="黑体"/>
              </a:rPr>
              <a:t>自</a:t>
            </a:r>
            <a:r>
              <a:rPr dirty="0" sz="1000" spc="-5" b="1">
                <a:latin typeface="黑体"/>
                <a:cs typeface="黑体"/>
              </a:rPr>
              <a:t>主学</a:t>
            </a:r>
            <a:r>
              <a:rPr dirty="0" sz="1000" spc="-10" b="1">
                <a:latin typeface="黑体"/>
                <a:cs typeface="黑体"/>
              </a:rPr>
              <a:t>习</a:t>
            </a:r>
            <a:r>
              <a:rPr dirty="0" sz="1000" spc="-5" b="1">
                <a:latin typeface="黑体"/>
                <a:cs typeface="黑体"/>
              </a:rPr>
              <a:t>与协</a:t>
            </a:r>
            <a:r>
              <a:rPr dirty="0" sz="1000" spc="-10" b="1">
                <a:latin typeface="黑体"/>
                <a:cs typeface="黑体"/>
              </a:rPr>
              <a:t>作</a:t>
            </a:r>
            <a:endParaRPr sz="1000">
              <a:latin typeface="黑体"/>
              <a:cs typeface="黑体"/>
            </a:endParaRPr>
          </a:p>
        </p:txBody>
      </p:sp>
      <p:sp>
        <p:nvSpPr>
          <p:cNvPr id="5" name="object 5"/>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2</a:t>
            </a:r>
            <a:endParaRPr sz="9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3</a:t>
            </a:r>
            <a:endParaRPr sz="900">
              <a:latin typeface="Arial"/>
              <a:cs typeface="Arial"/>
            </a:endParaRPr>
          </a:p>
        </p:txBody>
      </p:sp>
      <p:sp>
        <p:nvSpPr>
          <p:cNvPr id="2" name="object 2"/>
          <p:cNvSpPr txBox="1"/>
          <p:nvPr/>
        </p:nvSpPr>
        <p:spPr>
          <a:xfrm>
            <a:off x="1130300" y="528955"/>
            <a:ext cx="5359400" cy="8953500"/>
          </a:xfrm>
          <a:prstGeom prst="rect">
            <a:avLst/>
          </a:prstGeom>
        </p:spPr>
        <p:txBody>
          <a:bodyPr wrap="square" lIns="0" tIns="12700" rIns="0" bIns="0" rtlCol="0" vert="horz">
            <a:spAutoFit/>
          </a:bodyPr>
          <a:lstStyle/>
          <a:p>
            <a:pPr algn="ctr" marR="5143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281940">
              <a:lnSpc>
                <a:spcPct val="100000"/>
              </a:lnSpc>
            </a:pPr>
            <a:r>
              <a:rPr dirty="0" sz="1200" spc="-5">
                <a:latin typeface="Calibri"/>
                <a:cs typeface="Calibri"/>
              </a:rPr>
              <a:t>1.1.2</a:t>
            </a:r>
            <a:r>
              <a:rPr dirty="0" sz="1200" spc="65">
                <a:latin typeface="Calibri"/>
                <a:cs typeface="Calibri"/>
              </a:rPr>
              <a:t> </a:t>
            </a:r>
            <a:r>
              <a:rPr dirty="0" sz="1200">
                <a:latin typeface="黑体"/>
                <a:cs typeface="黑体"/>
              </a:rPr>
              <a:t>智慧建筑功能特征</a:t>
            </a:r>
            <a:endParaRPr sz="1200">
              <a:latin typeface="黑体"/>
              <a:cs typeface="黑体"/>
            </a:endParaRPr>
          </a:p>
          <a:p>
            <a:pPr marL="12700" marR="5080" indent="304800">
              <a:lnSpc>
                <a:spcPct val="162500"/>
              </a:lnSpc>
              <a:spcBef>
                <a:spcPts val="385"/>
              </a:spcBef>
            </a:pPr>
            <a:r>
              <a:rPr dirty="0" sz="1200">
                <a:latin typeface="宋体"/>
                <a:cs typeface="宋体"/>
              </a:rPr>
              <a:t>通过智慧建筑的定义可知</a:t>
            </a:r>
            <a:r>
              <a:rPr dirty="0" sz="1200" spc="-470">
                <a:latin typeface="宋体"/>
                <a:cs typeface="宋体"/>
              </a:rPr>
              <a:t>，</a:t>
            </a:r>
            <a:r>
              <a:rPr dirty="0" sz="1200">
                <a:latin typeface="宋体"/>
                <a:cs typeface="宋体"/>
              </a:rPr>
              <a:t>智慧建筑并不仅仅是各种新兴技术在建筑物上的 简单堆砌和连接</a:t>
            </a:r>
            <a:r>
              <a:rPr dirty="0" sz="1200" spc="-100">
                <a:latin typeface="宋体"/>
                <a:cs typeface="宋体"/>
              </a:rPr>
              <a:t>，</a:t>
            </a:r>
            <a:r>
              <a:rPr dirty="0" sz="1200">
                <a:latin typeface="宋体"/>
                <a:cs typeface="宋体"/>
              </a:rPr>
              <a:t>而是以建筑</a:t>
            </a:r>
            <a:r>
              <a:rPr dirty="0" sz="1200" spc="-100">
                <a:latin typeface="宋体"/>
                <a:cs typeface="宋体"/>
              </a:rPr>
              <a:t>、</a:t>
            </a:r>
            <a:r>
              <a:rPr dirty="0" sz="1200">
                <a:latin typeface="宋体"/>
                <a:cs typeface="宋体"/>
              </a:rPr>
              <a:t>人与环境为对</a:t>
            </a:r>
            <a:r>
              <a:rPr dirty="0" sz="1200" spc="0">
                <a:latin typeface="宋体"/>
                <a:cs typeface="宋体"/>
              </a:rPr>
              <a:t>象</a:t>
            </a:r>
            <a:r>
              <a:rPr dirty="0" sz="1200" spc="-100">
                <a:latin typeface="宋体"/>
                <a:cs typeface="宋体"/>
              </a:rPr>
              <a:t>，</a:t>
            </a:r>
            <a:r>
              <a:rPr dirty="0" sz="1200">
                <a:latin typeface="宋体"/>
                <a:cs typeface="宋体"/>
              </a:rPr>
              <a:t>结合人工智能</a:t>
            </a:r>
            <a:r>
              <a:rPr dirty="0" sz="1200" spc="-100">
                <a:latin typeface="宋体"/>
                <a:cs typeface="宋体"/>
              </a:rPr>
              <a:t>、</a:t>
            </a:r>
            <a:r>
              <a:rPr dirty="0" sz="1200">
                <a:latin typeface="宋体"/>
                <a:cs typeface="宋体"/>
              </a:rPr>
              <a:t>物联网</a:t>
            </a:r>
            <a:r>
              <a:rPr dirty="0" sz="1200" spc="-100">
                <a:latin typeface="宋体"/>
                <a:cs typeface="宋体"/>
              </a:rPr>
              <a:t>、</a:t>
            </a:r>
            <a:r>
              <a:rPr dirty="0" sz="1200">
                <a:latin typeface="宋体"/>
                <a:cs typeface="宋体"/>
              </a:rPr>
              <a:t>大数 据、云计算、虚拟现实等技术，使建筑物具备自我感知、自我判断、自我学习、 自我分析和自我决策的能力，从而为用户提供多样的、个性化、精准化的服务， 更贴切地适应并满足人们对工作和生活环境中建筑物安全</a:t>
            </a:r>
            <a:r>
              <a:rPr dirty="0" sz="1200" spc="-240">
                <a:latin typeface="宋体"/>
                <a:cs typeface="宋体"/>
              </a:rPr>
              <a:t>、</a:t>
            </a:r>
            <a:r>
              <a:rPr dirty="0" sz="1200">
                <a:latin typeface="宋体"/>
                <a:cs typeface="宋体"/>
              </a:rPr>
              <a:t>高效</a:t>
            </a:r>
            <a:r>
              <a:rPr dirty="0" sz="1200" spc="-229">
                <a:latin typeface="宋体"/>
                <a:cs typeface="宋体"/>
              </a:rPr>
              <a:t>、</a:t>
            </a:r>
            <a:r>
              <a:rPr dirty="0" sz="1200">
                <a:latin typeface="宋体"/>
                <a:cs typeface="宋体"/>
              </a:rPr>
              <a:t>便利及可持续 发展等功能的需求。智慧建筑应具有以下功能特征：</a:t>
            </a:r>
            <a:endParaRPr sz="1200">
              <a:latin typeface="宋体"/>
              <a:cs typeface="宋体"/>
            </a:endParaRPr>
          </a:p>
          <a:p>
            <a:pPr marL="546100" indent="-228600">
              <a:lnSpc>
                <a:spcPct val="100000"/>
              </a:lnSpc>
              <a:spcBef>
                <a:spcPts val="900"/>
              </a:spcBef>
              <a:buFont typeface="Calibri"/>
              <a:buAutoNum type="arabicPeriod"/>
              <a:tabLst>
                <a:tab pos="546100" algn="l"/>
              </a:tabLst>
            </a:pPr>
            <a:r>
              <a:rPr dirty="0" sz="1200">
                <a:latin typeface="宋体"/>
                <a:cs typeface="宋体"/>
              </a:rPr>
              <a:t>全面感知与开放共享</a:t>
            </a:r>
            <a:endParaRPr sz="1200">
              <a:latin typeface="宋体"/>
              <a:cs typeface="宋体"/>
            </a:endParaRPr>
          </a:p>
          <a:p>
            <a:pPr algn="just" marL="12700" marR="62865" indent="304800">
              <a:lnSpc>
                <a:spcPct val="162500"/>
              </a:lnSpc>
            </a:pPr>
            <a:r>
              <a:rPr dirty="0" sz="1200">
                <a:latin typeface="宋体"/>
                <a:cs typeface="宋体"/>
              </a:rPr>
              <a:t>建筑物内所有智能设备和系统信息的互联互通和远程共享</a:t>
            </a:r>
            <a:r>
              <a:rPr dirty="0" sz="1200" spc="-470">
                <a:latin typeface="宋体"/>
                <a:cs typeface="宋体"/>
              </a:rPr>
              <a:t>，</a:t>
            </a:r>
            <a:r>
              <a:rPr dirty="0" sz="1200">
                <a:latin typeface="宋体"/>
                <a:cs typeface="宋体"/>
              </a:rPr>
              <a:t>使智慧建筑能全 面感知</a:t>
            </a:r>
            <a:r>
              <a:rPr dirty="0" sz="1200" spc="-120">
                <a:latin typeface="宋体"/>
                <a:cs typeface="宋体"/>
              </a:rPr>
              <a:t>、</a:t>
            </a:r>
            <a:r>
              <a:rPr dirty="0" sz="1200">
                <a:latin typeface="宋体"/>
                <a:cs typeface="宋体"/>
              </a:rPr>
              <a:t>可靠传送和智能处理建筑物内外人</a:t>
            </a:r>
            <a:r>
              <a:rPr dirty="0" sz="1200" spc="-110">
                <a:latin typeface="宋体"/>
                <a:cs typeface="宋体"/>
              </a:rPr>
              <a:t>、</a:t>
            </a:r>
            <a:r>
              <a:rPr dirty="0" sz="1200">
                <a:latin typeface="宋体"/>
                <a:cs typeface="宋体"/>
              </a:rPr>
              <a:t>物</a:t>
            </a:r>
            <a:r>
              <a:rPr dirty="0" sz="1200" spc="-120">
                <a:latin typeface="宋体"/>
                <a:cs typeface="宋体"/>
              </a:rPr>
              <a:t>、</a:t>
            </a:r>
            <a:r>
              <a:rPr dirty="0" sz="1200">
                <a:latin typeface="宋体"/>
                <a:cs typeface="宋体"/>
              </a:rPr>
              <a:t>环境的各种信息</a:t>
            </a:r>
            <a:r>
              <a:rPr dirty="0" sz="1200" spc="-120">
                <a:latin typeface="宋体"/>
                <a:cs typeface="宋体"/>
              </a:rPr>
              <a:t>，</a:t>
            </a:r>
            <a:r>
              <a:rPr dirty="0" sz="1200">
                <a:latin typeface="宋体"/>
                <a:cs typeface="宋体"/>
              </a:rPr>
              <a:t>从而实现物 </a:t>
            </a:r>
            <a:r>
              <a:rPr dirty="0" sz="1200" spc="10">
                <a:latin typeface="宋体"/>
                <a:cs typeface="宋体"/>
              </a:rPr>
              <a:t>与</a:t>
            </a:r>
            <a:r>
              <a:rPr dirty="0" sz="1200" spc="0">
                <a:latin typeface="宋体"/>
                <a:cs typeface="宋体"/>
              </a:rPr>
              <a:t>物</a:t>
            </a:r>
            <a:r>
              <a:rPr dirty="0" sz="1200" spc="10">
                <a:latin typeface="宋体"/>
                <a:cs typeface="宋体"/>
              </a:rPr>
              <a:t>、</a:t>
            </a:r>
            <a:r>
              <a:rPr dirty="0" sz="1200" spc="0">
                <a:latin typeface="宋体"/>
                <a:cs typeface="宋体"/>
              </a:rPr>
              <a:t>人</a:t>
            </a:r>
            <a:r>
              <a:rPr dirty="0" sz="1200" spc="10">
                <a:latin typeface="宋体"/>
                <a:cs typeface="宋体"/>
              </a:rPr>
              <a:t>与</a:t>
            </a:r>
            <a:r>
              <a:rPr dirty="0" sz="1200" spc="0">
                <a:latin typeface="宋体"/>
                <a:cs typeface="宋体"/>
              </a:rPr>
              <a:t>物</a:t>
            </a:r>
            <a:r>
              <a:rPr dirty="0" sz="1200" spc="10">
                <a:latin typeface="宋体"/>
                <a:cs typeface="宋体"/>
              </a:rPr>
              <a:t>的</a:t>
            </a:r>
            <a:r>
              <a:rPr dirty="0" sz="1200" spc="0">
                <a:latin typeface="宋体"/>
                <a:cs typeface="宋体"/>
              </a:rPr>
              <a:t>连</a:t>
            </a:r>
            <a:r>
              <a:rPr dirty="0" sz="1200" spc="10">
                <a:latin typeface="宋体"/>
                <a:cs typeface="宋体"/>
              </a:rPr>
              <a:t>接</a:t>
            </a:r>
            <a:r>
              <a:rPr dirty="0" sz="1200" spc="0">
                <a:latin typeface="宋体"/>
                <a:cs typeface="宋体"/>
              </a:rPr>
              <a:t>，</a:t>
            </a:r>
            <a:r>
              <a:rPr dirty="0" sz="1200" spc="10">
                <a:latin typeface="宋体"/>
                <a:cs typeface="宋体"/>
              </a:rPr>
              <a:t>实</a:t>
            </a:r>
            <a:r>
              <a:rPr dirty="0" sz="1200" spc="0">
                <a:latin typeface="宋体"/>
                <a:cs typeface="宋体"/>
              </a:rPr>
              <a:t>现</a:t>
            </a:r>
            <a:r>
              <a:rPr dirty="0" sz="1200" spc="10">
                <a:latin typeface="宋体"/>
                <a:cs typeface="宋体"/>
              </a:rPr>
              <a:t>智</a:t>
            </a:r>
            <a:r>
              <a:rPr dirty="0" sz="1200" spc="0">
                <a:latin typeface="宋体"/>
                <a:cs typeface="宋体"/>
              </a:rPr>
              <a:t>能</a:t>
            </a:r>
            <a:r>
              <a:rPr dirty="0" sz="1200" spc="10">
                <a:latin typeface="宋体"/>
                <a:cs typeface="宋体"/>
              </a:rPr>
              <a:t>化</a:t>
            </a:r>
            <a:r>
              <a:rPr dirty="0" sz="1200" spc="0">
                <a:latin typeface="宋体"/>
                <a:cs typeface="宋体"/>
              </a:rPr>
              <a:t>识</a:t>
            </a:r>
            <a:r>
              <a:rPr dirty="0" sz="1200" spc="10">
                <a:latin typeface="宋体"/>
                <a:cs typeface="宋体"/>
              </a:rPr>
              <a:t>别</a:t>
            </a:r>
            <a:r>
              <a:rPr dirty="0" sz="1200" spc="0">
                <a:latin typeface="宋体"/>
                <a:cs typeface="宋体"/>
              </a:rPr>
              <a:t>、</a:t>
            </a:r>
            <a:r>
              <a:rPr dirty="0" sz="1200" spc="10">
                <a:latin typeface="宋体"/>
                <a:cs typeface="宋体"/>
              </a:rPr>
              <a:t>定</a:t>
            </a:r>
            <a:r>
              <a:rPr dirty="0" sz="1200" spc="0">
                <a:latin typeface="宋体"/>
                <a:cs typeface="宋体"/>
              </a:rPr>
              <a:t>位</a:t>
            </a:r>
            <a:r>
              <a:rPr dirty="0" sz="1200" spc="10">
                <a:latin typeface="宋体"/>
                <a:cs typeface="宋体"/>
              </a:rPr>
              <a:t>、</a:t>
            </a:r>
            <a:r>
              <a:rPr dirty="0" sz="1200" spc="0">
                <a:latin typeface="宋体"/>
                <a:cs typeface="宋体"/>
              </a:rPr>
              <a:t>跟</a:t>
            </a:r>
            <a:r>
              <a:rPr dirty="0" sz="1200" spc="10">
                <a:latin typeface="宋体"/>
                <a:cs typeface="宋体"/>
              </a:rPr>
              <a:t>踪</a:t>
            </a:r>
            <a:r>
              <a:rPr dirty="0" sz="1200" spc="0">
                <a:latin typeface="宋体"/>
                <a:cs typeface="宋体"/>
              </a:rPr>
              <a:t>、</a:t>
            </a:r>
            <a:r>
              <a:rPr dirty="0" sz="1200" spc="10">
                <a:latin typeface="宋体"/>
                <a:cs typeface="宋体"/>
              </a:rPr>
              <a:t>监</a:t>
            </a:r>
            <a:r>
              <a:rPr dirty="0" sz="1200" spc="0">
                <a:latin typeface="宋体"/>
                <a:cs typeface="宋体"/>
              </a:rPr>
              <a:t>控</a:t>
            </a:r>
            <a:r>
              <a:rPr dirty="0" sz="1200" spc="10">
                <a:latin typeface="宋体"/>
                <a:cs typeface="宋体"/>
              </a:rPr>
              <a:t>和</a:t>
            </a:r>
            <a:r>
              <a:rPr dirty="0" sz="1200" spc="0">
                <a:latin typeface="宋体"/>
                <a:cs typeface="宋体"/>
              </a:rPr>
              <a:t>管理</a:t>
            </a:r>
            <a:r>
              <a:rPr dirty="0" sz="1200">
                <a:latin typeface="Calibri"/>
                <a:cs typeface="Calibri"/>
              </a:rPr>
              <a:t>[4]</a:t>
            </a:r>
            <a:r>
              <a:rPr dirty="0" sz="1200" spc="10">
                <a:latin typeface="宋体"/>
                <a:cs typeface="宋体"/>
              </a:rPr>
              <a:t>。</a:t>
            </a:r>
            <a:r>
              <a:rPr dirty="0" sz="1200" spc="0">
                <a:latin typeface="宋体"/>
                <a:cs typeface="宋体"/>
              </a:rPr>
              <a:t>智</a:t>
            </a:r>
            <a:r>
              <a:rPr dirty="0" sz="1200" spc="10">
                <a:latin typeface="宋体"/>
                <a:cs typeface="宋体"/>
              </a:rPr>
              <a:t>慧</a:t>
            </a:r>
            <a:r>
              <a:rPr dirty="0" sz="1200">
                <a:latin typeface="宋体"/>
                <a:cs typeface="宋体"/>
              </a:rPr>
              <a:t>建 筑的应用系统之间是开放的</a:t>
            </a:r>
            <a:r>
              <a:rPr dirty="0" sz="1200" spc="-100">
                <a:latin typeface="宋体"/>
                <a:cs typeface="宋体"/>
              </a:rPr>
              <a:t>、</a:t>
            </a:r>
            <a:r>
              <a:rPr dirty="0" sz="1200">
                <a:latin typeface="宋体"/>
                <a:cs typeface="宋体"/>
              </a:rPr>
              <a:t>互联的</a:t>
            </a:r>
            <a:r>
              <a:rPr dirty="0" sz="1200" spc="-100">
                <a:latin typeface="宋体"/>
                <a:cs typeface="宋体"/>
              </a:rPr>
              <a:t>，</a:t>
            </a:r>
            <a:r>
              <a:rPr dirty="0" sz="1200">
                <a:latin typeface="宋体"/>
                <a:cs typeface="宋体"/>
              </a:rPr>
              <a:t>拥有完善</a:t>
            </a:r>
            <a:r>
              <a:rPr dirty="0" sz="1200" spc="5">
                <a:latin typeface="宋体"/>
                <a:cs typeface="宋体"/>
              </a:rPr>
              <a:t>的</a:t>
            </a:r>
            <a:r>
              <a:rPr dirty="0" sz="1200" spc="-100">
                <a:latin typeface="宋体"/>
                <a:cs typeface="宋体"/>
              </a:rPr>
              <a:t>、</a:t>
            </a:r>
            <a:r>
              <a:rPr dirty="0" sz="1200">
                <a:latin typeface="宋体"/>
                <a:cs typeface="宋体"/>
              </a:rPr>
              <a:t>融合的</a:t>
            </a:r>
            <a:r>
              <a:rPr dirty="0" sz="1200" spc="-100">
                <a:latin typeface="宋体"/>
                <a:cs typeface="宋体"/>
              </a:rPr>
              <a:t>、</a:t>
            </a:r>
            <a:r>
              <a:rPr dirty="0" sz="1200">
                <a:latin typeface="宋体"/>
                <a:cs typeface="宋体"/>
              </a:rPr>
              <a:t>一致的网络</a:t>
            </a:r>
            <a:r>
              <a:rPr dirty="0" sz="1200" spc="-100">
                <a:latin typeface="宋体"/>
                <a:cs typeface="宋体"/>
              </a:rPr>
              <a:t>，</a:t>
            </a:r>
            <a:r>
              <a:rPr dirty="0" sz="1200">
                <a:latin typeface="宋体"/>
                <a:cs typeface="宋体"/>
              </a:rPr>
              <a:t>数据 以统一的协议标准在共享平台上准确</a:t>
            </a:r>
            <a:r>
              <a:rPr dirty="0" sz="1200" spc="-240">
                <a:latin typeface="宋体"/>
                <a:cs typeface="宋体"/>
              </a:rPr>
              <a:t>、</a:t>
            </a:r>
            <a:r>
              <a:rPr dirty="0" sz="1200">
                <a:latin typeface="宋体"/>
                <a:cs typeface="宋体"/>
              </a:rPr>
              <a:t>高效传输</a:t>
            </a:r>
            <a:r>
              <a:rPr dirty="0" sz="1200" spc="-229">
                <a:latin typeface="宋体"/>
                <a:cs typeface="宋体"/>
              </a:rPr>
              <a:t>，</a:t>
            </a:r>
            <a:r>
              <a:rPr dirty="0" sz="1200">
                <a:latin typeface="宋体"/>
                <a:cs typeface="宋体"/>
              </a:rPr>
              <a:t>实现行业内外的数据信息实时 互联互通，共享智慧建筑和智慧城市所有公共信息资源。</a:t>
            </a:r>
            <a:endParaRPr sz="1200">
              <a:latin typeface="宋体"/>
              <a:cs typeface="宋体"/>
            </a:endParaRPr>
          </a:p>
          <a:p>
            <a:pPr marL="546100" indent="-228600">
              <a:lnSpc>
                <a:spcPct val="100000"/>
              </a:lnSpc>
              <a:spcBef>
                <a:spcPts val="900"/>
              </a:spcBef>
              <a:buFont typeface="Calibri"/>
              <a:buAutoNum type="arabicPeriod" startAt="2"/>
              <a:tabLst>
                <a:tab pos="546100" algn="l"/>
              </a:tabLst>
            </a:pPr>
            <a:r>
              <a:rPr dirty="0" sz="1200">
                <a:latin typeface="宋体"/>
                <a:cs typeface="宋体"/>
              </a:rPr>
              <a:t>自主学习与独立决策</a:t>
            </a:r>
            <a:endParaRPr sz="1200">
              <a:latin typeface="宋体"/>
              <a:cs typeface="宋体"/>
            </a:endParaRPr>
          </a:p>
          <a:p>
            <a:pPr marL="12700" marR="5080" indent="304800">
              <a:lnSpc>
                <a:spcPct val="162500"/>
              </a:lnSpc>
            </a:pPr>
            <a:r>
              <a:rPr dirty="0" sz="1200">
                <a:latin typeface="宋体"/>
                <a:cs typeface="宋体"/>
              </a:rPr>
              <a:t>智慧建筑借助人工智能和大数据分析等技术</a:t>
            </a:r>
            <a:r>
              <a:rPr dirty="0" sz="1200" spc="-240">
                <a:latin typeface="宋体"/>
                <a:cs typeface="宋体"/>
              </a:rPr>
              <a:t>，</a:t>
            </a:r>
            <a:r>
              <a:rPr dirty="0" sz="1200">
                <a:latin typeface="宋体"/>
                <a:cs typeface="宋体"/>
              </a:rPr>
              <a:t>对其采集</a:t>
            </a:r>
            <a:r>
              <a:rPr dirty="0" sz="1200" spc="-229">
                <a:latin typeface="宋体"/>
                <a:cs typeface="宋体"/>
              </a:rPr>
              <a:t>、</a:t>
            </a:r>
            <a:r>
              <a:rPr dirty="0" sz="1200">
                <a:latin typeface="宋体"/>
                <a:cs typeface="宋体"/>
              </a:rPr>
              <a:t>存储的海量数据进 行汇总、拆分、分析与挖掘，在此基础上进行自主学习、自我分析和独立决策， 不断挖掘有用信息并做出响应</a:t>
            </a:r>
            <a:r>
              <a:rPr dirty="0" sz="1200" spc="-240">
                <a:latin typeface="宋体"/>
                <a:cs typeface="宋体"/>
              </a:rPr>
              <a:t>，</a:t>
            </a:r>
            <a:r>
              <a:rPr dirty="0" sz="1200">
                <a:latin typeface="宋体"/>
                <a:cs typeface="宋体"/>
              </a:rPr>
              <a:t>并根据反馈信息不断调整自身属性和功能</a:t>
            </a:r>
            <a:r>
              <a:rPr dirty="0" sz="1200" spc="-229">
                <a:latin typeface="宋体"/>
                <a:cs typeface="宋体"/>
              </a:rPr>
              <a:t>，</a:t>
            </a:r>
            <a:r>
              <a:rPr dirty="0" sz="1200">
                <a:latin typeface="宋体"/>
                <a:cs typeface="宋体"/>
              </a:rPr>
              <a:t>进而 达到自组织协同、自寻优进化。</a:t>
            </a:r>
            <a:endParaRPr sz="1200">
              <a:latin typeface="宋体"/>
              <a:cs typeface="宋体"/>
            </a:endParaRPr>
          </a:p>
          <a:p>
            <a:pPr marL="546100" indent="-228600">
              <a:lnSpc>
                <a:spcPct val="100000"/>
              </a:lnSpc>
              <a:spcBef>
                <a:spcPts val="900"/>
              </a:spcBef>
              <a:buFont typeface="Calibri"/>
              <a:buAutoNum type="arabicPeriod" startAt="3"/>
              <a:tabLst>
                <a:tab pos="546100" algn="l"/>
              </a:tabLst>
            </a:pPr>
            <a:r>
              <a:rPr dirty="0" sz="1200">
                <a:latin typeface="宋体"/>
                <a:cs typeface="宋体"/>
              </a:rPr>
              <a:t>智慧化与个性化服务</a:t>
            </a:r>
            <a:endParaRPr sz="1200">
              <a:latin typeface="宋体"/>
              <a:cs typeface="宋体"/>
            </a:endParaRPr>
          </a:p>
          <a:p>
            <a:pPr algn="just" marL="12700" marR="64135" indent="304800">
              <a:lnSpc>
                <a:spcPct val="162500"/>
              </a:lnSpc>
            </a:pPr>
            <a:r>
              <a:rPr dirty="0" sz="1200" spc="10">
                <a:latin typeface="宋体"/>
                <a:cs typeface="宋体"/>
              </a:rPr>
              <a:t>用</a:t>
            </a:r>
            <a:r>
              <a:rPr dirty="0" sz="1200" spc="0">
                <a:latin typeface="宋体"/>
                <a:cs typeface="宋体"/>
              </a:rPr>
              <a:t>户</a:t>
            </a:r>
            <a:r>
              <a:rPr dirty="0" sz="1200" spc="10">
                <a:latin typeface="宋体"/>
                <a:cs typeface="宋体"/>
              </a:rPr>
              <a:t>体</a:t>
            </a:r>
            <a:r>
              <a:rPr dirty="0" sz="1200" spc="0">
                <a:latin typeface="宋体"/>
                <a:cs typeface="宋体"/>
              </a:rPr>
              <a:t>验</a:t>
            </a:r>
            <a:r>
              <a:rPr dirty="0" sz="1200" spc="10">
                <a:latin typeface="宋体"/>
                <a:cs typeface="宋体"/>
              </a:rPr>
              <a:t>永远</a:t>
            </a:r>
            <a:r>
              <a:rPr dirty="0" sz="1200" spc="0">
                <a:latin typeface="宋体"/>
                <a:cs typeface="宋体"/>
              </a:rPr>
              <a:t>都</a:t>
            </a:r>
            <a:r>
              <a:rPr dirty="0" sz="1200" spc="10">
                <a:latin typeface="宋体"/>
                <a:cs typeface="宋体"/>
              </a:rPr>
              <a:t>是</a:t>
            </a:r>
            <a:r>
              <a:rPr dirty="0" sz="1200" spc="0">
                <a:latin typeface="宋体"/>
                <a:cs typeface="宋体"/>
              </a:rPr>
              <a:t>智</a:t>
            </a:r>
            <a:r>
              <a:rPr dirty="0" sz="1200" spc="10">
                <a:latin typeface="宋体"/>
                <a:cs typeface="宋体"/>
              </a:rPr>
              <a:t>慧建</a:t>
            </a:r>
            <a:r>
              <a:rPr dirty="0" sz="1200" spc="0">
                <a:latin typeface="宋体"/>
                <a:cs typeface="宋体"/>
              </a:rPr>
              <a:t>筑</a:t>
            </a:r>
            <a:r>
              <a:rPr dirty="0" sz="1200" spc="10">
                <a:latin typeface="宋体"/>
                <a:cs typeface="宋体"/>
              </a:rPr>
              <a:t>的</a:t>
            </a:r>
            <a:r>
              <a:rPr dirty="0" sz="1200" spc="0">
                <a:latin typeface="宋体"/>
                <a:cs typeface="宋体"/>
              </a:rPr>
              <a:t>核</a:t>
            </a:r>
            <a:r>
              <a:rPr dirty="0" sz="1200" spc="10">
                <a:latin typeface="宋体"/>
                <a:cs typeface="宋体"/>
              </a:rPr>
              <a:t>心要</a:t>
            </a:r>
            <a:r>
              <a:rPr dirty="0" sz="1200" spc="0">
                <a:latin typeface="宋体"/>
                <a:cs typeface="宋体"/>
              </a:rPr>
              <a:t>素</a:t>
            </a:r>
            <a:r>
              <a:rPr dirty="0" sz="1200">
                <a:latin typeface="Calibri"/>
                <a:cs typeface="Calibri"/>
              </a:rPr>
              <a:t>[5]</a:t>
            </a:r>
            <a:r>
              <a:rPr dirty="0" sz="1200" spc="10">
                <a:latin typeface="宋体"/>
                <a:cs typeface="宋体"/>
              </a:rPr>
              <a:t>。</a:t>
            </a:r>
            <a:r>
              <a:rPr dirty="0" sz="1200" spc="0">
                <a:latin typeface="宋体"/>
                <a:cs typeface="宋体"/>
              </a:rPr>
              <a:t>智</a:t>
            </a:r>
            <a:r>
              <a:rPr dirty="0" sz="1200" spc="10">
                <a:latin typeface="宋体"/>
                <a:cs typeface="宋体"/>
              </a:rPr>
              <a:t>慧</a:t>
            </a:r>
            <a:r>
              <a:rPr dirty="0" sz="1200" spc="0">
                <a:latin typeface="宋体"/>
                <a:cs typeface="宋体"/>
              </a:rPr>
              <a:t>建</a:t>
            </a:r>
            <a:r>
              <a:rPr dirty="0" sz="1200" spc="10">
                <a:latin typeface="宋体"/>
                <a:cs typeface="宋体"/>
              </a:rPr>
              <a:t>筑通</a:t>
            </a:r>
            <a:r>
              <a:rPr dirty="0" sz="1200" spc="0">
                <a:latin typeface="宋体"/>
                <a:cs typeface="宋体"/>
              </a:rPr>
              <a:t>过</a:t>
            </a:r>
            <a:r>
              <a:rPr dirty="0" sz="1200" spc="10">
                <a:latin typeface="宋体"/>
                <a:cs typeface="宋体"/>
              </a:rPr>
              <a:t>对</a:t>
            </a:r>
            <a:r>
              <a:rPr dirty="0" sz="1200" spc="0">
                <a:latin typeface="宋体"/>
                <a:cs typeface="宋体"/>
              </a:rPr>
              <a:t>体</a:t>
            </a:r>
            <a:r>
              <a:rPr dirty="0" sz="1200" spc="10">
                <a:latin typeface="宋体"/>
                <a:cs typeface="宋体"/>
              </a:rPr>
              <a:t>现用</a:t>
            </a:r>
            <a:r>
              <a:rPr dirty="0" sz="1200" spc="0">
                <a:latin typeface="宋体"/>
                <a:cs typeface="宋体"/>
              </a:rPr>
              <a:t>户</a:t>
            </a:r>
            <a:r>
              <a:rPr dirty="0" sz="1200" spc="10">
                <a:latin typeface="宋体"/>
                <a:cs typeface="宋体"/>
              </a:rPr>
              <a:t>行</a:t>
            </a:r>
            <a:r>
              <a:rPr dirty="0" sz="1200">
                <a:latin typeface="宋体"/>
                <a:cs typeface="宋体"/>
              </a:rPr>
              <a:t>为 特征的数据进行记录和分析</a:t>
            </a:r>
            <a:r>
              <a:rPr dirty="0" sz="1200" spc="-240">
                <a:latin typeface="宋体"/>
                <a:cs typeface="宋体"/>
              </a:rPr>
              <a:t>，</a:t>
            </a:r>
            <a:r>
              <a:rPr dirty="0" sz="1200">
                <a:latin typeface="宋体"/>
                <a:cs typeface="宋体"/>
              </a:rPr>
              <a:t>掌握用户的生活行为模式</a:t>
            </a:r>
            <a:r>
              <a:rPr dirty="0" sz="1200" spc="-229">
                <a:latin typeface="宋体"/>
                <a:cs typeface="宋体"/>
              </a:rPr>
              <a:t>，</a:t>
            </a:r>
            <a:r>
              <a:rPr dirty="0" sz="1200">
                <a:latin typeface="宋体"/>
                <a:cs typeface="宋体"/>
              </a:rPr>
              <a:t>对用户的行为进行预估 和判断</a:t>
            </a:r>
            <a:r>
              <a:rPr dirty="0" sz="1200" spc="-240">
                <a:latin typeface="宋体"/>
                <a:cs typeface="宋体"/>
              </a:rPr>
              <a:t>，</a:t>
            </a:r>
            <a:r>
              <a:rPr dirty="0" sz="1200">
                <a:latin typeface="宋体"/>
                <a:cs typeface="宋体"/>
              </a:rPr>
              <a:t>进而通过控制系统自动化地调控建筑内各家居系统</a:t>
            </a:r>
            <a:r>
              <a:rPr dirty="0" sz="1200" spc="-229">
                <a:latin typeface="宋体"/>
                <a:cs typeface="宋体"/>
              </a:rPr>
              <a:t>，</a:t>
            </a:r>
            <a:r>
              <a:rPr dirty="0" sz="1200">
                <a:latin typeface="宋体"/>
                <a:cs typeface="宋体"/>
              </a:rPr>
              <a:t>为用户创造最适宜 的生活环境</a:t>
            </a:r>
            <a:r>
              <a:rPr dirty="0" sz="1200" spc="-120">
                <a:latin typeface="宋体"/>
                <a:cs typeface="宋体"/>
              </a:rPr>
              <a:t>。</a:t>
            </a:r>
            <a:r>
              <a:rPr dirty="0" sz="1200">
                <a:latin typeface="宋体"/>
                <a:cs typeface="宋体"/>
              </a:rPr>
              <a:t>智慧建筑还可以通过移动终端</a:t>
            </a:r>
            <a:r>
              <a:rPr dirty="0" sz="1200" spc="-110">
                <a:latin typeface="宋体"/>
                <a:cs typeface="宋体"/>
              </a:rPr>
              <a:t>、</a:t>
            </a:r>
            <a:r>
              <a:rPr dirty="0" sz="1200">
                <a:latin typeface="宋体"/>
                <a:cs typeface="宋体"/>
              </a:rPr>
              <a:t>公共显示</a:t>
            </a:r>
            <a:r>
              <a:rPr dirty="0" sz="1200" spc="-120">
                <a:latin typeface="宋体"/>
                <a:cs typeface="宋体"/>
              </a:rPr>
              <a:t>、</a:t>
            </a:r>
            <a:r>
              <a:rPr dirty="0" sz="1200">
                <a:latin typeface="宋体"/>
                <a:cs typeface="宋体"/>
              </a:rPr>
              <a:t>三维模型等装置</a:t>
            </a:r>
            <a:r>
              <a:rPr dirty="0" sz="1200" spc="-125">
                <a:latin typeface="宋体"/>
                <a:cs typeface="宋体"/>
              </a:rPr>
              <a:t>，</a:t>
            </a:r>
            <a:r>
              <a:rPr dirty="0" sz="1200">
                <a:latin typeface="宋体"/>
                <a:cs typeface="宋体"/>
              </a:rPr>
              <a:t>形成 与用户的互动交流机制，从而提供个性化服务，精准满足用户需求。</a:t>
            </a:r>
            <a:endParaRPr sz="1200">
              <a:latin typeface="宋体"/>
              <a:cs typeface="宋体"/>
            </a:endParaRPr>
          </a:p>
          <a:p>
            <a:pPr marL="546100" indent="-228600">
              <a:lnSpc>
                <a:spcPct val="100000"/>
              </a:lnSpc>
              <a:spcBef>
                <a:spcPts val="900"/>
              </a:spcBef>
              <a:buFont typeface="Calibri"/>
              <a:buAutoNum type="arabicPeriod" startAt="4"/>
              <a:tabLst>
                <a:tab pos="546100" algn="l"/>
              </a:tabLst>
            </a:pPr>
            <a:r>
              <a:rPr dirty="0" sz="1200">
                <a:latin typeface="宋体"/>
                <a:cs typeface="宋体"/>
              </a:rPr>
              <a:t>安全高效</a:t>
            </a:r>
            <a:endParaRPr sz="1200">
              <a:latin typeface="宋体"/>
              <a:cs typeface="宋体"/>
            </a:endParaRPr>
          </a:p>
          <a:p>
            <a:pPr algn="just" marL="12700" marR="64135" indent="304800">
              <a:lnSpc>
                <a:spcPct val="162500"/>
              </a:lnSpc>
            </a:pPr>
            <a:r>
              <a:rPr dirty="0" sz="1200">
                <a:latin typeface="宋体"/>
                <a:cs typeface="宋体"/>
              </a:rPr>
              <a:t>智慧建筑通过对建筑及环境的全面深度感知</a:t>
            </a:r>
            <a:r>
              <a:rPr dirty="0" sz="1200" spc="-470">
                <a:latin typeface="宋体"/>
                <a:cs typeface="宋体"/>
              </a:rPr>
              <a:t>，</a:t>
            </a:r>
            <a:r>
              <a:rPr dirty="0" sz="1200">
                <a:latin typeface="宋体"/>
                <a:cs typeface="宋体"/>
              </a:rPr>
              <a:t>对建筑结构安全性进行实时健 </a:t>
            </a:r>
            <a:r>
              <a:rPr dirty="0" sz="1200" spc="10">
                <a:latin typeface="宋体"/>
                <a:cs typeface="宋体"/>
              </a:rPr>
              <a:t>康</a:t>
            </a:r>
            <a:r>
              <a:rPr dirty="0" sz="1200" spc="0">
                <a:latin typeface="宋体"/>
                <a:cs typeface="宋体"/>
              </a:rPr>
              <a:t>监</a:t>
            </a:r>
            <a:r>
              <a:rPr dirty="0" sz="1200" spc="10">
                <a:latin typeface="宋体"/>
                <a:cs typeface="宋体"/>
              </a:rPr>
              <a:t>测</a:t>
            </a:r>
            <a:r>
              <a:rPr dirty="0" sz="1200" spc="0">
                <a:latin typeface="宋体"/>
                <a:cs typeface="宋体"/>
              </a:rPr>
              <a:t>，</a:t>
            </a:r>
            <a:r>
              <a:rPr dirty="0" sz="1200" spc="10">
                <a:latin typeface="宋体"/>
                <a:cs typeface="宋体"/>
              </a:rPr>
              <a:t>对</a:t>
            </a:r>
            <a:r>
              <a:rPr dirty="0" sz="1200" spc="0">
                <a:latin typeface="宋体"/>
                <a:cs typeface="宋体"/>
              </a:rPr>
              <a:t>运</a:t>
            </a:r>
            <a:r>
              <a:rPr dirty="0" sz="1200" spc="10">
                <a:latin typeface="宋体"/>
                <a:cs typeface="宋体"/>
              </a:rPr>
              <a:t>行</a:t>
            </a:r>
            <a:r>
              <a:rPr dirty="0" sz="1200" spc="0">
                <a:latin typeface="宋体"/>
                <a:cs typeface="宋体"/>
              </a:rPr>
              <a:t>过</a:t>
            </a:r>
            <a:r>
              <a:rPr dirty="0" sz="1200" spc="10">
                <a:latin typeface="宋体"/>
                <a:cs typeface="宋体"/>
              </a:rPr>
              <a:t>程</a:t>
            </a:r>
            <a:r>
              <a:rPr dirty="0" sz="1200" spc="0">
                <a:latin typeface="宋体"/>
                <a:cs typeface="宋体"/>
              </a:rPr>
              <a:t>中</a:t>
            </a:r>
            <a:r>
              <a:rPr dirty="0" sz="1200" spc="10">
                <a:latin typeface="宋体"/>
                <a:cs typeface="宋体"/>
              </a:rPr>
              <a:t>的</a:t>
            </a:r>
            <a:r>
              <a:rPr dirty="0" sz="1200" spc="0">
                <a:latin typeface="宋体"/>
                <a:cs typeface="宋体"/>
              </a:rPr>
              <a:t>异</a:t>
            </a:r>
            <a:r>
              <a:rPr dirty="0" sz="1200" spc="10">
                <a:latin typeface="宋体"/>
                <a:cs typeface="宋体"/>
              </a:rPr>
              <a:t>常</a:t>
            </a:r>
            <a:r>
              <a:rPr dirty="0" sz="1200" spc="0">
                <a:latin typeface="宋体"/>
                <a:cs typeface="宋体"/>
              </a:rPr>
              <a:t>情</a:t>
            </a:r>
            <a:r>
              <a:rPr dirty="0" sz="1200" spc="10">
                <a:latin typeface="宋体"/>
                <a:cs typeface="宋体"/>
              </a:rPr>
              <a:t>况</a:t>
            </a:r>
            <a:r>
              <a:rPr dirty="0" sz="1200" spc="0">
                <a:latin typeface="宋体"/>
                <a:cs typeface="宋体"/>
              </a:rPr>
              <a:t>进</a:t>
            </a:r>
            <a:r>
              <a:rPr dirty="0" sz="1200" spc="10">
                <a:latin typeface="宋体"/>
                <a:cs typeface="宋体"/>
              </a:rPr>
              <a:t>行</a:t>
            </a:r>
            <a:r>
              <a:rPr dirty="0" sz="1200" spc="0">
                <a:latin typeface="宋体"/>
                <a:cs typeface="宋体"/>
              </a:rPr>
              <a:t>预</a:t>
            </a:r>
            <a:r>
              <a:rPr dirty="0" sz="1200" spc="10">
                <a:latin typeface="宋体"/>
                <a:cs typeface="宋体"/>
              </a:rPr>
              <a:t>警</a:t>
            </a:r>
            <a:r>
              <a:rPr dirty="0" sz="1200" spc="0">
                <a:latin typeface="宋体"/>
                <a:cs typeface="宋体"/>
              </a:rPr>
              <a:t>和</a:t>
            </a:r>
            <a:r>
              <a:rPr dirty="0" sz="1200" spc="10">
                <a:latin typeface="宋体"/>
                <a:cs typeface="宋体"/>
              </a:rPr>
              <a:t>干</a:t>
            </a:r>
            <a:r>
              <a:rPr dirty="0" sz="1200" spc="0">
                <a:latin typeface="宋体"/>
                <a:cs typeface="宋体"/>
              </a:rPr>
              <a:t>预</a:t>
            </a:r>
            <a:r>
              <a:rPr dirty="0" sz="1200" spc="10">
                <a:latin typeface="宋体"/>
                <a:cs typeface="宋体"/>
              </a:rPr>
              <a:t>，</a:t>
            </a:r>
            <a:r>
              <a:rPr dirty="0" sz="1200" spc="0">
                <a:latin typeface="宋体"/>
                <a:cs typeface="宋体"/>
              </a:rPr>
              <a:t>确</a:t>
            </a:r>
            <a:r>
              <a:rPr dirty="0" sz="1200" spc="10">
                <a:latin typeface="宋体"/>
                <a:cs typeface="宋体"/>
              </a:rPr>
              <a:t>保</a:t>
            </a:r>
            <a:r>
              <a:rPr dirty="0" sz="1200" spc="0">
                <a:latin typeface="宋体"/>
                <a:cs typeface="宋体"/>
              </a:rPr>
              <a:t>建</a:t>
            </a:r>
            <a:r>
              <a:rPr dirty="0" sz="1200" spc="10">
                <a:latin typeface="宋体"/>
                <a:cs typeface="宋体"/>
              </a:rPr>
              <a:t>筑</a:t>
            </a:r>
            <a:r>
              <a:rPr dirty="0" sz="1200" spc="0">
                <a:latin typeface="宋体"/>
                <a:cs typeface="宋体"/>
              </a:rPr>
              <a:t>的</a:t>
            </a:r>
            <a:r>
              <a:rPr dirty="0" sz="1200" spc="10">
                <a:latin typeface="宋体"/>
                <a:cs typeface="宋体"/>
              </a:rPr>
              <a:t>使</a:t>
            </a:r>
            <a:r>
              <a:rPr dirty="0" sz="1200" spc="0">
                <a:latin typeface="宋体"/>
                <a:cs typeface="宋体"/>
              </a:rPr>
              <a:t>用</a:t>
            </a:r>
            <a:r>
              <a:rPr dirty="0" sz="1200" spc="10">
                <a:latin typeface="宋体"/>
                <a:cs typeface="宋体"/>
              </a:rPr>
              <a:t>安</a:t>
            </a:r>
            <a:r>
              <a:rPr dirty="0" sz="1200" spc="0">
                <a:latin typeface="宋体"/>
                <a:cs typeface="宋体"/>
              </a:rPr>
              <a:t>全</a:t>
            </a:r>
            <a:r>
              <a:rPr dirty="0" sz="1200">
                <a:latin typeface="Calibri"/>
                <a:cs typeface="Calibri"/>
              </a:rPr>
              <a:t>[6]</a:t>
            </a:r>
            <a:r>
              <a:rPr dirty="0" sz="1200">
                <a:latin typeface="宋体"/>
                <a:cs typeface="宋体"/>
              </a:rPr>
              <a:t>。 通过建立技术更先进</a:t>
            </a:r>
            <a:r>
              <a:rPr dirty="0" sz="1200" spc="-240">
                <a:latin typeface="宋体"/>
                <a:cs typeface="宋体"/>
              </a:rPr>
              <a:t>、</a:t>
            </a:r>
            <a:r>
              <a:rPr dirty="0" sz="1200">
                <a:latin typeface="宋体"/>
                <a:cs typeface="宋体"/>
              </a:rPr>
              <a:t>管理更科学和综合集成度更高的控制系统</a:t>
            </a:r>
            <a:r>
              <a:rPr dirty="0" sz="1200" spc="-229">
                <a:latin typeface="宋体"/>
                <a:cs typeface="宋体"/>
              </a:rPr>
              <a:t>，</a:t>
            </a:r>
            <a:r>
              <a:rPr dirty="0" sz="1200">
                <a:latin typeface="宋体"/>
                <a:cs typeface="宋体"/>
              </a:rPr>
              <a:t>智慧建筑中更</a:t>
            </a:r>
            <a:endParaRPr sz="1200">
              <a:latin typeface="宋体"/>
              <a:cs typeface="宋体"/>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4</a:t>
            </a:r>
            <a:endParaRPr sz="900">
              <a:latin typeface="Arial"/>
              <a:cs typeface="Arial"/>
            </a:endParaRPr>
          </a:p>
        </p:txBody>
      </p:sp>
      <p:sp>
        <p:nvSpPr>
          <p:cNvPr id="2" name="object 2"/>
          <p:cNvSpPr txBox="1"/>
          <p:nvPr/>
        </p:nvSpPr>
        <p:spPr>
          <a:xfrm>
            <a:off x="1130300" y="528955"/>
            <a:ext cx="5359400" cy="875538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64135">
              <a:lnSpc>
                <a:spcPct val="162500"/>
              </a:lnSpc>
            </a:pPr>
            <a:r>
              <a:rPr dirty="0" sz="1200">
                <a:latin typeface="宋体"/>
                <a:cs typeface="宋体"/>
              </a:rPr>
              <a:t>多原本需要用户亲自进行的行为将被自动化的机械和电器所取代</a:t>
            </a:r>
            <a:r>
              <a:rPr dirty="0" sz="1200" spc="-470">
                <a:latin typeface="宋体"/>
                <a:cs typeface="宋体"/>
              </a:rPr>
              <a:t>，</a:t>
            </a:r>
            <a:r>
              <a:rPr dirty="0" sz="1200">
                <a:latin typeface="宋体"/>
                <a:cs typeface="宋体"/>
              </a:rPr>
              <a:t>这种积极主动 的校正行为将有助于系统维持最佳性能水平</a:t>
            </a:r>
            <a:r>
              <a:rPr dirty="0" sz="1200" spc="-240">
                <a:latin typeface="宋体"/>
                <a:cs typeface="宋体"/>
              </a:rPr>
              <a:t>、</a:t>
            </a:r>
            <a:r>
              <a:rPr dirty="0" sz="1200">
                <a:latin typeface="宋体"/>
                <a:cs typeface="宋体"/>
              </a:rPr>
              <a:t>提高运行安全</a:t>
            </a:r>
            <a:r>
              <a:rPr dirty="0" sz="1200" spc="-229">
                <a:latin typeface="宋体"/>
                <a:cs typeface="宋体"/>
              </a:rPr>
              <a:t>，</a:t>
            </a:r>
            <a:r>
              <a:rPr dirty="0" sz="1200">
                <a:latin typeface="宋体"/>
                <a:cs typeface="宋体"/>
              </a:rPr>
              <a:t>并促进用户的行为 模式更加简化、高效，生活更加舒适、便捷。</a:t>
            </a:r>
            <a:endParaRPr sz="1200">
              <a:latin typeface="宋体"/>
              <a:cs typeface="宋体"/>
            </a:endParaRPr>
          </a:p>
          <a:p>
            <a:pPr marL="546100" indent="-228600">
              <a:lnSpc>
                <a:spcPct val="100000"/>
              </a:lnSpc>
              <a:spcBef>
                <a:spcPts val="900"/>
              </a:spcBef>
              <a:buFont typeface="Calibri"/>
              <a:buAutoNum type="arabicPeriod" startAt="5"/>
              <a:tabLst>
                <a:tab pos="546100" algn="l"/>
              </a:tabLst>
            </a:pPr>
            <a:r>
              <a:rPr dirty="0" sz="1200">
                <a:latin typeface="宋体"/>
                <a:cs typeface="宋体"/>
              </a:rPr>
              <a:t>绿色节能</a:t>
            </a:r>
            <a:endParaRPr sz="1200">
              <a:latin typeface="宋体"/>
              <a:cs typeface="宋体"/>
            </a:endParaRPr>
          </a:p>
          <a:p>
            <a:pPr marL="12700" marR="5080" indent="304800">
              <a:lnSpc>
                <a:spcPct val="162500"/>
              </a:lnSpc>
            </a:pPr>
            <a:r>
              <a:rPr dirty="0" sz="1200">
                <a:latin typeface="宋体"/>
                <a:cs typeface="宋体"/>
              </a:rPr>
              <a:t>智慧建筑在利用智能技术创造安全舒适的建筑空间的同时</a:t>
            </a:r>
            <a:r>
              <a:rPr dirty="0" sz="1200" spc="-470">
                <a:latin typeface="宋体"/>
                <a:cs typeface="宋体"/>
              </a:rPr>
              <a:t>，</a:t>
            </a:r>
            <a:r>
              <a:rPr dirty="0" sz="1200">
                <a:latin typeface="宋体"/>
                <a:cs typeface="宋体"/>
              </a:rPr>
              <a:t>更重要的是要实 现适应环境和保护生态的目标，让建筑物、人与环境三者融合发展、和谐共处。 智慧建筑是全生命周期的建筑</a:t>
            </a:r>
            <a:r>
              <a:rPr dirty="0" sz="1200" spc="-240">
                <a:latin typeface="宋体"/>
                <a:cs typeface="宋体"/>
              </a:rPr>
              <a:t>，</a:t>
            </a:r>
            <a:r>
              <a:rPr dirty="0" sz="1200">
                <a:latin typeface="宋体"/>
                <a:cs typeface="宋体"/>
              </a:rPr>
              <a:t>从规划设计</a:t>
            </a:r>
            <a:r>
              <a:rPr dirty="0" sz="1200" spc="-229">
                <a:latin typeface="宋体"/>
                <a:cs typeface="宋体"/>
              </a:rPr>
              <a:t>、</a:t>
            </a:r>
            <a:r>
              <a:rPr dirty="0" sz="1200">
                <a:latin typeface="宋体"/>
                <a:cs typeface="宋体"/>
              </a:rPr>
              <a:t>建造运维到最终拆除的各个阶段都 </a:t>
            </a:r>
            <a:r>
              <a:rPr dirty="0" sz="1200" spc="10">
                <a:latin typeface="宋体"/>
                <a:cs typeface="宋体"/>
              </a:rPr>
              <a:t>要</a:t>
            </a:r>
            <a:r>
              <a:rPr dirty="0" sz="1200" spc="0">
                <a:latin typeface="宋体"/>
                <a:cs typeface="宋体"/>
              </a:rPr>
              <a:t>考</a:t>
            </a:r>
            <a:r>
              <a:rPr dirty="0" sz="1200" spc="10">
                <a:latin typeface="宋体"/>
                <a:cs typeface="宋体"/>
              </a:rPr>
              <a:t>虑</a:t>
            </a:r>
            <a:r>
              <a:rPr dirty="0" sz="1200" spc="0">
                <a:latin typeface="宋体"/>
                <a:cs typeface="宋体"/>
              </a:rPr>
              <a:t>绿</a:t>
            </a:r>
            <a:r>
              <a:rPr dirty="0" sz="1200" spc="10">
                <a:latin typeface="宋体"/>
                <a:cs typeface="宋体"/>
              </a:rPr>
              <a:t>色</a:t>
            </a:r>
            <a:r>
              <a:rPr dirty="0" sz="1200" spc="0">
                <a:latin typeface="宋体"/>
                <a:cs typeface="宋体"/>
              </a:rPr>
              <a:t>化</a:t>
            </a:r>
            <a:r>
              <a:rPr dirty="0" sz="1200" spc="10">
                <a:latin typeface="宋体"/>
                <a:cs typeface="宋体"/>
              </a:rPr>
              <a:t>的</a:t>
            </a:r>
            <a:r>
              <a:rPr dirty="0" sz="1200" spc="0">
                <a:latin typeface="宋体"/>
                <a:cs typeface="宋体"/>
              </a:rPr>
              <a:t>理念</a:t>
            </a:r>
            <a:r>
              <a:rPr dirty="0" sz="1200" spc="0">
                <a:latin typeface="Calibri"/>
                <a:cs typeface="Calibri"/>
              </a:rPr>
              <a:t>[6]</a:t>
            </a:r>
            <a:r>
              <a:rPr dirty="0" sz="1200" spc="0">
                <a:latin typeface="宋体"/>
                <a:cs typeface="宋体"/>
              </a:rPr>
              <a:t>，利</a:t>
            </a:r>
            <a:r>
              <a:rPr dirty="0" sz="1200" spc="10">
                <a:latin typeface="宋体"/>
                <a:cs typeface="宋体"/>
              </a:rPr>
              <a:t>用</a:t>
            </a:r>
            <a:r>
              <a:rPr dirty="0" sz="1200" spc="0">
                <a:latin typeface="宋体"/>
                <a:cs typeface="宋体"/>
              </a:rPr>
              <a:t>智</a:t>
            </a:r>
            <a:r>
              <a:rPr dirty="0" sz="1200" spc="10">
                <a:latin typeface="宋体"/>
                <a:cs typeface="宋体"/>
              </a:rPr>
              <a:t>能</a:t>
            </a:r>
            <a:r>
              <a:rPr dirty="0" sz="1200" spc="0">
                <a:latin typeface="宋体"/>
                <a:cs typeface="宋体"/>
              </a:rPr>
              <a:t>、</a:t>
            </a:r>
            <a:r>
              <a:rPr dirty="0" sz="1200" spc="10">
                <a:latin typeface="宋体"/>
                <a:cs typeface="宋体"/>
              </a:rPr>
              <a:t>生</a:t>
            </a:r>
            <a:r>
              <a:rPr dirty="0" sz="1200" spc="0">
                <a:latin typeface="宋体"/>
                <a:cs typeface="宋体"/>
              </a:rPr>
              <a:t>态</a:t>
            </a:r>
            <a:r>
              <a:rPr dirty="0" sz="1200" spc="10">
                <a:latin typeface="宋体"/>
                <a:cs typeface="宋体"/>
              </a:rPr>
              <a:t>、</a:t>
            </a:r>
            <a:r>
              <a:rPr dirty="0" sz="1200" spc="0">
                <a:latin typeface="宋体"/>
                <a:cs typeface="宋体"/>
              </a:rPr>
              <a:t>低</a:t>
            </a:r>
            <a:r>
              <a:rPr dirty="0" sz="1200" spc="10">
                <a:latin typeface="宋体"/>
                <a:cs typeface="宋体"/>
              </a:rPr>
              <a:t>碳</a:t>
            </a:r>
            <a:r>
              <a:rPr dirty="0" sz="1200" spc="0">
                <a:latin typeface="宋体"/>
                <a:cs typeface="宋体"/>
              </a:rPr>
              <a:t>和</a:t>
            </a:r>
            <a:r>
              <a:rPr dirty="0" sz="1200" spc="10">
                <a:latin typeface="宋体"/>
                <a:cs typeface="宋体"/>
              </a:rPr>
              <a:t>节</a:t>
            </a:r>
            <a:r>
              <a:rPr dirty="0" sz="1200" spc="0">
                <a:latin typeface="宋体"/>
                <a:cs typeface="宋体"/>
              </a:rPr>
              <a:t>能</a:t>
            </a:r>
            <a:r>
              <a:rPr dirty="0" sz="1200" spc="10">
                <a:latin typeface="宋体"/>
                <a:cs typeface="宋体"/>
              </a:rPr>
              <a:t>技</a:t>
            </a:r>
            <a:r>
              <a:rPr dirty="0" sz="1200" spc="0">
                <a:latin typeface="宋体"/>
                <a:cs typeface="宋体"/>
              </a:rPr>
              <a:t>术</a:t>
            </a:r>
            <a:r>
              <a:rPr dirty="0" sz="1200" spc="10">
                <a:latin typeface="宋体"/>
                <a:cs typeface="宋体"/>
              </a:rPr>
              <a:t>最</a:t>
            </a:r>
            <a:r>
              <a:rPr dirty="0" sz="1200" spc="0">
                <a:latin typeface="宋体"/>
                <a:cs typeface="宋体"/>
              </a:rPr>
              <a:t>大</a:t>
            </a:r>
            <a:r>
              <a:rPr dirty="0" sz="1200" spc="10">
                <a:latin typeface="宋体"/>
                <a:cs typeface="宋体"/>
              </a:rPr>
              <a:t>程</a:t>
            </a:r>
            <a:r>
              <a:rPr dirty="0" sz="1200" spc="0">
                <a:latin typeface="宋体"/>
                <a:cs typeface="宋体"/>
              </a:rPr>
              <a:t>度</a:t>
            </a:r>
            <a:r>
              <a:rPr dirty="0" sz="1200" spc="10">
                <a:latin typeface="宋体"/>
                <a:cs typeface="宋体"/>
              </a:rPr>
              <a:t>地</a:t>
            </a:r>
            <a:r>
              <a:rPr dirty="0" sz="1200" spc="0">
                <a:latin typeface="宋体"/>
                <a:cs typeface="宋体"/>
              </a:rPr>
              <a:t>实</a:t>
            </a:r>
            <a:r>
              <a:rPr dirty="0" sz="1200" spc="10">
                <a:latin typeface="宋体"/>
                <a:cs typeface="宋体"/>
              </a:rPr>
              <a:t>现</a:t>
            </a:r>
            <a:r>
              <a:rPr dirty="0" sz="1200">
                <a:latin typeface="宋体"/>
                <a:cs typeface="宋体"/>
              </a:rPr>
              <a:t>建 筑物的节能减排和绿色环保，推进建筑的可持续发展。</a:t>
            </a:r>
            <a:endParaRPr sz="1200">
              <a:latin typeface="宋体"/>
              <a:cs typeface="宋体"/>
            </a:endParaRPr>
          </a:p>
          <a:p>
            <a:pPr marL="546100" indent="-228600">
              <a:lnSpc>
                <a:spcPct val="100000"/>
              </a:lnSpc>
              <a:spcBef>
                <a:spcPts val="900"/>
              </a:spcBef>
              <a:buFont typeface="Calibri"/>
              <a:buAutoNum type="arabicPeriod" startAt="6"/>
              <a:tabLst>
                <a:tab pos="546100" algn="l"/>
              </a:tabLst>
            </a:pPr>
            <a:r>
              <a:rPr dirty="0" sz="1200">
                <a:latin typeface="宋体"/>
                <a:cs typeface="宋体"/>
              </a:rPr>
              <a:t>多样融合和持续发展</a:t>
            </a:r>
            <a:endParaRPr sz="1200">
              <a:latin typeface="宋体"/>
              <a:cs typeface="宋体"/>
            </a:endParaRPr>
          </a:p>
          <a:p>
            <a:pPr algn="just" marL="12700" marR="5080" indent="304800">
              <a:lnSpc>
                <a:spcPct val="162500"/>
              </a:lnSpc>
            </a:pPr>
            <a:r>
              <a:rPr dirty="0" sz="1200">
                <a:latin typeface="宋体"/>
                <a:cs typeface="宋体"/>
              </a:rPr>
              <a:t>智慧建筑的各项功能来自于多学科</a:t>
            </a:r>
            <a:r>
              <a:rPr dirty="0" sz="1200" spc="-160">
                <a:latin typeface="宋体"/>
                <a:cs typeface="宋体"/>
              </a:rPr>
              <a:t>、</a:t>
            </a:r>
            <a:r>
              <a:rPr dirty="0" sz="1200">
                <a:latin typeface="宋体"/>
                <a:cs typeface="宋体"/>
              </a:rPr>
              <a:t>多技术的相互渗透</a:t>
            </a:r>
            <a:r>
              <a:rPr dirty="0" sz="1200" spc="-160">
                <a:latin typeface="宋体"/>
                <a:cs typeface="宋体"/>
              </a:rPr>
              <a:t>，</a:t>
            </a:r>
            <a:r>
              <a:rPr dirty="0" sz="1200">
                <a:latin typeface="宋体"/>
                <a:cs typeface="宋体"/>
              </a:rPr>
              <a:t>而多系</a:t>
            </a:r>
            <a:r>
              <a:rPr dirty="0" sz="1200" spc="0">
                <a:latin typeface="宋体"/>
                <a:cs typeface="宋体"/>
              </a:rPr>
              <a:t>统</a:t>
            </a:r>
            <a:r>
              <a:rPr dirty="0" sz="1200" spc="-170">
                <a:latin typeface="宋体"/>
                <a:cs typeface="宋体"/>
              </a:rPr>
              <a:t>、</a:t>
            </a:r>
            <a:r>
              <a:rPr dirty="0" sz="1200">
                <a:latin typeface="宋体"/>
                <a:cs typeface="宋体"/>
              </a:rPr>
              <a:t>多功能 的相互融合将为不断发展的智慧建筑带来前所未有的全新功能</a:t>
            </a:r>
            <a:r>
              <a:rPr dirty="0" sz="1200" spc="-470">
                <a:latin typeface="宋体"/>
                <a:cs typeface="宋体"/>
              </a:rPr>
              <a:t>，</a:t>
            </a:r>
            <a:r>
              <a:rPr dirty="0" sz="1200">
                <a:latin typeface="宋体"/>
                <a:cs typeface="宋体"/>
              </a:rPr>
              <a:t>甚至实现建筑物 之间的交流</a:t>
            </a:r>
            <a:r>
              <a:rPr dirty="0" sz="1200" spc="-240">
                <a:latin typeface="宋体"/>
                <a:cs typeface="宋体"/>
              </a:rPr>
              <a:t>。</a:t>
            </a:r>
            <a:r>
              <a:rPr dirty="0" sz="1200">
                <a:latin typeface="宋体"/>
                <a:cs typeface="宋体"/>
              </a:rPr>
              <a:t>多个体</a:t>
            </a:r>
            <a:r>
              <a:rPr dirty="0" sz="1200" spc="-229">
                <a:latin typeface="宋体"/>
                <a:cs typeface="宋体"/>
              </a:rPr>
              <a:t>、</a:t>
            </a:r>
            <a:r>
              <a:rPr dirty="0" sz="1200">
                <a:latin typeface="宋体"/>
                <a:cs typeface="宋体"/>
              </a:rPr>
              <a:t>多群体智慧建筑的相互融通则有助于促进智慧城市功能的 实现。随着时代发展和技术进步，智慧建筑的内涵和功能也将不断发展和完善。</a:t>
            </a:r>
            <a:endParaRPr sz="1200">
              <a:latin typeface="宋体"/>
              <a:cs typeface="宋体"/>
            </a:endParaRPr>
          </a:p>
          <a:p>
            <a:pPr marL="546100" indent="-228600">
              <a:lnSpc>
                <a:spcPct val="100000"/>
              </a:lnSpc>
              <a:spcBef>
                <a:spcPts val="900"/>
              </a:spcBef>
              <a:buFont typeface="Calibri"/>
              <a:buAutoNum type="arabicPeriod" startAt="7"/>
              <a:tabLst>
                <a:tab pos="546100" algn="l"/>
              </a:tabLst>
            </a:pPr>
            <a:r>
              <a:rPr dirty="0" sz="1200">
                <a:latin typeface="宋体"/>
                <a:cs typeface="宋体"/>
              </a:rPr>
              <a:t>灵活的智慧工作空间</a:t>
            </a:r>
            <a:endParaRPr sz="1200">
              <a:latin typeface="宋体"/>
              <a:cs typeface="宋体"/>
            </a:endParaRPr>
          </a:p>
          <a:p>
            <a:pPr algn="just" marL="12700" marR="64135" indent="304800">
              <a:lnSpc>
                <a:spcPct val="162500"/>
              </a:lnSpc>
            </a:pPr>
            <a:r>
              <a:rPr dirty="0" sz="1200">
                <a:latin typeface="宋体"/>
                <a:cs typeface="宋体"/>
              </a:rPr>
              <a:t>值得一提的是</a:t>
            </a:r>
            <a:r>
              <a:rPr dirty="0" sz="1200" spc="-240">
                <a:latin typeface="宋体"/>
                <a:cs typeface="宋体"/>
              </a:rPr>
              <a:t>，</a:t>
            </a:r>
            <a:r>
              <a:rPr dirty="0" sz="1200">
                <a:latin typeface="宋体"/>
                <a:cs typeface="宋体"/>
              </a:rPr>
              <a:t>时代的发展使工作生活和私人生活渐渐重合</a:t>
            </a:r>
            <a:r>
              <a:rPr dirty="0" sz="1200" spc="-229">
                <a:latin typeface="宋体"/>
                <a:cs typeface="宋体"/>
              </a:rPr>
              <a:t>，</a:t>
            </a:r>
            <a:r>
              <a:rPr dirty="0" sz="1200">
                <a:latin typeface="宋体"/>
                <a:cs typeface="宋体"/>
              </a:rPr>
              <a:t>私人时间私人 地点工作以及在工作中给人更多的私人时间和空间已经成为一种常态</a:t>
            </a:r>
            <a:r>
              <a:rPr dirty="0" sz="1200" spc="-470">
                <a:latin typeface="宋体"/>
                <a:cs typeface="宋体"/>
              </a:rPr>
              <a:t>。</a:t>
            </a:r>
            <a:r>
              <a:rPr dirty="0" sz="1200">
                <a:latin typeface="宋体"/>
                <a:cs typeface="宋体"/>
              </a:rPr>
              <a:t>面对这样 的趋势</a:t>
            </a:r>
            <a:r>
              <a:rPr dirty="0" sz="1200" spc="-240">
                <a:latin typeface="宋体"/>
                <a:cs typeface="宋体"/>
              </a:rPr>
              <a:t>，</a:t>
            </a:r>
            <a:r>
              <a:rPr dirty="0" sz="1200">
                <a:latin typeface="宋体"/>
                <a:cs typeface="宋体"/>
              </a:rPr>
              <a:t>新的多人工作方式</a:t>
            </a:r>
            <a:r>
              <a:rPr dirty="0" sz="1200" spc="-229">
                <a:latin typeface="宋体"/>
                <a:cs typeface="宋体"/>
              </a:rPr>
              <a:t>，</a:t>
            </a:r>
            <a:r>
              <a:rPr dirty="0" sz="1200">
                <a:latin typeface="宋体"/>
                <a:cs typeface="宋体"/>
              </a:rPr>
              <a:t>新的设施和资源的共享模式已经成为急需解决的问 题</a:t>
            </a:r>
            <a:r>
              <a:rPr dirty="0" sz="1200" spc="-160">
                <a:latin typeface="宋体"/>
                <a:cs typeface="宋体"/>
              </a:rPr>
              <a:t>。</a:t>
            </a:r>
            <a:r>
              <a:rPr dirty="0" sz="1200">
                <a:latin typeface="宋体"/>
                <a:cs typeface="宋体"/>
              </a:rPr>
              <a:t>得益于蓬勃发展的数字化</a:t>
            </a:r>
            <a:r>
              <a:rPr dirty="0" sz="1200" spc="-160">
                <a:latin typeface="宋体"/>
                <a:cs typeface="宋体"/>
              </a:rPr>
              <a:t>、</a:t>
            </a:r>
            <a:r>
              <a:rPr dirty="0" sz="1200">
                <a:latin typeface="宋体"/>
                <a:cs typeface="宋体"/>
              </a:rPr>
              <a:t>虚拟化技术以及本身高度的可编程</a:t>
            </a:r>
            <a:r>
              <a:rPr dirty="0" sz="1200" spc="5">
                <a:latin typeface="宋体"/>
                <a:cs typeface="宋体"/>
              </a:rPr>
              <a:t>性</a:t>
            </a:r>
            <a:r>
              <a:rPr dirty="0" sz="1200" spc="-170">
                <a:latin typeface="宋体"/>
                <a:cs typeface="宋体"/>
              </a:rPr>
              <a:t>，</a:t>
            </a:r>
            <a:r>
              <a:rPr dirty="0" sz="1200">
                <a:latin typeface="宋体"/>
                <a:cs typeface="宋体"/>
              </a:rPr>
              <a:t>智慧建筑 成为目前问题的最佳答案</a:t>
            </a:r>
            <a:r>
              <a:rPr dirty="0" sz="1200" spc="-120">
                <a:latin typeface="宋体"/>
                <a:cs typeface="宋体"/>
              </a:rPr>
              <a:t>。</a:t>
            </a:r>
            <a:r>
              <a:rPr dirty="0" sz="1200">
                <a:latin typeface="宋体"/>
                <a:cs typeface="宋体"/>
              </a:rPr>
              <a:t>高度协调</a:t>
            </a:r>
            <a:r>
              <a:rPr dirty="0" sz="1200" spc="-120">
                <a:latin typeface="宋体"/>
                <a:cs typeface="宋体"/>
              </a:rPr>
              <a:t>、</a:t>
            </a:r>
            <a:r>
              <a:rPr dirty="0" sz="1200">
                <a:latin typeface="宋体"/>
                <a:cs typeface="宋体"/>
              </a:rPr>
              <a:t>有机统一的整体环</a:t>
            </a:r>
            <a:r>
              <a:rPr dirty="0" sz="1200" spc="5">
                <a:latin typeface="宋体"/>
                <a:cs typeface="宋体"/>
              </a:rPr>
              <a:t>境</a:t>
            </a:r>
            <a:r>
              <a:rPr dirty="0" sz="1200" spc="-120">
                <a:latin typeface="宋体"/>
                <a:cs typeface="宋体"/>
              </a:rPr>
              <a:t>，</a:t>
            </a:r>
            <a:r>
              <a:rPr dirty="0" sz="1200">
                <a:latin typeface="宋体"/>
                <a:cs typeface="宋体"/>
              </a:rPr>
              <a:t>高度智能</a:t>
            </a:r>
            <a:r>
              <a:rPr dirty="0" sz="1200" spc="-125">
                <a:latin typeface="宋体"/>
                <a:cs typeface="宋体"/>
              </a:rPr>
              <a:t>、</a:t>
            </a:r>
            <a:r>
              <a:rPr dirty="0" sz="1200">
                <a:latin typeface="宋体"/>
                <a:cs typeface="宋体"/>
              </a:rPr>
              <a:t>数据互 联的处理中心</a:t>
            </a:r>
            <a:r>
              <a:rPr dirty="0" sz="1200" spc="-120">
                <a:latin typeface="宋体"/>
                <a:cs typeface="宋体"/>
              </a:rPr>
              <a:t>，</a:t>
            </a:r>
            <a:r>
              <a:rPr dirty="0" sz="1200">
                <a:latin typeface="宋体"/>
                <a:cs typeface="宋体"/>
              </a:rPr>
              <a:t>二者使得工作空间扩大化</a:t>
            </a:r>
            <a:r>
              <a:rPr dirty="0" sz="1200" spc="-110">
                <a:latin typeface="宋体"/>
                <a:cs typeface="宋体"/>
              </a:rPr>
              <a:t>、</a:t>
            </a:r>
            <a:r>
              <a:rPr dirty="0" sz="1200">
                <a:latin typeface="宋体"/>
                <a:cs typeface="宋体"/>
              </a:rPr>
              <a:t>生活化</a:t>
            </a:r>
            <a:r>
              <a:rPr dirty="0" sz="1200" spc="-120">
                <a:latin typeface="宋体"/>
                <a:cs typeface="宋体"/>
              </a:rPr>
              <a:t>、</a:t>
            </a:r>
            <a:r>
              <a:rPr dirty="0" sz="1200">
                <a:latin typeface="宋体"/>
                <a:cs typeface="宋体"/>
              </a:rPr>
              <a:t>私人化</a:t>
            </a:r>
            <a:r>
              <a:rPr dirty="0" sz="1200" spc="-120">
                <a:latin typeface="宋体"/>
                <a:cs typeface="宋体"/>
              </a:rPr>
              <a:t>。</a:t>
            </a:r>
            <a:r>
              <a:rPr dirty="0" sz="1200">
                <a:latin typeface="宋体"/>
                <a:cs typeface="宋体"/>
              </a:rPr>
              <a:t>工作空间不仅仅限 于办公室一处</a:t>
            </a:r>
            <a:r>
              <a:rPr dirty="0" sz="1200" spc="-160">
                <a:latin typeface="宋体"/>
                <a:cs typeface="宋体"/>
              </a:rPr>
              <a:t>，</a:t>
            </a:r>
            <a:r>
              <a:rPr dirty="0" sz="1200">
                <a:latin typeface="宋体"/>
                <a:cs typeface="宋体"/>
              </a:rPr>
              <a:t>可以扩大到智慧建筑的任何角落</a:t>
            </a:r>
            <a:r>
              <a:rPr dirty="0" sz="1200" spc="-160">
                <a:latin typeface="宋体"/>
                <a:cs typeface="宋体"/>
              </a:rPr>
              <a:t>，</a:t>
            </a:r>
            <a:r>
              <a:rPr dirty="0" sz="1200">
                <a:latin typeface="宋体"/>
                <a:cs typeface="宋体"/>
              </a:rPr>
              <a:t>甚至借助网络延展到家</a:t>
            </a:r>
            <a:r>
              <a:rPr dirty="0" sz="1200" spc="5">
                <a:latin typeface="宋体"/>
                <a:cs typeface="宋体"/>
              </a:rPr>
              <a:t>中</a:t>
            </a:r>
            <a:r>
              <a:rPr dirty="0" sz="1200" spc="-170">
                <a:latin typeface="宋体"/>
                <a:cs typeface="宋体"/>
              </a:rPr>
              <a:t>，</a:t>
            </a:r>
            <a:r>
              <a:rPr dirty="0" sz="1200">
                <a:latin typeface="宋体"/>
                <a:cs typeface="宋体"/>
              </a:rPr>
              <a:t>而 灵活的、具有协调能力的智慧建筑也使得工作空间具有家的温暖和舒适。</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1.1.3</a:t>
            </a:r>
            <a:r>
              <a:rPr dirty="0" sz="1200" spc="65">
                <a:latin typeface="Calibri"/>
                <a:cs typeface="Calibri"/>
              </a:rPr>
              <a:t> </a:t>
            </a:r>
            <a:r>
              <a:rPr dirty="0" sz="1200">
                <a:latin typeface="黑体"/>
                <a:cs typeface="黑体"/>
              </a:rPr>
              <a:t>传统智能建筑发展史和存在的问题</a:t>
            </a:r>
            <a:endParaRPr sz="1200">
              <a:latin typeface="黑体"/>
              <a:cs typeface="黑体"/>
            </a:endParaRPr>
          </a:p>
          <a:p>
            <a:pPr>
              <a:lnSpc>
                <a:spcPct val="100000"/>
              </a:lnSpc>
              <a:spcBef>
                <a:spcPts val="15"/>
              </a:spcBef>
            </a:pPr>
            <a:endParaRPr sz="1100">
              <a:latin typeface="Times New Roman"/>
              <a:cs typeface="Times New Roman"/>
            </a:endParaRPr>
          </a:p>
          <a:p>
            <a:pPr marL="317500">
              <a:lnSpc>
                <a:spcPct val="100000"/>
              </a:lnSpc>
            </a:pPr>
            <a:r>
              <a:rPr dirty="0" sz="1200">
                <a:latin typeface="宋体"/>
                <a:cs typeface="宋体"/>
              </a:rPr>
              <a:t>智能建筑起源于</a:t>
            </a:r>
            <a:r>
              <a:rPr dirty="0" sz="1200" spc="-320">
                <a:latin typeface="宋体"/>
                <a:cs typeface="宋体"/>
              </a:rPr>
              <a:t> </a:t>
            </a:r>
            <a:r>
              <a:rPr dirty="0" sz="1200">
                <a:latin typeface="Calibri"/>
                <a:cs typeface="Calibri"/>
              </a:rPr>
              <a:t>20</a:t>
            </a:r>
            <a:r>
              <a:rPr dirty="0" sz="1200" spc="5">
                <a:latin typeface="Calibri"/>
                <a:cs typeface="Calibri"/>
              </a:rPr>
              <a:t> </a:t>
            </a:r>
            <a:r>
              <a:rPr dirty="0" sz="1200">
                <a:latin typeface="宋体"/>
                <a:cs typeface="宋体"/>
              </a:rPr>
              <a:t>世纪</a:t>
            </a:r>
            <a:r>
              <a:rPr dirty="0" sz="1200" spc="-320">
                <a:latin typeface="宋体"/>
                <a:cs typeface="宋体"/>
              </a:rPr>
              <a:t> </a:t>
            </a:r>
            <a:r>
              <a:rPr dirty="0" sz="1200">
                <a:latin typeface="Calibri"/>
                <a:cs typeface="Calibri"/>
              </a:rPr>
              <a:t>80 </a:t>
            </a:r>
            <a:r>
              <a:rPr dirty="0" sz="1200">
                <a:latin typeface="宋体"/>
                <a:cs typeface="宋体"/>
              </a:rPr>
              <a:t>年代初期的美国</a:t>
            </a:r>
            <a:r>
              <a:rPr dirty="0" sz="1200" spc="-505">
                <a:latin typeface="宋体"/>
                <a:cs typeface="宋体"/>
              </a:rPr>
              <a:t>，</a:t>
            </a:r>
            <a:r>
              <a:rPr dirty="0" sz="1200">
                <a:latin typeface="宋体"/>
                <a:cs typeface="宋体"/>
              </a:rPr>
              <a:t>第一座智能建筑都市办公大楼</a:t>
            </a:r>
            <a:endParaRPr sz="1200">
              <a:latin typeface="宋体"/>
              <a:cs typeface="宋体"/>
            </a:endParaRPr>
          </a:p>
          <a:p>
            <a:pPr algn="just" marL="12700" marR="56515">
              <a:lnSpc>
                <a:spcPct val="162500"/>
              </a:lnSpc>
            </a:pPr>
            <a:r>
              <a:rPr dirty="0" sz="1200" spc="-5">
                <a:latin typeface="宋体"/>
                <a:cs typeface="宋体"/>
              </a:rPr>
              <a:t>（</a:t>
            </a:r>
            <a:r>
              <a:rPr dirty="0" sz="1200" spc="-5">
                <a:latin typeface="Calibri"/>
                <a:cs typeface="Calibri"/>
              </a:rPr>
              <a:t>City Place</a:t>
            </a:r>
            <a:r>
              <a:rPr dirty="0" sz="1200" spc="-10">
                <a:latin typeface="Calibri"/>
                <a:cs typeface="Calibri"/>
              </a:rPr>
              <a:t> </a:t>
            </a:r>
            <a:r>
              <a:rPr dirty="0" sz="1200" spc="-35">
                <a:latin typeface="Calibri"/>
                <a:cs typeface="Calibri"/>
              </a:rPr>
              <a:t>Building</a:t>
            </a:r>
            <a:r>
              <a:rPr dirty="0" sz="1200" spc="-35">
                <a:latin typeface="宋体"/>
                <a:cs typeface="宋体"/>
              </a:rPr>
              <a:t>）</a:t>
            </a:r>
            <a:r>
              <a:rPr dirty="0" sz="1200">
                <a:latin typeface="宋体"/>
                <a:cs typeface="宋体"/>
              </a:rPr>
              <a:t>是</a:t>
            </a:r>
            <a:r>
              <a:rPr dirty="0" sz="1200" spc="-305">
                <a:latin typeface="宋体"/>
                <a:cs typeface="宋体"/>
              </a:rPr>
              <a:t> </a:t>
            </a:r>
            <a:r>
              <a:rPr dirty="0" sz="1200">
                <a:latin typeface="Calibri"/>
                <a:cs typeface="Calibri"/>
              </a:rPr>
              <a:t>1984</a:t>
            </a:r>
            <a:r>
              <a:rPr dirty="0" sz="1200" spc="10">
                <a:latin typeface="Calibri"/>
                <a:cs typeface="Calibri"/>
              </a:rPr>
              <a:t> </a:t>
            </a:r>
            <a:r>
              <a:rPr dirty="0" sz="1200">
                <a:latin typeface="宋体"/>
                <a:cs typeface="宋体"/>
              </a:rPr>
              <a:t>年</a:t>
            </a:r>
            <a:r>
              <a:rPr dirty="0" sz="1200" spc="-305">
                <a:latin typeface="宋体"/>
                <a:cs typeface="宋体"/>
              </a:rPr>
              <a:t> </a:t>
            </a:r>
            <a:r>
              <a:rPr dirty="0" sz="1200">
                <a:latin typeface="Calibri"/>
                <a:cs typeface="Calibri"/>
              </a:rPr>
              <a:t>1</a:t>
            </a:r>
            <a:r>
              <a:rPr dirty="0" sz="1200" spc="25">
                <a:latin typeface="Calibri"/>
                <a:cs typeface="Calibri"/>
              </a:rPr>
              <a:t> </a:t>
            </a:r>
            <a:r>
              <a:rPr dirty="0" sz="1200">
                <a:latin typeface="宋体"/>
                <a:cs typeface="宋体"/>
              </a:rPr>
              <a:t>月进</a:t>
            </a:r>
            <a:r>
              <a:rPr dirty="0" sz="1200" spc="0">
                <a:latin typeface="宋体"/>
                <a:cs typeface="宋体"/>
              </a:rPr>
              <a:t>行</a:t>
            </a:r>
            <a:r>
              <a:rPr dirty="0" sz="1200">
                <a:latin typeface="宋体"/>
                <a:cs typeface="宋体"/>
              </a:rPr>
              <a:t>改建的旧</a:t>
            </a:r>
            <a:r>
              <a:rPr dirty="0" sz="1200" spc="0">
                <a:latin typeface="宋体"/>
                <a:cs typeface="宋体"/>
              </a:rPr>
              <a:t>金</a:t>
            </a:r>
            <a:r>
              <a:rPr dirty="0" sz="1200">
                <a:latin typeface="宋体"/>
                <a:cs typeface="宋体"/>
              </a:rPr>
              <a:t>融大厦</a:t>
            </a:r>
            <a:r>
              <a:rPr dirty="0" sz="1200" spc="-75">
                <a:latin typeface="Calibri"/>
                <a:cs typeface="Calibri"/>
              </a:rPr>
              <a:t>[7]</a:t>
            </a:r>
            <a:r>
              <a:rPr dirty="0" sz="1200" spc="-75">
                <a:latin typeface="宋体"/>
                <a:cs typeface="宋体"/>
              </a:rPr>
              <a:t>，</a:t>
            </a:r>
            <a:r>
              <a:rPr dirty="0" sz="1200">
                <a:latin typeface="宋体"/>
                <a:cs typeface="宋体"/>
              </a:rPr>
              <a:t>标志</a:t>
            </a:r>
            <a:r>
              <a:rPr dirty="0" sz="1200" spc="0">
                <a:latin typeface="宋体"/>
                <a:cs typeface="宋体"/>
              </a:rPr>
              <a:t>着</a:t>
            </a:r>
            <a:r>
              <a:rPr dirty="0" sz="1200">
                <a:latin typeface="宋体"/>
                <a:cs typeface="宋体"/>
              </a:rPr>
              <a:t>世界上第 一座智能化楼宇就此诞生</a:t>
            </a:r>
            <a:r>
              <a:rPr dirty="0" sz="1200" spc="-240">
                <a:latin typeface="宋体"/>
                <a:cs typeface="宋体"/>
              </a:rPr>
              <a:t>。</a:t>
            </a:r>
            <a:r>
              <a:rPr dirty="0" sz="1200">
                <a:latin typeface="宋体"/>
                <a:cs typeface="宋体"/>
              </a:rPr>
              <a:t>自此</a:t>
            </a:r>
            <a:r>
              <a:rPr dirty="0" sz="1200" spc="-229">
                <a:latin typeface="宋体"/>
                <a:cs typeface="宋体"/>
              </a:rPr>
              <a:t>，</a:t>
            </a:r>
            <a:r>
              <a:rPr dirty="0" sz="1200">
                <a:latin typeface="宋体"/>
                <a:cs typeface="宋体"/>
              </a:rPr>
              <a:t>智能建筑就受到了世界各国的广泛关注和大力 提倡，许多国家和地区争相引进和建造了大量智能建筑。</a:t>
            </a:r>
            <a:endParaRPr sz="1200">
              <a:latin typeface="宋体"/>
              <a:cs typeface="宋体"/>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2636520" y="990600"/>
            <a:ext cx="2286000" cy="2817876"/>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3941318"/>
            <a:ext cx="5303520" cy="5541010"/>
          </a:xfrm>
          <a:prstGeom prst="rect">
            <a:avLst/>
          </a:prstGeom>
        </p:spPr>
        <p:txBody>
          <a:bodyPr wrap="square" lIns="0" tIns="12065" rIns="0" bIns="0" rtlCol="0" vert="horz">
            <a:spAutoFit/>
          </a:bodyPr>
          <a:lstStyle/>
          <a:p>
            <a:pPr marL="1437005">
              <a:lnSpc>
                <a:spcPct val="100000"/>
              </a:lnSpc>
              <a:spcBef>
                <a:spcPts val="95"/>
              </a:spcBef>
            </a:pPr>
            <a:r>
              <a:rPr dirty="0" sz="1000" spc="-10" b="1">
                <a:latin typeface="黑体"/>
                <a:cs typeface="黑体"/>
              </a:rPr>
              <a:t>图</a:t>
            </a:r>
            <a:r>
              <a:rPr dirty="0" sz="1000" spc="-260" b="1">
                <a:latin typeface="黑体"/>
                <a:cs typeface="黑体"/>
              </a:rPr>
              <a:t> </a:t>
            </a:r>
            <a:r>
              <a:rPr dirty="0" sz="1000" spc="-5" b="0">
                <a:latin typeface="等线 Light"/>
                <a:cs typeface="等线 Light"/>
              </a:rPr>
              <a:t>3</a:t>
            </a:r>
            <a:r>
              <a:rPr dirty="0" sz="1000" spc="55" b="0">
                <a:latin typeface="等线 Light"/>
                <a:cs typeface="等线 Light"/>
              </a:rPr>
              <a:t> </a:t>
            </a:r>
            <a:r>
              <a:rPr dirty="0" sz="1000" spc="-5" b="1">
                <a:latin typeface="黑体"/>
                <a:cs typeface="黑体"/>
              </a:rPr>
              <a:t>智</a:t>
            </a:r>
            <a:r>
              <a:rPr dirty="0" sz="1000" spc="-10" b="1">
                <a:latin typeface="黑体"/>
                <a:cs typeface="黑体"/>
              </a:rPr>
              <a:t>能</a:t>
            </a:r>
            <a:r>
              <a:rPr dirty="0" sz="1000" spc="-5" b="1">
                <a:latin typeface="黑体"/>
                <a:cs typeface="黑体"/>
              </a:rPr>
              <a:t>建筑</a:t>
            </a:r>
            <a:r>
              <a:rPr dirty="0" sz="1000" spc="-10" b="1">
                <a:latin typeface="黑体"/>
                <a:cs typeface="黑体"/>
              </a:rPr>
              <a:t>发</a:t>
            </a:r>
            <a:r>
              <a:rPr dirty="0" sz="1000" spc="-5" b="1">
                <a:latin typeface="黑体"/>
                <a:cs typeface="黑体"/>
              </a:rPr>
              <a:t>展历</a:t>
            </a:r>
            <a:r>
              <a:rPr dirty="0" sz="1000" spc="-10" b="1">
                <a:latin typeface="黑体"/>
                <a:cs typeface="黑体"/>
              </a:rPr>
              <a:t>程</a:t>
            </a:r>
            <a:r>
              <a:rPr dirty="0" sz="1000" spc="-5" b="1">
                <a:latin typeface="黑体"/>
                <a:cs typeface="黑体"/>
              </a:rPr>
              <a:t>（来</a:t>
            </a:r>
            <a:r>
              <a:rPr dirty="0" sz="1000" spc="-10" b="1">
                <a:latin typeface="黑体"/>
                <a:cs typeface="黑体"/>
              </a:rPr>
              <a:t>源</a:t>
            </a:r>
            <a:r>
              <a:rPr dirty="0" sz="1000" spc="-5" b="1">
                <a:latin typeface="黑体"/>
                <a:cs typeface="黑体"/>
              </a:rPr>
              <a:t>：网</a:t>
            </a:r>
            <a:r>
              <a:rPr dirty="0" sz="1000" spc="-10" b="1">
                <a:latin typeface="黑体"/>
                <a:cs typeface="黑体"/>
              </a:rPr>
              <a:t>络</a:t>
            </a:r>
            <a:r>
              <a:rPr dirty="0" sz="1000" spc="-5" b="1">
                <a:latin typeface="黑体"/>
                <a:cs typeface="黑体"/>
              </a:rPr>
              <a:t>资料</a:t>
            </a:r>
            <a:r>
              <a:rPr dirty="0" sz="1000" spc="-10" b="1">
                <a:latin typeface="黑体"/>
                <a:cs typeface="黑体"/>
              </a:rPr>
              <a:t>）</a:t>
            </a:r>
            <a:endParaRPr sz="1000">
              <a:latin typeface="黑体"/>
              <a:cs typeface="黑体"/>
            </a:endParaRPr>
          </a:p>
          <a:p>
            <a:pPr algn="just" marL="12700" marR="5080" indent="304800">
              <a:lnSpc>
                <a:spcPct val="162500"/>
              </a:lnSpc>
              <a:spcBef>
                <a:spcPts val="110"/>
              </a:spcBef>
            </a:pPr>
            <a:r>
              <a:rPr dirty="0" sz="1200">
                <a:latin typeface="宋体"/>
                <a:cs typeface="宋体"/>
              </a:rPr>
              <a:t>智能建筑是一个发展中的概念</a:t>
            </a:r>
            <a:r>
              <a:rPr dirty="0" sz="1200" spc="-240">
                <a:latin typeface="宋体"/>
                <a:cs typeface="宋体"/>
              </a:rPr>
              <a:t>，</a:t>
            </a:r>
            <a:r>
              <a:rPr dirty="0" sz="1200">
                <a:latin typeface="宋体"/>
                <a:cs typeface="宋体"/>
              </a:rPr>
              <a:t>随着网络技术的不断发展和普及</a:t>
            </a:r>
            <a:r>
              <a:rPr dirty="0" sz="1200" spc="-229">
                <a:latin typeface="宋体"/>
                <a:cs typeface="宋体"/>
              </a:rPr>
              <a:t>，</a:t>
            </a:r>
            <a:r>
              <a:rPr dirty="0" sz="1200">
                <a:latin typeface="宋体"/>
                <a:cs typeface="宋体"/>
              </a:rPr>
              <a:t>开始强调 </a:t>
            </a:r>
            <a:r>
              <a:rPr dirty="0" sz="1200" spc="0">
                <a:latin typeface="宋体"/>
                <a:cs typeface="宋体"/>
              </a:rPr>
              <a:t>对建筑</a:t>
            </a:r>
            <a:r>
              <a:rPr dirty="0" sz="1200">
                <a:latin typeface="宋体"/>
                <a:cs typeface="宋体"/>
              </a:rPr>
              <a:t>中</a:t>
            </a:r>
            <a:r>
              <a:rPr dirty="0" sz="1200" spc="0">
                <a:latin typeface="宋体"/>
                <a:cs typeface="宋体"/>
              </a:rPr>
              <a:t>各个系统进</a:t>
            </a:r>
            <a:r>
              <a:rPr dirty="0" sz="1200">
                <a:latin typeface="宋体"/>
                <a:cs typeface="宋体"/>
              </a:rPr>
              <a:t>行</a:t>
            </a:r>
            <a:r>
              <a:rPr dirty="0" sz="1200" spc="0">
                <a:latin typeface="宋体"/>
                <a:cs typeface="宋体"/>
              </a:rPr>
              <a:t>系统集成。完</a:t>
            </a:r>
            <a:r>
              <a:rPr dirty="0" sz="1200">
                <a:latin typeface="宋体"/>
                <a:cs typeface="宋体"/>
              </a:rPr>
              <a:t>整</a:t>
            </a:r>
            <a:r>
              <a:rPr dirty="0" sz="1200" spc="0">
                <a:latin typeface="宋体"/>
                <a:cs typeface="宋体"/>
              </a:rPr>
              <a:t>的智能化系</a:t>
            </a:r>
            <a:r>
              <a:rPr dirty="0" sz="1200">
                <a:latin typeface="宋体"/>
                <a:cs typeface="宋体"/>
              </a:rPr>
              <a:t>统（</a:t>
            </a:r>
            <a:r>
              <a:rPr dirty="0" sz="1200">
                <a:latin typeface="Calibri"/>
                <a:cs typeface="Calibri"/>
              </a:rPr>
              <a:t>5A</a:t>
            </a:r>
            <a:r>
              <a:rPr dirty="0" sz="1200" spc="65">
                <a:latin typeface="Calibri"/>
                <a:cs typeface="Calibri"/>
              </a:rPr>
              <a:t> </a:t>
            </a:r>
            <a:r>
              <a:rPr dirty="0" sz="1200" spc="0">
                <a:latin typeface="宋体"/>
                <a:cs typeface="宋体"/>
              </a:rPr>
              <a:t>系统）</a:t>
            </a:r>
            <a:r>
              <a:rPr dirty="0" sz="1200">
                <a:latin typeface="宋体"/>
                <a:cs typeface="宋体"/>
              </a:rPr>
              <a:t>主</a:t>
            </a:r>
            <a:r>
              <a:rPr dirty="0" sz="1200" spc="0">
                <a:latin typeface="宋体"/>
                <a:cs typeface="宋体"/>
              </a:rPr>
              <a:t>要包括设</a:t>
            </a:r>
            <a:r>
              <a:rPr dirty="0" sz="1200">
                <a:latin typeface="宋体"/>
                <a:cs typeface="宋体"/>
              </a:rPr>
              <a:t>备 </a:t>
            </a:r>
            <a:r>
              <a:rPr dirty="0" sz="1200" spc="0">
                <a:latin typeface="宋体"/>
                <a:cs typeface="宋体"/>
              </a:rPr>
              <a:t>自动化系</a:t>
            </a:r>
            <a:r>
              <a:rPr dirty="0" sz="1200">
                <a:latin typeface="宋体"/>
                <a:cs typeface="宋体"/>
              </a:rPr>
              <a:t>统</a:t>
            </a:r>
            <a:r>
              <a:rPr dirty="0" sz="1200" spc="-120">
                <a:latin typeface="宋体"/>
                <a:cs typeface="宋体"/>
              </a:rPr>
              <a:t>（</a:t>
            </a:r>
            <a:r>
              <a:rPr dirty="0" sz="1200" spc="-120">
                <a:latin typeface="Calibri"/>
                <a:cs typeface="Calibri"/>
              </a:rPr>
              <a:t>BAS</a:t>
            </a:r>
            <a:r>
              <a:rPr dirty="0" sz="1200" spc="-120">
                <a:latin typeface="宋体"/>
                <a:cs typeface="宋体"/>
              </a:rPr>
              <a:t>）</a:t>
            </a:r>
            <a:r>
              <a:rPr dirty="0" sz="1200" spc="0">
                <a:latin typeface="宋体"/>
                <a:cs typeface="宋体"/>
              </a:rPr>
              <a:t>、通信自</a:t>
            </a:r>
            <a:r>
              <a:rPr dirty="0" sz="1200">
                <a:latin typeface="宋体"/>
                <a:cs typeface="宋体"/>
              </a:rPr>
              <a:t>动</a:t>
            </a:r>
            <a:r>
              <a:rPr dirty="0" sz="1200" spc="0">
                <a:latin typeface="宋体"/>
                <a:cs typeface="宋体"/>
              </a:rPr>
              <a:t>化系统</a:t>
            </a:r>
            <a:r>
              <a:rPr dirty="0" sz="1200" spc="-120">
                <a:latin typeface="宋体"/>
                <a:cs typeface="宋体"/>
              </a:rPr>
              <a:t>（</a:t>
            </a:r>
            <a:r>
              <a:rPr dirty="0" sz="1200" spc="-120">
                <a:latin typeface="Calibri"/>
                <a:cs typeface="Calibri"/>
              </a:rPr>
              <a:t>CAS</a:t>
            </a:r>
            <a:r>
              <a:rPr dirty="0" sz="1200" spc="-120">
                <a:latin typeface="宋体"/>
                <a:cs typeface="宋体"/>
              </a:rPr>
              <a:t>）</a:t>
            </a:r>
            <a:r>
              <a:rPr dirty="0" sz="1200" spc="0">
                <a:latin typeface="宋体"/>
                <a:cs typeface="宋体"/>
              </a:rPr>
              <a:t>、办公自</a:t>
            </a:r>
            <a:r>
              <a:rPr dirty="0" sz="1200">
                <a:latin typeface="宋体"/>
                <a:cs typeface="宋体"/>
              </a:rPr>
              <a:t>动</a:t>
            </a:r>
            <a:r>
              <a:rPr dirty="0" sz="1200" spc="0">
                <a:latin typeface="宋体"/>
                <a:cs typeface="宋体"/>
              </a:rPr>
              <a:t>化系统</a:t>
            </a:r>
            <a:r>
              <a:rPr dirty="0" sz="1200" spc="-120">
                <a:latin typeface="宋体"/>
                <a:cs typeface="宋体"/>
              </a:rPr>
              <a:t>（</a:t>
            </a:r>
            <a:r>
              <a:rPr dirty="0" sz="1200" spc="-120">
                <a:latin typeface="Calibri"/>
                <a:cs typeface="Calibri"/>
              </a:rPr>
              <a:t>OAS</a:t>
            </a:r>
            <a:r>
              <a:rPr dirty="0" sz="1200" spc="-120">
                <a:latin typeface="宋体"/>
                <a:cs typeface="宋体"/>
              </a:rPr>
              <a:t>）</a:t>
            </a:r>
            <a:r>
              <a:rPr dirty="0" sz="1200" spc="0">
                <a:latin typeface="宋体"/>
                <a:cs typeface="宋体"/>
              </a:rPr>
              <a:t>、消防</a:t>
            </a:r>
            <a:r>
              <a:rPr dirty="0" sz="1200">
                <a:latin typeface="宋体"/>
                <a:cs typeface="宋体"/>
              </a:rPr>
              <a:t>自 </a:t>
            </a:r>
            <a:r>
              <a:rPr dirty="0" sz="1200" spc="0">
                <a:latin typeface="宋体"/>
                <a:cs typeface="宋体"/>
              </a:rPr>
              <a:t>动</a:t>
            </a:r>
            <a:r>
              <a:rPr dirty="0" sz="1200">
                <a:latin typeface="宋体"/>
                <a:cs typeface="宋体"/>
              </a:rPr>
              <a:t>化</a:t>
            </a:r>
            <a:r>
              <a:rPr dirty="0" sz="1200" spc="0">
                <a:latin typeface="宋体"/>
                <a:cs typeface="宋体"/>
              </a:rPr>
              <a:t>系</a:t>
            </a:r>
            <a:r>
              <a:rPr dirty="0" sz="1200">
                <a:latin typeface="宋体"/>
                <a:cs typeface="宋体"/>
              </a:rPr>
              <a:t>统</a:t>
            </a:r>
            <a:r>
              <a:rPr dirty="0" sz="1200" spc="-15">
                <a:latin typeface="宋体"/>
                <a:cs typeface="宋体"/>
              </a:rPr>
              <a:t>（</a:t>
            </a:r>
            <a:r>
              <a:rPr dirty="0" sz="1200" spc="-15">
                <a:latin typeface="Calibri"/>
                <a:cs typeface="Calibri"/>
              </a:rPr>
              <a:t>FAS</a:t>
            </a:r>
            <a:r>
              <a:rPr dirty="0" sz="1200" spc="-15">
                <a:latin typeface="宋体"/>
                <a:cs typeface="宋体"/>
              </a:rPr>
              <a:t>）</a:t>
            </a:r>
            <a:r>
              <a:rPr dirty="0" sz="1200">
                <a:latin typeface="宋体"/>
                <a:cs typeface="宋体"/>
              </a:rPr>
              <a:t>和</a:t>
            </a:r>
            <a:r>
              <a:rPr dirty="0" sz="1200" spc="0">
                <a:latin typeface="宋体"/>
                <a:cs typeface="宋体"/>
              </a:rPr>
              <a:t>安</a:t>
            </a:r>
            <a:r>
              <a:rPr dirty="0" sz="1200">
                <a:latin typeface="宋体"/>
                <a:cs typeface="宋体"/>
              </a:rPr>
              <a:t>防</a:t>
            </a:r>
            <a:r>
              <a:rPr dirty="0" sz="1200" spc="0">
                <a:latin typeface="宋体"/>
                <a:cs typeface="宋体"/>
              </a:rPr>
              <a:t>自</a:t>
            </a:r>
            <a:r>
              <a:rPr dirty="0" sz="1200">
                <a:latin typeface="宋体"/>
                <a:cs typeface="宋体"/>
              </a:rPr>
              <a:t>动</a:t>
            </a:r>
            <a:r>
              <a:rPr dirty="0" sz="1200" spc="0">
                <a:latin typeface="宋体"/>
                <a:cs typeface="宋体"/>
              </a:rPr>
              <a:t>化系</a:t>
            </a:r>
            <a:r>
              <a:rPr dirty="0" sz="1200">
                <a:latin typeface="宋体"/>
                <a:cs typeface="宋体"/>
              </a:rPr>
              <a:t>统</a:t>
            </a:r>
            <a:r>
              <a:rPr dirty="0" sz="1200" spc="-100">
                <a:latin typeface="宋体"/>
                <a:cs typeface="宋体"/>
              </a:rPr>
              <a:t>（</a:t>
            </a:r>
            <a:r>
              <a:rPr dirty="0" sz="1200" spc="-100">
                <a:latin typeface="Calibri"/>
                <a:cs typeface="Calibri"/>
              </a:rPr>
              <a:t>SAS</a:t>
            </a:r>
            <a:r>
              <a:rPr dirty="0" sz="1200" spc="-100">
                <a:latin typeface="宋体"/>
                <a:cs typeface="宋体"/>
              </a:rPr>
              <a:t>），</a:t>
            </a:r>
            <a:r>
              <a:rPr dirty="0" sz="1200">
                <a:latin typeface="宋体"/>
                <a:cs typeface="宋体"/>
              </a:rPr>
              <a:t>这</a:t>
            </a:r>
            <a:r>
              <a:rPr dirty="0" sz="1200" spc="0">
                <a:latin typeface="宋体"/>
                <a:cs typeface="宋体"/>
              </a:rPr>
              <a:t>些</a:t>
            </a:r>
            <a:r>
              <a:rPr dirty="0" sz="1200">
                <a:latin typeface="宋体"/>
                <a:cs typeface="宋体"/>
              </a:rPr>
              <a:t>系</a:t>
            </a:r>
            <a:r>
              <a:rPr dirty="0" sz="1200" spc="0">
                <a:latin typeface="宋体"/>
                <a:cs typeface="宋体"/>
              </a:rPr>
              <a:t>统</a:t>
            </a:r>
            <a:r>
              <a:rPr dirty="0" sz="1200">
                <a:latin typeface="宋体"/>
                <a:cs typeface="宋体"/>
              </a:rPr>
              <a:t>又</a:t>
            </a:r>
            <a:r>
              <a:rPr dirty="0" sz="1200" spc="0">
                <a:latin typeface="宋体"/>
                <a:cs typeface="宋体"/>
              </a:rPr>
              <a:t>通过</a:t>
            </a:r>
            <a:r>
              <a:rPr dirty="0" sz="1200">
                <a:latin typeface="宋体"/>
                <a:cs typeface="宋体"/>
              </a:rPr>
              <a:t>计</a:t>
            </a:r>
            <a:r>
              <a:rPr dirty="0" sz="1200" spc="0">
                <a:latin typeface="宋体"/>
                <a:cs typeface="宋体"/>
              </a:rPr>
              <a:t>算</a:t>
            </a:r>
            <a:r>
              <a:rPr dirty="0" sz="1200">
                <a:latin typeface="宋体"/>
                <a:cs typeface="宋体"/>
              </a:rPr>
              <a:t>机</a:t>
            </a:r>
            <a:r>
              <a:rPr dirty="0" sz="1200" spc="0">
                <a:latin typeface="宋体"/>
                <a:cs typeface="宋体"/>
              </a:rPr>
              <a:t>技术</a:t>
            </a:r>
            <a:r>
              <a:rPr dirty="0" sz="1200">
                <a:latin typeface="宋体"/>
                <a:cs typeface="宋体"/>
              </a:rPr>
              <a:t>、</a:t>
            </a:r>
            <a:r>
              <a:rPr dirty="0" sz="1200" spc="0">
                <a:latin typeface="宋体"/>
                <a:cs typeface="宋体"/>
              </a:rPr>
              <a:t>通</a:t>
            </a:r>
            <a:r>
              <a:rPr dirty="0" sz="1200">
                <a:latin typeface="宋体"/>
                <a:cs typeface="宋体"/>
              </a:rPr>
              <a:t>信 技术</a:t>
            </a:r>
            <a:r>
              <a:rPr dirty="0" sz="1200" spc="0">
                <a:latin typeface="宋体"/>
                <a:cs typeface="宋体"/>
              </a:rPr>
              <a:t>、</a:t>
            </a:r>
            <a:r>
              <a:rPr dirty="0" sz="1200">
                <a:latin typeface="宋体"/>
                <a:cs typeface="宋体"/>
              </a:rPr>
              <a:t>控制技</a:t>
            </a:r>
            <a:r>
              <a:rPr dirty="0" sz="1200" spc="0">
                <a:latin typeface="宋体"/>
                <a:cs typeface="宋体"/>
              </a:rPr>
              <a:t>术</a:t>
            </a:r>
            <a:r>
              <a:rPr dirty="0" sz="1200">
                <a:latin typeface="宋体"/>
                <a:cs typeface="宋体"/>
              </a:rPr>
              <a:t>以及</a:t>
            </a:r>
            <a:r>
              <a:rPr dirty="0" sz="1200" spc="-335">
                <a:latin typeface="宋体"/>
                <a:cs typeface="宋体"/>
              </a:rPr>
              <a:t> </a:t>
            </a:r>
            <a:r>
              <a:rPr dirty="0" sz="1200">
                <a:latin typeface="Calibri"/>
                <a:cs typeface="Calibri"/>
              </a:rPr>
              <a:t>4C</a:t>
            </a:r>
            <a:r>
              <a:rPr dirty="0" sz="1200" spc="-10">
                <a:latin typeface="Calibri"/>
                <a:cs typeface="Calibri"/>
              </a:rPr>
              <a:t> </a:t>
            </a:r>
            <a:r>
              <a:rPr dirty="0" sz="1200">
                <a:latin typeface="宋体"/>
                <a:cs typeface="宋体"/>
              </a:rPr>
              <a:t>技术</a:t>
            </a:r>
            <a:r>
              <a:rPr dirty="0" sz="1200" spc="0">
                <a:latin typeface="宋体"/>
                <a:cs typeface="宋体"/>
              </a:rPr>
              <a:t>进</a:t>
            </a:r>
            <a:r>
              <a:rPr dirty="0" sz="1200">
                <a:latin typeface="宋体"/>
                <a:cs typeface="宋体"/>
              </a:rPr>
              <a:t>行一体</a:t>
            </a:r>
            <a:r>
              <a:rPr dirty="0" sz="1200" spc="0">
                <a:latin typeface="宋体"/>
                <a:cs typeface="宋体"/>
              </a:rPr>
              <a:t>化</a:t>
            </a:r>
            <a:r>
              <a:rPr dirty="0" sz="1200">
                <a:latin typeface="宋体"/>
                <a:cs typeface="宋体"/>
              </a:rPr>
              <a:t>的系统集</a:t>
            </a:r>
            <a:r>
              <a:rPr dirty="0" sz="1200" spc="0">
                <a:latin typeface="宋体"/>
                <a:cs typeface="宋体"/>
              </a:rPr>
              <a:t>成</a:t>
            </a:r>
            <a:r>
              <a:rPr dirty="0" sz="1200">
                <a:latin typeface="宋体"/>
                <a:cs typeface="宋体"/>
              </a:rPr>
              <a:t>，利用</a:t>
            </a:r>
            <a:r>
              <a:rPr dirty="0" sz="1200" spc="0">
                <a:latin typeface="宋体"/>
                <a:cs typeface="宋体"/>
              </a:rPr>
              <a:t>综</a:t>
            </a:r>
            <a:r>
              <a:rPr dirty="0" sz="1200">
                <a:latin typeface="宋体"/>
                <a:cs typeface="宋体"/>
              </a:rPr>
              <a:t>合布线</a:t>
            </a:r>
            <a:r>
              <a:rPr dirty="0" sz="1200" spc="0">
                <a:latin typeface="宋体"/>
                <a:cs typeface="宋体"/>
              </a:rPr>
              <a:t>系</a:t>
            </a:r>
            <a:r>
              <a:rPr dirty="0" sz="1200">
                <a:latin typeface="宋体"/>
                <a:cs typeface="宋体"/>
              </a:rPr>
              <a:t>统将以上 的自动化管理系统相连接汇总到一个综合的管理平台上</a:t>
            </a:r>
            <a:r>
              <a:rPr dirty="0" sz="1200" spc="-470">
                <a:latin typeface="宋体"/>
                <a:cs typeface="宋体"/>
              </a:rPr>
              <a:t>，</a:t>
            </a:r>
            <a:r>
              <a:rPr dirty="0" sz="1200">
                <a:latin typeface="宋体"/>
                <a:cs typeface="宋体"/>
              </a:rPr>
              <a:t>形成智能建筑综合管理 系统</a:t>
            </a:r>
            <a:r>
              <a:rPr dirty="0" sz="1200" spc="-5">
                <a:latin typeface="Calibri"/>
                <a:cs typeface="Calibri"/>
              </a:rPr>
              <a:t>[8]</a:t>
            </a:r>
            <a:r>
              <a:rPr dirty="0" sz="1200">
                <a:latin typeface="宋体"/>
                <a:cs typeface="宋体"/>
              </a:rPr>
              <a:t>。</a:t>
            </a:r>
            <a:endParaRPr sz="1200">
              <a:latin typeface="宋体"/>
              <a:cs typeface="宋体"/>
            </a:endParaRPr>
          </a:p>
          <a:p>
            <a:pPr algn="just" marL="12700" marR="7620" indent="304800">
              <a:lnSpc>
                <a:spcPct val="162500"/>
              </a:lnSpc>
            </a:pPr>
            <a:r>
              <a:rPr dirty="0" sz="1200">
                <a:latin typeface="宋体"/>
                <a:cs typeface="宋体"/>
              </a:rPr>
              <a:t>同时</a:t>
            </a:r>
            <a:r>
              <a:rPr dirty="0" sz="1200" spc="-240">
                <a:latin typeface="宋体"/>
                <a:cs typeface="宋体"/>
              </a:rPr>
              <a:t>，</a:t>
            </a:r>
            <a:r>
              <a:rPr dirty="0" sz="1200">
                <a:latin typeface="宋体"/>
                <a:cs typeface="宋体"/>
              </a:rPr>
              <a:t>由于不同形态的建筑对智能化系统的功能有着不同的需求</a:t>
            </a:r>
            <a:r>
              <a:rPr dirty="0" sz="1200" spc="-229">
                <a:latin typeface="宋体"/>
                <a:cs typeface="宋体"/>
              </a:rPr>
              <a:t>，</a:t>
            </a:r>
            <a:r>
              <a:rPr dirty="0" sz="1200">
                <a:latin typeface="宋体"/>
                <a:cs typeface="宋体"/>
              </a:rPr>
              <a:t>为了满足 用户的不同需求</a:t>
            </a:r>
            <a:r>
              <a:rPr dirty="0" sz="1200" spc="-240">
                <a:latin typeface="宋体"/>
                <a:cs typeface="宋体"/>
              </a:rPr>
              <a:t>，</a:t>
            </a:r>
            <a:r>
              <a:rPr dirty="0" sz="1200">
                <a:latin typeface="宋体"/>
                <a:cs typeface="宋体"/>
              </a:rPr>
              <a:t>提供个性化的智能化系统</a:t>
            </a:r>
            <a:r>
              <a:rPr dirty="0" sz="1200" spc="-229">
                <a:latin typeface="宋体"/>
                <a:cs typeface="宋体"/>
              </a:rPr>
              <a:t>，</a:t>
            </a:r>
            <a:r>
              <a:rPr dirty="0" sz="1200">
                <a:latin typeface="宋体"/>
                <a:cs typeface="宋体"/>
              </a:rPr>
              <a:t>智能化的发展开始进入定制化发展 时代，为不同建筑类型用户提供定制化的解决方案。</a:t>
            </a:r>
            <a:endParaRPr sz="1200">
              <a:latin typeface="宋体"/>
              <a:cs typeface="宋体"/>
            </a:endParaRPr>
          </a:p>
          <a:p>
            <a:pPr algn="just" marL="12700" marR="7620" indent="304800">
              <a:lnSpc>
                <a:spcPct val="162500"/>
              </a:lnSpc>
            </a:pPr>
            <a:r>
              <a:rPr dirty="0" sz="1200" spc="10">
                <a:latin typeface="宋体"/>
                <a:cs typeface="宋体"/>
              </a:rPr>
              <a:t>我国的建筑智能化是随着信息</a:t>
            </a:r>
            <a:r>
              <a:rPr dirty="0" sz="1200" spc="0">
                <a:latin typeface="宋体"/>
                <a:cs typeface="宋体"/>
              </a:rPr>
              <a:t>技</a:t>
            </a:r>
            <a:r>
              <a:rPr dirty="0" sz="1200" spc="10">
                <a:latin typeface="宋体"/>
                <a:cs typeface="宋体"/>
              </a:rPr>
              <a:t>术的不断进步和人们对工作和生活环境</a:t>
            </a:r>
            <a:r>
              <a:rPr dirty="0" sz="1200">
                <a:latin typeface="宋体"/>
                <a:cs typeface="宋体"/>
              </a:rPr>
              <a:t>越 来</a:t>
            </a:r>
            <a:r>
              <a:rPr dirty="0" sz="1200" spc="0">
                <a:latin typeface="宋体"/>
                <a:cs typeface="宋体"/>
              </a:rPr>
              <a:t>越</a:t>
            </a:r>
            <a:r>
              <a:rPr dirty="0" sz="1200">
                <a:latin typeface="宋体"/>
                <a:cs typeface="宋体"/>
              </a:rPr>
              <a:t>高的</a:t>
            </a:r>
            <a:r>
              <a:rPr dirty="0" sz="1200" spc="0">
                <a:latin typeface="宋体"/>
                <a:cs typeface="宋体"/>
              </a:rPr>
              <a:t>要</a:t>
            </a:r>
            <a:r>
              <a:rPr dirty="0" sz="1200">
                <a:latin typeface="宋体"/>
                <a:cs typeface="宋体"/>
              </a:rPr>
              <a:t>求而逐</a:t>
            </a:r>
            <a:r>
              <a:rPr dirty="0" sz="1200" spc="0">
                <a:latin typeface="宋体"/>
                <a:cs typeface="宋体"/>
              </a:rPr>
              <a:t>步</a:t>
            </a:r>
            <a:r>
              <a:rPr dirty="0" sz="1200">
                <a:latin typeface="宋体"/>
                <a:cs typeface="宋体"/>
              </a:rPr>
              <a:t>发展</a:t>
            </a:r>
            <a:r>
              <a:rPr dirty="0" sz="1200" spc="0">
                <a:latin typeface="宋体"/>
                <a:cs typeface="宋体"/>
              </a:rPr>
              <a:t>起</a:t>
            </a:r>
            <a:r>
              <a:rPr dirty="0" sz="1200">
                <a:latin typeface="宋体"/>
                <a:cs typeface="宋体"/>
              </a:rPr>
              <a:t>来的</a:t>
            </a:r>
            <a:r>
              <a:rPr dirty="0" sz="1200" spc="0">
                <a:latin typeface="宋体"/>
                <a:cs typeface="宋体"/>
              </a:rPr>
              <a:t>，</a:t>
            </a:r>
            <a:r>
              <a:rPr dirty="0" sz="1200">
                <a:latin typeface="宋体"/>
                <a:cs typeface="宋体"/>
              </a:rPr>
              <a:t>自上世纪</a:t>
            </a:r>
            <a:r>
              <a:rPr dirty="0" sz="1200" spc="-330">
                <a:latin typeface="宋体"/>
                <a:cs typeface="宋体"/>
              </a:rPr>
              <a:t> </a:t>
            </a:r>
            <a:r>
              <a:rPr dirty="0" sz="1200">
                <a:latin typeface="Calibri"/>
                <a:cs typeface="Calibri"/>
              </a:rPr>
              <a:t>80 </a:t>
            </a:r>
            <a:r>
              <a:rPr dirty="0" sz="1200">
                <a:latin typeface="宋体"/>
                <a:cs typeface="宋体"/>
              </a:rPr>
              <a:t>年</a:t>
            </a:r>
            <a:r>
              <a:rPr dirty="0" sz="1200" spc="0">
                <a:latin typeface="宋体"/>
                <a:cs typeface="宋体"/>
              </a:rPr>
              <a:t>代</a:t>
            </a:r>
            <a:r>
              <a:rPr dirty="0" sz="1200">
                <a:latin typeface="宋体"/>
                <a:cs typeface="宋体"/>
              </a:rPr>
              <a:t>开始</a:t>
            </a:r>
            <a:r>
              <a:rPr dirty="0" sz="1200" spc="0">
                <a:latin typeface="宋体"/>
                <a:cs typeface="宋体"/>
              </a:rPr>
              <a:t>，</a:t>
            </a:r>
            <a:r>
              <a:rPr dirty="0" sz="1200">
                <a:latin typeface="宋体"/>
                <a:cs typeface="宋体"/>
              </a:rPr>
              <a:t>大致可</a:t>
            </a:r>
            <a:r>
              <a:rPr dirty="0" sz="1200" spc="0">
                <a:latin typeface="宋体"/>
                <a:cs typeface="宋体"/>
              </a:rPr>
              <a:t>分</a:t>
            </a:r>
            <a:r>
              <a:rPr dirty="0" sz="1200">
                <a:latin typeface="宋体"/>
                <a:cs typeface="宋体"/>
              </a:rPr>
              <a:t>为初</a:t>
            </a:r>
            <a:r>
              <a:rPr dirty="0" sz="1200" spc="0">
                <a:latin typeface="宋体"/>
                <a:cs typeface="宋体"/>
              </a:rPr>
              <a:t>始</a:t>
            </a:r>
            <a:r>
              <a:rPr dirty="0" sz="1200">
                <a:latin typeface="宋体"/>
                <a:cs typeface="宋体"/>
              </a:rPr>
              <a:t>、普 及和发展三个时期。</a:t>
            </a:r>
            <a:endParaRPr sz="1200">
              <a:latin typeface="宋体"/>
              <a:cs typeface="宋体"/>
            </a:endParaRPr>
          </a:p>
          <a:p>
            <a:pPr algn="just" marL="12700" marR="6350" indent="304800">
              <a:lnSpc>
                <a:spcPct val="162500"/>
              </a:lnSpc>
            </a:pPr>
            <a:r>
              <a:rPr dirty="0" sz="1200">
                <a:latin typeface="Calibri"/>
                <a:cs typeface="Calibri"/>
              </a:rPr>
              <a:t>1. </a:t>
            </a:r>
            <a:r>
              <a:rPr dirty="0" sz="1200">
                <a:latin typeface="宋体"/>
                <a:cs typeface="宋体"/>
              </a:rPr>
              <a:t>起始阶段</a:t>
            </a:r>
            <a:r>
              <a:rPr dirty="0" sz="1200" spc="-100">
                <a:latin typeface="宋体"/>
                <a:cs typeface="宋体"/>
              </a:rPr>
              <a:t>。</a:t>
            </a:r>
            <a:r>
              <a:rPr dirty="0" sz="1200">
                <a:latin typeface="宋体"/>
                <a:cs typeface="宋体"/>
              </a:rPr>
              <a:t>智能建筑的面世起源于上世纪</a:t>
            </a:r>
            <a:r>
              <a:rPr dirty="0" sz="1200" spc="-325">
                <a:latin typeface="宋体"/>
                <a:cs typeface="宋体"/>
              </a:rPr>
              <a:t> </a:t>
            </a:r>
            <a:r>
              <a:rPr dirty="0" sz="1200">
                <a:latin typeface="Calibri"/>
                <a:cs typeface="Calibri"/>
              </a:rPr>
              <a:t>80</a:t>
            </a:r>
            <a:r>
              <a:rPr dirty="0" sz="1200" spc="0">
                <a:latin typeface="Calibri"/>
                <a:cs typeface="Calibri"/>
              </a:rPr>
              <a:t> </a:t>
            </a:r>
            <a:r>
              <a:rPr dirty="0" sz="1200">
                <a:latin typeface="宋体"/>
                <a:cs typeface="宋体"/>
              </a:rPr>
              <a:t>年代初</a:t>
            </a:r>
            <a:r>
              <a:rPr dirty="0" sz="1200" spc="-100">
                <a:latin typeface="宋体"/>
                <a:cs typeface="宋体"/>
              </a:rPr>
              <a:t>，</a:t>
            </a:r>
            <a:r>
              <a:rPr dirty="0" sz="1200">
                <a:latin typeface="宋体"/>
                <a:cs typeface="宋体"/>
              </a:rPr>
              <a:t>这种新型的建筑模 式</a:t>
            </a:r>
            <a:r>
              <a:rPr dirty="0" sz="1200" spc="0">
                <a:latin typeface="宋体"/>
                <a:cs typeface="宋体"/>
              </a:rPr>
              <a:t>在</a:t>
            </a:r>
            <a:r>
              <a:rPr dirty="0" sz="1200">
                <a:latin typeface="宋体"/>
                <a:cs typeface="宋体"/>
              </a:rPr>
              <a:t>国外</a:t>
            </a:r>
            <a:r>
              <a:rPr dirty="0" sz="1200" spc="0">
                <a:latin typeface="宋体"/>
                <a:cs typeface="宋体"/>
              </a:rPr>
              <a:t>一</a:t>
            </a:r>
            <a:r>
              <a:rPr dirty="0" sz="1200">
                <a:latin typeface="宋体"/>
                <a:cs typeface="宋体"/>
              </a:rPr>
              <a:t>经出</a:t>
            </a:r>
            <a:r>
              <a:rPr dirty="0" sz="1200" spc="0">
                <a:latin typeface="宋体"/>
                <a:cs typeface="宋体"/>
              </a:rPr>
              <a:t>现</a:t>
            </a:r>
            <a:r>
              <a:rPr dirty="0" sz="1200">
                <a:latin typeface="宋体"/>
                <a:cs typeface="宋体"/>
              </a:rPr>
              <a:t>就</a:t>
            </a:r>
            <a:r>
              <a:rPr dirty="0" sz="1200" spc="0">
                <a:latin typeface="宋体"/>
                <a:cs typeface="宋体"/>
              </a:rPr>
              <a:t>吸</a:t>
            </a:r>
            <a:r>
              <a:rPr dirty="0" sz="1200">
                <a:latin typeface="宋体"/>
                <a:cs typeface="宋体"/>
              </a:rPr>
              <a:t>引了</a:t>
            </a:r>
            <a:r>
              <a:rPr dirty="0" sz="1200" spc="0">
                <a:latin typeface="宋体"/>
                <a:cs typeface="宋体"/>
              </a:rPr>
              <a:t>国</a:t>
            </a:r>
            <a:r>
              <a:rPr dirty="0" sz="1200">
                <a:latin typeface="宋体"/>
                <a:cs typeface="宋体"/>
              </a:rPr>
              <a:t>内建</a:t>
            </a:r>
            <a:r>
              <a:rPr dirty="0" sz="1200" spc="0">
                <a:latin typeface="宋体"/>
                <a:cs typeface="宋体"/>
              </a:rPr>
              <a:t>筑</a:t>
            </a:r>
            <a:r>
              <a:rPr dirty="0" sz="1200">
                <a:latin typeface="宋体"/>
                <a:cs typeface="宋体"/>
              </a:rPr>
              <a:t>行业和</a:t>
            </a:r>
            <a:r>
              <a:rPr dirty="0" sz="1200" spc="-305">
                <a:latin typeface="宋体"/>
                <a:cs typeface="宋体"/>
              </a:rPr>
              <a:t> </a:t>
            </a:r>
            <a:r>
              <a:rPr dirty="0" sz="1200" spc="-5">
                <a:latin typeface="Calibri"/>
                <a:cs typeface="Calibri"/>
              </a:rPr>
              <a:t>IT</a:t>
            </a:r>
            <a:r>
              <a:rPr dirty="0" sz="1200" spc="10">
                <a:latin typeface="Calibri"/>
                <a:cs typeface="Calibri"/>
              </a:rPr>
              <a:t> </a:t>
            </a:r>
            <a:r>
              <a:rPr dirty="0" sz="1200">
                <a:latin typeface="宋体"/>
                <a:cs typeface="宋体"/>
              </a:rPr>
              <a:t>行</a:t>
            </a:r>
            <a:r>
              <a:rPr dirty="0" sz="1200" spc="0">
                <a:latin typeface="宋体"/>
                <a:cs typeface="宋体"/>
              </a:rPr>
              <a:t>业</a:t>
            </a:r>
            <a:r>
              <a:rPr dirty="0" sz="1200">
                <a:latin typeface="宋体"/>
                <a:cs typeface="宋体"/>
              </a:rPr>
              <a:t>的目</a:t>
            </a:r>
            <a:r>
              <a:rPr dirty="0" sz="1200" spc="0">
                <a:latin typeface="宋体"/>
                <a:cs typeface="宋体"/>
              </a:rPr>
              <a:t>光</a:t>
            </a:r>
            <a:r>
              <a:rPr dirty="0" sz="1200" spc="-5">
                <a:latin typeface="宋体"/>
                <a:cs typeface="宋体"/>
              </a:rPr>
              <a:t>。</a:t>
            </a:r>
            <a:r>
              <a:rPr dirty="0" sz="1200">
                <a:latin typeface="Calibri"/>
                <a:cs typeface="Calibri"/>
              </a:rPr>
              <a:t>80</a:t>
            </a:r>
            <a:r>
              <a:rPr dirty="0" sz="1200" spc="10">
                <a:latin typeface="Calibri"/>
                <a:cs typeface="Calibri"/>
              </a:rPr>
              <a:t> </a:t>
            </a:r>
            <a:r>
              <a:rPr dirty="0" sz="1200">
                <a:latin typeface="宋体"/>
                <a:cs typeface="宋体"/>
              </a:rPr>
              <a:t>年</a:t>
            </a:r>
            <a:r>
              <a:rPr dirty="0" sz="1200" spc="0">
                <a:latin typeface="宋体"/>
                <a:cs typeface="宋体"/>
              </a:rPr>
              <a:t>代</a:t>
            </a:r>
            <a:r>
              <a:rPr dirty="0" sz="1200">
                <a:latin typeface="宋体"/>
                <a:cs typeface="宋体"/>
              </a:rPr>
              <a:t>中期</a:t>
            </a:r>
            <a:r>
              <a:rPr dirty="0" sz="1200" spc="0">
                <a:latin typeface="宋体"/>
                <a:cs typeface="宋体"/>
              </a:rPr>
              <a:t>，</a:t>
            </a:r>
            <a:r>
              <a:rPr dirty="0" sz="1200">
                <a:latin typeface="宋体"/>
                <a:cs typeface="宋体"/>
              </a:rPr>
              <a:t>不甘 人后的先行者们在中科院计算技术研究所的带领下</a:t>
            </a:r>
            <a:r>
              <a:rPr dirty="0" sz="1200" spc="-240">
                <a:latin typeface="宋体"/>
                <a:cs typeface="宋体"/>
              </a:rPr>
              <a:t>，</a:t>
            </a:r>
            <a:r>
              <a:rPr dirty="0" sz="1200" spc="-229">
                <a:latin typeface="宋体"/>
                <a:cs typeface="宋体"/>
              </a:rPr>
              <a:t>就</a:t>
            </a:r>
            <a:r>
              <a:rPr dirty="0" sz="1200">
                <a:latin typeface="宋体"/>
                <a:cs typeface="宋体"/>
              </a:rPr>
              <a:t>《智能化办公大楼可行性 研究</a:t>
            </a:r>
            <a:r>
              <a:rPr dirty="0" sz="1200" spc="-160">
                <a:latin typeface="宋体"/>
                <a:cs typeface="宋体"/>
              </a:rPr>
              <a:t>》</a:t>
            </a:r>
            <a:r>
              <a:rPr dirty="0" sz="1200">
                <a:latin typeface="宋体"/>
                <a:cs typeface="宋体"/>
              </a:rPr>
              <a:t>这一课题进行深入的探讨</a:t>
            </a:r>
            <a:r>
              <a:rPr dirty="0" sz="1200" spc="-160">
                <a:latin typeface="宋体"/>
                <a:cs typeface="宋体"/>
              </a:rPr>
              <a:t>。</a:t>
            </a:r>
            <a:r>
              <a:rPr dirty="0" sz="1200">
                <a:latin typeface="宋体"/>
                <a:cs typeface="宋体"/>
              </a:rPr>
              <a:t>一味的闭门造车并不可行</a:t>
            </a:r>
            <a:r>
              <a:rPr dirty="0" sz="1200" spc="-160">
                <a:latin typeface="宋体"/>
                <a:cs typeface="宋体"/>
              </a:rPr>
              <a:t>，</a:t>
            </a:r>
            <a:r>
              <a:rPr dirty="0" sz="1200">
                <a:latin typeface="宋体"/>
                <a:cs typeface="宋体"/>
              </a:rPr>
              <a:t>为加快智能建筑方 </a:t>
            </a:r>
            <a:r>
              <a:rPr dirty="0" sz="1200" spc="0">
                <a:latin typeface="宋体"/>
                <a:cs typeface="宋体"/>
              </a:rPr>
              <a:t>面的研究进展</a:t>
            </a:r>
            <a:r>
              <a:rPr dirty="0" sz="1200">
                <a:latin typeface="宋体"/>
                <a:cs typeface="宋体"/>
              </a:rPr>
              <a:t>，</a:t>
            </a:r>
            <a:r>
              <a:rPr dirty="0" sz="1200">
                <a:latin typeface="Calibri"/>
                <a:cs typeface="Calibri"/>
              </a:rPr>
              <a:t>80</a:t>
            </a:r>
            <a:r>
              <a:rPr dirty="0" sz="1200" spc="80">
                <a:latin typeface="Calibri"/>
                <a:cs typeface="Calibri"/>
              </a:rPr>
              <a:t> </a:t>
            </a:r>
            <a:r>
              <a:rPr dirty="0" sz="1200" spc="0">
                <a:latin typeface="宋体"/>
                <a:cs typeface="宋体"/>
              </a:rPr>
              <a:t>年代后期，怀着对</a:t>
            </a:r>
            <a:r>
              <a:rPr dirty="0" sz="1200" spc="10">
                <a:latin typeface="宋体"/>
                <a:cs typeface="宋体"/>
              </a:rPr>
              <a:t>先</a:t>
            </a:r>
            <a:r>
              <a:rPr dirty="0" sz="1200" spc="0">
                <a:latin typeface="宋体"/>
                <a:cs typeface="宋体"/>
              </a:rPr>
              <a:t>进技术的渴望，一批技术人员前往</a:t>
            </a:r>
            <a:r>
              <a:rPr dirty="0" sz="1200" spc="10">
                <a:latin typeface="宋体"/>
                <a:cs typeface="宋体"/>
              </a:rPr>
              <a:t>瑞</a:t>
            </a:r>
            <a:r>
              <a:rPr dirty="0" sz="1200">
                <a:latin typeface="宋体"/>
                <a:cs typeface="宋体"/>
              </a:rPr>
              <a:t>士</a:t>
            </a:r>
            <a:endParaRPr sz="1200">
              <a:latin typeface="宋体"/>
              <a:cs typeface="宋体"/>
            </a:endParaRPr>
          </a:p>
        </p:txBody>
      </p:sp>
      <p:sp>
        <p:nvSpPr>
          <p:cNvPr id="5" name="object 5"/>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5</a:t>
            </a:r>
            <a:endParaRPr sz="9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143000" y="929640"/>
            <a:ext cx="4919471" cy="2543555"/>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3545077"/>
            <a:ext cx="5376545" cy="5035550"/>
          </a:xfrm>
          <a:prstGeom prst="rect">
            <a:avLst/>
          </a:prstGeom>
        </p:spPr>
        <p:txBody>
          <a:bodyPr wrap="square" lIns="0" tIns="12065" rIns="0" bIns="0" rtlCol="0" vert="horz">
            <a:spAutoFit/>
          </a:bodyPr>
          <a:lstStyle/>
          <a:p>
            <a:pPr marL="1247140">
              <a:lnSpc>
                <a:spcPct val="100000"/>
              </a:lnSpc>
              <a:spcBef>
                <a:spcPts val="95"/>
              </a:spcBef>
            </a:pPr>
            <a:r>
              <a:rPr dirty="0" sz="1000" spc="-10" b="1">
                <a:latin typeface="黑体"/>
                <a:cs typeface="黑体"/>
              </a:rPr>
              <a:t>图</a:t>
            </a:r>
            <a:r>
              <a:rPr dirty="0" sz="1000" spc="-260" b="1">
                <a:latin typeface="黑体"/>
                <a:cs typeface="黑体"/>
              </a:rPr>
              <a:t> </a:t>
            </a:r>
            <a:r>
              <a:rPr dirty="0" sz="1000" spc="-5" b="0">
                <a:latin typeface="等线 Light"/>
                <a:cs typeface="等线 Light"/>
              </a:rPr>
              <a:t>4</a:t>
            </a:r>
            <a:r>
              <a:rPr dirty="0" sz="1000" spc="55" b="0">
                <a:latin typeface="等线 Light"/>
                <a:cs typeface="等线 Light"/>
              </a:rPr>
              <a:t> </a:t>
            </a:r>
            <a:r>
              <a:rPr dirty="0" sz="1000" spc="-10" b="1">
                <a:latin typeface="黑体"/>
                <a:cs typeface="黑体"/>
              </a:rPr>
              <a:t>智能</a:t>
            </a:r>
            <a:r>
              <a:rPr dirty="0" sz="1000" spc="10" b="1">
                <a:latin typeface="黑体"/>
                <a:cs typeface="黑体"/>
              </a:rPr>
              <a:t>建</a:t>
            </a:r>
            <a:r>
              <a:rPr dirty="0" sz="1000" spc="-10" b="1">
                <a:latin typeface="黑体"/>
                <a:cs typeface="黑体"/>
              </a:rPr>
              <a:t>筑国</a:t>
            </a:r>
            <a:r>
              <a:rPr dirty="0" sz="1000" spc="10" b="1">
                <a:latin typeface="黑体"/>
                <a:cs typeface="黑体"/>
              </a:rPr>
              <a:t>内</a:t>
            </a:r>
            <a:r>
              <a:rPr dirty="0" sz="1000" spc="-10" b="1">
                <a:latin typeface="黑体"/>
                <a:cs typeface="黑体"/>
              </a:rPr>
              <a:t>外发</a:t>
            </a:r>
            <a:r>
              <a:rPr dirty="0" sz="1000" spc="10" b="1">
                <a:latin typeface="黑体"/>
                <a:cs typeface="黑体"/>
              </a:rPr>
              <a:t>展</a:t>
            </a:r>
            <a:r>
              <a:rPr dirty="0" sz="1000" spc="-10" b="1">
                <a:latin typeface="黑体"/>
                <a:cs typeface="黑体"/>
              </a:rPr>
              <a:t>情况</a:t>
            </a:r>
            <a:r>
              <a:rPr dirty="0" sz="1000" spc="10" b="1">
                <a:latin typeface="黑体"/>
                <a:cs typeface="黑体"/>
              </a:rPr>
              <a:t>（</a:t>
            </a:r>
            <a:r>
              <a:rPr dirty="0" sz="1000" spc="-10" b="1">
                <a:latin typeface="黑体"/>
                <a:cs typeface="黑体"/>
              </a:rPr>
              <a:t>来源</a:t>
            </a:r>
            <a:r>
              <a:rPr dirty="0" sz="1000" spc="10" b="1">
                <a:latin typeface="黑体"/>
                <a:cs typeface="黑体"/>
              </a:rPr>
              <a:t>：</a:t>
            </a:r>
            <a:r>
              <a:rPr dirty="0" sz="1000" spc="-10" b="1">
                <a:latin typeface="黑体"/>
                <a:cs typeface="黑体"/>
              </a:rPr>
              <a:t>网络</a:t>
            </a:r>
            <a:r>
              <a:rPr dirty="0" sz="1000" spc="10" b="1">
                <a:latin typeface="黑体"/>
                <a:cs typeface="黑体"/>
              </a:rPr>
              <a:t>资</a:t>
            </a:r>
            <a:r>
              <a:rPr dirty="0" sz="1000" spc="-10" b="1">
                <a:latin typeface="黑体"/>
                <a:cs typeface="黑体"/>
              </a:rPr>
              <a:t>料）</a:t>
            </a:r>
            <a:endParaRPr sz="1000">
              <a:latin typeface="黑体"/>
              <a:cs typeface="黑体"/>
            </a:endParaRPr>
          </a:p>
          <a:p>
            <a:pPr algn="just" marL="12700" marR="102235">
              <a:lnSpc>
                <a:spcPct val="124500"/>
              </a:lnSpc>
              <a:spcBef>
                <a:spcPts val="660"/>
              </a:spcBef>
            </a:pPr>
            <a:r>
              <a:rPr dirty="0" sz="1200" spc="105">
                <a:latin typeface="宋体"/>
                <a:cs typeface="宋体"/>
              </a:rPr>
              <a:t>能</a:t>
            </a:r>
            <a:r>
              <a:rPr dirty="0" sz="1200" spc="110">
                <a:latin typeface="宋体"/>
                <a:cs typeface="宋体"/>
              </a:rPr>
              <a:t>得公司</a:t>
            </a:r>
            <a:r>
              <a:rPr dirty="0" sz="1200" spc="105">
                <a:latin typeface="宋体"/>
                <a:cs typeface="宋体"/>
              </a:rPr>
              <a:t>进</a:t>
            </a:r>
            <a:r>
              <a:rPr dirty="0" sz="1200" spc="110">
                <a:latin typeface="宋体"/>
                <a:cs typeface="宋体"/>
              </a:rPr>
              <a:t>行学习。</a:t>
            </a:r>
            <a:r>
              <a:rPr dirty="0" sz="1200">
                <a:latin typeface="宋体"/>
                <a:cs typeface="宋体"/>
              </a:rPr>
              <a:t>楼宇自</a:t>
            </a:r>
            <a:r>
              <a:rPr dirty="0" sz="1200" spc="10">
                <a:latin typeface="宋体"/>
                <a:cs typeface="宋体"/>
              </a:rPr>
              <a:t>动</a:t>
            </a:r>
            <a:r>
              <a:rPr dirty="0" sz="1200">
                <a:latin typeface="宋体"/>
                <a:cs typeface="宋体"/>
              </a:rPr>
              <a:t>化和办</a:t>
            </a:r>
            <a:r>
              <a:rPr dirty="0" sz="1200" spc="10">
                <a:latin typeface="宋体"/>
                <a:cs typeface="宋体"/>
              </a:rPr>
              <a:t>公</a:t>
            </a:r>
            <a:r>
              <a:rPr dirty="0" sz="1200">
                <a:latin typeface="宋体"/>
                <a:cs typeface="宋体"/>
              </a:rPr>
              <a:t>自动化</a:t>
            </a:r>
            <a:r>
              <a:rPr dirty="0" sz="1200" spc="-300">
                <a:latin typeface="宋体"/>
                <a:cs typeface="宋体"/>
              </a:rPr>
              <a:t> </a:t>
            </a:r>
            <a:r>
              <a:rPr dirty="0" sz="1200">
                <a:latin typeface="宋体"/>
                <a:cs typeface="宋体"/>
              </a:rPr>
              <a:t>在</a:t>
            </a:r>
            <a:r>
              <a:rPr dirty="0" sz="1200" spc="10">
                <a:latin typeface="宋体"/>
                <a:cs typeface="宋体"/>
              </a:rPr>
              <a:t>建</a:t>
            </a:r>
            <a:r>
              <a:rPr dirty="0" sz="1200">
                <a:latin typeface="宋体"/>
                <a:cs typeface="宋体"/>
              </a:rPr>
              <a:t>筑</a:t>
            </a:r>
            <a:r>
              <a:rPr dirty="0" sz="1200" spc="10">
                <a:latin typeface="宋体"/>
                <a:cs typeface="宋体"/>
              </a:rPr>
              <a:t>法</a:t>
            </a:r>
            <a:r>
              <a:rPr dirty="0" sz="1200">
                <a:latin typeface="宋体"/>
                <a:cs typeface="宋体"/>
              </a:rPr>
              <a:t>规</a:t>
            </a:r>
            <a:r>
              <a:rPr dirty="0" sz="1200" spc="10">
                <a:latin typeface="宋体"/>
                <a:cs typeface="宋体"/>
              </a:rPr>
              <a:t>中</a:t>
            </a:r>
            <a:r>
              <a:rPr dirty="0" sz="1200">
                <a:latin typeface="宋体"/>
                <a:cs typeface="宋体"/>
              </a:rPr>
              <a:t>的</a:t>
            </a:r>
            <a:r>
              <a:rPr dirty="0" sz="1200" spc="25">
                <a:latin typeface="宋体"/>
                <a:cs typeface="宋体"/>
              </a:rPr>
              <a:t>出</a:t>
            </a:r>
            <a:r>
              <a:rPr dirty="0" sz="1200">
                <a:latin typeface="宋体"/>
                <a:cs typeface="宋体"/>
              </a:rPr>
              <a:t>现</a:t>
            </a:r>
            <a:r>
              <a:rPr dirty="0" sz="1200" spc="10">
                <a:latin typeface="宋体"/>
                <a:cs typeface="宋体"/>
              </a:rPr>
              <a:t>，</a:t>
            </a:r>
            <a:r>
              <a:rPr dirty="0" sz="1200">
                <a:latin typeface="宋体"/>
                <a:cs typeface="宋体"/>
              </a:rPr>
              <a:t>也</a:t>
            </a:r>
            <a:r>
              <a:rPr dirty="0" sz="1200" spc="10">
                <a:latin typeface="宋体"/>
                <a:cs typeface="宋体"/>
              </a:rPr>
              <a:t>标</a:t>
            </a:r>
            <a:r>
              <a:rPr dirty="0" sz="1200">
                <a:latin typeface="宋体"/>
                <a:cs typeface="宋体"/>
              </a:rPr>
              <a:t>志 着</a:t>
            </a:r>
            <a:r>
              <a:rPr dirty="0" sz="1200" spc="10">
                <a:latin typeface="宋体"/>
                <a:cs typeface="宋体"/>
              </a:rPr>
              <a:t>我</a:t>
            </a:r>
            <a:r>
              <a:rPr dirty="0" sz="1200">
                <a:latin typeface="宋体"/>
                <a:cs typeface="宋体"/>
              </a:rPr>
              <a:t>国</a:t>
            </a:r>
            <a:r>
              <a:rPr dirty="0" sz="1200" spc="10">
                <a:latin typeface="宋体"/>
                <a:cs typeface="宋体"/>
              </a:rPr>
              <a:t>智</a:t>
            </a:r>
            <a:r>
              <a:rPr dirty="0" sz="1200">
                <a:latin typeface="宋体"/>
                <a:cs typeface="宋体"/>
              </a:rPr>
              <a:t>能</a:t>
            </a:r>
            <a:r>
              <a:rPr dirty="0" sz="1200" spc="10">
                <a:latin typeface="宋体"/>
                <a:cs typeface="宋体"/>
              </a:rPr>
              <a:t>建</a:t>
            </a:r>
            <a:r>
              <a:rPr dirty="0" sz="1200">
                <a:latin typeface="宋体"/>
                <a:cs typeface="宋体"/>
              </a:rPr>
              <a:t>筑</a:t>
            </a:r>
            <a:r>
              <a:rPr dirty="0" sz="1200" spc="10">
                <a:latin typeface="宋体"/>
                <a:cs typeface="宋体"/>
              </a:rPr>
              <a:t>理</a:t>
            </a:r>
            <a:r>
              <a:rPr dirty="0" sz="1200">
                <a:latin typeface="宋体"/>
                <a:cs typeface="宋体"/>
              </a:rPr>
              <a:t>念</a:t>
            </a:r>
            <a:r>
              <a:rPr dirty="0" sz="1200" spc="25">
                <a:latin typeface="宋体"/>
                <a:cs typeface="宋体"/>
              </a:rPr>
              <a:t>萌</a:t>
            </a:r>
            <a:r>
              <a:rPr dirty="0" sz="1200">
                <a:latin typeface="宋体"/>
                <a:cs typeface="宋体"/>
              </a:rPr>
              <a:t>芽</a:t>
            </a:r>
            <a:r>
              <a:rPr dirty="0" sz="1200" spc="10">
                <a:latin typeface="宋体"/>
                <a:cs typeface="宋体"/>
              </a:rPr>
              <a:t>的</a:t>
            </a:r>
            <a:r>
              <a:rPr dirty="0" sz="1200">
                <a:latin typeface="宋体"/>
                <a:cs typeface="宋体"/>
              </a:rPr>
              <a:t>诞</a:t>
            </a:r>
            <a:r>
              <a:rPr dirty="0" sz="1200" spc="10">
                <a:latin typeface="宋体"/>
                <a:cs typeface="宋体"/>
              </a:rPr>
              <a:t>生</a:t>
            </a:r>
            <a:r>
              <a:rPr dirty="0" sz="1200" spc="0">
                <a:latin typeface="宋体"/>
                <a:cs typeface="宋体"/>
              </a:rPr>
              <a:t>。</a:t>
            </a:r>
            <a:r>
              <a:rPr dirty="0" sz="1200" spc="-5">
                <a:latin typeface="Calibri"/>
                <a:cs typeface="Calibri"/>
              </a:rPr>
              <a:t>1986</a:t>
            </a:r>
            <a:r>
              <a:rPr dirty="0" sz="1200" spc="-10">
                <a:latin typeface="Calibri"/>
                <a:cs typeface="Calibri"/>
              </a:rPr>
              <a:t> </a:t>
            </a:r>
            <a:r>
              <a:rPr dirty="0" sz="1200">
                <a:latin typeface="宋体"/>
                <a:cs typeface="宋体"/>
              </a:rPr>
              <a:t>年</a:t>
            </a:r>
            <a:r>
              <a:rPr dirty="0" sz="1200" spc="10">
                <a:latin typeface="宋体"/>
                <a:cs typeface="宋体"/>
              </a:rPr>
              <a:t>，</a:t>
            </a:r>
            <a:r>
              <a:rPr dirty="0" sz="1200">
                <a:latin typeface="宋体"/>
                <a:cs typeface="宋体"/>
              </a:rPr>
              <a:t>北</a:t>
            </a:r>
            <a:r>
              <a:rPr dirty="0" sz="1200" spc="0">
                <a:latin typeface="宋体"/>
                <a:cs typeface="宋体"/>
              </a:rPr>
              <a:t>京</a:t>
            </a:r>
            <a:r>
              <a:rPr dirty="0" sz="1200">
                <a:latin typeface="宋体"/>
                <a:cs typeface="宋体"/>
              </a:rPr>
              <a:t>市建筑设计院设计的北京发展 大厦开始建造</a:t>
            </a:r>
            <a:r>
              <a:rPr dirty="0" sz="1200" spc="-240">
                <a:latin typeface="宋体"/>
                <a:cs typeface="宋体"/>
              </a:rPr>
              <a:t>，</a:t>
            </a:r>
            <a:r>
              <a:rPr dirty="0" sz="1200">
                <a:latin typeface="宋体"/>
                <a:cs typeface="宋体"/>
              </a:rPr>
              <a:t>历时三年</a:t>
            </a:r>
            <a:r>
              <a:rPr dirty="0" sz="1200" spc="-229">
                <a:latin typeface="宋体"/>
                <a:cs typeface="宋体"/>
              </a:rPr>
              <a:t>，</a:t>
            </a:r>
            <a:r>
              <a:rPr dirty="0" sz="1200">
                <a:latin typeface="宋体"/>
                <a:cs typeface="宋体"/>
              </a:rPr>
              <a:t>这座位于北京东三环路</a:t>
            </a:r>
            <a:r>
              <a:rPr dirty="0" sz="1200" spc="-330">
                <a:latin typeface="宋体"/>
                <a:cs typeface="宋体"/>
              </a:rPr>
              <a:t> </a:t>
            </a:r>
            <a:r>
              <a:rPr dirty="0" sz="1200">
                <a:latin typeface="宋体"/>
                <a:cs typeface="宋体"/>
              </a:rPr>
              <a:t>上的</a:t>
            </a:r>
            <a:r>
              <a:rPr dirty="0" sz="1200" spc="-330">
                <a:latin typeface="宋体"/>
                <a:cs typeface="宋体"/>
              </a:rPr>
              <a:t> </a:t>
            </a:r>
            <a:r>
              <a:rPr dirty="0" sz="1200" spc="-5">
                <a:latin typeface="Calibri"/>
                <a:cs typeface="Calibri"/>
              </a:rPr>
              <a:t>20</a:t>
            </a:r>
            <a:r>
              <a:rPr dirty="0" sz="1200" spc="0">
                <a:latin typeface="Calibri"/>
                <a:cs typeface="Calibri"/>
              </a:rPr>
              <a:t> </a:t>
            </a:r>
            <a:r>
              <a:rPr dirty="0" sz="1200">
                <a:latin typeface="宋体"/>
                <a:cs typeface="宋体"/>
              </a:rPr>
              <a:t>层建筑竣</a:t>
            </a:r>
            <a:r>
              <a:rPr dirty="0" sz="1200" spc="10">
                <a:latin typeface="宋体"/>
                <a:cs typeface="宋体"/>
              </a:rPr>
              <a:t>工</a:t>
            </a:r>
            <a:r>
              <a:rPr dirty="0" sz="1200">
                <a:latin typeface="宋体"/>
                <a:cs typeface="宋体"/>
              </a:rPr>
              <a:t>并投入使 用。这也是</a:t>
            </a:r>
            <a:r>
              <a:rPr dirty="0" sz="1200" spc="10">
                <a:latin typeface="宋体"/>
                <a:cs typeface="宋体"/>
              </a:rPr>
              <a:t>我</a:t>
            </a:r>
            <a:r>
              <a:rPr dirty="0" sz="1200">
                <a:latin typeface="宋体"/>
                <a:cs typeface="宋体"/>
              </a:rPr>
              <a:t>国第一栋有明</a:t>
            </a:r>
            <a:r>
              <a:rPr dirty="0" sz="1200" spc="10">
                <a:latin typeface="宋体"/>
                <a:cs typeface="宋体"/>
              </a:rPr>
              <a:t>确</a:t>
            </a:r>
            <a:r>
              <a:rPr dirty="0" sz="1200">
                <a:latin typeface="宋体"/>
                <a:cs typeface="宋体"/>
              </a:rPr>
              <a:t>的设计定位的</a:t>
            </a:r>
            <a:r>
              <a:rPr dirty="0" sz="1200" spc="10">
                <a:latin typeface="宋体"/>
                <a:cs typeface="宋体"/>
              </a:rPr>
              <a:t>智</a:t>
            </a:r>
            <a:r>
              <a:rPr dirty="0" sz="1200">
                <a:latin typeface="宋体"/>
                <a:cs typeface="宋体"/>
              </a:rPr>
              <a:t>能建筑。</a:t>
            </a:r>
            <a:endParaRPr sz="1200">
              <a:latin typeface="宋体"/>
              <a:cs typeface="宋体"/>
            </a:endParaRPr>
          </a:p>
          <a:p>
            <a:pPr algn="just" marL="12700" marR="81280" indent="304800">
              <a:lnSpc>
                <a:spcPct val="162500"/>
              </a:lnSpc>
            </a:pPr>
            <a:r>
              <a:rPr dirty="0" sz="1200">
                <a:latin typeface="宋体"/>
                <a:cs typeface="宋体"/>
              </a:rPr>
              <a:t>这一时期的智能建筑技术均来自国外</a:t>
            </a:r>
            <a:r>
              <a:rPr dirty="0" sz="1200" spc="-240">
                <a:latin typeface="宋体"/>
                <a:cs typeface="宋体"/>
              </a:rPr>
              <a:t>，</a:t>
            </a:r>
            <a:r>
              <a:rPr dirty="0" sz="1200">
                <a:latin typeface="宋体"/>
                <a:cs typeface="宋体"/>
              </a:rPr>
              <a:t>系统的功能也较为单一</a:t>
            </a:r>
            <a:r>
              <a:rPr dirty="0" sz="1200" spc="-229">
                <a:latin typeface="宋体"/>
                <a:cs typeface="宋体"/>
              </a:rPr>
              <a:t>。</a:t>
            </a:r>
            <a:r>
              <a:rPr dirty="0" sz="1200">
                <a:latin typeface="宋体"/>
                <a:cs typeface="宋体"/>
              </a:rPr>
              <a:t>大部分系统 为各个小区域</a:t>
            </a:r>
            <a:r>
              <a:rPr dirty="0" sz="1200" spc="-120">
                <a:latin typeface="宋体"/>
                <a:cs typeface="宋体"/>
              </a:rPr>
              <a:t>、</a:t>
            </a:r>
            <a:r>
              <a:rPr dirty="0" sz="1200">
                <a:latin typeface="宋体"/>
                <a:cs typeface="宋体"/>
              </a:rPr>
              <a:t>设备的监视系统</a:t>
            </a:r>
            <a:r>
              <a:rPr dirty="0" sz="1200" spc="-120">
                <a:latin typeface="宋体"/>
                <a:cs typeface="宋体"/>
              </a:rPr>
              <a:t>，</a:t>
            </a:r>
            <a:r>
              <a:rPr dirty="0" sz="1200">
                <a:latin typeface="宋体"/>
                <a:cs typeface="宋体"/>
              </a:rPr>
              <a:t>停车场管理系统</a:t>
            </a:r>
            <a:r>
              <a:rPr dirty="0" sz="1200" spc="-110">
                <a:latin typeface="宋体"/>
                <a:cs typeface="宋体"/>
              </a:rPr>
              <a:t>，</a:t>
            </a:r>
            <a:r>
              <a:rPr dirty="0" sz="1200">
                <a:latin typeface="宋体"/>
                <a:cs typeface="宋体"/>
              </a:rPr>
              <a:t>卫星和天线系统等</a:t>
            </a:r>
            <a:r>
              <a:rPr dirty="0" sz="1200" spc="-120">
                <a:latin typeface="宋体"/>
                <a:cs typeface="宋体"/>
              </a:rPr>
              <a:t>。</a:t>
            </a:r>
            <a:r>
              <a:rPr dirty="0" sz="1200">
                <a:latin typeface="宋体"/>
                <a:cs typeface="宋体"/>
              </a:rPr>
              <a:t>系统之 间只存在简单的联动</a:t>
            </a:r>
            <a:r>
              <a:rPr dirty="0" sz="1200" spc="-160">
                <a:latin typeface="宋体"/>
                <a:cs typeface="宋体"/>
              </a:rPr>
              <a:t>，</a:t>
            </a:r>
            <a:r>
              <a:rPr dirty="0" sz="1200">
                <a:latin typeface="宋体"/>
                <a:cs typeface="宋体"/>
              </a:rPr>
              <a:t>只有简单的通讯功能和计算机应用</a:t>
            </a:r>
            <a:r>
              <a:rPr dirty="0" sz="1200" spc="-160">
                <a:latin typeface="宋体"/>
                <a:cs typeface="宋体"/>
              </a:rPr>
              <a:t>，</a:t>
            </a:r>
            <a:r>
              <a:rPr dirty="0" sz="1200">
                <a:latin typeface="宋体"/>
                <a:cs typeface="宋体"/>
              </a:rPr>
              <a:t>不存在集成</a:t>
            </a:r>
            <a:r>
              <a:rPr dirty="0" sz="1200" spc="-160">
                <a:latin typeface="宋体"/>
                <a:cs typeface="宋体"/>
              </a:rPr>
              <a:t>，</a:t>
            </a:r>
            <a:r>
              <a:rPr dirty="0" sz="1200">
                <a:latin typeface="宋体"/>
                <a:cs typeface="宋体"/>
              </a:rPr>
              <a:t>也几乎 没有什么智能化</a:t>
            </a:r>
            <a:r>
              <a:rPr dirty="0" sz="1200" spc="-240">
                <a:latin typeface="宋体"/>
                <a:cs typeface="宋体"/>
              </a:rPr>
              <a:t>。</a:t>
            </a:r>
            <a:r>
              <a:rPr dirty="0" sz="1200">
                <a:latin typeface="宋体"/>
                <a:cs typeface="宋体"/>
              </a:rPr>
              <a:t>此时智能建筑的普及度也相当低下</a:t>
            </a:r>
            <a:r>
              <a:rPr dirty="0" sz="1200" spc="-229">
                <a:latin typeface="宋体"/>
                <a:cs typeface="宋体"/>
              </a:rPr>
              <a:t>，</a:t>
            </a:r>
            <a:r>
              <a:rPr dirty="0" sz="1200">
                <a:latin typeface="宋体"/>
                <a:cs typeface="宋体"/>
              </a:rPr>
              <a:t>只存在于涉外酒店等高档 公共建筑或者特别的工业建筑上，国家智能建筑领域如婴儿学步。</a:t>
            </a:r>
            <a:endParaRPr sz="1200">
              <a:latin typeface="宋体"/>
              <a:cs typeface="宋体"/>
            </a:endParaRPr>
          </a:p>
          <a:p>
            <a:pPr marL="12700" marR="5715" indent="304800">
              <a:lnSpc>
                <a:spcPct val="162500"/>
              </a:lnSpc>
            </a:pPr>
            <a:r>
              <a:rPr dirty="0" sz="1200" spc="-5">
                <a:latin typeface="Calibri"/>
                <a:cs typeface="Calibri"/>
              </a:rPr>
              <a:t>2.</a:t>
            </a:r>
            <a:r>
              <a:rPr dirty="0" sz="1200" spc="25">
                <a:latin typeface="Calibri"/>
                <a:cs typeface="Calibri"/>
              </a:rPr>
              <a:t> </a:t>
            </a:r>
            <a:r>
              <a:rPr dirty="0" sz="1200">
                <a:latin typeface="宋体"/>
                <a:cs typeface="宋体"/>
              </a:rPr>
              <a:t>普及阶段</a:t>
            </a:r>
            <a:r>
              <a:rPr dirty="0" sz="1200" spc="-100">
                <a:latin typeface="宋体"/>
                <a:cs typeface="宋体"/>
              </a:rPr>
              <a:t>。</a:t>
            </a:r>
            <a:r>
              <a:rPr dirty="0" sz="1200">
                <a:latin typeface="宋体"/>
                <a:cs typeface="宋体"/>
              </a:rPr>
              <a:t>我国智能建筑迎来大幅度进展是在上世纪</a:t>
            </a:r>
            <a:r>
              <a:rPr dirty="0" sz="1200" spc="-315">
                <a:latin typeface="宋体"/>
                <a:cs typeface="宋体"/>
              </a:rPr>
              <a:t> </a:t>
            </a:r>
            <a:r>
              <a:rPr dirty="0" sz="1200" spc="-5">
                <a:latin typeface="Calibri"/>
                <a:cs typeface="Calibri"/>
              </a:rPr>
              <a:t>90</a:t>
            </a:r>
            <a:r>
              <a:rPr dirty="0" sz="1200" spc="10">
                <a:latin typeface="Calibri"/>
                <a:cs typeface="Calibri"/>
              </a:rPr>
              <a:t> </a:t>
            </a:r>
            <a:r>
              <a:rPr dirty="0" sz="1200">
                <a:latin typeface="宋体"/>
                <a:cs typeface="宋体"/>
              </a:rPr>
              <a:t>年代初期</a:t>
            </a:r>
            <a:r>
              <a:rPr dirty="0" sz="1200" spc="-100">
                <a:latin typeface="宋体"/>
                <a:cs typeface="宋体"/>
              </a:rPr>
              <a:t>，</a:t>
            </a:r>
            <a:r>
              <a:rPr dirty="0" sz="1200">
                <a:latin typeface="宋体"/>
                <a:cs typeface="宋体"/>
              </a:rPr>
              <a:t>伴随 着房地产开发热浪</a:t>
            </a:r>
            <a:r>
              <a:rPr dirty="0" sz="1200" spc="-240">
                <a:latin typeface="宋体"/>
                <a:cs typeface="宋体"/>
              </a:rPr>
              <a:t>，</a:t>
            </a:r>
            <a:r>
              <a:rPr dirty="0" sz="1200">
                <a:latin typeface="宋体"/>
                <a:cs typeface="宋体"/>
              </a:rPr>
              <a:t>随着我国的基础设施建设如火如荼进行</a:t>
            </a:r>
            <a:r>
              <a:rPr dirty="0" sz="1200" spc="-229">
                <a:latin typeface="宋体"/>
                <a:cs typeface="宋体"/>
              </a:rPr>
              <a:t>，</a:t>
            </a:r>
            <a:r>
              <a:rPr dirty="0" sz="1200">
                <a:latin typeface="宋体"/>
                <a:cs typeface="宋体"/>
              </a:rPr>
              <a:t>我国城市的智能建 筑也如雨后春笋般浮现</a:t>
            </a:r>
            <a:r>
              <a:rPr dirty="0" sz="1200" spc="-75">
                <a:latin typeface="宋体"/>
                <a:cs typeface="宋体"/>
              </a:rPr>
              <a:t>，</a:t>
            </a:r>
            <a:r>
              <a:rPr dirty="0" sz="1200">
                <a:latin typeface="宋体"/>
                <a:cs typeface="宋体"/>
              </a:rPr>
              <a:t>其中上海金茂大</a:t>
            </a:r>
            <a:r>
              <a:rPr dirty="0" sz="1200" spc="-75">
                <a:latin typeface="宋体"/>
                <a:cs typeface="宋体"/>
              </a:rPr>
              <a:t>厦</a:t>
            </a:r>
            <a:r>
              <a:rPr dirty="0" sz="1200" spc="-125">
                <a:latin typeface="宋体"/>
                <a:cs typeface="宋体"/>
              </a:rPr>
              <a:t>（</a:t>
            </a:r>
            <a:r>
              <a:rPr dirty="0" sz="1200" spc="-125">
                <a:latin typeface="Calibri"/>
                <a:cs typeface="Calibri"/>
              </a:rPr>
              <a:t>88F</a:t>
            </a:r>
            <a:r>
              <a:rPr dirty="0" sz="1200" spc="-125">
                <a:latin typeface="宋体"/>
                <a:cs typeface="宋体"/>
              </a:rPr>
              <a:t>）</a:t>
            </a:r>
            <a:r>
              <a:rPr dirty="0" sz="1200" spc="-75">
                <a:latin typeface="宋体"/>
                <a:cs typeface="宋体"/>
              </a:rPr>
              <a:t>、</a:t>
            </a:r>
            <a:r>
              <a:rPr dirty="0" sz="1200">
                <a:latin typeface="宋体"/>
                <a:cs typeface="宋体"/>
              </a:rPr>
              <a:t>深圳地王大</a:t>
            </a:r>
            <a:r>
              <a:rPr dirty="0" sz="1200" spc="-85">
                <a:latin typeface="宋体"/>
                <a:cs typeface="宋体"/>
              </a:rPr>
              <a:t>厦</a:t>
            </a:r>
            <a:r>
              <a:rPr dirty="0" sz="1200" spc="-125">
                <a:latin typeface="宋体"/>
                <a:cs typeface="宋体"/>
              </a:rPr>
              <a:t>（</a:t>
            </a:r>
            <a:r>
              <a:rPr dirty="0" sz="1200" spc="-125">
                <a:latin typeface="Calibri"/>
                <a:cs typeface="Calibri"/>
              </a:rPr>
              <a:t>81F</a:t>
            </a:r>
            <a:r>
              <a:rPr dirty="0" sz="1200" spc="-125">
                <a:latin typeface="宋体"/>
                <a:cs typeface="宋体"/>
              </a:rPr>
              <a:t>）</a:t>
            </a:r>
            <a:r>
              <a:rPr dirty="0" sz="1200" spc="-90">
                <a:latin typeface="宋体"/>
                <a:cs typeface="宋体"/>
              </a:rPr>
              <a:t>、</a:t>
            </a:r>
            <a:r>
              <a:rPr dirty="0" sz="1200">
                <a:latin typeface="宋体"/>
                <a:cs typeface="宋体"/>
              </a:rPr>
              <a:t>广州 中信大厦</a:t>
            </a:r>
            <a:r>
              <a:rPr dirty="0" sz="1200" spc="-125">
                <a:latin typeface="宋体"/>
                <a:cs typeface="宋体"/>
              </a:rPr>
              <a:t>（</a:t>
            </a:r>
            <a:r>
              <a:rPr dirty="0" sz="1200" spc="-125">
                <a:latin typeface="Calibri"/>
                <a:cs typeface="Calibri"/>
              </a:rPr>
              <a:t>80F</a:t>
            </a:r>
            <a:r>
              <a:rPr dirty="0" sz="1200" spc="-125">
                <a:latin typeface="宋体"/>
                <a:cs typeface="宋体"/>
              </a:rPr>
              <a:t>）</a:t>
            </a:r>
            <a:r>
              <a:rPr dirty="0" sz="1200">
                <a:latin typeface="宋体"/>
                <a:cs typeface="宋体"/>
              </a:rPr>
              <a:t>、南京金鹰国际</a:t>
            </a:r>
            <a:r>
              <a:rPr dirty="0" sz="1200" spc="10">
                <a:latin typeface="宋体"/>
                <a:cs typeface="宋体"/>
              </a:rPr>
              <a:t>商</a:t>
            </a:r>
            <a:r>
              <a:rPr dirty="0" sz="1200">
                <a:latin typeface="宋体"/>
                <a:cs typeface="宋体"/>
              </a:rPr>
              <a:t>城</a:t>
            </a:r>
            <a:r>
              <a:rPr dirty="0" sz="1200" spc="-5">
                <a:latin typeface="宋体"/>
                <a:cs typeface="宋体"/>
              </a:rPr>
              <a:t>（</a:t>
            </a:r>
            <a:r>
              <a:rPr dirty="0" sz="1200" spc="-5">
                <a:latin typeface="Calibri"/>
                <a:cs typeface="Calibri"/>
              </a:rPr>
              <a:t>58F</a:t>
            </a:r>
            <a:r>
              <a:rPr dirty="0" sz="1200" spc="-5">
                <a:latin typeface="宋体"/>
                <a:cs typeface="宋体"/>
              </a:rPr>
              <a:t>）</a:t>
            </a:r>
            <a:r>
              <a:rPr dirty="0" sz="1200">
                <a:latin typeface="宋体"/>
                <a:cs typeface="宋体"/>
              </a:rPr>
              <a:t>尤为突</a:t>
            </a:r>
            <a:r>
              <a:rPr dirty="0" sz="1200" spc="0">
                <a:latin typeface="宋体"/>
                <a:cs typeface="宋体"/>
              </a:rPr>
              <a:t>出</a:t>
            </a:r>
            <a:r>
              <a:rPr dirty="0" sz="1200" spc="-5">
                <a:latin typeface="Calibri"/>
                <a:cs typeface="Calibri"/>
              </a:rPr>
              <a:t>[9]</a:t>
            </a:r>
            <a:r>
              <a:rPr dirty="0" sz="1200">
                <a:latin typeface="宋体"/>
                <a:cs typeface="宋体"/>
              </a:rPr>
              <a:t>。此时的智能建</a:t>
            </a:r>
            <a:r>
              <a:rPr dirty="0" sz="1200" spc="10">
                <a:latin typeface="宋体"/>
                <a:cs typeface="宋体"/>
              </a:rPr>
              <a:t>筑</a:t>
            </a:r>
            <a:r>
              <a:rPr dirty="0" sz="1200">
                <a:latin typeface="宋体"/>
                <a:cs typeface="宋体"/>
              </a:rPr>
              <a:t>大多 为高层建筑</a:t>
            </a:r>
            <a:r>
              <a:rPr dirty="0" sz="1200" spc="10">
                <a:latin typeface="宋体"/>
                <a:cs typeface="宋体"/>
              </a:rPr>
              <a:t>，</a:t>
            </a:r>
            <a:r>
              <a:rPr dirty="0" sz="1200">
                <a:latin typeface="宋体"/>
                <a:cs typeface="宋体"/>
              </a:rPr>
              <a:t>智能化程度已</a:t>
            </a:r>
            <a:r>
              <a:rPr dirty="0" sz="1200" spc="10">
                <a:latin typeface="宋体"/>
                <a:cs typeface="宋体"/>
              </a:rPr>
              <a:t>经</a:t>
            </a:r>
            <a:r>
              <a:rPr dirty="0" sz="1200">
                <a:latin typeface="宋体"/>
                <a:cs typeface="宋体"/>
              </a:rPr>
              <a:t>较高。至</a:t>
            </a:r>
            <a:r>
              <a:rPr dirty="0" sz="1200" spc="-295">
                <a:latin typeface="宋体"/>
                <a:cs typeface="宋体"/>
              </a:rPr>
              <a:t> </a:t>
            </a:r>
            <a:r>
              <a:rPr dirty="0" sz="1200" spc="-5">
                <a:latin typeface="Calibri"/>
                <a:cs typeface="Calibri"/>
              </a:rPr>
              <a:t>2001</a:t>
            </a:r>
            <a:r>
              <a:rPr dirty="0" sz="1200" spc="5">
                <a:latin typeface="Calibri"/>
                <a:cs typeface="Calibri"/>
              </a:rPr>
              <a:t> </a:t>
            </a:r>
            <a:r>
              <a:rPr dirty="0" sz="1200">
                <a:latin typeface="宋体"/>
                <a:cs typeface="宋体"/>
              </a:rPr>
              <a:t>年底，我国</a:t>
            </a:r>
            <a:r>
              <a:rPr dirty="0" sz="1200" spc="10">
                <a:latin typeface="宋体"/>
                <a:cs typeface="宋体"/>
              </a:rPr>
              <a:t>已</a:t>
            </a:r>
            <a:r>
              <a:rPr dirty="0" sz="1200">
                <a:latin typeface="宋体"/>
                <a:cs typeface="宋体"/>
              </a:rPr>
              <a:t>建成的智能建</a:t>
            </a:r>
            <a:r>
              <a:rPr dirty="0" sz="1200" spc="10">
                <a:latin typeface="宋体"/>
                <a:cs typeface="宋体"/>
              </a:rPr>
              <a:t>筑</a:t>
            </a:r>
            <a:r>
              <a:rPr dirty="0" sz="1200">
                <a:latin typeface="宋体"/>
                <a:cs typeface="宋体"/>
              </a:rPr>
              <a:t>不少 于</a:t>
            </a:r>
            <a:r>
              <a:rPr dirty="0" sz="1200" spc="-315">
                <a:latin typeface="宋体"/>
                <a:cs typeface="宋体"/>
              </a:rPr>
              <a:t> </a:t>
            </a:r>
            <a:r>
              <a:rPr dirty="0" sz="1200" spc="-5">
                <a:latin typeface="Calibri"/>
                <a:cs typeface="Calibri"/>
              </a:rPr>
              <a:t>2300</a:t>
            </a:r>
            <a:r>
              <a:rPr dirty="0" sz="1200" spc="15">
                <a:latin typeface="Calibri"/>
                <a:cs typeface="Calibri"/>
              </a:rPr>
              <a:t> </a:t>
            </a:r>
            <a:r>
              <a:rPr dirty="0" sz="1200">
                <a:latin typeface="宋体"/>
                <a:cs typeface="宋体"/>
              </a:rPr>
              <a:t>座。智能建</a:t>
            </a:r>
            <a:r>
              <a:rPr dirty="0" sz="1200" spc="10">
                <a:latin typeface="宋体"/>
                <a:cs typeface="宋体"/>
              </a:rPr>
              <a:t>筑</a:t>
            </a:r>
            <a:r>
              <a:rPr dirty="0" sz="1200">
                <a:latin typeface="宋体"/>
                <a:cs typeface="宋体"/>
              </a:rPr>
              <a:t>领域随着市场</a:t>
            </a:r>
            <a:r>
              <a:rPr dirty="0" sz="1200" spc="10">
                <a:latin typeface="宋体"/>
                <a:cs typeface="宋体"/>
              </a:rPr>
              <a:t>的</a:t>
            </a:r>
            <a:r>
              <a:rPr dirty="0" sz="1200">
                <a:latin typeface="宋体"/>
                <a:cs typeface="宋体"/>
              </a:rPr>
              <a:t>需求和时代的</a:t>
            </a:r>
            <a:r>
              <a:rPr dirty="0" sz="1200" spc="10">
                <a:latin typeface="宋体"/>
                <a:cs typeface="宋体"/>
              </a:rPr>
              <a:t>浪</a:t>
            </a:r>
            <a:r>
              <a:rPr dirty="0" sz="1200">
                <a:latin typeface="宋体"/>
                <a:cs typeface="宋体"/>
              </a:rPr>
              <a:t>潮蓬勃发展，</a:t>
            </a:r>
            <a:r>
              <a:rPr dirty="0" sz="1200" spc="10">
                <a:latin typeface="宋体"/>
                <a:cs typeface="宋体"/>
              </a:rPr>
              <a:t>智</a:t>
            </a:r>
            <a:r>
              <a:rPr dirty="0" sz="1200">
                <a:latin typeface="宋体"/>
                <a:cs typeface="宋体"/>
              </a:rPr>
              <a:t>能建筑不 仅在数量上大幅度增长</a:t>
            </a:r>
            <a:r>
              <a:rPr dirty="0" sz="1200" spc="-540">
                <a:latin typeface="宋体"/>
                <a:cs typeface="宋体"/>
              </a:rPr>
              <a:t>，</a:t>
            </a:r>
            <a:r>
              <a:rPr dirty="0" sz="1200">
                <a:latin typeface="宋体"/>
                <a:cs typeface="宋体"/>
              </a:rPr>
              <a:t>在质量上建筑的智能化也发生了巨大的改变</a:t>
            </a:r>
            <a:r>
              <a:rPr dirty="0" sz="1200" spc="-530">
                <a:latin typeface="宋体"/>
                <a:cs typeface="宋体"/>
              </a:rPr>
              <a:t>：</a:t>
            </a:r>
            <a:r>
              <a:rPr dirty="0" sz="1200">
                <a:latin typeface="宋体"/>
                <a:cs typeface="宋体"/>
              </a:rPr>
              <a:t>横向上看， 原本简单的几个弱电子系统增加为十几个子系统</a:t>
            </a:r>
            <a:r>
              <a:rPr dirty="0" sz="1200" spc="-240">
                <a:latin typeface="宋体"/>
                <a:cs typeface="宋体"/>
              </a:rPr>
              <a:t>；</a:t>
            </a:r>
            <a:r>
              <a:rPr dirty="0" sz="1200">
                <a:latin typeface="宋体"/>
                <a:cs typeface="宋体"/>
              </a:rPr>
              <a:t>纵向上看</a:t>
            </a:r>
            <a:r>
              <a:rPr dirty="0" sz="1200" spc="-229">
                <a:latin typeface="宋体"/>
                <a:cs typeface="宋体"/>
              </a:rPr>
              <a:t>，</a:t>
            </a:r>
            <a:r>
              <a:rPr dirty="0" sz="1200">
                <a:latin typeface="宋体"/>
                <a:cs typeface="宋体"/>
              </a:rPr>
              <a:t>建筑中的各个系统</a:t>
            </a:r>
            <a:endParaRPr sz="1200">
              <a:latin typeface="宋体"/>
              <a:cs typeface="宋体"/>
            </a:endParaRPr>
          </a:p>
        </p:txBody>
      </p:sp>
      <p:sp>
        <p:nvSpPr>
          <p:cNvPr id="5" name="object 5"/>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6</a:t>
            </a:r>
            <a:endParaRPr sz="9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7</a:t>
            </a:r>
            <a:endParaRPr sz="900">
              <a:latin typeface="Arial"/>
              <a:cs typeface="Arial"/>
            </a:endParaRPr>
          </a:p>
        </p:txBody>
      </p:sp>
      <p:sp>
        <p:nvSpPr>
          <p:cNvPr id="2" name="object 2"/>
          <p:cNvSpPr txBox="1"/>
          <p:nvPr/>
        </p:nvSpPr>
        <p:spPr>
          <a:xfrm>
            <a:off x="1130300" y="528955"/>
            <a:ext cx="5377815" cy="5974715"/>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2550">
              <a:lnSpc>
                <a:spcPct val="162500"/>
              </a:lnSpc>
            </a:pPr>
            <a:r>
              <a:rPr dirty="0" sz="1200">
                <a:latin typeface="宋体"/>
                <a:cs typeface="宋体"/>
              </a:rPr>
              <a:t>开始进行初步的集成并广泛应用了综合布线系统</a:t>
            </a:r>
            <a:r>
              <a:rPr dirty="0" sz="1200" spc="-240">
                <a:latin typeface="宋体"/>
                <a:cs typeface="宋体"/>
              </a:rPr>
              <a:t>。</a:t>
            </a:r>
            <a:r>
              <a:rPr dirty="0" sz="1200">
                <a:latin typeface="宋体"/>
                <a:cs typeface="宋体"/>
              </a:rPr>
              <a:t>综合布线系统的优点在于</a:t>
            </a:r>
            <a:r>
              <a:rPr dirty="0" sz="1200" spc="-229">
                <a:latin typeface="宋体"/>
                <a:cs typeface="宋体"/>
              </a:rPr>
              <a:t>，</a:t>
            </a:r>
            <a:r>
              <a:rPr dirty="0" sz="1200">
                <a:latin typeface="宋体"/>
                <a:cs typeface="宋体"/>
              </a:rPr>
              <a:t>为 语音和数据的传输提供了开放的平台</a:t>
            </a:r>
            <a:r>
              <a:rPr dirty="0" sz="1200" spc="-470">
                <a:latin typeface="宋体"/>
                <a:cs typeface="宋体"/>
              </a:rPr>
              <a:t>，</a:t>
            </a:r>
            <a:r>
              <a:rPr dirty="0" sz="1200">
                <a:latin typeface="宋体"/>
                <a:cs typeface="宋体"/>
              </a:rPr>
              <a:t>使得后续建筑功能可以在此基础上与信息 技术进行无缝融合，推动了智能建筑的发展和普及。</a:t>
            </a:r>
            <a:endParaRPr sz="1200">
              <a:latin typeface="宋体"/>
              <a:cs typeface="宋体"/>
            </a:endParaRPr>
          </a:p>
          <a:p>
            <a:pPr marL="12700" marR="22860" indent="304800">
              <a:lnSpc>
                <a:spcPct val="162500"/>
              </a:lnSpc>
            </a:pPr>
            <a:r>
              <a:rPr dirty="0" sz="1200">
                <a:latin typeface="宋体"/>
                <a:cs typeface="宋体"/>
              </a:rPr>
              <a:t>智能建筑</a:t>
            </a:r>
            <a:r>
              <a:rPr dirty="0" sz="1200" spc="-160">
                <a:latin typeface="宋体"/>
                <a:cs typeface="宋体"/>
              </a:rPr>
              <a:t>、</a:t>
            </a:r>
            <a:r>
              <a:rPr dirty="0" sz="1200">
                <a:latin typeface="宋体"/>
                <a:cs typeface="宋体"/>
              </a:rPr>
              <a:t>智能小区的大规模出现</a:t>
            </a:r>
            <a:r>
              <a:rPr dirty="0" sz="1200" spc="-160">
                <a:latin typeface="宋体"/>
                <a:cs typeface="宋体"/>
              </a:rPr>
              <a:t>，</a:t>
            </a:r>
            <a:r>
              <a:rPr dirty="0" sz="1200">
                <a:latin typeface="宋体"/>
                <a:cs typeface="宋体"/>
              </a:rPr>
              <a:t>引发了新一轮的智能建筑热潮</a:t>
            </a:r>
            <a:r>
              <a:rPr dirty="0" sz="1200" spc="-160">
                <a:latin typeface="宋体"/>
                <a:cs typeface="宋体"/>
              </a:rPr>
              <a:t>，</a:t>
            </a:r>
            <a:r>
              <a:rPr dirty="0" sz="1200">
                <a:latin typeface="宋体"/>
                <a:cs typeface="宋体"/>
              </a:rPr>
              <a:t>引起全 国各界的广泛关注</a:t>
            </a:r>
            <a:r>
              <a:rPr dirty="0" sz="1200" spc="-160">
                <a:latin typeface="宋体"/>
                <a:cs typeface="宋体"/>
              </a:rPr>
              <a:t>。</a:t>
            </a:r>
            <a:r>
              <a:rPr dirty="0" sz="1200">
                <a:latin typeface="宋体"/>
                <a:cs typeface="宋体"/>
              </a:rPr>
              <a:t>智能建筑领域的兴起</a:t>
            </a:r>
            <a:r>
              <a:rPr dirty="0" sz="1200" spc="-160">
                <a:latin typeface="宋体"/>
                <a:cs typeface="宋体"/>
              </a:rPr>
              <a:t>，</a:t>
            </a:r>
            <a:r>
              <a:rPr dirty="0" sz="1200">
                <a:latin typeface="宋体"/>
                <a:cs typeface="宋体"/>
              </a:rPr>
              <a:t>使得智能建筑的市场规模</a:t>
            </a:r>
            <a:r>
              <a:rPr dirty="0" sz="1200" spc="-160">
                <a:latin typeface="宋体"/>
                <a:cs typeface="宋体"/>
              </a:rPr>
              <a:t>，</a:t>
            </a:r>
            <a:r>
              <a:rPr dirty="0" sz="1200">
                <a:latin typeface="宋体"/>
                <a:cs typeface="宋体"/>
              </a:rPr>
              <a:t>影响力不 断扩大</a:t>
            </a:r>
            <a:r>
              <a:rPr dirty="0" sz="1200" spc="-240">
                <a:latin typeface="宋体"/>
                <a:cs typeface="宋体"/>
              </a:rPr>
              <a:t>，</a:t>
            </a:r>
            <a:r>
              <a:rPr dirty="0" sz="1200">
                <a:latin typeface="宋体"/>
                <a:cs typeface="宋体"/>
              </a:rPr>
              <a:t>这也就促使政府部门进行更进一步的管理和指导</a:t>
            </a:r>
            <a:r>
              <a:rPr dirty="0" sz="1200" spc="-229">
                <a:latin typeface="宋体"/>
                <a:cs typeface="宋体"/>
              </a:rPr>
              <a:t>。</a:t>
            </a:r>
            <a:r>
              <a:rPr dirty="0" sz="1200">
                <a:latin typeface="宋体"/>
                <a:cs typeface="宋体"/>
              </a:rPr>
              <a:t>同时日益增大的智能 建</a:t>
            </a:r>
            <a:r>
              <a:rPr dirty="0" sz="1200" spc="10">
                <a:latin typeface="宋体"/>
                <a:cs typeface="宋体"/>
              </a:rPr>
              <a:t>筑</a:t>
            </a:r>
            <a:r>
              <a:rPr dirty="0" sz="1200">
                <a:latin typeface="宋体"/>
                <a:cs typeface="宋体"/>
              </a:rPr>
              <a:t>市</a:t>
            </a:r>
            <a:r>
              <a:rPr dirty="0" sz="1200" spc="10">
                <a:latin typeface="宋体"/>
                <a:cs typeface="宋体"/>
              </a:rPr>
              <a:t>场</a:t>
            </a:r>
            <a:r>
              <a:rPr dirty="0" sz="1200">
                <a:latin typeface="宋体"/>
                <a:cs typeface="宋体"/>
              </a:rPr>
              <a:t>也</a:t>
            </a:r>
            <a:r>
              <a:rPr dirty="0" sz="1200" spc="10">
                <a:latin typeface="宋体"/>
                <a:cs typeface="宋体"/>
              </a:rPr>
              <a:t>需</a:t>
            </a:r>
            <a:r>
              <a:rPr dirty="0" sz="1200">
                <a:latin typeface="宋体"/>
                <a:cs typeface="宋体"/>
              </a:rPr>
              <a:t>要</a:t>
            </a:r>
            <a:r>
              <a:rPr dirty="0" sz="1200" spc="10">
                <a:latin typeface="宋体"/>
                <a:cs typeface="宋体"/>
              </a:rPr>
              <a:t>规</a:t>
            </a:r>
            <a:r>
              <a:rPr dirty="0" sz="1200">
                <a:latin typeface="宋体"/>
                <a:cs typeface="宋体"/>
              </a:rPr>
              <a:t>定</a:t>
            </a:r>
            <a:r>
              <a:rPr dirty="0" sz="1200" spc="25">
                <a:latin typeface="宋体"/>
                <a:cs typeface="宋体"/>
              </a:rPr>
              <a:t>标</a:t>
            </a:r>
            <a:r>
              <a:rPr dirty="0" sz="1200">
                <a:latin typeface="宋体"/>
                <a:cs typeface="宋体"/>
              </a:rPr>
              <a:t>准</a:t>
            </a:r>
            <a:r>
              <a:rPr dirty="0" sz="1200" spc="10">
                <a:latin typeface="宋体"/>
                <a:cs typeface="宋体"/>
              </a:rPr>
              <a:t>的</a:t>
            </a:r>
            <a:r>
              <a:rPr dirty="0" sz="1200">
                <a:latin typeface="宋体"/>
                <a:cs typeface="宋体"/>
              </a:rPr>
              <a:t>制</a:t>
            </a:r>
            <a:r>
              <a:rPr dirty="0" sz="1200" spc="10">
                <a:latin typeface="宋体"/>
                <a:cs typeface="宋体"/>
              </a:rPr>
              <a:t>约</a:t>
            </a:r>
            <a:r>
              <a:rPr dirty="0" sz="1200">
                <a:latin typeface="宋体"/>
                <a:cs typeface="宋体"/>
              </a:rPr>
              <a:t>，</a:t>
            </a:r>
            <a:r>
              <a:rPr dirty="0" sz="1200" spc="10">
                <a:latin typeface="宋体"/>
                <a:cs typeface="宋体"/>
              </a:rPr>
              <a:t>才</a:t>
            </a:r>
            <a:r>
              <a:rPr dirty="0" sz="1200">
                <a:latin typeface="宋体"/>
                <a:cs typeface="宋体"/>
              </a:rPr>
              <a:t>能</a:t>
            </a:r>
            <a:r>
              <a:rPr dirty="0" sz="1200" spc="10">
                <a:latin typeface="宋体"/>
                <a:cs typeface="宋体"/>
              </a:rPr>
              <a:t>走</a:t>
            </a:r>
            <a:r>
              <a:rPr dirty="0" sz="1200">
                <a:latin typeface="宋体"/>
                <a:cs typeface="宋体"/>
              </a:rPr>
              <a:t>上</a:t>
            </a:r>
            <a:r>
              <a:rPr dirty="0" sz="1200" spc="10">
                <a:latin typeface="宋体"/>
                <a:cs typeface="宋体"/>
              </a:rPr>
              <a:t>规</a:t>
            </a:r>
            <a:r>
              <a:rPr dirty="0" sz="1200">
                <a:latin typeface="宋体"/>
                <a:cs typeface="宋体"/>
              </a:rPr>
              <a:t>范</a:t>
            </a:r>
            <a:r>
              <a:rPr dirty="0" sz="1200" spc="10">
                <a:latin typeface="宋体"/>
                <a:cs typeface="宋体"/>
              </a:rPr>
              <a:t>化</a:t>
            </a:r>
            <a:r>
              <a:rPr dirty="0" sz="1200">
                <a:latin typeface="宋体"/>
                <a:cs typeface="宋体"/>
              </a:rPr>
              <a:t>的</a:t>
            </a:r>
            <a:r>
              <a:rPr dirty="0" sz="1200" spc="10">
                <a:latin typeface="宋体"/>
                <a:cs typeface="宋体"/>
              </a:rPr>
              <a:t>道</a:t>
            </a:r>
            <a:r>
              <a:rPr dirty="0" sz="1200">
                <a:latin typeface="宋体"/>
                <a:cs typeface="宋体"/>
              </a:rPr>
              <a:t>路</a:t>
            </a:r>
            <a:r>
              <a:rPr dirty="0" sz="1200" spc="25">
                <a:latin typeface="宋体"/>
                <a:cs typeface="宋体"/>
              </a:rPr>
              <a:t>。</a:t>
            </a:r>
            <a:r>
              <a:rPr dirty="0" sz="1200" spc="-5">
                <a:latin typeface="Calibri"/>
                <a:cs typeface="Calibri"/>
              </a:rPr>
              <a:t>1995</a:t>
            </a:r>
            <a:r>
              <a:rPr dirty="0" sz="1200" spc="185">
                <a:latin typeface="Calibri"/>
                <a:cs typeface="Calibri"/>
              </a:rPr>
              <a:t> </a:t>
            </a:r>
            <a:r>
              <a:rPr dirty="0" sz="1200">
                <a:latin typeface="宋体"/>
                <a:cs typeface="宋体"/>
              </a:rPr>
              <a:t>年</a:t>
            </a:r>
            <a:r>
              <a:rPr dirty="0" sz="1200" spc="-145">
                <a:latin typeface="宋体"/>
                <a:cs typeface="宋体"/>
              </a:rPr>
              <a:t> </a:t>
            </a:r>
            <a:r>
              <a:rPr dirty="0" sz="1200">
                <a:latin typeface="Calibri"/>
                <a:cs typeface="Calibri"/>
              </a:rPr>
              <a:t>7</a:t>
            </a:r>
            <a:r>
              <a:rPr dirty="0" sz="1200" spc="180">
                <a:latin typeface="Calibri"/>
                <a:cs typeface="Calibri"/>
              </a:rPr>
              <a:t> </a:t>
            </a:r>
            <a:r>
              <a:rPr dirty="0" sz="1200">
                <a:latin typeface="宋体"/>
                <a:cs typeface="宋体"/>
              </a:rPr>
              <a:t>月</a:t>
            </a:r>
            <a:r>
              <a:rPr dirty="0" sz="1200" spc="10">
                <a:latin typeface="宋体"/>
                <a:cs typeface="宋体"/>
              </a:rPr>
              <a:t>，</a:t>
            </a:r>
            <a:r>
              <a:rPr dirty="0" sz="1200">
                <a:latin typeface="宋体"/>
                <a:cs typeface="宋体"/>
              </a:rPr>
              <a:t>上海 地区的“智能建筑设计标准</a:t>
            </a:r>
            <a:r>
              <a:rPr dirty="0" sz="1200" spc="-55">
                <a:latin typeface="宋体"/>
                <a:cs typeface="宋体"/>
              </a:rPr>
              <a:t>”（</a:t>
            </a:r>
            <a:r>
              <a:rPr dirty="0" sz="1200" spc="-55">
                <a:latin typeface="Calibri"/>
                <a:cs typeface="Calibri"/>
              </a:rPr>
              <a:t>DBJ-47-95</a:t>
            </a:r>
            <a:r>
              <a:rPr dirty="0" sz="1200" spc="-55">
                <a:latin typeface="宋体"/>
                <a:cs typeface="宋体"/>
              </a:rPr>
              <a:t>）</a:t>
            </a:r>
            <a:r>
              <a:rPr dirty="0" sz="1200">
                <a:latin typeface="宋体"/>
                <a:cs typeface="宋体"/>
              </a:rPr>
              <a:t>由上海华东建筑设计研究院颁</a:t>
            </a:r>
            <a:r>
              <a:rPr dirty="0" sz="1200" spc="10">
                <a:latin typeface="宋体"/>
                <a:cs typeface="宋体"/>
              </a:rPr>
              <a:t>布</a:t>
            </a:r>
            <a:r>
              <a:rPr dirty="0" sz="1200">
                <a:latin typeface="宋体"/>
                <a:cs typeface="宋体"/>
              </a:rPr>
              <a:t>。次 年</a:t>
            </a:r>
            <a:r>
              <a:rPr dirty="0" sz="1200" spc="-350">
                <a:latin typeface="宋体"/>
                <a:cs typeface="宋体"/>
              </a:rPr>
              <a:t> </a:t>
            </a:r>
            <a:r>
              <a:rPr dirty="0" sz="1200">
                <a:latin typeface="Calibri"/>
                <a:cs typeface="Calibri"/>
              </a:rPr>
              <a:t>1</a:t>
            </a:r>
            <a:r>
              <a:rPr dirty="0" sz="1200" spc="-30">
                <a:latin typeface="Calibri"/>
                <a:cs typeface="Calibri"/>
              </a:rPr>
              <a:t> </a:t>
            </a:r>
            <a:r>
              <a:rPr dirty="0" sz="1200">
                <a:latin typeface="宋体"/>
                <a:cs typeface="宋体"/>
              </a:rPr>
              <a:t>月，首届智能建筑研讨会也在上海召开，推动了智能建筑的发展以及上海、 北京</a:t>
            </a:r>
            <a:r>
              <a:rPr dirty="0" sz="1200" spc="-50">
                <a:latin typeface="宋体"/>
                <a:cs typeface="宋体"/>
              </a:rPr>
              <a:t>、</a:t>
            </a:r>
            <a:r>
              <a:rPr dirty="0" sz="1200">
                <a:latin typeface="宋体"/>
                <a:cs typeface="宋体"/>
              </a:rPr>
              <a:t>江苏</a:t>
            </a:r>
            <a:r>
              <a:rPr dirty="0" sz="1200" spc="-50">
                <a:latin typeface="宋体"/>
                <a:cs typeface="宋体"/>
              </a:rPr>
              <a:t>、</a:t>
            </a:r>
            <a:r>
              <a:rPr dirty="0" sz="1200">
                <a:latin typeface="宋体"/>
                <a:cs typeface="宋体"/>
              </a:rPr>
              <a:t>四川地区智能建筑专业委员会及学术研究机构的建立</a:t>
            </a:r>
            <a:r>
              <a:rPr dirty="0" sz="1200" spc="-35">
                <a:latin typeface="宋体"/>
                <a:cs typeface="宋体"/>
              </a:rPr>
              <a:t>。</a:t>
            </a:r>
            <a:r>
              <a:rPr dirty="0" sz="1200">
                <a:latin typeface="Calibri"/>
                <a:cs typeface="Calibri"/>
              </a:rPr>
              <a:t>2</a:t>
            </a:r>
            <a:r>
              <a:rPr dirty="0" sz="1200" spc="-10">
                <a:latin typeface="Calibri"/>
                <a:cs typeface="Calibri"/>
              </a:rPr>
              <a:t> </a:t>
            </a:r>
            <a:r>
              <a:rPr dirty="0" sz="1200">
                <a:latin typeface="宋体"/>
                <a:cs typeface="宋体"/>
              </a:rPr>
              <a:t>月</a:t>
            </a:r>
            <a:r>
              <a:rPr dirty="0" sz="1200" spc="-50">
                <a:latin typeface="宋体"/>
                <a:cs typeface="宋体"/>
              </a:rPr>
              <a:t>，</a:t>
            </a:r>
            <a:r>
              <a:rPr dirty="0" sz="1200">
                <a:latin typeface="宋体"/>
                <a:cs typeface="宋体"/>
              </a:rPr>
              <a:t>协助</a:t>
            </a:r>
            <a:endParaRPr sz="1200">
              <a:latin typeface="宋体"/>
              <a:cs typeface="宋体"/>
            </a:endParaRPr>
          </a:p>
          <a:p>
            <a:pPr marL="12700" marR="5080">
              <a:lnSpc>
                <a:spcPct val="148200"/>
              </a:lnSpc>
              <a:spcBef>
                <a:spcPts val="209"/>
              </a:spcBef>
            </a:pPr>
            <a:r>
              <a:rPr dirty="0" sz="1200">
                <a:latin typeface="宋体"/>
                <a:cs typeface="宋体"/>
              </a:rPr>
              <a:t>国家有关部门协调</a:t>
            </a:r>
            <a:r>
              <a:rPr dirty="0" sz="1200" spc="-240">
                <a:latin typeface="宋体"/>
                <a:cs typeface="宋体"/>
              </a:rPr>
              <a:t>、</a:t>
            </a:r>
            <a:r>
              <a:rPr dirty="0" sz="1200">
                <a:latin typeface="宋体"/>
                <a:cs typeface="宋体"/>
              </a:rPr>
              <a:t>指导</a:t>
            </a:r>
            <a:r>
              <a:rPr dirty="0" sz="1200" spc="-229">
                <a:latin typeface="宋体"/>
                <a:cs typeface="宋体"/>
              </a:rPr>
              <a:t>、</a:t>
            </a:r>
            <a:r>
              <a:rPr dirty="0" sz="1200">
                <a:latin typeface="宋体"/>
                <a:cs typeface="宋体"/>
              </a:rPr>
              <a:t>管理智能建筑的建设部科技委智能建筑技术开发推广 中心成立</a:t>
            </a:r>
            <a:r>
              <a:rPr dirty="0" sz="1200" spc="-240">
                <a:latin typeface="宋体"/>
                <a:cs typeface="宋体"/>
              </a:rPr>
              <a:t>，</a:t>
            </a:r>
            <a:r>
              <a:rPr dirty="0" sz="1200">
                <a:latin typeface="宋体"/>
                <a:cs typeface="宋体"/>
              </a:rPr>
              <a:t>同时智能建筑技术专家组组建</a:t>
            </a:r>
            <a:r>
              <a:rPr dirty="0" sz="1200" spc="-75">
                <a:latin typeface="宋体"/>
                <a:cs typeface="宋体"/>
              </a:rPr>
              <a:t>。</a:t>
            </a:r>
            <a:r>
              <a:rPr dirty="0" sz="1200" spc="-5">
                <a:latin typeface="Calibri"/>
                <a:cs typeface="Calibri"/>
              </a:rPr>
              <a:t>1997 </a:t>
            </a:r>
            <a:r>
              <a:rPr dirty="0" sz="1200">
                <a:latin typeface="宋体"/>
                <a:cs typeface="宋体"/>
              </a:rPr>
              <a:t>年</a:t>
            </a:r>
            <a:r>
              <a:rPr dirty="0" sz="1200" spc="-70">
                <a:latin typeface="宋体"/>
                <a:cs typeface="宋体"/>
              </a:rPr>
              <a:t> </a:t>
            </a:r>
            <a:r>
              <a:rPr dirty="0" sz="1200" spc="-5">
                <a:latin typeface="Calibri"/>
                <a:cs typeface="Calibri"/>
              </a:rPr>
              <a:t>10</a:t>
            </a:r>
            <a:r>
              <a:rPr dirty="0" sz="1200" spc="250">
                <a:latin typeface="Calibri"/>
                <a:cs typeface="Calibri"/>
              </a:rPr>
              <a:t> </a:t>
            </a:r>
            <a:r>
              <a:rPr dirty="0" sz="1200">
                <a:latin typeface="宋体"/>
                <a:cs typeface="宋体"/>
              </a:rPr>
              <a:t>月</a:t>
            </a:r>
            <a:r>
              <a:rPr dirty="0" sz="1200" spc="-75">
                <a:latin typeface="宋体"/>
                <a:cs typeface="宋体"/>
              </a:rPr>
              <a:t>，</a:t>
            </a:r>
            <a:r>
              <a:rPr dirty="0" sz="1200">
                <a:latin typeface="宋体"/>
                <a:cs typeface="宋体"/>
              </a:rPr>
              <a:t>通过对智能建筑设计</a:t>
            </a:r>
            <a:endParaRPr sz="1200">
              <a:latin typeface="宋体"/>
              <a:cs typeface="宋体"/>
            </a:endParaRPr>
          </a:p>
          <a:p>
            <a:pPr marL="12700" marR="6350">
              <a:lnSpc>
                <a:spcPct val="155300"/>
              </a:lnSpc>
              <a:spcBef>
                <a:spcPts val="309"/>
              </a:spcBef>
            </a:pPr>
            <a:r>
              <a:rPr dirty="0" sz="1200">
                <a:latin typeface="宋体"/>
                <a:cs typeface="宋体"/>
              </a:rPr>
              <a:t>以及系统集成资格的限定</a:t>
            </a:r>
            <a:r>
              <a:rPr dirty="0" sz="1200" spc="-240">
                <a:latin typeface="宋体"/>
                <a:cs typeface="宋体"/>
              </a:rPr>
              <a:t>，</a:t>
            </a:r>
            <a:r>
              <a:rPr dirty="0" sz="1200">
                <a:latin typeface="宋体"/>
                <a:cs typeface="宋体"/>
              </a:rPr>
              <a:t>加强智能建筑的管理工作</a:t>
            </a:r>
            <a:r>
              <a:rPr dirty="0" sz="1200" spc="-229">
                <a:latin typeface="宋体"/>
                <a:cs typeface="宋体"/>
              </a:rPr>
              <a:t>，</a:t>
            </a:r>
            <a:r>
              <a:rPr dirty="0" sz="1200">
                <a:latin typeface="宋体"/>
                <a:cs typeface="宋体"/>
              </a:rPr>
              <a:t>保证智能建筑智能化系统 的建设质量</a:t>
            </a:r>
            <a:r>
              <a:rPr dirty="0" sz="1200" spc="-240">
                <a:latin typeface="宋体"/>
                <a:cs typeface="宋体"/>
              </a:rPr>
              <a:t>。</a:t>
            </a:r>
            <a:r>
              <a:rPr dirty="0" sz="1200" spc="-5">
                <a:latin typeface="Calibri"/>
                <a:cs typeface="Calibri"/>
              </a:rPr>
              <a:t>2000</a:t>
            </a:r>
            <a:r>
              <a:rPr dirty="0" sz="1200" spc="235">
                <a:latin typeface="Calibri"/>
                <a:cs typeface="Calibri"/>
              </a:rPr>
              <a:t> </a:t>
            </a:r>
            <a:r>
              <a:rPr dirty="0" sz="1200">
                <a:latin typeface="宋体"/>
                <a:cs typeface="宋体"/>
              </a:rPr>
              <a:t>年同时</a:t>
            </a:r>
            <a:r>
              <a:rPr dirty="0" sz="1200" spc="-125">
                <a:latin typeface="宋体"/>
                <a:cs typeface="宋体"/>
              </a:rPr>
              <a:t>，</a:t>
            </a:r>
            <a:r>
              <a:rPr dirty="0" sz="1200">
                <a:latin typeface="宋体"/>
                <a:cs typeface="宋体"/>
              </a:rPr>
              <a:t>为加强对火</a:t>
            </a:r>
            <a:r>
              <a:rPr dirty="0" sz="1200" spc="175">
                <a:latin typeface="宋体"/>
                <a:cs typeface="宋体"/>
              </a:rPr>
              <a:t> </a:t>
            </a:r>
            <a:r>
              <a:rPr dirty="0" sz="1200">
                <a:latin typeface="宋体"/>
                <a:cs typeface="宋体"/>
              </a:rPr>
              <a:t>灾报警系统和安防系统的管理，公安部 也进行了相关举措</a:t>
            </a:r>
            <a:r>
              <a:rPr dirty="0" sz="1200" spc="0">
                <a:latin typeface="宋体"/>
                <a:cs typeface="宋体"/>
              </a:rPr>
              <a:t>。</a:t>
            </a:r>
            <a:r>
              <a:rPr dirty="0" sz="1200" spc="-5">
                <a:latin typeface="Calibri"/>
                <a:cs typeface="Calibri"/>
              </a:rPr>
              <a:t>2018</a:t>
            </a:r>
            <a:r>
              <a:rPr dirty="0" sz="1200" spc="10">
                <a:latin typeface="Calibri"/>
                <a:cs typeface="Calibri"/>
              </a:rPr>
              <a:t> </a:t>
            </a:r>
            <a:r>
              <a:rPr dirty="0" sz="1200">
                <a:latin typeface="宋体"/>
                <a:cs typeface="宋体"/>
              </a:rPr>
              <a:t>年</a:t>
            </a:r>
            <a:r>
              <a:rPr dirty="0" sz="1200" spc="-305">
                <a:latin typeface="宋体"/>
                <a:cs typeface="宋体"/>
              </a:rPr>
              <a:t> </a:t>
            </a:r>
            <a:r>
              <a:rPr dirty="0" sz="1200">
                <a:latin typeface="Calibri"/>
                <a:cs typeface="Calibri"/>
              </a:rPr>
              <a:t>9</a:t>
            </a:r>
            <a:r>
              <a:rPr dirty="0" sz="1200" spc="25">
                <a:latin typeface="Calibri"/>
                <a:cs typeface="Calibri"/>
              </a:rPr>
              <a:t> </a:t>
            </a:r>
            <a:r>
              <a:rPr dirty="0" sz="1200">
                <a:latin typeface="宋体"/>
                <a:cs typeface="宋体"/>
              </a:rPr>
              <a:t>月</a:t>
            </a:r>
            <a:r>
              <a:rPr dirty="0" sz="1200" spc="-305">
                <a:latin typeface="宋体"/>
                <a:cs typeface="宋体"/>
              </a:rPr>
              <a:t> </a:t>
            </a:r>
            <a:r>
              <a:rPr dirty="0" sz="1200" spc="-5">
                <a:latin typeface="Calibri"/>
                <a:cs typeface="Calibri"/>
              </a:rPr>
              <a:t>26</a:t>
            </a:r>
            <a:r>
              <a:rPr dirty="0" sz="1200" spc="25">
                <a:latin typeface="Calibri"/>
                <a:cs typeface="Calibri"/>
              </a:rPr>
              <a:t> </a:t>
            </a:r>
            <a:r>
              <a:rPr dirty="0" sz="1200">
                <a:latin typeface="宋体"/>
                <a:cs typeface="宋体"/>
              </a:rPr>
              <a:t>日，</a:t>
            </a:r>
            <a:endParaRPr sz="1200">
              <a:latin typeface="宋体"/>
              <a:cs typeface="宋体"/>
            </a:endParaRPr>
          </a:p>
          <a:p>
            <a:pPr marL="12700" marR="82550">
              <a:lnSpc>
                <a:spcPct val="162500"/>
              </a:lnSpc>
              <a:spcBef>
                <a:spcPts val="150"/>
              </a:spcBef>
            </a:pPr>
            <a:r>
              <a:rPr dirty="0" sz="1200">
                <a:latin typeface="宋体"/>
                <a:cs typeface="宋体"/>
              </a:rPr>
              <a:t>国家出台的规范使中国智能建筑设计无章可循</a:t>
            </a:r>
            <a:r>
              <a:rPr dirty="0" sz="1200" spc="-240">
                <a:latin typeface="宋体"/>
                <a:cs typeface="宋体"/>
              </a:rPr>
              <a:t>、</a:t>
            </a:r>
            <a:r>
              <a:rPr dirty="0" sz="1200">
                <a:latin typeface="宋体"/>
                <a:cs typeface="宋体"/>
              </a:rPr>
              <a:t>无标准可依的状况得到根本改 变</a:t>
            </a:r>
            <a:r>
              <a:rPr dirty="0" sz="1200" spc="-229">
                <a:latin typeface="宋体"/>
                <a:cs typeface="宋体"/>
              </a:rPr>
              <a:t>，</a:t>
            </a:r>
            <a:r>
              <a:rPr dirty="0" sz="1200">
                <a:latin typeface="宋体"/>
                <a:cs typeface="宋体"/>
              </a:rPr>
              <a:t>发展中的智慧建筑产业在规范下得以健康有序的发展</a:t>
            </a:r>
            <a:r>
              <a:rPr dirty="0" sz="1200" spc="-240">
                <a:latin typeface="宋体"/>
                <a:cs typeface="宋体"/>
              </a:rPr>
              <a:t>，</a:t>
            </a:r>
            <a:r>
              <a:rPr dirty="0" sz="1200">
                <a:latin typeface="宋体"/>
                <a:cs typeface="宋体"/>
              </a:rPr>
              <a:t>为后续的腾飞奠定了 基础</a:t>
            </a:r>
            <a:r>
              <a:rPr dirty="0" sz="1200" spc="-229">
                <a:latin typeface="宋体"/>
                <a:cs typeface="宋体"/>
              </a:rPr>
              <a:t>，</a:t>
            </a:r>
            <a:r>
              <a:rPr dirty="0" sz="1200">
                <a:latin typeface="宋体"/>
                <a:cs typeface="宋体"/>
              </a:rPr>
              <a:t>智能建筑领域由蹒跚学步</a:t>
            </a:r>
            <a:r>
              <a:rPr dirty="0" sz="1200" spc="-335">
                <a:latin typeface="宋体"/>
                <a:cs typeface="宋体"/>
              </a:rPr>
              <a:t> </a:t>
            </a:r>
            <a:r>
              <a:rPr dirty="0" sz="1200">
                <a:latin typeface="宋体"/>
                <a:cs typeface="宋体"/>
              </a:rPr>
              <a:t>的幼儿转变为树立了正确信念和三观的少年。</a:t>
            </a:r>
            <a:endParaRPr sz="1200">
              <a:latin typeface="宋体"/>
              <a:cs typeface="宋体"/>
            </a:endParaRPr>
          </a:p>
          <a:p>
            <a:pPr marL="317500">
              <a:lnSpc>
                <a:spcPct val="100000"/>
              </a:lnSpc>
              <a:spcBef>
                <a:spcPts val="900"/>
              </a:spcBef>
            </a:pPr>
            <a:r>
              <a:rPr dirty="0" sz="1200" spc="-5">
                <a:latin typeface="Calibri"/>
                <a:cs typeface="Calibri"/>
              </a:rPr>
              <a:t>3.</a:t>
            </a:r>
            <a:r>
              <a:rPr dirty="0" sz="1200" spc="60">
                <a:latin typeface="Calibri"/>
                <a:cs typeface="Calibri"/>
              </a:rPr>
              <a:t> </a:t>
            </a:r>
            <a:r>
              <a:rPr dirty="0" sz="1200">
                <a:latin typeface="宋体"/>
                <a:cs typeface="宋体"/>
              </a:rPr>
              <a:t>发</a:t>
            </a:r>
            <a:r>
              <a:rPr dirty="0" sz="1200" spc="10">
                <a:latin typeface="宋体"/>
                <a:cs typeface="宋体"/>
              </a:rPr>
              <a:t>展</a:t>
            </a:r>
            <a:r>
              <a:rPr dirty="0" sz="1200">
                <a:latin typeface="宋体"/>
                <a:cs typeface="宋体"/>
              </a:rPr>
              <a:t>阶</a:t>
            </a:r>
            <a:r>
              <a:rPr dirty="0" sz="1200" spc="25">
                <a:latin typeface="宋体"/>
                <a:cs typeface="宋体"/>
              </a:rPr>
              <a:t>段</a:t>
            </a:r>
            <a:r>
              <a:rPr dirty="0" sz="1200">
                <a:latin typeface="宋体"/>
                <a:cs typeface="宋体"/>
              </a:rPr>
              <a:t>。</a:t>
            </a:r>
            <a:r>
              <a:rPr dirty="0" sz="1200" spc="10">
                <a:latin typeface="宋体"/>
                <a:cs typeface="宋体"/>
              </a:rPr>
              <a:t>随</a:t>
            </a:r>
            <a:r>
              <a:rPr dirty="0" sz="1200">
                <a:latin typeface="宋体"/>
                <a:cs typeface="宋体"/>
              </a:rPr>
              <a:t>着</a:t>
            </a:r>
            <a:r>
              <a:rPr dirty="0" sz="1200" spc="10">
                <a:latin typeface="宋体"/>
                <a:cs typeface="宋体"/>
              </a:rPr>
              <a:t>计</a:t>
            </a:r>
            <a:r>
              <a:rPr dirty="0" sz="1200">
                <a:latin typeface="宋体"/>
                <a:cs typeface="宋体"/>
              </a:rPr>
              <a:t>算</a:t>
            </a:r>
            <a:r>
              <a:rPr dirty="0" sz="1200" spc="10">
                <a:latin typeface="宋体"/>
                <a:cs typeface="宋体"/>
              </a:rPr>
              <a:t>机技</a:t>
            </a:r>
            <a:r>
              <a:rPr dirty="0" sz="1200">
                <a:latin typeface="宋体"/>
                <a:cs typeface="宋体"/>
              </a:rPr>
              <a:t>术</a:t>
            </a:r>
            <a:r>
              <a:rPr dirty="0" sz="1200" spc="10">
                <a:latin typeface="宋体"/>
                <a:cs typeface="宋体"/>
              </a:rPr>
              <a:t>和</a:t>
            </a:r>
            <a:r>
              <a:rPr dirty="0" sz="1200">
                <a:latin typeface="宋体"/>
                <a:cs typeface="宋体"/>
              </a:rPr>
              <a:t>网</a:t>
            </a:r>
            <a:r>
              <a:rPr dirty="0" sz="1200" spc="10">
                <a:latin typeface="宋体"/>
                <a:cs typeface="宋体"/>
              </a:rPr>
              <a:t>络</a:t>
            </a:r>
            <a:r>
              <a:rPr dirty="0" sz="1200">
                <a:latin typeface="宋体"/>
                <a:cs typeface="宋体"/>
              </a:rPr>
              <a:t>技</a:t>
            </a:r>
            <a:r>
              <a:rPr dirty="0" sz="1200" spc="10">
                <a:latin typeface="宋体"/>
                <a:cs typeface="宋体"/>
              </a:rPr>
              <a:t>术的</a:t>
            </a:r>
            <a:r>
              <a:rPr dirty="0" sz="1200">
                <a:latin typeface="宋体"/>
                <a:cs typeface="宋体"/>
              </a:rPr>
              <a:t>发</a:t>
            </a:r>
            <a:r>
              <a:rPr dirty="0" sz="1200" spc="10">
                <a:latin typeface="宋体"/>
                <a:cs typeface="宋体"/>
              </a:rPr>
              <a:t>展</a:t>
            </a:r>
            <a:r>
              <a:rPr dirty="0" sz="1200">
                <a:latin typeface="宋体"/>
                <a:cs typeface="宋体"/>
              </a:rPr>
              <a:t>和</a:t>
            </a:r>
            <a:r>
              <a:rPr dirty="0" sz="1200" spc="10">
                <a:latin typeface="宋体"/>
                <a:cs typeface="宋体"/>
              </a:rPr>
              <a:t>普</a:t>
            </a:r>
            <a:r>
              <a:rPr dirty="0" sz="1200">
                <a:latin typeface="宋体"/>
                <a:cs typeface="宋体"/>
              </a:rPr>
              <a:t>及</a:t>
            </a:r>
            <a:r>
              <a:rPr dirty="0" sz="1200" spc="10">
                <a:latin typeface="宋体"/>
                <a:cs typeface="宋体"/>
              </a:rPr>
              <a:t>，智</a:t>
            </a:r>
            <a:r>
              <a:rPr dirty="0" sz="1200">
                <a:latin typeface="宋体"/>
                <a:cs typeface="宋体"/>
              </a:rPr>
              <a:t>能</a:t>
            </a:r>
            <a:r>
              <a:rPr dirty="0" sz="1200" spc="10">
                <a:latin typeface="宋体"/>
                <a:cs typeface="宋体"/>
              </a:rPr>
              <a:t>建</a:t>
            </a:r>
            <a:r>
              <a:rPr dirty="0" sz="1200">
                <a:latin typeface="宋体"/>
                <a:cs typeface="宋体"/>
              </a:rPr>
              <a:t>筑</a:t>
            </a:r>
            <a:r>
              <a:rPr dirty="0" sz="1200" spc="10">
                <a:latin typeface="宋体"/>
                <a:cs typeface="宋体"/>
              </a:rPr>
              <a:t>以</a:t>
            </a:r>
            <a:r>
              <a:rPr dirty="0" sz="1200">
                <a:latin typeface="宋体"/>
                <a:cs typeface="宋体"/>
              </a:rPr>
              <a:t>计算</a:t>
            </a:r>
            <a:endParaRPr sz="1200">
              <a:latin typeface="宋体"/>
              <a:cs typeface="宋体"/>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8</a:t>
            </a:r>
            <a:endParaRPr sz="900">
              <a:latin typeface="Arial"/>
              <a:cs typeface="Arial"/>
            </a:endParaRPr>
          </a:p>
        </p:txBody>
      </p:sp>
      <p:sp>
        <p:nvSpPr>
          <p:cNvPr id="2" name="object 2"/>
          <p:cNvSpPr txBox="1"/>
          <p:nvPr/>
        </p:nvSpPr>
        <p:spPr>
          <a:xfrm>
            <a:off x="1130300" y="528955"/>
            <a:ext cx="5377815" cy="89535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22860">
              <a:lnSpc>
                <a:spcPct val="162500"/>
              </a:lnSpc>
            </a:pPr>
            <a:r>
              <a:rPr dirty="0" sz="1200">
                <a:latin typeface="宋体"/>
                <a:cs typeface="宋体"/>
              </a:rPr>
              <a:t>机网络为核心</a:t>
            </a:r>
            <a:r>
              <a:rPr dirty="0" sz="1200" spc="-160">
                <a:latin typeface="宋体"/>
                <a:cs typeface="宋体"/>
              </a:rPr>
              <a:t>，</a:t>
            </a:r>
            <a:r>
              <a:rPr dirty="0" sz="1200">
                <a:latin typeface="宋体"/>
                <a:cs typeface="宋体"/>
              </a:rPr>
              <a:t>实现了系统化</a:t>
            </a:r>
            <a:r>
              <a:rPr dirty="0" sz="1200" spc="-160">
                <a:latin typeface="宋体"/>
                <a:cs typeface="宋体"/>
              </a:rPr>
              <a:t>、</a:t>
            </a:r>
            <a:r>
              <a:rPr dirty="0" sz="1200">
                <a:latin typeface="宋体"/>
                <a:cs typeface="宋体"/>
              </a:rPr>
              <a:t>集成化与智能化管理</a:t>
            </a:r>
            <a:r>
              <a:rPr dirty="0" sz="1200" spc="-160">
                <a:latin typeface="宋体"/>
                <a:cs typeface="宋体"/>
              </a:rPr>
              <a:t>，</a:t>
            </a:r>
            <a:r>
              <a:rPr dirty="0" sz="1200">
                <a:latin typeface="宋体"/>
                <a:cs typeface="宋体"/>
              </a:rPr>
              <a:t>服务于建筑但性质不同的 系统实现了统一管理</a:t>
            </a:r>
            <a:r>
              <a:rPr dirty="0" sz="1200" spc="-5">
                <a:latin typeface="Calibri"/>
                <a:cs typeface="Calibri"/>
              </a:rPr>
              <a:t>[10]</a:t>
            </a:r>
            <a:r>
              <a:rPr dirty="0" sz="1200" spc="-15">
                <a:latin typeface="宋体"/>
                <a:cs typeface="宋体"/>
              </a:rPr>
              <a:t>。</a:t>
            </a:r>
            <a:r>
              <a:rPr dirty="0" sz="1200">
                <a:latin typeface="宋体"/>
                <a:cs typeface="宋体"/>
              </a:rPr>
              <a:t>在这期间，我国智能建筑相关标</a:t>
            </a:r>
            <a:r>
              <a:rPr dirty="0" sz="1200" spc="0">
                <a:latin typeface="宋体"/>
                <a:cs typeface="宋体"/>
              </a:rPr>
              <a:t>准</a:t>
            </a:r>
            <a:r>
              <a:rPr dirty="0" sz="1200">
                <a:latin typeface="宋体"/>
                <a:cs typeface="宋体"/>
              </a:rPr>
              <a:t>规范不断完</a:t>
            </a:r>
            <a:r>
              <a:rPr dirty="0" sz="1200" spc="-5">
                <a:latin typeface="宋体"/>
                <a:cs typeface="宋体"/>
              </a:rPr>
              <a:t>善</a:t>
            </a:r>
            <a:r>
              <a:rPr dirty="0" sz="1200" spc="-15">
                <a:latin typeface="宋体"/>
                <a:cs typeface="宋体"/>
              </a:rPr>
              <a:t>，</a:t>
            </a:r>
            <a:r>
              <a:rPr dirty="0" sz="1200">
                <a:latin typeface="宋体"/>
                <a:cs typeface="宋体"/>
              </a:rPr>
              <a:t>智 </a:t>
            </a:r>
            <a:r>
              <a:rPr dirty="0" sz="1200" spc="10">
                <a:latin typeface="宋体"/>
                <a:cs typeface="宋体"/>
              </a:rPr>
              <a:t>能建筑</a:t>
            </a:r>
            <a:r>
              <a:rPr dirty="0" sz="1200" spc="0">
                <a:latin typeface="宋体"/>
                <a:cs typeface="宋体"/>
              </a:rPr>
              <a:t>的</a:t>
            </a:r>
            <a:r>
              <a:rPr dirty="0" sz="1200" spc="10">
                <a:latin typeface="宋体"/>
                <a:cs typeface="宋体"/>
              </a:rPr>
              <a:t>工程质量不</a:t>
            </a:r>
            <a:r>
              <a:rPr dirty="0" sz="1200" spc="0">
                <a:latin typeface="宋体"/>
                <a:cs typeface="宋体"/>
              </a:rPr>
              <a:t>断</a:t>
            </a:r>
            <a:r>
              <a:rPr dirty="0" sz="1200" spc="10">
                <a:latin typeface="宋体"/>
                <a:cs typeface="宋体"/>
              </a:rPr>
              <a:t>得到提升，</a:t>
            </a:r>
            <a:r>
              <a:rPr dirty="0" sz="1200" spc="0">
                <a:latin typeface="宋体"/>
                <a:cs typeface="宋体"/>
              </a:rPr>
              <a:t>地</a:t>
            </a:r>
            <a:r>
              <a:rPr dirty="0" sz="1200" spc="10">
                <a:latin typeface="宋体"/>
                <a:cs typeface="宋体"/>
              </a:rPr>
              <a:t>域范围也由一</a:t>
            </a:r>
            <a:r>
              <a:rPr dirty="0" sz="1200" spc="0">
                <a:latin typeface="宋体"/>
                <a:cs typeface="宋体"/>
              </a:rPr>
              <a:t>线</a:t>
            </a:r>
            <a:r>
              <a:rPr dirty="0" sz="1200" spc="10">
                <a:latin typeface="宋体"/>
                <a:cs typeface="宋体"/>
              </a:rPr>
              <a:t>城市逐渐向</a:t>
            </a:r>
            <a:r>
              <a:rPr dirty="0" sz="1200" spc="0">
                <a:latin typeface="宋体"/>
                <a:cs typeface="宋体"/>
              </a:rPr>
              <a:t>二</a:t>
            </a:r>
            <a:r>
              <a:rPr dirty="0" sz="1200" spc="10">
                <a:latin typeface="宋体"/>
                <a:cs typeface="宋体"/>
              </a:rPr>
              <a:t>三线城市</a:t>
            </a:r>
            <a:r>
              <a:rPr dirty="0" sz="1200">
                <a:latin typeface="宋体"/>
                <a:cs typeface="宋体"/>
              </a:rPr>
              <a:t>推 广。智能建筑工程已经普及到了各种类型建筑并延伸到了城市建设及相关行业， 目前各地在建的智能建筑大厦已转向大型公共</a:t>
            </a:r>
            <a:r>
              <a:rPr dirty="0" sz="1200" spc="0">
                <a:latin typeface="宋体"/>
                <a:cs typeface="宋体"/>
              </a:rPr>
              <a:t>建</a:t>
            </a:r>
            <a:r>
              <a:rPr dirty="0" sz="1200" spc="-15">
                <a:latin typeface="宋体"/>
                <a:cs typeface="宋体"/>
              </a:rPr>
              <a:t>筑</a:t>
            </a:r>
            <a:r>
              <a:rPr dirty="0" sz="1200" spc="-160">
                <a:latin typeface="宋体"/>
                <a:cs typeface="宋体"/>
              </a:rPr>
              <a:t>，</a:t>
            </a:r>
            <a:r>
              <a:rPr dirty="0" sz="1200">
                <a:latin typeface="宋体"/>
                <a:cs typeface="宋体"/>
              </a:rPr>
              <a:t>如会展中心</a:t>
            </a:r>
            <a:r>
              <a:rPr dirty="0" sz="1200" spc="-145">
                <a:latin typeface="宋体"/>
                <a:cs typeface="宋体"/>
              </a:rPr>
              <a:t>、</a:t>
            </a:r>
            <a:r>
              <a:rPr dirty="0" sz="1200">
                <a:latin typeface="宋体"/>
                <a:cs typeface="宋体"/>
              </a:rPr>
              <a:t>图书馆</a:t>
            </a:r>
            <a:r>
              <a:rPr dirty="0" sz="1200" spc="-170">
                <a:latin typeface="宋体"/>
                <a:cs typeface="宋体"/>
              </a:rPr>
              <a:t>、</a:t>
            </a:r>
            <a:r>
              <a:rPr dirty="0" sz="1200">
                <a:latin typeface="宋体"/>
                <a:cs typeface="宋体"/>
              </a:rPr>
              <a:t>体育 场馆</a:t>
            </a:r>
            <a:r>
              <a:rPr dirty="0" sz="1200" spc="-120">
                <a:latin typeface="宋体"/>
                <a:cs typeface="宋体"/>
              </a:rPr>
              <a:t>、</a:t>
            </a:r>
            <a:r>
              <a:rPr dirty="0" sz="1200">
                <a:latin typeface="宋体"/>
                <a:cs typeface="宋体"/>
              </a:rPr>
              <a:t>文化艺术中心</a:t>
            </a:r>
            <a:r>
              <a:rPr dirty="0" sz="1200" spc="-120">
                <a:latin typeface="宋体"/>
                <a:cs typeface="宋体"/>
              </a:rPr>
              <a:t>、</a:t>
            </a:r>
            <a:r>
              <a:rPr dirty="0" sz="1200">
                <a:latin typeface="宋体"/>
                <a:cs typeface="宋体"/>
              </a:rPr>
              <a:t>博物馆等</a:t>
            </a:r>
            <a:r>
              <a:rPr dirty="0" sz="1200" spc="-110">
                <a:latin typeface="宋体"/>
                <a:cs typeface="宋体"/>
              </a:rPr>
              <a:t>，</a:t>
            </a:r>
            <a:r>
              <a:rPr dirty="0" sz="1200">
                <a:latin typeface="宋体"/>
                <a:cs typeface="宋体"/>
              </a:rPr>
              <a:t>并正在发展智能建筑群和智能住宅社区</a:t>
            </a:r>
            <a:r>
              <a:rPr dirty="0" sz="1200" spc="-125">
                <a:latin typeface="宋体"/>
                <a:cs typeface="宋体"/>
              </a:rPr>
              <a:t>。</a:t>
            </a:r>
            <a:r>
              <a:rPr dirty="0" sz="1200">
                <a:latin typeface="宋体"/>
                <a:cs typeface="宋体"/>
              </a:rPr>
              <a:t>北京</a:t>
            </a:r>
            <a:endParaRPr sz="1200">
              <a:latin typeface="宋体"/>
              <a:cs typeface="宋体"/>
            </a:endParaRPr>
          </a:p>
          <a:p>
            <a:pPr marL="12700" marR="81280">
              <a:lnSpc>
                <a:spcPct val="162500"/>
              </a:lnSpc>
            </a:pPr>
            <a:r>
              <a:rPr dirty="0" sz="1200">
                <a:latin typeface="Calibri"/>
                <a:cs typeface="Calibri"/>
              </a:rPr>
              <a:t>2008</a:t>
            </a:r>
            <a:r>
              <a:rPr dirty="0" sz="1200" spc="-25">
                <a:latin typeface="Calibri"/>
                <a:cs typeface="Calibri"/>
              </a:rPr>
              <a:t> </a:t>
            </a:r>
            <a:r>
              <a:rPr dirty="0" sz="1200">
                <a:latin typeface="宋体"/>
                <a:cs typeface="宋体"/>
              </a:rPr>
              <a:t>奥运会场</a:t>
            </a:r>
            <a:r>
              <a:rPr dirty="0" sz="1200" spc="0">
                <a:latin typeface="宋体"/>
                <a:cs typeface="宋体"/>
              </a:rPr>
              <a:t>馆</a:t>
            </a:r>
            <a:r>
              <a:rPr dirty="0" sz="1200" spc="-120">
                <a:latin typeface="宋体"/>
                <a:cs typeface="宋体"/>
              </a:rPr>
              <a:t>、</a:t>
            </a:r>
            <a:r>
              <a:rPr dirty="0" sz="1200">
                <a:latin typeface="宋体"/>
                <a:cs typeface="宋体"/>
              </a:rPr>
              <a:t>上海</a:t>
            </a:r>
            <a:r>
              <a:rPr dirty="0" sz="1200" spc="-330">
                <a:latin typeface="宋体"/>
                <a:cs typeface="宋体"/>
              </a:rPr>
              <a:t> </a:t>
            </a:r>
            <a:r>
              <a:rPr dirty="0" sz="1200">
                <a:latin typeface="Calibri"/>
                <a:cs typeface="Calibri"/>
              </a:rPr>
              <a:t>2010</a:t>
            </a:r>
            <a:r>
              <a:rPr dirty="0" sz="1200" spc="-10">
                <a:latin typeface="Calibri"/>
                <a:cs typeface="Calibri"/>
              </a:rPr>
              <a:t> </a:t>
            </a:r>
            <a:r>
              <a:rPr dirty="0" sz="1200">
                <a:latin typeface="宋体"/>
                <a:cs typeface="宋体"/>
              </a:rPr>
              <a:t>世博会园区等</a:t>
            </a:r>
            <a:r>
              <a:rPr dirty="0" sz="1200" spc="0">
                <a:latin typeface="宋体"/>
                <a:cs typeface="宋体"/>
              </a:rPr>
              <a:t>标</a:t>
            </a:r>
            <a:r>
              <a:rPr dirty="0" sz="1200">
                <a:latin typeface="宋体"/>
                <a:cs typeface="宋体"/>
              </a:rPr>
              <a:t>志性建筑的落成</a:t>
            </a:r>
            <a:r>
              <a:rPr dirty="0" sz="1200" spc="-120">
                <a:latin typeface="宋体"/>
                <a:cs typeface="宋体"/>
              </a:rPr>
              <a:t>，</a:t>
            </a:r>
            <a:r>
              <a:rPr dirty="0" sz="1200">
                <a:latin typeface="宋体"/>
                <a:cs typeface="宋体"/>
              </a:rPr>
              <a:t>代表我国智慧建 筑的不断发展。</a:t>
            </a:r>
            <a:endParaRPr sz="1200">
              <a:latin typeface="宋体"/>
              <a:cs typeface="宋体"/>
            </a:endParaRPr>
          </a:p>
          <a:p>
            <a:pPr marL="12700" marR="22860" indent="304800">
              <a:lnSpc>
                <a:spcPct val="162500"/>
              </a:lnSpc>
            </a:pPr>
            <a:r>
              <a:rPr dirty="0" sz="1200">
                <a:latin typeface="宋体"/>
                <a:cs typeface="宋体"/>
              </a:rPr>
              <a:t>我国智能建筑的标准体系</a:t>
            </a:r>
            <a:r>
              <a:rPr dirty="0" sz="1200" spc="-160">
                <a:latin typeface="宋体"/>
                <a:cs typeface="宋体"/>
              </a:rPr>
              <a:t>、</a:t>
            </a:r>
            <a:r>
              <a:rPr dirty="0" sz="1200">
                <a:latin typeface="宋体"/>
                <a:cs typeface="宋体"/>
              </a:rPr>
              <a:t>技术体系及工程体系的成熟和完善</a:t>
            </a:r>
            <a:r>
              <a:rPr dirty="0" sz="1200" spc="-145">
                <a:latin typeface="宋体"/>
                <a:cs typeface="宋体"/>
              </a:rPr>
              <a:t>，</a:t>
            </a:r>
            <a:r>
              <a:rPr dirty="0" sz="1200">
                <a:latin typeface="宋体"/>
                <a:cs typeface="宋体"/>
              </a:rPr>
              <a:t>一桩桩</a:t>
            </a:r>
            <a:r>
              <a:rPr dirty="0" sz="1200" spc="-160">
                <a:latin typeface="宋体"/>
                <a:cs typeface="宋体"/>
              </a:rPr>
              <a:t>、</a:t>
            </a:r>
            <a:r>
              <a:rPr dirty="0" sz="1200">
                <a:latin typeface="宋体"/>
                <a:cs typeface="宋体"/>
              </a:rPr>
              <a:t>一 步</a:t>
            </a:r>
            <a:r>
              <a:rPr dirty="0" sz="1200" spc="0">
                <a:latin typeface="宋体"/>
                <a:cs typeface="宋体"/>
              </a:rPr>
              <a:t>步</a:t>
            </a:r>
            <a:r>
              <a:rPr dirty="0" sz="1200">
                <a:latin typeface="宋体"/>
                <a:cs typeface="宋体"/>
              </a:rPr>
              <a:t>，都</a:t>
            </a:r>
            <a:r>
              <a:rPr dirty="0" sz="1200" spc="0">
                <a:latin typeface="宋体"/>
                <a:cs typeface="宋体"/>
              </a:rPr>
              <a:t>记</a:t>
            </a:r>
            <a:r>
              <a:rPr dirty="0" sz="1200">
                <a:latin typeface="宋体"/>
                <a:cs typeface="宋体"/>
              </a:rPr>
              <a:t>录在</a:t>
            </a:r>
            <a:r>
              <a:rPr dirty="0" sz="1200" spc="-315">
                <a:latin typeface="宋体"/>
                <a:cs typeface="宋体"/>
              </a:rPr>
              <a:t> </a:t>
            </a:r>
            <a:r>
              <a:rPr dirty="0" sz="1200">
                <a:latin typeface="Calibri"/>
                <a:cs typeface="Calibri"/>
              </a:rPr>
              <a:t>30</a:t>
            </a:r>
            <a:r>
              <a:rPr dirty="0" sz="1200" spc="10">
                <a:latin typeface="Calibri"/>
                <a:cs typeface="Calibri"/>
              </a:rPr>
              <a:t> </a:t>
            </a:r>
            <a:r>
              <a:rPr dirty="0" sz="1200">
                <a:latin typeface="宋体"/>
                <a:cs typeface="宋体"/>
              </a:rPr>
              <a:t>多</a:t>
            </a:r>
            <a:r>
              <a:rPr dirty="0" sz="1200" spc="0">
                <a:latin typeface="宋体"/>
                <a:cs typeface="宋体"/>
              </a:rPr>
              <a:t>年</a:t>
            </a:r>
            <a:r>
              <a:rPr dirty="0" sz="1200">
                <a:latin typeface="宋体"/>
                <a:cs typeface="宋体"/>
              </a:rPr>
              <a:t>智能</a:t>
            </a:r>
            <a:r>
              <a:rPr dirty="0" sz="1200" spc="0">
                <a:latin typeface="宋体"/>
                <a:cs typeface="宋体"/>
              </a:rPr>
              <a:t>建</a:t>
            </a:r>
            <a:r>
              <a:rPr dirty="0" sz="1200">
                <a:latin typeface="宋体"/>
                <a:cs typeface="宋体"/>
              </a:rPr>
              <a:t>筑领域</a:t>
            </a:r>
            <a:r>
              <a:rPr dirty="0" sz="1200" spc="0">
                <a:latin typeface="宋体"/>
                <a:cs typeface="宋体"/>
              </a:rPr>
              <a:t>不</a:t>
            </a:r>
            <a:r>
              <a:rPr dirty="0" sz="1200">
                <a:latin typeface="宋体"/>
                <a:cs typeface="宋体"/>
              </a:rPr>
              <a:t>断发</a:t>
            </a:r>
            <a:r>
              <a:rPr dirty="0" sz="1200" spc="0">
                <a:latin typeface="宋体"/>
                <a:cs typeface="宋体"/>
              </a:rPr>
              <a:t>展</a:t>
            </a:r>
            <a:r>
              <a:rPr dirty="0" sz="1200">
                <a:latin typeface="宋体"/>
                <a:cs typeface="宋体"/>
              </a:rPr>
              <a:t>的点</a:t>
            </a:r>
            <a:r>
              <a:rPr dirty="0" sz="1200" spc="0">
                <a:latin typeface="宋体"/>
                <a:cs typeface="宋体"/>
              </a:rPr>
              <a:t>点</a:t>
            </a:r>
            <a:r>
              <a:rPr dirty="0" sz="1200">
                <a:latin typeface="宋体"/>
                <a:cs typeface="宋体"/>
              </a:rPr>
              <a:t>滴滴中</a:t>
            </a:r>
            <a:r>
              <a:rPr dirty="0" sz="1200" spc="0">
                <a:latin typeface="宋体"/>
                <a:cs typeface="宋体"/>
              </a:rPr>
              <a:t>。</a:t>
            </a:r>
            <a:r>
              <a:rPr dirty="0" sz="1200">
                <a:latin typeface="宋体"/>
                <a:cs typeface="宋体"/>
              </a:rPr>
              <a:t>也正</a:t>
            </a:r>
            <a:r>
              <a:rPr dirty="0" sz="1200" spc="0">
                <a:latin typeface="宋体"/>
                <a:cs typeface="宋体"/>
              </a:rPr>
              <a:t>是</a:t>
            </a:r>
            <a:r>
              <a:rPr dirty="0" sz="1200">
                <a:latin typeface="宋体"/>
                <a:cs typeface="宋体"/>
              </a:rPr>
              <a:t>这一</a:t>
            </a:r>
            <a:r>
              <a:rPr dirty="0" sz="1200" spc="0">
                <a:latin typeface="宋体"/>
                <a:cs typeface="宋体"/>
              </a:rPr>
              <a:t>点</a:t>
            </a:r>
            <a:r>
              <a:rPr dirty="0" sz="1200">
                <a:latin typeface="宋体"/>
                <a:cs typeface="宋体"/>
              </a:rPr>
              <a:t>一 滴的积累</a:t>
            </a:r>
            <a:r>
              <a:rPr dirty="0" sz="1200" spc="-160">
                <a:latin typeface="宋体"/>
                <a:cs typeface="宋体"/>
              </a:rPr>
              <a:t>，</a:t>
            </a:r>
            <a:r>
              <a:rPr dirty="0" sz="1200">
                <a:latin typeface="宋体"/>
                <a:cs typeface="宋体"/>
              </a:rPr>
              <a:t>使得智慧建筑领域产生了翻天覆地的变化</a:t>
            </a:r>
            <a:r>
              <a:rPr dirty="0" sz="1200" spc="-160">
                <a:latin typeface="宋体"/>
                <a:cs typeface="宋体"/>
              </a:rPr>
              <a:t>。</a:t>
            </a:r>
            <a:r>
              <a:rPr dirty="0" sz="1200">
                <a:latin typeface="宋体"/>
                <a:cs typeface="宋体"/>
              </a:rPr>
              <a:t>从起初简</a:t>
            </a:r>
            <a:r>
              <a:rPr dirty="0" sz="1200" spc="0">
                <a:latin typeface="宋体"/>
                <a:cs typeface="宋体"/>
              </a:rPr>
              <a:t>陋</a:t>
            </a:r>
            <a:r>
              <a:rPr dirty="0" sz="1200" spc="-170">
                <a:latin typeface="宋体"/>
                <a:cs typeface="宋体"/>
              </a:rPr>
              <a:t>、</a:t>
            </a:r>
            <a:r>
              <a:rPr dirty="0" sz="1200">
                <a:latin typeface="宋体"/>
                <a:cs typeface="宋体"/>
              </a:rPr>
              <a:t>死板的监控 程序，转变为大型公共建筑、商务办公建筑、高档居住建筑必备的智能化系统， 使得建筑的品质和价值，工作和生活环境的安全性、便捷性、节能性、舒适度、 效率都大大提高</a:t>
            </a:r>
            <a:r>
              <a:rPr dirty="0" sz="1200" spc="-480">
                <a:latin typeface="宋体"/>
                <a:cs typeface="宋体"/>
              </a:rPr>
              <a:t>。</a:t>
            </a:r>
            <a:r>
              <a:rPr dirty="0" sz="1200">
                <a:latin typeface="宋体"/>
                <a:cs typeface="宋体"/>
              </a:rPr>
              <a:t>中国的智能建筑</a:t>
            </a:r>
            <a:r>
              <a:rPr dirty="0" sz="1200" spc="0">
                <a:latin typeface="宋体"/>
                <a:cs typeface="宋体"/>
              </a:rPr>
              <a:t>市</a:t>
            </a:r>
            <a:r>
              <a:rPr dirty="0" sz="1200">
                <a:latin typeface="宋体"/>
                <a:cs typeface="宋体"/>
              </a:rPr>
              <a:t>场的总投资正以每年</a:t>
            </a:r>
            <a:r>
              <a:rPr dirty="0" sz="1200" spc="-335">
                <a:latin typeface="宋体"/>
                <a:cs typeface="宋体"/>
              </a:rPr>
              <a:t> </a:t>
            </a:r>
            <a:r>
              <a:rPr dirty="0" sz="1200" spc="-5">
                <a:latin typeface="Calibri"/>
                <a:cs typeface="Calibri"/>
              </a:rPr>
              <a:t>20%-30%</a:t>
            </a:r>
            <a:r>
              <a:rPr dirty="0" sz="1200">
                <a:latin typeface="宋体"/>
                <a:cs typeface="宋体"/>
              </a:rPr>
              <a:t>的令相关统计 机构惊叹的速度稳定增长</a:t>
            </a:r>
            <a:r>
              <a:rPr dirty="0" sz="1200" spc="-220">
                <a:latin typeface="宋体"/>
                <a:cs typeface="宋体"/>
              </a:rPr>
              <a:t>。</a:t>
            </a:r>
            <a:r>
              <a:rPr dirty="0" sz="1200">
                <a:latin typeface="宋体"/>
                <a:cs typeface="宋体"/>
              </a:rPr>
              <a:t>中国智能建筑工程量占世界总</a:t>
            </a:r>
            <a:r>
              <a:rPr dirty="0" sz="1200" spc="0">
                <a:latin typeface="宋体"/>
                <a:cs typeface="宋体"/>
              </a:rPr>
              <a:t>量</a:t>
            </a:r>
            <a:r>
              <a:rPr dirty="0" sz="1200">
                <a:latin typeface="宋体"/>
                <a:cs typeface="宋体"/>
              </a:rPr>
              <a:t>的</a:t>
            </a:r>
            <a:r>
              <a:rPr dirty="0" sz="1200" spc="-350">
                <a:latin typeface="宋体"/>
                <a:cs typeface="宋体"/>
              </a:rPr>
              <a:t> </a:t>
            </a:r>
            <a:r>
              <a:rPr dirty="0" sz="1200" spc="-60">
                <a:latin typeface="Calibri"/>
                <a:cs typeface="Calibri"/>
              </a:rPr>
              <a:t>50%</a:t>
            </a:r>
            <a:r>
              <a:rPr dirty="0" sz="1200" spc="-60">
                <a:latin typeface="宋体"/>
                <a:cs typeface="宋体"/>
              </a:rPr>
              <a:t>，</a:t>
            </a:r>
            <a:r>
              <a:rPr dirty="0" sz="1200">
                <a:latin typeface="宋体"/>
                <a:cs typeface="宋体"/>
              </a:rPr>
              <a:t>相当于世界 </a:t>
            </a:r>
            <a:r>
              <a:rPr dirty="0" sz="1200" spc="0">
                <a:latin typeface="宋体"/>
                <a:cs typeface="宋体"/>
              </a:rPr>
              <a:t>其他</a:t>
            </a:r>
            <a:r>
              <a:rPr dirty="0" sz="1200" spc="10">
                <a:latin typeface="宋体"/>
                <a:cs typeface="宋体"/>
              </a:rPr>
              <a:t>国</a:t>
            </a:r>
            <a:r>
              <a:rPr dirty="0" sz="1200" spc="0">
                <a:latin typeface="宋体"/>
                <a:cs typeface="宋体"/>
              </a:rPr>
              <a:t>家地区的</a:t>
            </a:r>
            <a:r>
              <a:rPr dirty="0" sz="1200" spc="10">
                <a:latin typeface="宋体"/>
                <a:cs typeface="宋体"/>
              </a:rPr>
              <a:t>总</a:t>
            </a:r>
            <a:r>
              <a:rPr dirty="0" sz="1200" spc="0">
                <a:latin typeface="宋体"/>
                <a:cs typeface="宋体"/>
              </a:rPr>
              <a:t>和。</a:t>
            </a:r>
            <a:r>
              <a:rPr dirty="0" sz="1200" spc="-5">
                <a:latin typeface="Calibri"/>
                <a:cs typeface="Calibri"/>
              </a:rPr>
              <a:t>2016</a:t>
            </a:r>
            <a:r>
              <a:rPr dirty="0" sz="1200" spc="50">
                <a:latin typeface="Calibri"/>
                <a:cs typeface="Calibri"/>
              </a:rPr>
              <a:t> </a:t>
            </a:r>
            <a:r>
              <a:rPr dirty="0" sz="1200" spc="0">
                <a:latin typeface="宋体"/>
                <a:cs typeface="宋体"/>
              </a:rPr>
              <a:t>年，</a:t>
            </a:r>
            <a:r>
              <a:rPr dirty="0" sz="1200" spc="10">
                <a:latin typeface="宋体"/>
                <a:cs typeface="宋体"/>
              </a:rPr>
              <a:t>我</a:t>
            </a:r>
            <a:r>
              <a:rPr dirty="0" sz="1200" spc="0">
                <a:latin typeface="宋体"/>
                <a:cs typeface="宋体"/>
              </a:rPr>
              <a:t>国的新建</a:t>
            </a:r>
            <a:r>
              <a:rPr dirty="0" sz="1200" spc="10">
                <a:latin typeface="宋体"/>
                <a:cs typeface="宋体"/>
              </a:rPr>
              <a:t>成</a:t>
            </a:r>
            <a:r>
              <a:rPr dirty="0" sz="1200" spc="0">
                <a:latin typeface="宋体"/>
                <a:cs typeface="宋体"/>
              </a:rPr>
              <a:t>建筑中智</a:t>
            </a:r>
            <a:r>
              <a:rPr dirty="0" sz="1200" spc="10">
                <a:latin typeface="宋体"/>
                <a:cs typeface="宋体"/>
              </a:rPr>
              <a:t>能</a:t>
            </a:r>
            <a:r>
              <a:rPr dirty="0" sz="1200" spc="0">
                <a:latin typeface="宋体"/>
                <a:cs typeface="宋体"/>
              </a:rPr>
              <a:t>建筑比例</a:t>
            </a:r>
            <a:r>
              <a:rPr dirty="0" sz="1200" spc="10">
                <a:latin typeface="宋体"/>
                <a:cs typeface="宋体"/>
              </a:rPr>
              <a:t>约</a:t>
            </a:r>
            <a:r>
              <a:rPr dirty="0" sz="1200">
                <a:latin typeface="宋体"/>
                <a:cs typeface="宋体"/>
              </a:rPr>
              <a:t>为</a:t>
            </a:r>
            <a:r>
              <a:rPr dirty="0" sz="1200" spc="-290">
                <a:latin typeface="宋体"/>
                <a:cs typeface="宋体"/>
              </a:rPr>
              <a:t> </a:t>
            </a:r>
            <a:r>
              <a:rPr dirty="0" sz="1200">
                <a:latin typeface="Calibri"/>
                <a:cs typeface="Calibri"/>
              </a:rPr>
              <a:t>35%</a:t>
            </a:r>
            <a:r>
              <a:rPr dirty="0" sz="1200">
                <a:latin typeface="宋体"/>
                <a:cs typeface="宋体"/>
              </a:rPr>
              <a:t>，  而</a:t>
            </a:r>
            <a:r>
              <a:rPr dirty="0" sz="1200" spc="0">
                <a:latin typeface="宋体"/>
                <a:cs typeface="宋体"/>
              </a:rPr>
              <a:t>预</a:t>
            </a:r>
            <a:r>
              <a:rPr dirty="0" sz="1200">
                <a:latin typeface="宋体"/>
                <a:cs typeface="宋体"/>
              </a:rPr>
              <a:t>计到</a:t>
            </a:r>
            <a:r>
              <a:rPr dirty="0" sz="1200" spc="-310">
                <a:latin typeface="宋体"/>
                <a:cs typeface="宋体"/>
              </a:rPr>
              <a:t> </a:t>
            </a:r>
            <a:r>
              <a:rPr dirty="0" sz="1200">
                <a:latin typeface="Calibri"/>
                <a:cs typeface="Calibri"/>
              </a:rPr>
              <a:t>2022</a:t>
            </a:r>
            <a:r>
              <a:rPr dirty="0" sz="1200" spc="15">
                <a:latin typeface="Calibri"/>
                <a:cs typeface="Calibri"/>
              </a:rPr>
              <a:t> </a:t>
            </a:r>
            <a:r>
              <a:rPr dirty="0" sz="1200">
                <a:latin typeface="宋体"/>
                <a:cs typeface="宋体"/>
              </a:rPr>
              <a:t>年</a:t>
            </a:r>
            <a:r>
              <a:rPr dirty="0" sz="1200" spc="0">
                <a:latin typeface="宋体"/>
                <a:cs typeface="宋体"/>
              </a:rPr>
              <a:t>，</a:t>
            </a:r>
            <a:r>
              <a:rPr dirty="0" sz="1200">
                <a:latin typeface="宋体"/>
                <a:cs typeface="宋体"/>
              </a:rPr>
              <a:t>这</a:t>
            </a:r>
            <a:r>
              <a:rPr dirty="0" sz="1200" spc="0">
                <a:latin typeface="宋体"/>
                <a:cs typeface="宋体"/>
              </a:rPr>
              <a:t>个</a:t>
            </a:r>
            <a:r>
              <a:rPr dirty="0" sz="1200">
                <a:latin typeface="宋体"/>
                <a:cs typeface="宋体"/>
              </a:rPr>
              <a:t>数字</a:t>
            </a:r>
            <a:r>
              <a:rPr dirty="0" sz="1200" spc="0">
                <a:latin typeface="宋体"/>
                <a:cs typeface="宋体"/>
              </a:rPr>
              <a:t>将</a:t>
            </a:r>
            <a:r>
              <a:rPr dirty="0" sz="1200">
                <a:latin typeface="宋体"/>
                <a:cs typeface="宋体"/>
              </a:rPr>
              <a:t>达到</a:t>
            </a:r>
            <a:r>
              <a:rPr dirty="0" sz="1200" spc="-310">
                <a:latin typeface="宋体"/>
                <a:cs typeface="宋体"/>
              </a:rPr>
              <a:t> </a:t>
            </a:r>
            <a:r>
              <a:rPr dirty="0" sz="1200" spc="-5">
                <a:latin typeface="Calibri"/>
                <a:cs typeface="Calibri"/>
              </a:rPr>
              <a:t>57%</a:t>
            </a:r>
            <a:r>
              <a:rPr dirty="0" sz="1200">
                <a:latin typeface="宋体"/>
                <a:cs typeface="宋体"/>
              </a:rPr>
              <a:t>左</a:t>
            </a:r>
            <a:r>
              <a:rPr dirty="0" sz="1200" spc="0">
                <a:latin typeface="宋体"/>
                <a:cs typeface="宋体"/>
              </a:rPr>
              <a:t>右</a:t>
            </a:r>
            <a:r>
              <a:rPr dirty="0" sz="1200">
                <a:latin typeface="宋体"/>
                <a:cs typeface="宋体"/>
              </a:rPr>
              <a:t>，</a:t>
            </a:r>
            <a:r>
              <a:rPr dirty="0" sz="1200" spc="0">
                <a:latin typeface="宋体"/>
                <a:cs typeface="宋体"/>
              </a:rPr>
              <a:t>我</a:t>
            </a:r>
            <a:r>
              <a:rPr dirty="0" sz="1200">
                <a:latin typeface="宋体"/>
                <a:cs typeface="宋体"/>
              </a:rPr>
              <a:t>国智</a:t>
            </a:r>
            <a:r>
              <a:rPr dirty="0" sz="1200" spc="0">
                <a:latin typeface="宋体"/>
                <a:cs typeface="宋体"/>
              </a:rPr>
              <a:t>能</a:t>
            </a:r>
            <a:r>
              <a:rPr dirty="0" sz="1200">
                <a:latin typeface="宋体"/>
                <a:cs typeface="宋体"/>
              </a:rPr>
              <a:t>建</a:t>
            </a:r>
            <a:r>
              <a:rPr dirty="0" sz="1200" spc="0">
                <a:latin typeface="宋体"/>
                <a:cs typeface="宋体"/>
              </a:rPr>
              <a:t>筑</a:t>
            </a:r>
            <a:r>
              <a:rPr dirty="0" sz="1200">
                <a:latin typeface="宋体"/>
                <a:cs typeface="宋体"/>
              </a:rPr>
              <a:t>普及</a:t>
            </a:r>
            <a:r>
              <a:rPr dirty="0" sz="1200" spc="0">
                <a:latin typeface="宋体"/>
                <a:cs typeface="宋体"/>
              </a:rPr>
              <a:t>的</a:t>
            </a:r>
            <a:r>
              <a:rPr dirty="0" sz="1200">
                <a:latin typeface="宋体"/>
                <a:cs typeface="宋体"/>
              </a:rPr>
              <a:t>时代</a:t>
            </a:r>
            <a:r>
              <a:rPr dirty="0" sz="1200" spc="0">
                <a:latin typeface="宋体"/>
                <a:cs typeface="宋体"/>
              </a:rPr>
              <a:t>已</a:t>
            </a:r>
            <a:r>
              <a:rPr dirty="0" sz="1200">
                <a:latin typeface="宋体"/>
                <a:cs typeface="宋体"/>
              </a:rPr>
              <a:t>经临 近了。</a:t>
            </a:r>
            <a:endParaRPr sz="1200">
              <a:latin typeface="宋体"/>
              <a:cs typeface="宋体"/>
            </a:endParaRPr>
          </a:p>
          <a:p>
            <a:pPr algn="just" marL="12700" marR="78105" indent="304800">
              <a:lnSpc>
                <a:spcPct val="162500"/>
              </a:lnSpc>
            </a:pPr>
            <a:r>
              <a:rPr dirty="0" sz="1200">
                <a:latin typeface="宋体"/>
                <a:cs typeface="宋体"/>
              </a:rPr>
              <a:t>早期受经济发展和技术水平的制约</a:t>
            </a:r>
            <a:r>
              <a:rPr dirty="0" sz="1200" spc="-470">
                <a:latin typeface="宋体"/>
                <a:cs typeface="宋体"/>
              </a:rPr>
              <a:t>，</a:t>
            </a:r>
            <a:r>
              <a:rPr dirty="0" sz="1200">
                <a:latin typeface="宋体"/>
                <a:cs typeface="宋体"/>
              </a:rPr>
              <a:t>我国智能建筑相关产品和系统基本为进 口品牌</a:t>
            </a:r>
            <a:r>
              <a:rPr dirty="0" sz="1200" spc="-120">
                <a:latin typeface="宋体"/>
                <a:cs typeface="宋体"/>
              </a:rPr>
              <a:t>。</a:t>
            </a:r>
            <a:r>
              <a:rPr dirty="0" sz="1200">
                <a:latin typeface="宋体"/>
                <a:cs typeface="宋体"/>
              </a:rPr>
              <a:t>但随着多年来我国的政策扶持</a:t>
            </a:r>
            <a:r>
              <a:rPr dirty="0" sz="1200" spc="-110">
                <a:latin typeface="宋体"/>
                <a:cs typeface="宋体"/>
              </a:rPr>
              <a:t>、</a:t>
            </a:r>
            <a:r>
              <a:rPr dirty="0" sz="1200">
                <a:latin typeface="宋体"/>
                <a:cs typeface="宋体"/>
              </a:rPr>
              <a:t>技术开发</a:t>
            </a:r>
            <a:r>
              <a:rPr dirty="0" sz="1200" spc="-120">
                <a:latin typeface="宋体"/>
                <a:cs typeface="宋体"/>
              </a:rPr>
              <a:t>、</a:t>
            </a:r>
            <a:r>
              <a:rPr dirty="0" sz="1200">
                <a:latin typeface="宋体"/>
                <a:cs typeface="宋体"/>
              </a:rPr>
              <a:t>人才培养等</a:t>
            </a:r>
            <a:r>
              <a:rPr dirty="0" sz="1200" spc="-120">
                <a:latin typeface="宋体"/>
                <a:cs typeface="宋体"/>
              </a:rPr>
              <a:t>，</a:t>
            </a:r>
            <a:r>
              <a:rPr dirty="0" sz="1200">
                <a:latin typeface="宋体"/>
                <a:cs typeface="宋体"/>
              </a:rPr>
              <a:t>我国智能建筑 领域陆续涌现出一大批国产的优秀产品和企业</a:t>
            </a:r>
            <a:r>
              <a:rPr dirty="0" sz="1200" spc="-240">
                <a:latin typeface="宋体"/>
                <a:cs typeface="宋体"/>
              </a:rPr>
              <a:t>，</a:t>
            </a:r>
            <a:r>
              <a:rPr dirty="0" sz="1200">
                <a:latin typeface="宋体"/>
                <a:cs typeface="宋体"/>
              </a:rPr>
              <a:t>据不完全统计</a:t>
            </a:r>
            <a:r>
              <a:rPr dirty="0" sz="1200" spc="-229">
                <a:latin typeface="宋体"/>
                <a:cs typeface="宋体"/>
              </a:rPr>
              <a:t>，</a:t>
            </a:r>
            <a:r>
              <a:rPr dirty="0" sz="1200">
                <a:latin typeface="宋体"/>
                <a:cs typeface="宋体"/>
              </a:rPr>
              <a:t>中国智能建筑系 </a:t>
            </a:r>
            <a:r>
              <a:rPr dirty="0" sz="1200" spc="35">
                <a:latin typeface="宋体"/>
                <a:cs typeface="宋体"/>
              </a:rPr>
              <a:t>统</a:t>
            </a:r>
            <a:r>
              <a:rPr dirty="0" sz="1200" spc="25">
                <a:latin typeface="宋体"/>
                <a:cs typeface="宋体"/>
              </a:rPr>
              <a:t>集</a:t>
            </a:r>
            <a:r>
              <a:rPr dirty="0" sz="1200" spc="35">
                <a:latin typeface="宋体"/>
                <a:cs typeface="宋体"/>
              </a:rPr>
              <a:t>成</a:t>
            </a:r>
            <a:r>
              <a:rPr dirty="0" sz="1200" spc="25">
                <a:latin typeface="宋体"/>
                <a:cs typeface="宋体"/>
              </a:rPr>
              <a:t>商</a:t>
            </a:r>
            <a:r>
              <a:rPr dirty="0" sz="1200" spc="35">
                <a:latin typeface="宋体"/>
                <a:cs typeface="宋体"/>
              </a:rPr>
              <a:t>已超</a:t>
            </a:r>
            <a:r>
              <a:rPr dirty="0" sz="1200">
                <a:latin typeface="宋体"/>
                <a:cs typeface="宋体"/>
              </a:rPr>
              <a:t>过</a:t>
            </a:r>
            <a:r>
              <a:rPr dirty="0" sz="1200" spc="-260">
                <a:latin typeface="宋体"/>
                <a:cs typeface="宋体"/>
              </a:rPr>
              <a:t> </a:t>
            </a:r>
            <a:r>
              <a:rPr dirty="0" sz="1200">
                <a:latin typeface="Calibri"/>
                <a:cs typeface="Calibri"/>
              </a:rPr>
              <a:t>5000</a:t>
            </a:r>
            <a:r>
              <a:rPr dirty="0" sz="1200" spc="55">
                <a:latin typeface="Calibri"/>
                <a:cs typeface="Calibri"/>
              </a:rPr>
              <a:t> </a:t>
            </a:r>
            <a:r>
              <a:rPr dirty="0" sz="1200" spc="35">
                <a:latin typeface="宋体"/>
                <a:cs typeface="宋体"/>
              </a:rPr>
              <a:t>多</a:t>
            </a:r>
            <a:r>
              <a:rPr dirty="0" sz="1200" spc="25">
                <a:latin typeface="宋体"/>
                <a:cs typeface="宋体"/>
              </a:rPr>
              <a:t>家</a:t>
            </a:r>
            <a:r>
              <a:rPr dirty="0" sz="1200" spc="35">
                <a:latin typeface="宋体"/>
                <a:cs typeface="宋体"/>
              </a:rPr>
              <a:t>，</a:t>
            </a:r>
            <a:r>
              <a:rPr dirty="0" sz="1200" spc="25">
                <a:latin typeface="宋体"/>
                <a:cs typeface="宋体"/>
              </a:rPr>
              <a:t>其</a:t>
            </a:r>
            <a:r>
              <a:rPr dirty="0" sz="1200" spc="35">
                <a:latin typeface="宋体"/>
                <a:cs typeface="宋体"/>
              </a:rPr>
              <a:t>市场</a:t>
            </a:r>
            <a:r>
              <a:rPr dirty="0" sz="1200" spc="25">
                <a:latin typeface="宋体"/>
                <a:cs typeface="宋体"/>
              </a:rPr>
              <a:t>规</a:t>
            </a:r>
            <a:r>
              <a:rPr dirty="0" sz="1200" spc="35">
                <a:latin typeface="宋体"/>
                <a:cs typeface="宋体"/>
              </a:rPr>
              <a:t>模</a:t>
            </a:r>
            <a:r>
              <a:rPr dirty="0" sz="1200" spc="25">
                <a:latin typeface="宋体"/>
                <a:cs typeface="宋体"/>
              </a:rPr>
              <a:t>现</a:t>
            </a:r>
            <a:r>
              <a:rPr dirty="0" sz="1200" spc="35">
                <a:latin typeface="宋体"/>
                <a:cs typeface="宋体"/>
              </a:rPr>
              <a:t>已</a:t>
            </a:r>
            <a:r>
              <a:rPr dirty="0" sz="1200" spc="25">
                <a:latin typeface="宋体"/>
                <a:cs typeface="宋体"/>
              </a:rPr>
              <a:t>达</a:t>
            </a:r>
            <a:r>
              <a:rPr dirty="0" sz="1200" spc="35">
                <a:latin typeface="宋体"/>
                <a:cs typeface="宋体"/>
              </a:rPr>
              <a:t>到每</a:t>
            </a:r>
            <a:r>
              <a:rPr dirty="0" sz="1200">
                <a:latin typeface="宋体"/>
                <a:cs typeface="宋体"/>
              </a:rPr>
              <a:t>年</a:t>
            </a:r>
            <a:r>
              <a:rPr dirty="0" sz="1200" spc="-260">
                <a:latin typeface="宋体"/>
                <a:cs typeface="宋体"/>
              </a:rPr>
              <a:t> </a:t>
            </a:r>
            <a:r>
              <a:rPr dirty="0" sz="1200">
                <a:latin typeface="Calibri"/>
                <a:cs typeface="Calibri"/>
              </a:rPr>
              <a:t>4000</a:t>
            </a:r>
            <a:r>
              <a:rPr dirty="0" sz="1200" spc="65">
                <a:latin typeface="Calibri"/>
                <a:cs typeface="Calibri"/>
              </a:rPr>
              <a:t> </a:t>
            </a:r>
            <a:r>
              <a:rPr dirty="0" sz="1200" spc="25">
                <a:latin typeface="宋体"/>
                <a:cs typeface="宋体"/>
              </a:rPr>
              <a:t>亿</a:t>
            </a:r>
            <a:r>
              <a:rPr dirty="0" sz="1200" spc="-5">
                <a:latin typeface="Calibri"/>
                <a:cs typeface="Calibri"/>
              </a:rPr>
              <a:t>-5000</a:t>
            </a:r>
            <a:r>
              <a:rPr dirty="0" sz="1200" spc="65">
                <a:latin typeface="Calibri"/>
                <a:cs typeface="Calibri"/>
              </a:rPr>
              <a:t> </a:t>
            </a:r>
            <a:r>
              <a:rPr dirty="0" sz="1200" spc="35">
                <a:latin typeface="宋体"/>
                <a:cs typeface="宋体"/>
              </a:rPr>
              <a:t>亿</a:t>
            </a:r>
            <a:r>
              <a:rPr dirty="0" sz="1200" spc="25">
                <a:latin typeface="宋体"/>
                <a:cs typeface="宋体"/>
              </a:rPr>
              <a:t>的</a:t>
            </a:r>
            <a:r>
              <a:rPr dirty="0" sz="1200" spc="35">
                <a:latin typeface="宋体"/>
                <a:cs typeface="宋体"/>
              </a:rPr>
              <a:t>水</a:t>
            </a:r>
            <a:r>
              <a:rPr dirty="0" sz="1200">
                <a:latin typeface="宋体"/>
                <a:cs typeface="宋体"/>
              </a:rPr>
              <a:t>平</a:t>
            </a:r>
            <a:endParaRPr sz="1200">
              <a:latin typeface="宋体"/>
              <a:cs typeface="宋体"/>
            </a:endParaRPr>
          </a:p>
          <a:p>
            <a:pPr marL="12700" marR="5080">
              <a:lnSpc>
                <a:spcPct val="162500"/>
              </a:lnSpc>
            </a:pPr>
            <a:r>
              <a:rPr dirty="0" sz="1200" spc="-5">
                <a:latin typeface="Calibri"/>
                <a:cs typeface="Calibri"/>
              </a:rPr>
              <a:t>[11]</a:t>
            </a:r>
            <a:r>
              <a:rPr dirty="0" sz="1200">
                <a:latin typeface="宋体"/>
                <a:cs typeface="宋体"/>
              </a:rPr>
              <a:t>。企业的自主创新能力</a:t>
            </a:r>
            <a:r>
              <a:rPr dirty="0" sz="1200" spc="0">
                <a:latin typeface="宋体"/>
                <a:cs typeface="宋体"/>
              </a:rPr>
              <a:t>也</a:t>
            </a:r>
            <a:r>
              <a:rPr dirty="0" sz="1200">
                <a:latin typeface="宋体"/>
                <a:cs typeface="宋体"/>
              </a:rPr>
              <a:t>在不断加</a:t>
            </a:r>
            <a:r>
              <a:rPr dirty="0" sz="1200" spc="-15">
                <a:latin typeface="宋体"/>
                <a:cs typeface="宋体"/>
              </a:rPr>
              <a:t>强</a:t>
            </a:r>
            <a:r>
              <a:rPr dirty="0" sz="1200">
                <a:latin typeface="宋体"/>
                <a:cs typeface="宋体"/>
              </a:rPr>
              <a:t>，智能化子系统的研发</a:t>
            </a:r>
            <a:r>
              <a:rPr dirty="0" sz="1200" spc="0">
                <a:latin typeface="宋体"/>
                <a:cs typeface="宋体"/>
              </a:rPr>
              <a:t>制</a:t>
            </a:r>
            <a:r>
              <a:rPr dirty="0" sz="1200">
                <a:latin typeface="宋体"/>
                <a:cs typeface="宋体"/>
              </a:rPr>
              <a:t>造技术逐步完 备</a:t>
            </a:r>
            <a:r>
              <a:rPr dirty="0" sz="1200" spc="-470">
                <a:latin typeface="宋体"/>
                <a:cs typeface="宋体"/>
              </a:rPr>
              <a:t>。</a:t>
            </a:r>
            <a:r>
              <a:rPr dirty="0" sz="1200">
                <a:latin typeface="宋体"/>
                <a:cs typeface="宋体"/>
              </a:rPr>
              <a:t>尤其公共安全系统中的火灾自动报警与消防联动系统由于受到我国安全相关 强制性标准的影响</a:t>
            </a:r>
            <a:r>
              <a:rPr dirty="0" sz="1200" spc="-240">
                <a:latin typeface="宋体"/>
                <a:cs typeface="宋体"/>
              </a:rPr>
              <a:t>，</a:t>
            </a:r>
            <a:r>
              <a:rPr dirty="0" sz="1200">
                <a:latin typeface="宋体"/>
                <a:cs typeface="宋体"/>
              </a:rPr>
              <a:t>在智能建筑中的应用最为广泛</a:t>
            </a:r>
            <a:r>
              <a:rPr dirty="0" sz="1200" spc="-229">
                <a:latin typeface="宋体"/>
                <a:cs typeface="宋体"/>
              </a:rPr>
              <a:t>，</a:t>
            </a:r>
            <a:r>
              <a:rPr dirty="0" sz="1200">
                <a:latin typeface="宋体"/>
                <a:cs typeface="宋体"/>
              </a:rPr>
              <a:t>国内相关企业的技术已达到 先进水平</a:t>
            </a:r>
            <a:r>
              <a:rPr dirty="0" sz="1200" spc="-240">
                <a:latin typeface="宋体"/>
                <a:cs typeface="宋体"/>
              </a:rPr>
              <a:t>。</a:t>
            </a:r>
            <a:r>
              <a:rPr dirty="0" sz="1200">
                <a:latin typeface="宋体"/>
                <a:cs typeface="宋体"/>
              </a:rPr>
              <a:t>随着产业的不断发展和扩大</a:t>
            </a:r>
            <a:r>
              <a:rPr dirty="0" sz="1200" spc="-229">
                <a:latin typeface="宋体"/>
                <a:cs typeface="宋体"/>
              </a:rPr>
              <a:t>，</a:t>
            </a:r>
            <a:r>
              <a:rPr dirty="0" sz="1200">
                <a:latin typeface="宋体"/>
                <a:cs typeface="宋体"/>
              </a:rPr>
              <a:t>日益更新与成熟的信息智能化技术也在 不断拓展和提升包括研发制造</a:t>
            </a:r>
            <a:r>
              <a:rPr dirty="0" sz="1200" spc="-180">
                <a:latin typeface="宋体"/>
                <a:cs typeface="宋体"/>
              </a:rPr>
              <a:t>，</a:t>
            </a:r>
            <a:r>
              <a:rPr dirty="0" sz="1200">
                <a:latin typeface="宋体"/>
                <a:cs typeface="宋体"/>
              </a:rPr>
              <a:t>工程建</a:t>
            </a:r>
            <a:r>
              <a:rPr dirty="0" sz="1200" spc="-170">
                <a:latin typeface="宋体"/>
                <a:cs typeface="宋体"/>
              </a:rPr>
              <a:t>设</a:t>
            </a:r>
            <a:r>
              <a:rPr dirty="0" sz="1200" spc="-15">
                <a:latin typeface="宋体"/>
                <a:cs typeface="宋体"/>
              </a:rPr>
              <a:t>（</a:t>
            </a:r>
            <a:r>
              <a:rPr dirty="0" sz="1200">
                <a:latin typeface="宋体"/>
                <a:cs typeface="宋体"/>
              </a:rPr>
              <a:t>咨询</a:t>
            </a:r>
            <a:r>
              <a:rPr dirty="0" sz="1200" spc="-170">
                <a:latin typeface="宋体"/>
                <a:cs typeface="宋体"/>
              </a:rPr>
              <a:t>、</a:t>
            </a:r>
            <a:r>
              <a:rPr dirty="0" sz="1200">
                <a:latin typeface="宋体"/>
                <a:cs typeface="宋体"/>
              </a:rPr>
              <a:t>设计</a:t>
            </a:r>
            <a:r>
              <a:rPr dirty="0" sz="1200" spc="-185">
                <a:latin typeface="宋体"/>
                <a:cs typeface="宋体"/>
              </a:rPr>
              <a:t>、</a:t>
            </a:r>
            <a:r>
              <a:rPr dirty="0" sz="1200">
                <a:latin typeface="宋体"/>
                <a:cs typeface="宋体"/>
              </a:rPr>
              <a:t>施工</a:t>
            </a:r>
            <a:r>
              <a:rPr dirty="0" sz="1200" spc="-180">
                <a:latin typeface="宋体"/>
                <a:cs typeface="宋体"/>
              </a:rPr>
              <a:t>、</a:t>
            </a:r>
            <a:r>
              <a:rPr dirty="0" sz="1200">
                <a:latin typeface="宋体"/>
                <a:cs typeface="宋体"/>
              </a:rPr>
              <a:t>系统集成</a:t>
            </a:r>
            <a:r>
              <a:rPr dirty="0" sz="1200" spc="-185">
                <a:latin typeface="宋体"/>
                <a:cs typeface="宋体"/>
              </a:rPr>
              <a:t>、</a:t>
            </a:r>
            <a:r>
              <a:rPr dirty="0" sz="1200">
                <a:latin typeface="宋体"/>
                <a:cs typeface="宋体"/>
              </a:rPr>
              <a:t>监</a:t>
            </a:r>
            <a:r>
              <a:rPr dirty="0" sz="1200" spc="5">
                <a:latin typeface="宋体"/>
                <a:cs typeface="宋体"/>
              </a:rPr>
              <a:t>理</a:t>
            </a:r>
            <a:r>
              <a:rPr dirty="0" sz="1200">
                <a:latin typeface="宋体"/>
                <a:cs typeface="宋体"/>
              </a:rPr>
              <a:t>、 检</a:t>
            </a:r>
            <a:r>
              <a:rPr dirty="0" sz="1200" spc="0">
                <a:latin typeface="宋体"/>
                <a:cs typeface="宋体"/>
              </a:rPr>
              <a:t>验</a:t>
            </a:r>
            <a:r>
              <a:rPr dirty="0" sz="1200">
                <a:latin typeface="宋体"/>
                <a:cs typeface="宋体"/>
              </a:rPr>
              <a:t>验收等</a:t>
            </a:r>
            <a:r>
              <a:rPr dirty="0" sz="1200" spc="-295">
                <a:latin typeface="宋体"/>
                <a:cs typeface="宋体"/>
              </a:rPr>
              <a:t>），</a:t>
            </a:r>
            <a:r>
              <a:rPr dirty="0" sz="1200" spc="0">
                <a:latin typeface="宋体"/>
                <a:cs typeface="宋体"/>
              </a:rPr>
              <a:t>运</a:t>
            </a:r>
            <a:r>
              <a:rPr dirty="0" sz="1200">
                <a:latin typeface="宋体"/>
                <a:cs typeface="宋体"/>
              </a:rPr>
              <a:t>行维</a:t>
            </a:r>
            <a:r>
              <a:rPr dirty="0" sz="1200" spc="0">
                <a:latin typeface="宋体"/>
                <a:cs typeface="宋体"/>
              </a:rPr>
              <a:t>护</a:t>
            </a:r>
            <a:r>
              <a:rPr dirty="0" sz="1200">
                <a:latin typeface="宋体"/>
                <a:cs typeface="宋体"/>
              </a:rPr>
              <a:t>和外</a:t>
            </a:r>
            <a:r>
              <a:rPr dirty="0" sz="1200" spc="0">
                <a:latin typeface="宋体"/>
                <a:cs typeface="宋体"/>
              </a:rPr>
              <a:t>延</a:t>
            </a:r>
            <a:r>
              <a:rPr dirty="0" sz="1200">
                <a:latin typeface="宋体"/>
                <a:cs typeface="宋体"/>
              </a:rPr>
              <a:t>工程</a:t>
            </a:r>
            <a:r>
              <a:rPr dirty="0" sz="1200" spc="0">
                <a:latin typeface="宋体"/>
                <a:cs typeface="宋体"/>
              </a:rPr>
              <a:t>项</a:t>
            </a:r>
            <a:r>
              <a:rPr dirty="0" sz="1200">
                <a:latin typeface="宋体"/>
                <a:cs typeface="宋体"/>
              </a:rPr>
              <a:t>目等建</a:t>
            </a:r>
            <a:r>
              <a:rPr dirty="0" sz="1200" spc="0">
                <a:latin typeface="宋体"/>
                <a:cs typeface="宋体"/>
              </a:rPr>
              <a:t>筑</a:t>
            </a:r>
            <a:r>
              <a:rPr dirty="0" sz="1200">
                <a:latin typeface="宋体"/>
                <a:cs typeface="宋体"/>
              </a:rPr>
              <a:t>市场</a:t>
            </a:r>
            <a:r>
              <a:rPr dirty="0" sz="1200" spc="0">
                <a:latin typeface="宋体"/>
                <a:cs typeface="宋体"/>
              </a:rPr>
              <a:t>新</a:t>
            </a:r>
            <a:r>
              <a:rPr dirty="0" sz="1200">
                <a:latin typeface="宋体"/>
                <a:cs typeface="宋体"/>
              </a:rPr>
              <a:t>兴领</a:t>
            </a:r>
            <a:r>
              <a:rPr dirty="0" sz="1200" spc="0">
                <a:latin typeface="宋体"/>
                <a:cs typeface="宋体"/>
              </a:rPr>
              <a:t>域</a:t>
            </a:r>
            <a:r>
              <a:rPr dirty="0" sz="1200">
                <a:latin typeface="宋体"/>
                <a:cs typeface="宋体"/>
              </a:rPr>
              <a:t>的技</a:t>
            </a:r>
            <a:r>
              <a:rPr dirty="0" sz="1200" spc="0">
                <a:latin typeface="宋体"/>
                <a:cs typeface="宋体"/>
              </a:rPr>
              <a:t>术</a:t>
            </a:r>
            <a:r>
              <a:rPr dirty="0" sz="1200">
                <a:latin typeface="宋体"/>
                <a:cs typeface="宋体"/>
              </a:rPr>
              <a:t>水平</a:t>
            </a:r>
            <a:r>
              <a:rPr dirty="0" sz="1200" spc="0">
                <a:latin typeface="宋体"/>
                <a:cs typeface="宋体"/>
              </a:rPr>
              <a:t>和</a:t>
            </a:r>
            <a:r>
              <a:rPr dirty="0" sz="1200">
                <a:latin typeface="宋体"/>
                <a:cs typeface="宋体"/>
              </a:rPr>
              <a:t>经济 效益。</a:t>
            </a:r>
            <a:endParaRPr sz="1200">
              <a:latin typeface="宋体"/>
              <a:cs typeface="宋体"/>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30300" y="9295086"/>
            <a:ext cx="5298440" cy="177800"/>
          </a:xfrm>
          <a:prstGeom prst="rect">
            <a:avLst/>
          </a:prstGeom>
        </p:spPr>
        <p:txBody>
          <a:bodyPr wrap="square" lIns="0" tIns="0" rIns="0" bIns="0" rtlCol="0" vert="horz">
            <a:spAutoFit/>
          </a:bodyPr>
          <a:lstStyle/>
          <a:p>
            <a:pPr marL="12700">
              <a:lnSpc>
                <a:spcPts val="1370"/>
              </a:lnSpc>
            </a:pPr>
            <a:r>
              <a:rPr dirty="0" sz="1200">
                <a:latin typeface="宋体"/>
                <a:cs typeface="宋体"/>
              </a:rPr>
              <a:t>面</a:t>
            </a:r>
            <a:r>
              <a:rPr dirty="0" sz="1200" spc="-300">
                <a:latin typeface="宋体"/>
                <a:cs typeface="宋体"/>
              </a:rPr>
              <a:t>，“</a:t>
            </a:r>
            <a:r>
              <a:rPr dirty="0" sz="1200">
                <a:latin typeface="宋体"/>
                <a:cs typeface="宋体"/>
              </a:rPr>
              <a:t>重</a:t>
            </a:r>
            <a:r>
              <a:rPr dirty="0" sz="1200" spc="0">
                <a:latin typeface="宋体"/>
                <a:cs typeface="宋体"/>
              </a:rPr>
              <a:t>建</a:t>
            </a:r>
            <a:r>
              <a:rPr dirty="0" sz="1200">
                <a:latin typeface="宋体"/>
                <a:cs typeface="宋体"/>
              </a:rPr>
              <a:t>轻管”的</a:t>
            </a:r>
            <a:r>
              <a:rPr dirty="0" sz="1200" spc="0">
                <a:latin typeface="宋体"/>
                <a:cs typeface="宋体"/>
              </a:rPr>
              <a:t>思</a:t>
            </a:r>
            <a:r>
              <a:rPr dirty="0" sz="1200">
                <a:latin typeface="宋体"/>
                <a:cs typeface="宋体"/>
              </a:rPr>
              <a:t>想严</a:t>
            </a:r>
            <a:r>
              <a:rPr dirty="0" sz="1200" spc="0">
                <a:latin typeface="宋体"/>
                <a:cs typeface="宋体"/>
              </a:rPr>
              <a:t>重</a:t>
            </a:r>
            <a:r>
              <a:rPr dirty="0" sz="1200">
                <a:latin typeface="宋体"/>
                <a:cs typeface="宋体"/>
              </a:rPr>
              <a:t>，智</a:t>
            </a:r>
            <a:r>
              <a:rPr dirty="0" sz="1200" spc="0">
                <a:latin typeface="宋体"/>
                <a:cs typeface="宋体"/>
              </a:rPr>
              <a:t>能</a:t>
            </a:r>
            <a:r>
              <a:rPr dirty="0" sz="1200">
                <a:latin typeface="宋体"/>
                <a:cs typeface="宋体"/>
              </a:rPr>
              <a:t>化系</a:t>
            </a:r>
            <a:r>
              <a:rPr dirty="0" sz="1200" spc="0">
                <a:latin typeface="宋体"/>
                <a:cs typeface="宋体"/>
              </a:rPr>
              <a:t>统</a:t>
            </a:r>
            <a:r>
              <a:rPr dirty="0" sz="1200">
                <a:latin typeface="宋体"/>
                <a:cs typeface="宋体"/>
              </a:rPr>
              <a:t>建成后</a:t>
            </a:r>
            <a:r>
              <a:rPr dirty="0" sz="1200" spc="0">
                <a:latin typeface="宋体"/>
                <a:cs typeface="宋体"/>
              </a:rPr>
              <a:t>，</a:t>
            </a:r>
            <a:r>
              <a:rPr dirty="0" sz="1200">
                <a:latin typeface="宋体"/>
                <a:cs typeface="宋体"/>
              </a:rPr>
              <a:t>对日</a:t>
            </a:r>
            <a:r>
              <a:rPr dirty="0" sz="1200" spc="0">
                <a:latin typeface="宋体"/>
                <a:cs typeface="宋体"/>
              </a:rPr>
              <a:t>常</a:t>
            </a:r>
            <a:r>
              <a:rPr dirty="0" sz="1200">
                <a:latin typeface="宋体"/>
                <a:cs typeface="宋体"/>
              </a:rPr>
              <a:t>管理</a:t>
            </a:r>
            <a:r>
              <a:rPr dirty="0" sz="1200" spc="0">
                <a:latin typeface="宋体"/>
                <a:cs typeface="宋体"/>
              </a:rPr>
              <a:t>和</a:t>
            </a:r>
            <a:r>
              <a:rPr dirty="0" sz="1200">
                <a:latin typeface="宋体"/>
                <a:cs typeface="宋体"/>
              </a:rPr>
              <a:t>持续</a:t>
            </a:r>
            <a:r>
              <a:rPr dirty="0" sz="1200" spc="0">
                <a:latin typeface="宋体"/>
                <a:cs typeface="宋体"/>
              </a:rPr>
              <a:t>维</a:t>
            </a:r>
            <a:r>
              <a:rPr dirty="0" sz="1200">
                <a:latin typeface="宋体"/>
                <a:cs typeface="宋体"/>
              </a:rPr>
              <a:t>护重视</a:t>
            </a:r>
            <a:endParaRPr sz="1200">
              <a:latin typeface="宋体"/>
              <a:cs typeface="宋体"/>
            </a:endParaRPr>
          </a:p>
        </p:txBody>
      </p:sp>
      <p:sp>
        <p:nvSpPr>
          <p:cNvPr id="4" name="object 4"/>
          <p:cNvSpPr txBox="1"/>
          <p:nvPr/>
        </p:nvSpPr>
        <p:spPr>
          <a:xfrm>
            <a:off x="3723640" y="9645682"/>
            <a:ext cx="114935" cy="153670"/>
          </a:xfrm>
          <a:prstGeom prst="rect">
            <a:avLst/>
          </a:prstGeom>
        </p:spPr>
        <p:txBody>
          <a:bodyPr wrap="square" lIns="0" tIns="1905" rIns="0" bIns="0" rtlCol="0" vert="horz">
            <a:spAutoFit/>
          </a:bodyPr>
          <a:lstStyle/>
          <a:p>
            <a:pPr marL="25400">
              <a:lnSpc>
                <a:spcPct val="100000"/>
              </a:lnSpc>
              <a:spcBef>
                <a:spcPts val="15"/>
              </a:spcBef>
            </a:pPr>
            <a:r>
              <a:rPr dirty="0" sz="900">
                <a:latin typeface="Arial"/>
                <a:cs typeface="Arial"/>
              </a:rPr>
              <a:t>9</a:t>
            </a:r>
            <a:endParaRPr sz="900">
              <a:latin typeface="Arial"/>
              <a:cs typeface="Arial"/>
            </a:endParaRPr>
          </a:p>
        </p:txBody>
      </p:sp>
      <p:sp>
        <p:nvSpPr>
          <p:cNvPr id="2" name="object 2"/>
          <p:cNvSpPr txBox="1"/>
          <p:nvPr/>
        </p:nvSpPr>
        <p:spPr>
          <a:xfrm>
            <a:off x="1130300" y="528955"/>
            <a:ext cx="5361305" cy="86563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6350" indent="304800">
              <a:lnSpc>
                <a:spcPct val="162500"/>
              </a:lnSpc>
            </a:pPr>
            <a:r>
              <a:rPr dirty="0" sz="1200">
                <a:latin typeface="宋体"/>
                <a:cs typeface="宋体"/>
              </a:rPr>
              <a:t>虽然现在我国的智能建筑已走过了初始和普及阶段，正处在蓬勃发展时期。 但目前的智能建筑领域还存在如下问题需要突破</a:t>
            </a:r>
            <a:r>
              <a:rPr dirty="0" sz="1200">
                <a:latin typeface="Calibri"/>
                <a:cs typeface="Calibri"/>
              </a:rPr>
              <a:t>:</a:t>
            </a:r>
            <a:endParaRPr sz="1200">
              <a:latin typeface="Calibri"/>
              <a:cs typeface="Calibri"/>
            </a:endParaRPr>
          </a:p>
          <a:p>
            <a:pPr marL="12700" marR="5080" indent="304800">
              <a:lnSpc>
                <a:spcPct val="162500"/>
              </a:lnSpc>
            </a:pPr>
            <a:r>
              <a:rPr dirty="0" sz="1200">
                <a:latin typeface="Calibri"/>
                <a:cs typeface="Calibri"/>
              </a:rPr>
              <a:t>1.</a:t>
            </a:r>
            <a:r>
              <a:rPr dirty="0" sz="1200" spc="25">
                <a:latin typeface="Calibri"/>
                <a:cs typeface="Calibri"/>
              </a:rPr>
              <a:t> </a:t>
            </a:r>
            <a:r>
              <a:rPr dirty="0" sz="1200">
                <a:latin typeface="宋体"/>
                <a:cs typeface="宋体"/>
              </a:rPr>
              <a:t>智能化系</a:t>
            </a:r>
            <a:r>
              <a:rPr dirty="0" sz="1200" spc="0">
                <a:latin typeface="宋体"/>
                <a:cs typeface="宋体"/>
              </a:rPr>
              <a:t>统</a:t>
            </a:r>
            <a:r>
              <a:rPr dirty="0" sz="1200">
                <a:latin typeface="宋体"/>
                <a:cs typeface="宋体"/>
              </a:rPr>
              <a:t>运行效果不佳</a:t>
            </a:r>
            <a:r>
              <a:rPr dirty="0" sz="1200" spc="-280">
                <a:latin typeface="宋体"/>
                <a:cs typeface="宋体"/>
              </a:rPr>
              <a:t>。</a:t>
            </a:r>
            <a:r>
              <a:rPr dirty="0" sz="1200">
                <a:latin typeface="宋体"/>
                <a:cs typeface="宋体"/>
              </a:rPr>
              <a:t>以建筑设</a:t>
            </a:r>
            <a:r>
              <a:rPr dirty="0" sz="1200" spc="0">
                <a:latin typeface="宋体"/>
                <a:cs typeface="宋体"/>
              </a:rPr>
              <a:t>备</a:t>
            </a:r>
            <a:r>
              <a:rPr dirty="0" sz="1200">
                <a:latin typeface="宋体"/>
                <a:cs typeface="宋体"/>
              </a:rPr>
              <a:t>监控系统为例</a:t>
            </a:r>
            <a:r>
              <a:rPr dirty="0" sz="1200" spc="-280">
                <a:latin typeface="宋体"/>
                <a:cs typeface="宋体"/>
              </a:rPr>
              <a:t>，</a:t>
            </a:r>
            <a:r>
              <a:rPr dirty="0" sz="1200">
                <a:latin typeface="宋体"/>
                <a:cs typeface="宋体"/>
              </a:rPr>
              <a:t>在</a:t>
            </a:r>
            <a:r>
              <a:rPr dirty="0" sz="1200" spc="-305">
                <a:latin typeface="宋体"/>
                <a:cs typeface="宋体"/>
              </a:rPr>
              <a:t> </a:t>
            </a:r>
            <a:r>
              <a:rPr dirty="0" sz="1200" spc="-5">
                <a:latin typeface="Calibri"/>
                <a:cs typeface="Calibri"/>
              </a:rPr>
              <a:t>1998</a:t>
            </a:r>
            <a:r>
              <a:rPr dirty="0" sz="1200" spc="0">
                <a:latin typeface="Calibri"/>
                <a:cs typeface="Calibri"/>
              </a:rPr>
              <a:t> </a:t>
            </a:r>
            <a:r>
              <a:rPr dirty="0" sz="1200">
                <a:latin typeface="宋体"/>
                <a:cs typeface="宋体"/>
              </a:rPr>
              <a:t>年和</a:t>
            </a:r>
            <a:r>
              <a:rPr dirty="0" sz="1200" spc="-305">
                <a:latin typeface="宋体"/>
                <a:cs typeface="宋体"/>
              </a:rPr>
              <a:t> </a:t>
            </a:r>
            <a:r>
              <a:rPr dirty="0" sz="1200" spc="-5">
                <a:latin typeface="Calibri"/>
                <a:cs typeface="Calibri"/>
              </a:rPr>
              <a:t>2013  </a:t>
            </a:r>
            <a:r>
              <a:rPr dirty="0" sz="1200">
                <a:latin typeface="宋体"/>
                <a:cs typeface="宋体"/>
              </a:rPr>
              <a:t>年</a:t>
            </a:r>
            <a:r>
              <a:rPr dirty="0" sz="1200" spc="-470">
                <a:latin typeface="宋体"/>
                <a:cs typeface="宋体"/>
              </a:rPr>
              <a:t>，</a:t>
            </a:r>
            <a:r>
              <a:rPr dirty="0" sz="1200">
                <a:latin typeface="宋体"/>
                <a:cs typeface="宋体"/>
              </a:rPr>
              <a:t>据北京工业大学和清华同方的全国公共建筑建筑设备监控系统使用现状调查 </a:t>
            </a:r>
            <a:r>
              <a:rPr dirty="0" sz="1200" spc="0">
                <a:latin typeface="宋体"/>
                <a:cs typeface="宋体"/>
              </a:rPr>
              <a:t>结</a:t>
            </a:r>
            <a:r>
              <a:rPr dirty="0" sz="1200">
                <a:latin typeface="宋体"/>
                <a:cs typeface="宋体"/>
              </a:rPr>
              <a:t>果</a:t>
            </a:r>
            <a:r>
              <a:rPr dirty="0" sz="1200" spc="0">
                <a:latin typeface="宋体"/>
                <a:cs typeface="宋体"/>
              </a:rPr>
              <a:t>显</a:t>
            </a:r>
            <a:r>
              <a:rPr dirty="0" sz="1200">
                <a:latin typeface="宋体"/>
                <a:cs typeface="宋体"/>
              </a:rPr>
              <a:t>示</a:t>
            </a:r>
            <a:r>
              <a:rPr dirty="0" sz="1200" spc="0">
                <a:latin typeface="宋体"/>
                <a:cs typeface="宋体"/>
              </a:rPr>
              <a:t>，</a:t>
            </a:r>
            <a:r>
              <a:rPr dirty="0" sz="1200">
                <a:latin typeface="宋体"/>
                <a:cs typeface="宋体"/>
              </a:rPr>
              <a:t>系</a:t>
            </a:r>
            <a:r>
              <a:rPr dirty="0" sz="1200" spc="0">
                <a:latin typeface="宋体"/>
                <a:cs typeface="宋体"/>
              </a:rPr>
              <a:t>统</a:t>
            </a:r>
            <a:r>
              <a:rPr dirty="0" sz="1200">
                <a:latin typeface="宋体"/>
                <a:cs typeface="宋体"/>
              </a:rPr>
              <a:t>的</a:t>
            </a:r>
            <a:r>
              <a:rPr dirty="0" sz="1200" spc="0">
                <a:latin typeface="宋体"/>
                <a:cs typeface="宋体"/>
              </a:rPr>
              <a:t>正</a:t>
            </a:r>
            <a:r>
              <a:rPr dirty="0" sz="1200">
                <a:latin typeface="宋体"/>
                <a:cs typeface="宋体"/>
              </a:rPr>
              <a:t>常</a:t>
            </a:r>
            <a:r>
              <a:rPr dirty="0" sz="1200" spc="0">
                <a:latin typeface="宋体"/>
                <a:cs typeface="宋体"/>
              </a:rPr>
              <a:t>使</a:t>
            </a:r>
            <a:r>
              <a:rPr dirty="0" sz="1200">
                <a:latin typeface="宋体"/>
                <a:cs typeface="宋体"/>
              </a:rPr>
              <a:t>用</a:t>
            </a:r>
            <a:r>
              <a:rPr dirty="0" sz="1200" spc="0">
                <a:latin typeface="宋体"/>
                <a:cs typeface="宋体"/>
              </a:rPr>
              <a:t>率</a:t>
            </a:r>
            <a:r>
              <a:rPr dirty="0" sz="1200">
                <a:latin typeface="宋体"/>
                <a:cs typeface="宋体"/>
              </a:rPr>
              <a:t>在</a:t>
            </a:r>
            <a:r>
              <a:rPr dirty="0" sz="1200" spc="-305">
                <a:latin typeface="宋体"/>
                <a:cs typeface="宋体"/>
              </a:rPr>
              <a:t> </a:t>
            </a:r>
            <a:r>
              <a:rPr dirty="0" sz="1200">
                <a:latin typeface="Calibri"/>
                <a:cs typeface="Calibri"/>
              </a:rPr>
              <a:t>20%</a:t>
            </a:r>
            <a:r>
              <a:rPr dirty="0" sz="1200" spc="0">
                <a:latin typeface="宋体"/>
                <a:cs typeface="宋体"/>
              </a:rPr>
              <a:t>左</a:t>
            </a:r>
            <a:r>
              <a:rPr dirty="0" sz="1200">
                <a:latin typeface="宋体"/>
                <a:cs typeface="宋体"/>
              </a:rPr>
              <a:t>右</a:t>
            </a:r>
            <a:r>
              <a:rPr dirty="0" sz="1200" spc="0">
                <a:latin typeface="宋体"/>
                <a:cs typeface="宋体"/>
              </a:rPr>
              <a:t>，</a:t>
            </a:r>
            <a:r>
              <a:rPr dirty="0" sz="1200">
                <a:latin typeface="宋体"/>
                <a:cs typeface="宋体"/>
              </a:rPr>
              <a:t>真</a:t>
            </a:r>
            <a:r>
              <a:rPr dirty="0" sz="1200" spc="0">
                <a:latin typeface="宋体"/>
                <a:cs typeface="宋体"/>
              </a:rPr>
              <a:t>正</a:t>
            </a:r>
            <a:r>
              <a:rPr dirty="0" sz="1200">
                <a:latin typeface="宋体"/>
                <a:cs typeface="宋体"/>
              </a:rPr>
              <a:t>用</a:t>
            </a:r>
            <a:r>
              <a:rPr dirty="0" sz="1200" spc="0">
                <a:latin typeface="宋体"/>
                <a:cs typeface="宋体"/>
              </a:rPr>
              <a:t>的</a:t>
            </a:r>
            <a:r>
              <a:rPr dirty="0" sz="1200">
                <a:latin typeface="宋体"/>
                <a:cs typeface="宋体"/>
              </a:rPr>
              <a:t>好</a:t>
            </a:r>
            <a:r>
              <a:rPr dirty="0" sz="1200" spc="0">
                <a:latin typeface="宋体"/>
                <a:cs typeface="宋体"/>
              </a:rPr>
              <a:t>的</a:t>
            </a:r>
            <a:r>
              <a:rPr dirty="0" sz="1200">
                <a:latin typeface="宋体"/>
                <a:cs typeface="宋体"/>
              </a:rPr>
              <a:t>系</a:t>
            </a:r>
            <a:r>
              <a:rPr dirty="0" sz="1200" spc="0">
                <a:latin typeface="宋体"/>
                <a:cs typeface="宋体"/>
              </a:rPr>
              <a:t>统</a:t>
            </a:r>
            <a:r>
              <a:rPr dirty="0" sz="1200">
                <a:latin typeface="宋体"/>
                <a:cs typeface="宋体"/>
              </a:rPr>
              <a:t>仅</a:t>
            </a:r>
            <a:r>
              <a:rPr dirty="0" sz="1200" spc="0">
                <a:latin typeface="宋体"/>
                <a:cs typeface="宋体"/>
              </a:rPr>
              <a:t>仅</a:t>
            </a:r>
            <a:r>
              <a:rPr dirty="0" sz="1200">
                <a:latin typeface="宋体"/>
                <a:cs typeface="宋体"/>
              </a:rPr>
              <a:t>在</a:t>
            </a:r>
            <a:r>
              <a:rPr dirty="0" sz="1200" spc="-305">
                <a:latin typeface="宋体"/>
                <a:cs typeface="宋体"/>
              </a:rPr>
              <a:t> </a:t>
            </a:r>
            <a:r>
              <a:rPr dirty="0" sz="1200">
                <a:latin typeface="Calibri"/>
                <a:cs typeface="Calibri"/>
              </a:rPr>
              <a:t>5%</a:t>
            </a:r>
            <a:r>
              <a:rPr dirty="0" sz="1200" spc="0">
                <a:latin typeface="宋体"/>
                <a:cs typeface="宋体"/>
              </a:rPr>
              <a:t>左</a:t>
            </a:r>
            <a:r>
              <a:rPr dirty="0" sz="1200">
                <a:latin typeface="宋体"/>
                <a:cs typeface="宋体"/>
              </a:rPr>
              <a:t>右近 期对从事智能建筑领</a:t>
            </a:r>
            <a:r>
              <a:rPr dirty="0" sz="1200" spc="0">
                <a:latin typeface="宋体"/>
                <a:cs typeface="宋体"/>
              </a:rPr>
              <a:t>域</a:t>
            </a:r>
            <a:r>
              <a:rPr dirty="0" sz="1200">
                <a:latin typeface="宋体"/>
                <a:cs typeface="宋体"/>
              </a:rPr>
              <a:t>相关专业人员进行的调研也揭示了类似的</a:t>
            </a:r>
            <a:r>
              <a:rPr dirty="0" sz="1200" spc="0">
                <a:latin typeface="宋体"/>
                <a:cs typeface="宋体"/>
              </a:rPr>
              <a:t>问</a:t>
            </a:r>
            <a:r>
              <a:rPr dirty="0" sz="1200" spc="-15">
                <a:latin typeface="宋体"/>
                <a:cs typeface="宋体"/>
              </a:rPr>
              <a:t>题</a:t>
            </a:r>
            <a:r>
              <a:rPr dirty="0" sz="1200" spc="-160">
                <a:latin typeface="宋体"/>
                <a:cs typeface="宋体"/>
              </a:rPr>
              <a:t>，</a:t>
            </a:r>
            <a:r>
              <a:rPr dirty="0" sz="1200">
                <a:latin typeface="宋体"/>
                <a:cs typeface="宋体"/>
              </a:rPr>
              <a:t>约</a:t>
            </a:r>
            <a:r>
              <a:rPr dirty="0" sz="1200" spc="-330">
                <a:latin typeface="宋体"/>
                <a:cs typeface="宋体"/>
              </a:rPr>
              <a:t> </a:t>
            </a:r>
            <a:r>
              <a:rPr dirty="0" sz="1200" spc="-5">
                <a:latin typeface="Calibri"/>
                <a:cs typeface="Calibri"/>
              </a:rPr>
              <a:t>15.3%  </a:t>
            </a:r>
            <a:r>
              <a:rPr dirty="0" sz="1200">
                <a:latin typeface="宋体"/>
                <a:cs typeface="宋体"/>
              </a:rPr>
              <a:t>的</a:t>
            </a:r>
            <a:r>
              <a:rPr dirty="0" sz="1200" spc="0">
                <a:latin typeface="宋体"/>
                <a:cs typeface="宋体"/>
              </a:rPr>
              <a:t>智</a:t>
            </a:r>
            <a:r>
              <a:rPr dirty="0" sz="1200">
                <a:latin typeface="宋体"/>
                <a:cs typeface="宋体"/>
              </a:rPr>
              <a:t>能</a:t>
            </a:r>
            <a:r>
              <a:rPr dirty="0" sz="1200" spc="0">
                <a:latin typeface="宋体"/>
                <a:cs typeface="宋体"/>
              </a:rPr>
              <a:t>建</a:t>
            </a:r>
            <a:r>
              <a:rPr dirty="0" sz="1200">
                <a:latin typeface="宋体"/>
                <a:cs typeface="宋体"/>
              </a:rPr>
              <a:t>筑智</a:t>
            </a:r>
            <a:r>
              <a:rPr dirty="0" sz="1200" spc="0">
                <a:latin typeface="宋体"/>
                <a:cs typeface="宋体"/>
              </a:rPr>
              <a:t>能</a:t>
            </a:r>
            <a:r>
              <a:rPr dirty="0" sz="1200">
                <a:latin typeface="宋体"/>
                <a:cs typeface="宋体"/>
              </a:rPr>
              <a:t>化</a:t>
            </a:r>
            <a:r>
              <a:rPr dirty="0" sz="1200" spc="0">
                <a:latin typeface="宋体"/>
                <a:cs typeface="宋体"/>
              </a:rPr>
              <a:t>系</a:t>
            </a:r>
            <a:r>
              <a:rPr dirty="0" sz="1200">
                <a:latin typeface="宋体"/>
                <a:cs typeface="宋体"/>
              </a:rPr>
              <a:t>统</a:t>
            </a:r>
            <a:r>
              <a:rPr dirty="0" sz="1200" spc="0">
                <a:latin typeface="宋体"/>
                <a:cs typeface="宋体"/>
              </a:rPr>
              <a:t>处</a:t>
            </a:r>
            <a:r>
              <a:rPr dirty="0" sz="1200">
                <a:latin typeface="宋体"/>
                <a:cs typeface="宋体"/>
              </a:rPr>
              <a:t>于基</a:t>
            </a:r>
            <a:r>
              <a:rPr dirty="0" sz="1200" spc="0">
                <a:latin typeface="宋体"/>
                <a:cs typeface="宋体"/>
              </a:rPr>
              <a:t>本</a:t>
            </a:r>
            <a:r>
              <a:rPr dirty="0" sz="1200">
                <a:latin typeface="宋体"/>
                <a:cs typeface="宋体"/>
              </a:rPr>
              <a:t>瘫</a:t>
            </a:r>
            <a:r>
              <a:rPr dirty="0" sz="1200" spc="0">
                <a:latin typeface="宋体"/>
                <a:cs typeface="宋体"/>
              </a:rPr>
              <a:t>痪</a:t>
            </a:r>
            <a:r>
              <a:rPr dirty="0" sz="1200">
                <a:latin typeface="宋体"/>
                <a:cs typeface="宋体"/>
              </a:rPr>
              <a:t>状态</a:t>
            </a:r>
            <a:r>
              <a:rPr dirty="0" sz="1200" spc="-5">
                <a:latin typeface="宋体"/>
                <a:cs typeface="宋体"/>
              </a:rPr>
              <a:t>，</a:t>
            </a:r>
            <a:r>
              <a:rPr dirty="0" sz="1200" spc="-5">
                <a:latin typeface="Calibri"/>
                <a:cs typeface="Calibri"/>
              </a:rPr>
              <a:t>81.4%</a:t>
            </a:r>
            <a:r>
              <a:rPr dirty="0" sz="1200">
                <a:latin typeface="宋体"/>
                <a:cs typeface="宋体"/>
              </a:rPr>
              <a:t>的</a:t>
            </a:r>
            <a:r>
              <a:rPr dirty="0" sz="1200" spc="0">
                <a:latin typeface="宋体"/>
                <a:cs typeface="宋体"/>
              </a:rPr>
              <a:t>智</a:t>
            </a:r>
            <a:r>
              <a:rPr dirty="0" sz="1200">
                <a:latin typeface="宋体"/>
                <a:cs typeface="宋体"/>
              </a:rPr>
              <a:t>能</a:t>
            </a:r>
            <a:r>
              <a:rPr dirty="0" sz="1200" spc="0">
                <a:latin typeface="宋体"/>
                <a:cs typeface="宋体"/>
              </a:rPr>
              <a:t>化</a:t>
            </a:r>
            <a:r>
              <a:rPr dirty="0" sz="1200">
                <a:latin typeface="宋体"/>
                <a:cs typeface="宋体"/>
              </a:rPr>
              <a:t>系统</a:t>
            </a:r>
            <a:r>
              <a:rPr dirty="0" sz="1200" spc="0">
                <a:latin typeface="宋体"/>
                <a:cs typeface="宋体"/>
              </a:rPr>
              <a:t>能</a:t>
            </a:r>
            <a:r>
              <a:rPr dirty="0" sz="1200">
                <a:latin typeface="宋体"/>
                <a:cs typeface="宋体"/>
              </a:rPr>
              <a:t>实</a:t>
            </a:r>
            <a:r>
              <a:rPr dirty="0" sz="1200" spc="0">
                <a:latin typeface="宋体"/>
                <a:cs typeface="宋体"/>
              </a:rPr>
              <a:t>现</a:t>
            </a:r>
            <a:r>
              <a:rPr dirty="0" sz="1200">
                <a:latin typeface="宋体"/>
                <a:cs typeface="宋体"/>
              </a:rPr>
              <a:t>部</a:t>
            </a:r>
            <a:r>
              <a:rPr dirty="0" sz="1200" spc="0">
                <a:latin typeface="宋体"/>
                <a:cs typeface="宋体"/>
              </a:rPr>
              <a:t>分</a:t>
            </a:r>
            <a:r>
              <a:rPr dirty="0" sz="1200">
                <a:latin typeface="宋体"/>
                <a:cs typeface="宋体"/>
              </a:rPr>
              <a:t>监测 </a:t>
            </a:r>
            <a:r>
              <a:rPr dirty="0" sz="1200" spc="0">
                <a:latin typeface="宋体"/>
                <a:cs typeface="宋体"/>
              </a:rPr>
              <a:t>显示</a:t>
            </a:r>
            <a:r>
              <a:rPr dirty="0" sz="1200" spc="10">
                <a:latin typeface="宋体"/>
                <a:cs typeface="宋体"/>
              </a:rPr>
              <a:t>功</a:t>
            </a:r>
            <a:r>
              <a:rPr dirty="0" sz="1200" spc="0">
                <a:latin typeface="宋体"/>
                <a:cs typeface="宋体"/>
              </a:rPr>
              <a:t>能，</a:t>
            </a:r>
            <a:r>
              <a:rPr dirty="0" sz="1200">
                <a:latin typeface="宋体"/>
                <a:cs typeface="宋体"/>
              </a:rPr>
              <a:t>仅</a:t>
            </a:r>
            <a:r>
              <a:rPr dirty="0" sz="1200" spc="-270">
                <a:latin typeface="宋体"/>
                <a:cs typeface="宋体"/>
              </a:rPr>
              <a:t> </a:t>
            </a:r>
            <a:r>
              <a:rPr dirty="0" sz="1200" spc="-5">
                <a:latin typeface="Calibri"/>
                <a:cs typeface="Calibri"/>
              </a:rPr>
              <a:t>3.4%</a:t>
            </a:r>
            <a:r>
              <a:rPr dirty="0" sz="1200" spc="0">
                <a:latin typeface="宋体"/>
                <a:cs typeface="宋体"/>
              </a:rPr>
              <a:t>的智</a:t>
            </a:r>
            <a:r>
              <a:rPr dirty="0" sz="1200" spc="10">
                <a:latin typeface="宋体"/>
                <a:cs typeface="宋体"/>
              </a:rPr>
              <a:t>能</a:t>
            </a:r>
            <a:r>
              <a:rPr dirty="0" sz="1200" spc="0">
                <a:latin typeface="宋体"/>
                <a:cs typeface="宋体"/>
              </a:rPr>
              <a:t>建筑运行</a:t>
            </a:r>
            <a:r>
              <a:rPr dirty="0" sz="1200" spc="10">
                <a:latin typeface="宋体"/>
                <a:cs typeface="宋体"/>
              </a:rPr>
              <a:t>达</a:t>
            </a:r>
            <a:r>
              <a:rPr dirty="0" sz="1200" spc="0">
                <a:latin typeface="宋体"/>
                <a:cs typeface="宋体"/>
              </a:rPr>
              <a:t>到理想</a:t>
            </a:r>
            <a:r>
              <a:rPr dirty="0" sz="1200" spc="10">
                <a:latin typeface="宋体"/>
                <a:cs typeface="宋体"/>
              </a:rPr>
              <a:t>效</a:t>
            </a:r>
            <a:r>
              <a:rPr dirty="0" sz="1200" spc="0">
                <a:latin typeface="宋体"/>
                <a:cs typeface="宋体"/>
              </a:rPr>
              <a:t>果。上述</a:t>
            </a:r>
            <a:r>
              <a:rPr dirty="0" sz="1200" spc="10">
                <a:latin typeface="宋体"/>
                <a:cs typeface="宋体"/>
              </a:rPr>
              <a:t>问</a:t>
            </a:r>
            <a:r>
              <a:rPr dirty="0" sz="1200" spc="0">
                <a:latin typeface="宋体"/>
                <a:cs typeface="宋体"/>
              </a:rPr>
              <a:t>题的产生</a:t>
            </a:r>
            <a:r>
              <a:rPr dirty="0" sz="1200" spc="10">
                <a:latin typeface="宋体"/>
                <a:cs typeface="宋体"/>
              </a:rPr>
              <a:t>，</a:t>
            </a:r>
            <a:r>
              <a:rPr dirty="0" sz="1200" spc="0">
                <a:latin typeface="宋体"/>
                <a:cs typeface="宋体"/>
              </a:rPr>
              <a:t>主要有</a:t>
            </a:r>
            <a:r>
              <a:rPr dirty="0" sz="1200">
                <a:latin typeface="宋体"/>
                <a:cs typeface="宋体"/>
              </a:rPr>
              <a:t>以 下几方面原因</a:t>
            </a:r>
            <a:r>
              <a:rPr dirty="0" sz="1200" spc="-600">
                <a:latin typeface="宋体"/>
                <a:cs typeface="宋体"/>
              </a:rPr>
              <a:t>：</a:t>
            </a:r>
            <a:r>
              <a:rPr dirty="0" sz="1200">
                <a:latin typeface="宋体"/>
                <a:cs typeface="宋体"/>
              </a:rPr>
              <a:t>（</a:t>
            </a:r>
            <a:r>
              <a:rPr dirty="0" sz="1200" spc="-10">
                <a:latin typeface="Calibri"/>
                <a:cs typeface="Calibri"/>
              </a:rPr>
              <a:t>1</a:t>
            </a:r>
            <a:r>
              <a:rPr dirty="0" sz="1200">
                <a:latin typeface="宋体"/>
                <a:cs typeface="宋体"/>
              </a:rPr>
              <a:t>）建设导向方面存在问题。虽然国家出台过相关标准和政</a:t>
            </a:r>
            <a:r>
              <a:rPr dirty="0" sz="1200" spc="5">
                <a:latin typeface="宋体"/>
                <a:cs typeface="宋体"/>
              </a:rPr>
              <a:t>策</a:t>
            </a:r>
            <a:r>
              <a:rPr dirty="0" sz="1200">
                <a:latin typeface="宋体"/>
                <a:cs typeface="宋体"/>
              </a:rPr>
              <a:t>， 也对单位的资格进行详细审查</a:t>
            </a:r>
            <a:r>
              <a:rPr dirty="0" sz="1200" spc="-240">
                <a:latin typeface="宋体"/>
                <a:cs typeface="宋体"/>
              </a:rPr>
              <a:t>，</a:t>
            </a:r>
            <a:r>
              <a:rPr dirty="0" sz="1200">
                <a:latin typeface="宋体"/>
                <a:cs typeface="宋体"/>
              </a:rPr>
              <a:t>但很多设计单位</a:t>
            </a:r>
            <a:r>
              <a:rPr dirty="0" sz="1200" spc="-229">
                <a:latin typeface="宋体"/>
                <a:cs typeface="宋体"/>
              </a:rPr>
              <a:t>、</a:t>
            </a:r>
            <a:r>
              <a:rPr dirty="0" sz="1200">
                <a:latin typeface="宋体"/>
                <a:cs typeface="宋体"/>
              </a:rPr>
              <a:t>投资商和系统集成商对智能建 筑的设计内涵的理解依然有问题</a:t>
            </a:r>
            <a:r>
              <a:rPr dirty="0" sz="1200" spc="-470">
                <a:latin typeface="宋体"/>
                <a:cs typeface="宋体"/>
              </a:rPr>
              <a:t>，</a:t>
            </a:r>
            <a:r>
              <a:rPr dirty="0" sz="1200">
                <a:latin typeface="宋体"/>
                <a:cs typeface="宋体"/>
              </a:rPr>
              <a:t>或者说处于利益等方面的影响故意不去思考智 能建筑的真正内涵而进行片面的</a:t>
            </a:r>
            <a:r>
              <a:rPr dirty="0" sz="1200" spc="-160">
                <a:latin typeface="宋体"/>
                <a:cs typeface="宋体"/>
              </a:rPr>
              <a:t>、</a:t>
            </a:r>
            <a:r>
              <a:rPr dirty="0" sz="1200">
                <a:latin typeface="宋体"/>
                <a:cs typeface="宋体"/>
              </a:rPr>
              <a:t>虚假的宣传和夸大</a:t>
            </a:r>
            <a:r>
              <a:rPr dirty="0" sz="1200" spc="-160">
                <a:latin typeface="宋体"/>
                <a:cs typeface="宋体"/>
              </a:rPr>
              <a:t>，</a:t>
            </a:r>
            <a:r>
              <a:rPr dirty="0" sz="1200">
                <a:latin typeface="宋体"/>
                <a:cs typeface="宋体"/>
              </a:rPr>
              <a:t>以获取更高的收</a:t>
            </a:r>
            <a:r>
              <a:rPr dirty="0" sz="1200" spc="0">
                <a:latin typeface="宋体"/>
                <a:cs typeface="宋体"/>
              </a:rPr>
              <a:t>益</a:t>
            </a:r>
            <a:r>
              <a:rPr dirty="0" sz="1200" spc="-170">
                <a:latin typeface="宋体"/>
                <a:cs typeface="宋体"/>
              </a:rPr>
              <a:t>。</a:t>
            </a:r>
            <a:r>
              <a:rPr dirty="0" sz="1200">
                <a:latin typeface="宋体"/>
                <a:cs typeface="宋体"/>
              </a:rPr>
              <a:t>一些 投资商不了解智能建筑的发展状况</a:t>
            </a:r>
            <a:r>
              <a:rPr dirty="0" sz="1200" spc="-160">
                <a:latin typeface="宋体"/>
                <a:cs typeface="宋体"/>
              </a:rPr>
              <a:t>、</a:t>
            </a:r>
            <a:r>
              <a:rPr dirty="0" sz="1200">
                <a:latin typeface="宋体"/>
                <a:cs typeface="宋体"/>
              </a:rPr>
              <a:t>实际应用情况</a:t>
            </a:r>
            <a:r>
              <a:rPr dirty="0" sz="1200" spc="-160">
                <a:latin typeface="宋体"/>
                <a:cs typeface="宋体"/>
              </a:rPr>
              <a:t>，</a:t>
            </a:r>
            <a:r>
              <a:rPr dirty="0" sz="1200">
                <a:latin typeface="宋体"/>
                <a:cs typeface="宋体"/>
              </a:rPr>
              <a:t>完全依据自己的想</a:t>
            </a:r>
            <a:r>
              <a:rPr dirty="0" sz="1200" spc="0">
                <a:latin typeface="宋体"/>
                <a:cs typeface="宋体"/>
              </a:rPr>
              <a:t>象</a:t>
            </a:r>
            <a:r>
              <a:rPr dirty="0" sz="1200" spc="-170">
                <a:latin typeface="宋体"/>
                <a:cs typeface="宋体"/>
              </a:rPr>
              <a:t>、</a:t>
            </a:r>
            <a:r>
              <a:rPr dirty="0" sz="1200">
                <a:latin typeface="宋体"/>
                <a:cs typeface="宋体"/>
              </a:rPr>
              <a:t>甚至 是科幻电影小说的桥段提出不符合建筑本身功能和规模的智能化要求</a:t>
            </a:r>
            <a:r>
              <a:rPr dirty="0" sz="1200" spc="-470">
                <a:latin typeface="宋体"/>
                <a:cs typeface="宋体"/>
              </a:rPr>
              <a:t>，</a:t>
            </a:r>
            <a:r>
              <a:rPr dirty="0" sz="1200">
                <a:latin typeface="宋体"/>
                <a:cs typeface="宋体"/>
              </a:rPr>
              <a:t>过高的期 望</a:t>
            </a:r>
            <a:r>
              <a:rPr dirty="0" sz="1200" spc="-160">
                <a:latin typeface="宋体"/>
                <a:cs typeface="宋体"/>
              </a:rPr>
              <a:t>，</a:t>
            </a:r>
            <a:r>
              <a:rPr dirty="0" sz="1200">
                <a:latin typeface="宋体"/>
                <a:cs typeface="宋体"/>
              </a:rPr>
              <a:t>往往进行超常的投入而不自知</a:t>
            </a:r>
            <a:r>
              <a:rPr dirty="0" sz="1200" spc="-160">
                <a:latin typeface="宋体"/>
                <a:cs typeface="宋体"/>
              </a:rPr>
              <a:t>。</a:t>
            </a:r>
            <a:r>
              <a:rPr dirty="0" sz="1200">
                <a:latin typeface="宋体"/>
                <a:cs typeface="宋体"/>
              </a:rPr>
              <a:t>不从建筑的需求考虑使用设</a:t>
            </a:r>
            <a:r>
              <a:rPr dirty="0" sz="1200" spc="0">
                <a:latin typeface="宋体"/>
                <a:cs typeface="宋体"/>
              </a:rPr>
              <a:t>备</a:t>
            </a:r>
            <a:r>
              <a:rPr dirty="0" sz="1200" spc="-170">
                <a:latin typeface="宋体"/>
                <a:cs typeface="宋体"/>
              </a:rPr>
              <a:t>，</a:t>
            </a:r>
            <a:r>
              <a:rPr dirty="0" sz="1200">
                <a:latin typeface="宋体"/>
                <a:cs typeface="宋体"/>
              </a:rPr>
              <a:t>只顾追寻最 最</a:t>
            </a:r>
            <a:r>
              <a:rPr dirty="0" sz="1200" spc="-100">
                <a:latin typeface="宋体"/>
                <a:cs typeface="宋体"/>
              </a:rPr>
              <a:t>、</a:t>
            </a:r>
            <a:r>
              <a:rPr dirty="0" sz="1200">
                <a:latin typeface="宋体"/>
                <a:cs typeface="宋体"/>
              </a:rPr>
              <a:t>最新</a:t>
            </a:r>
            <a:r>
              <a:rPr dirty="0" sz="1200" spc="-100">
                <a:latin typeface="宋体"/>
                <a:cs typeface="宋体"/>
              </a:rPr>
              <a:t>，</a:t>
            </a:r>
            <a:r>
              <a:rPr dirty="0" sz="1200">
                <a:latin typeface="宋体"/>
                <a:cs typeface="宋体"/>
              </a:rPr>
              <a:t>导致产生与价值完</a:t>
            </a:r>
            <a:r>
              <a:rPr dirty="0" sz="1200" spc="0">
                <a:latin typeface="宋体"/>
                <a:cs typeface="宋体"/>
              </a:rPr>
              <a:t>全</a:t>
            </a:r>
            <a:r>
              <a:rPr dirty="0" sz="1200">
                <a:latin typeface="宋体"/>
                <a:cs typeface="宋体"/>
              </a:rPr>
              <a:t>不符的情况</a:t>
            </a:r>
            <a:r>
              <a:rPr dirty="0" sz="1200" spc="-100">
                <a:latin typeface="宋体"/>
                <a:cs typeface="宋体"/>
              </a:rPr>
              <a:t>，</a:t>
            </a:r>
            <a:r>
              <a:rPr dirty="0" sz="1200">
                <a:latin typeface="宋体"/>
                <a:cs typeface="宋体"/>
              </a:rPr>
              <a:t>智能化系统等同虚设</a:t>
            </a:r>
            <a:r>
              <a:rPr dirty="0" sz="1200" spc="-685">
                <a:latin typeface="宋体"/>
                <a:cs typeface="宋体"/>
              </a:rPr>
              <a:t>。</a:t>
            </a:r>
            <a:r>
              <a:rPr dirty="0" sz="1200" spc="-40">
                <a:latin typeface="宋体"/>
                <a:cs typeface="宋体"/>
              </a:rPr>
              <a:t>（</a:t>
            </a:r>
            <a:r>
              <a:rPr dirty="0" sz="1200" spc="-40">
                <a:latin typeface="Calibri"/>
                <a:cs typeface="Calibri"/>
              </a:rPr>
              <a:t>2</a:t>
            </a:r>
            <a:r>
              <a:rPr dirty="0" sz="1200" spc="-40">
                <a:latin typeface="宋体"/>
                <a:cs typeface="宋体"/>
              </a:rPr>
              <a:t>）</a:t>
            </a:r>
            <a:r>
              <a:rPr dirty="0" sz="1200">
                <a:latin typeface="宋体"/>
                <a:cs typeface="宋体"/>
              </a:rPr>
              <a:t>设计方 面先天不足</a:t>
            </a:r>
            <a:r>
              <a:rPr dirty="0" sz="1200" spc="-160">
                <a:latin typeface="宋体"/>
                <a:cs typeface="宋体"/>
              </a:rPr>
              <a:t>。</a:t>
            </a:r>
            <a:r>
              <a:rPr dirty="0" sz="1200">
                <a:latin typeface="宋体"/>
                <a:cs typeface="宋体"/>
              </a:rPr>
              <a:t>我国智能建筑领域的发展速度很快</a:t>
            </a:r>
            <a:r>
              <a:rPr dirty="0" sz="1200" spc="-160">
                <a:latin typeface="宋体"/>
                <a:cs typeface="宋体"/>
              </a:rPr>
              <a:t>，</a:t>
            </a:r>
            <a:r>
              <a:rPr dirty="0" sz="1200">
                <a:latin typeface="宋体"/>
                <a:cs typeface="宋体"/>
              </a:rPr>
              <a:t>市场规模又相当庞</a:t>
            </a:r>
            <a:r>
              <a:rPr dirty="0" sz="1200" spc="0">
                <a:latin typeface="宋体"/>
                <a:cs typeface="宋体"/>
              </a:rPr>
              <a:t>大</a:t>
            </a:r>
            <a:r>
              <a:rPr dirty="0" sz="1200" spc="-170">
                <a:latin typeface="宋体"/>
                <a:cs typeface="宋体"/>
              </a:rPr>
              <a:t>，</a:t>
            </a:r>
            <a:r>
              <a:rPr dirty="0" sz="1200">
                <a:latin typeface="宋体"/>
                <a:cs typeface="宋体"/>
              </a:rPr>
              <a:t>而专业 能力水平过硬的从业者数量增长反而没有那么迅速</a:t>
            </a:r>
            <a:r>
              <a:rPr dirty="0" sz="1200" spc="-470">
                <a:latin typeface="宋体"/>
                <a:cs typeface="宋体"/>
              </a:rPr>
              <a:t>，</a:t>
            </a:r>
            <a:r>
              <a:rPr dirty="0" sz="1200">
                <a:latin typeface="宋体"/>
                <a:cs typeface="宋体"/>
              </a:rPr>
              <a:t>这就导致很多设计者在还没 有具备全面的能力的时候就开展了设计工作</a:t>
            </a:r>
            <a:r>
              <a:rPr dirty="0" sz="1200" spc="-470">
                <a:latin typeface="宋体"/>
                <a:cs typeface="宋体"/>
              </a:rPr>
              <a:t>。</a:t>
            </a:r>
            <a:r>
              <a:rPr dirty="0" sz="1200">
                <a:latin typeface="宋体"/>
                <a:cs typeface="宋体"/>
              </a:rPr>
              <a:t>缺乏经验的设计者的注意力往往集 中在智能化系统上</a:t>
            </a:r>
            <a:r>
              <a:rPr dirty="0" sz="1200" spc="-240">
                <a:latin typeface="宋体"/>
                <a:cs typeface="宋体"/>
              </a:rPr>
              <a:t>，</a:t>
            </a:r>
            <a:r>
              <a:rPr dirty="0" sz="1200">
                <a:latin typeface="宋体"/>
                <a:cs typeface="宋体"/>
              </a:rPr>
              <a:t>而忽略了建筑平台情况</a:t>
            </a:r>
            <a:r>
              <a:rPr dirty="0" sz="1200" spc="-229">
                <a:latin typeface="宋体"/>
                <a:cs typeface="宋体"/>
              </a:rPr>
              <a:t>，</a:t>
            </a:r>
            <a:r>
              <a:rPr dirty="0" sz="1200">
                <a:latin typeface="宋体"/>
                <a:cs typeface="宋体"/>
              </a:rPr>
              <a:t>使得建筑结构被智能化系统的规划 限制住，从而产生建筑空间情况、布线情况、网络情况等出现问题，造成施工、 安装</a:t>
            </a:r>
            <a:r>
              <a:rPr dirty="0" sz="1200" spc="-120">
                <a:latin typeface="宋体"/>
                <a:cs typeface="宋体"/>
              </a:rPr>
              <a:t>、</a:t>
            </a:r>
            <a:r>
              <a:rPr dirty="0" sz="1200">
                <a:latin typeface="宋体"/>
                <a:cs typeface="宋体"/>
              </a:rPr>
              <a:t>调试的不便</a:t>
            </a:r>
            <a:r>
              <a:rPr dirty="0" sz="1200" spc="-120">
                <a:latin typeface="宋体"/>
                <a:cs typeface="宋体"/>
              </a:rPr>
              <a:t>。</a:t>
            </a:r>
            <a:r>
              <a:rPr dirty="0" sz="1200">
                <a:latin typeface="宋体"/>
                <a:cs typeface="宋体"/>
              </a:rPr>
              <a:t>这既提高了建筑的建设成</a:t>
            </a:r>
            <a:r>
              <a:rPr dirty="0" sz="1200" spc="0">
                <a:latin typeface="宋体"/>
                <a:cs typeface="宋体"/>
              </a:rPr>
              <a:t>本</a:t>
            </a:r>
            <a:r>
              <a:rPr dirty="0" sz="1200" spc="-120">
                <a:latin typeface="宋体"/>
                <a:cs typeface="宋体"/>
              </a:rPr>
              <a:t>，</a:t>
            </a:r>
            <a:r>
              <a:rPr dirty="0" sz="1200">
                <a:latin typeface="宋体"/>
                <a:cs typeface="宋体"/>
              </a:rPr>
              <a:t>又不利于后期的运维工作</a:t>
            </a:r>
            <a:r>
              <a:rPr dirty="0" sz="1200" spc="-125">
                <a:latin typeface="宋体"/>
                <a:cs typeface="宋体"/>
              </a:rPr>
              <a:t>。</a:t>
            </a:r>
            <a:r>
              <a:rPr dirty="0" sz="1200">
                <a:latin typeface="宋体"/>
                <a:cs typeface="宋体"/>
              </a:rPr>
              <a:t>在 信息技术飞快发展的今天</a:t>
            </a:r>
            <a:r>
              <a:rPr dirty="0" sz="1200" spc="-240">
                <a:latin typeface="宋体"/>
                <a:cs typeface="宋体"/>
              </a:rPr>
              <a:t>，</a:t>
            </a:r>
            <a:r>
              <a:rPr dirty="0" sz="1200">
                <a:latin typeface="宋体"/>
                <a:cs typeface="宋体"/>
              </a:rPr>
              <a:t>成熟的</a:t>
            </a:r>
            <a:r>
              <a:rPr dirty="0" sz="1200" spc="-229">
                <a:latin typeface="宋体"/>
                <a:cs typeface="宋体"/>
              </a:rPr>
              <a:t>、</a:t>
            </a:r>
            <a:r>
              <a:rPr dirty="0" sz="1200">
                <a:latin typeface="宋体"/>
                <a:cs typeface="宋体"/>
              </a:rPr>
              <a:t>高水平的设计者的目光不能只停留在智能化 系统一方面</a:t>
            </a:r>
            <a:r>
              <a:rPr dirty="0" sz="1200" spc="-120">
                <a:latin typeface="宋体"/>
                <a:cs typeface="宋体"/>
              </a:rPr>
              <a:t>，</a:t>
            </a:r>
            <a:r>
              <a:rPr dirty="0" sz="1200">
                <a:latin typeface="宋体"/>
                <a:cs typeface="宋体"/>
              </a:rPr>
              <a:t>而应进行综合的</a:t>
            </a:r>
            <a:r>
              <a:rPr dirty="0" sz="1200" spc="-120">
                <a:latin typeface="宋体"/>
                <a:cs typeface="宋体"/>
              </a:rPr>
              <a:t>、</a:t>
            </a:r>
            <a:r>
              <a:rPr dirty="0" sz="1200">
                <a:latin typeface="宋体"/>
                <a:cs typeface="宋体"/>
              </a:rPr>
              <a:t>全局的考</a:t>
            </a:r>
            <a:r>
              <a:rPr dirty="0" sz="1200" spc="0">
                <a:latin typeface="宋体"/>
                <a:cs typeface="宋体"/>
              </a:rPr>
              <a:t>虑</a:t>
            </a:r>
            <a:r>
              <a:rPr dirty="0" sz="1200" spc="-120">
                <a:latin typeface="宋体"/>
                <a:cs typeface="宋体"/>
              </a:rPr>
              <a:t>，</a:t>
            </a:r>
            <a:r>
              <a:rPr dirty="0" sz="1200">
                <a:latin typeface="宋体"/>
                <a:cs typeface="宋体"/>
              </a:rPr>
              <a:t>熟悉系统化设计方法以及集成</a:t>
            </a:r>
            <a:r>
              <a:rPr dirty="0" sz="1200" spc="-125">
                <a:latin typeface="宋体"/>
                <a:cs typeface="宋体"/>
              </a:rPr>
              <a:t>，</a:t>
            </a:r>
            <a:r>
              <a:rPr dirty="0" sz="1200">
                <a:latin typeface="宋体"/>
                <a:cs typeface="宋体"/>
              </a:rPr>
              <a:t>这 样才能设计出完善的</a:t>
            </a:r>
            <a:r>
              <a:rPr dirty="0" sz="1200" spc="-85">
                <a:latin typeface="宋体"/>
                <a:cs typeface="宋体"/>
              </a:rPr>
              <a:t>、</a:t>
            </a:r>
            <a:r>
              <a:rPr dirty="0" sz="1200">
                <a:latin typeface="宋体"/>
                <a:cs typeface="宋体"/>
              </a:rPr>
              <a:t>合乎标准的智能建筑</a:t>
            </a:r>
            <a:r>
              <a:rPr dirty="0" sz="1200" spc="-675">
                <a:latin typeface="宋体"/>
                <a:cs typeface="宋体"/>
              </a:rPr>
              <a:t>。</a:t>
            </a:r>
            <a:r>
              <a:rPr dirty="0" sz="1200" spc="-30">
                <a:latin typeface="宋体"/>
                <a:cs typeface="宋体"/>
              </a:rPr>
              <a:t>（</a:t>
            </a:r>
            <a:r>
              <a:rPr dirty="0" sz="1200" spc="-30">
                <a:latin typeface="Calibri"/>
                <a:cs typeface="Calibri"/>
              </a:rPr>
              <a:t>3</a:t>
            </a:r>
            <a:r>
              <a:rPr dirty="0" sz="1200" spc="-30">
                <a:latin typeface="宋体"/>
                <a:cs typeface="宋体"/>
              </a:rPr>
              <a:t>）</a:t>
            </a:r>
            <a:r>
              <a:rPr dirty="0" sz="1200">
                <a:latin typeface="宋体"/>
                <a:cs typeface="宋体"/>
              </a:rPr>
              <a:t>施工</a:t>
            </a:r>
            <a:r>
              <a:rPr dirty="0" sz="1200" spc="-85">
                <a:latin typeface="宋体"/>
                <a:cs typeface="宋体"/>
              </a:rPr>
              <a:t>、</a:t>
            </a:r>
            <a:r>
              <a:rPr dirty="0" sz="1200">
                <a:latin typeface="宋体"/>
                <a:cs typeface="宋体"/>
              </a:rPr>
              <a:t>调适</a:t>
            </a:r>
            <a:r>
              <a:rPr dirty="0" sz="1200" spc="-85">
                <a:latin typeface="宋体"/>
                <a:cs typeface="宋体"/>
              </a:rPr>
              <a:t>、</a:t>
            </a:r>
            <a:r>
              <a:rPr dirty="0" sz="1200">
                <a:latin typeface="宋体"/>
                <a:cs typeface="宋体"/>
              </a:rPr>
              <a:t>运行</a:t>
            </a:r>
            <a:r>
              <a:rPr dirty="0" sz="1200" spc="-75">
                <a:latin typeface="宋体"/>
                <a:cs typeface="宋体"/>
              </a:rPr>
              <a:t>、</a:t>
            </a:r>
            <a:r>
              <a:rPr dirty="0" sz="1200">
                <a:latin typeface="宋体"/>
                <a:cs typeface="宋体"/>
              </a:rPr>
              <a:t>维护等环 节精细度不够</a:t>
            </a:r>
            <a:r>
              <a:rPr dirty="0" sz="1200" spc="-120">
                <a:latin typeface="宋体"/>
                <a:cs typeface="宋体"/>
              </a:rPr>
              <a:t>。</a:t>
            </a:r>
            <a:r>
              <a:rPr dirty="0" sz="1200">
                <a:latin typeface="宋体"/>
                <a:cs typeface="宋体"/>
              </a:rPr>
              <a:t>一方面</a:t>
            </a:r>
            <a:r>
              <a:rPr dirty="0" sz="1200" spc="-120">
                <a:latin typeface="宋体"/>
                <a:cs typeface="宋体"/>
              </a:rPr>
              <a:t>，</a:t>
            </a:r>
            <a:r>
              <a:rPr dirty="0" sz="1200">
                <a:latin typeface="宋体"/>
                <a:cs typeface="宋体"/>
              </a:rPr>
              <a:t>受到当前大环境的影</a:t>
            </a:r>
            <a:r>
              <a:rPr dirty="0" sz="1200" spc="0">
                <a:latin typeface="宋体"/>
                <a:cs typeface="宋体"/>
              </a:rPr>
              <a:t>响</a:t>
            </a:r>
            <a:r>
              <a:rPr dirty="0" sz="1200" spc="-120">
                <a:latin typeface="宋体"/>
                <a:cs typeface="宋体"/>
              </a:rPr>
              <a:t>，</a:t>
            </a:r>
            <a:r>
              <a:rPr dirty="0" sz="1200">
                <a:latin typeface="宋体"/>
                <a:cs typeface="宋体"/>
              </a:rPr>
              <a:t>建筑的交付周期较短</a:t>
            </a:r>
            <a:r>
              <a:rPr dirty="0" sz="1200" spc="-125">
                <a:latin typeface="宋体"/>
                <a:cs typeface="宋体"/>
              </a:rPr>
              <a:t>，</a:t>
            </a:r>
            <a:r>
              <a:rPr dirty="0" sz="1200">
                <a:latin typeface="宋体"/>
                <a:cs typeface="宋体"/>
              </a:rPr>
              <a:t>纵使有 精细化的设计</a:t>
            </a:r>
            <a:r>
              <a:rPr dirty="0" sz="1200" spc="-160">
                <a:latin typeface="宋体"/>
                <a:cs typeface="宋体"/>
              </a:rPr>
              <a:t>，</a:t>
            </a:r>
            <a:r>
              <a:rPr dirty="0" sz="1200">
                <a:latin typeface="宋体"/>
                <a:cs typeface="宋体"/>
              </a:rPr>
              <a:t>但后期的施工</a:t>
            </a:r>
            <a:r>
              <a:rPr dirty="0" sz="1200" spc="-160">
                <a:latin typeface="宋体"/>
                <a:cs typeface="宋体"/>
              </a:rPr>
              <a:t>、</a:t>
            </a:r>
            <a:r>
              <a:rPr dirty="0" sz="1200">
                <a:latin typeface="宋体"/>
                <a:cs typeface="宋体"/>
              </a:rPr>
              <a:t>调适等环节受工期和人员素质水平的制</a:t>
            </a:r>
            <a:r>
              <a:rPr dirty="0" sz="1200" spc="0">
                <a:latin typeface="宋体"/>
                <a:cs typeface="宋体"/>
              </a:rPr>
              <a:t>约</a:t>
            </a:r>
            <a:r>
              <a:rPr dirty="0" sz="1200" spc="-170">
                <a:latin typeface="宋体"/>
                <a:cs typeface="宋体"/>
              </a:rPr>
              <a:t>，</a:t>
            </a:r>
            <a:r>
              <a:rPr dirty="0" sz="1200">
                <a:latin typeface="宋体"/>
                <a:cs typeface="宋体"/>
              </a:rPr>
              <a:t>使系 统部分功能与设计不一致甚至缺失</a:t>
            </a:r>
            <a:r>
              <a:rPr dirty="0" sz="1200" spc="-240">
                <a:latin typeface="宋体"/>
                <a:cs typeface="宋体"/>
              </a:rPr>
              <a:t>，</a:t>
            </a:r>
            <a:r>
              <a:rPr dirty="0" sz="1200">
                <a:latin typeface="宋体"/>
                <a:cs typeface="宋体"/>
              </a:rPr>
              <a:t>导致系统在运行时达不到预期目标</a:t>
            </a:r>
            <a:r>
              <a:rPr dirty="0" sz="1200" spc="-229">
                <a:latin typeface="宋体"/>
                <a:cs typeface="宋体"/>
              </a:rPr>
              <a:t>。</a:t>
            </a:r>
            <a:r>
              <a:rPr dirty="0" sz="1200">
                <a:latin typeface="宋体"/>
                <a:cs typeface="宋体"/>
              </a:rPr>
              <a:t>另一方</a:t>
            </a:r>
            <a:endParaRPr sz="1200">
              <a:latin typeface="宋体"/>
              <a:cs typeface="宋体"/>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30300" y="9295086"/>
            <a:ext cx="5377815" cy="177800"/>
          </a:xfrm>
          <a:prstGeom prst="rect">
            <a:avLst/>
          </a:prstGeom>
        </p:spPr>
        <p:txBody>
          <a:bodyPr wrap="square" lIns="0" tIns="0" rIns="0" bIns="0" rtlCol="0" vert="horz">
            <a:spAutoFit/>
          </a:bodyPr>
          <a:lstStyle/>
          <a:p>
            <a:pPr marL="12700">
              <a:lnSpc>
                <a:spcPts val="1370"/>
              </a:lnSpc>
            </a:pPr>
            <a:r>
              <a:rPr dirty="0" sz="1200">
                <a:latin typeface="宋体"/>
                <a:cs typeface="宋体"/>
              </a:rPr>
              <a:t>顶层规划</a:t>
            </a:r>
            <a:r>
              <a:rPr dirty="0" sz="1200" spc="-360">
                <a:latin typeface="宋体"/>
                <a:cs typeface="宋体"/>
              </a:rPr>
              <a:t>。</a:t>
            </a:r>
            <a:r>
              <a:rPr dirty="0" sz="1200">
                <a:latin typeface="宋体"/>
                <a:cs typeface="宋体"/>
              </a:rPr>
              <a:t>智能建筑目前由几十个子系统组成</a:t>
            </a:r>
            <a:r>
              <a:rPr dirty="0" sz="1200" spc="-350">
                <a:latin typeface="宋体"/>
                <a:cs typeface="宋体"/>
              </a:rPr>
              <a:t>，</a:t>
            </a:r>
            <a:r>
              <a:rPr dirty="0" sz="1200">
                <a:latin typeface="宋体"/>
                <a:cs typeface="宋体"/>
              </a:rPr>
              <a:t>子系统之间相互关</a:t>
            </a:r>
            <a:r>
              <a:rPr dirty="0" sz="1200" spc="-5">
                <a:latin typeface="宋体"/>
                <a:cs typeface="宋体"/>
              </a:rPr>
              <a:t>联</a:t>
            </a:r>
            <a:r>
              <a:rPr dirty="0" sz="1200" spc="-360">
                <a:latin typeface="宋体"/>
                <a:cs typeface="宋体"/>
              </a:rPr>
              <a:t>，</a:t>
            </a:r>
            <a:r>
              <a:rPr dirty="0" sz="1200">
                <a:latin typeface="宋体"/>
                <a:cs typeface="宋体"/>
              </a:rPr>
              <a:t>共同合</a:t>
            </a:r>
            <a:r>
              <a:rPr dirty="0" sz="1200" spc="5">
                <a:latin typeface="宋体"/>
                <a:cs typeface="宋体"/>
              </a:rPr>
              <a:t>作</a:t>
            </a:r>
            <a:r>
              <a:rPr dirty="0" sz="1200">
                <a:latin typeface="宋体"/>
                <a:cs typeface="宋体"/>
              </a:rPr>
              <a:t>。</a:t>
            </a:r>
            <a:endParaRPr sz="1200">
              <a:latin typeface="宋体"/>
              <a:cs typeface="宋体"/>
            </a:endParaRPr>
          </a:p>
        </p:txBody>
      </p:sp>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10</a:t>
            </a:r>
          </a:p>
        </p:txBody>
      </p:sp>
      <p:sp>
        <p:nvSpPr>
          <p:cNvPr id="2" name="object 2"/>
          <p:cNvSpPr txBox="1"/>
          <p:nvPr/>
        </p:nvSpPr>
        <p:spPr>
          <a:xfrm>
            <a:off x="1130300" y="528955"/>
            <a:ext cx="5376545" cy="86563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715">
              <a:lnSpc>
                <a:spcPct val="162500"/>
              </a:lnSpc>
            </a:pPr>
            <a:r>
              <a:rPr dirty="0" sz="1200">
                <a:latin typeface="宋体"/>
                <a:cs typeface="宋体"/>
              </a:rPr>
              <a:t>不够</a:t>
            </a:r>
            <a:r>
              <a:rPr dirty="0" sz="1200" spc="-5">
                <a:latin typeface="Calibri"/>
                <a:cs typeface="Calibri"/>
              </a:rPr>
              <a:t>[12]</a:t>
            </a:r>
            <a:r>
              <a:rPr dirty="0" sz="1200" spc="-5">
                <a:latin typeface="宋体"/>
                <a:cs typeface="宋体"/>
              </a:rPr>
              <a:t>，</a:t>
            </a:r>
            <a:r>
              <a:rPr dirty="0" sz="1200">
                <a:latin typeface="宋体"/>
                <a:cs typeface="宋体"/>
              </a:rPr>
              <a:t>加之大多数实际承担</a:t>
            </a:r>
            <a:r>
              <a:rPr dirty="0" sz="1200" spc="0">
                <a:latin typeface="宋体"/>
                <a:cs typeface="宋体"/>
              </a:rPr>
              <a:t>运</a:t>
            </a:r>
            <a:r>
              <a:rPr dirty="0" sz="1200">
                <a:latin typeface="宋体"/>
                <a:cs typeface="宋体"/>
              </a:rPr>
              <a:t>管维护任务的人员缺乏专业素</a:t>
            </a:r>
            <a:r>
              <a:rPr dirty="0" sz="1200" spc="-5">
                <a:latin typeface="宋体"/>
                <a:cs typeface="宋体"/>
              </a:rPr>
              <a:t>养</a:t>
            </a:r>
            <a:r>
              <a:rPr dirty="0" sz="1200" spc="-15">
                <a:latin typeface="宋体"/>
                <a:cs typeface="宋体"/>
              </a:rPr>
              <a:t>，</a:t>
            </a:r>
            <a:r>
              <a:rPr dirty="0" sz="1200">
                <a:latin typeface="宋体"/>
                <a:cs typeface="宋体"/>
              </a:rPr>
              <a:t>不理解系统 的操作界面和操作管理</a:t>
            </a:r>
            <a:r>
              <a:rPr dirty="0" sz="1200" spc="-540">
                <a:latin typeface="宋体"/>
                <a:cs typeface="宋体"/>
              </a:rPr>
              <a:t>，</a:t>
            </a:r>
            <a:r>
              <a:rPr dirty="0" sz="1200">
                <a:latin typeface="宋体"/>
                <a:cs typeface="宋体"/>
              </a:rPr>
              <a:t>更不会对系统定期进行调适和保养</a:t>
            </a:r>
            <a:r>
              <a:rPr dirty="0" sz="1200" spc="-530">
                <a:latin typeface="宋体"/>
                <a:cs typeface="宋体"/>
              </a:rPr>
              <a:t>，</a:t>
            </a:r>
            <a:r>
              <a:rPr dirty="0" sz="1200">
                <a:latin typeface="宋体"/>
                <a:cs typeface="宋体"/>
              </a:rPr>
              <a:t>一旦系统出现故</a:t>
            </a:r>
            <a:r>
              <a:rPr dirty="0" sz="1200" spc="-5">
                <a:latin typeface="宋体"/>
                <a:cs typeface="宋体"/>
              </a:rPr>
              <a:t>障</a:t>
            </a:r>
            <a:r>
              <a:rPr dirty="0" sz="1200">
                <a:latin typeface="宋体"/>
                <a:cs typeface="宋体"/>
              </a:rPr>
              <a:t>， 无法及时通过维修解决问题。</a:t>
            </a:r>
            <a:endParaRPr sz="1200">
              <a:latin typeface="宋体"/>
              <a:cs typeface="宋体"/>
            </a:endParaRPr>
          </a:p>
          <a:p>
            <a:pPr marL="12700" marR="21590" indent="304800">
              <a:lnSpc>
                <a:spcPct val="162500"/>
              </a:lnSpc>
              <a:buFont typeface="Calibri"/>
              <a:buAutoNum type="arabicPeriod" startAt="2"/>
              <a:tabLst>
                <a:tab pos="511175" algn="l"/>
              </a:tabLst>
            </a:pPr>
            <a:r>
              <a:rPr dirty="0" sz="1200" spc="0">
                <a:latin typeface="宋体"/>
                <a:cs typeface="宋体"/>
              </a:rPr>
              <a:t>智能建</a:t>
            </a:r>
            <a:r>
              <a:rPr dirty="0" sz="1200" spc="10">
                <a:latin typeface="宋体"/>
                <a:cs typeface="宋体"/>
              </a:rPr>
              <a:t>筑</a:t>
            </a:r>
            <a:r>
              <a:rPr dirty="0" sz="1200" spc="0">
                <a:latin typeface="宋体"/>
                <a:cs typeface="宋体"/>
              </a:rPr>
              <a:t>的设备、系统</a:t>
            </a:r>
            <a:r>
              <a:rPr dirty="0" sz="1200" spc="10">
                <a:latin typeface="宋体"/>
                <a:cs typeface="宋体"/>
              </a:rPr>
              <a:t>难</a:t>
            </a:r>
            <a:r>
              <a:rPr dirty="0" sz="1200" spc="0">
                <a:latin typeface="宋体"/>
                <a:cs typeface="宋体"/>
              </a:rPr>
              <a:t>以实现互联互</a:t>
            </a:r>
            <a:r>
              <a:rPr dirty="0" sz="1200" spc="10">
                <a:latin typeface="宋体"/>
                <a:cs typeface="宋体"/>
              </a:rPr>
              <a:t>通</a:t>
            </a:r>
            <a:r>
              <a:rPr dirty="0" sz="1200" spc="0">
                <a:latin typeface="宋体"/>
                <a:cs typeface="宋体"/>
              </a:rPr>
              <a:t>。一方面，智</a:t>
            </a:r>
            <a:r>
              <a:rPr dirty="0" sz="1200" spc="10">
                <a:latin typeface="宋体"/>
                <a:cs typeface="宋体"/>
              </a:rPr>
              <a:t>能</a:t>
            </a:r>
            <a:r>
              <a:rPr dirty="0" sz="1200" spc="0">
                <a:latin typeface="宋体"/>
                <a:cs typeface="宋体"/>
              </a:rPr>
              <a:t>产品具有垄</a:t>
            </a:r>
            <a:r>
              <a:rPr dirty="0" sz="1200">
                <a:latin typeface="宋体"/>
                <a:cs typeface="宋体"/>
              </a:rPr>
              <a:t>断 性和不兼容性</a:t>
            </a:r>
            <a:r>
              <a:rPr dirty="0" sz="1200" spc="-240">
                <a:latin typeface="宋体"/>
                <a:cs typeface="宋体"/>
              </a:rPr>
              <a:t>。</a:t>
            </a:r>
            <a:r>
              <a:rPr dirty="0" sz="1200">
                <a:latin typeface="宋体"/>
                <a:cs typeface="宋体"/>
              </a:rPr>
              <a:t>由于不同公司的产品不能实现所有零部件的互换</a:t>
            </a:r>
            <a:r>
              <a:rPr dirty="0" sz="1200" spc="-229">
                <a:latin typeface="宋体"/>
                <a:cs typeface="宋体"/>
              </a:rPr>
              <a:t>，</a:t>
            </a:r>
            <a:r>
              <a:rPr dirty="0" sz="1200">
                <a:latin typeface="宋体"/>
                <a:cs typeface="宋体"/>
              </a:rPr>
              <a:t>系统之间也难 以紧密连接</a:t>
            </a:r>
            <a:r>
              <a:rPr dirty="0" sz="1200" spc="-240">
                <a:latin typeface="宋体"/>
                <a:cs typeface="宋体"/>
              </a:rPr>
              <a:t>，</a:t>
            </a:r>
            <a:r>
              <a:rPr dirty="0" sz="1200">
                <a:latin typeface="宋体"/>
                <a:cs typeface="宋体"/>
              </a:rPr>
              <a:t>如果在一座智能建筑中使用了不同公司的产品</a:t>
            </a:r>
            <a:r>
              <a:rPr dirty="0" sz="1200" spc="-229">
                <a:latin typeface="宋体"/>
                <a:cs typeface="宋体"/>
              </a:rPr>
              <a:t>，</a:t>
            </a:r>
            <a:r>
              <a:rPr dirty="0" sz="1200">
                <a:latin typeface="宋体"/>
                <a:cs typeface="宋体"/>
              </a:rPr>
              <a:t>后期会出现各种问 题</a:t>
            </a:r>
            <a:r>
              <a:rPr dirty="0" sz="1200" spc="-120">
                <a:latin typeface="宋体"/>
                <a:cs typeface="宋体"/>
              </a:rPr>
              <a:t>。</a:t>
            </a:r>
            <a:r>
              <a:rPr dirty="0" sz="1200">
                <a:latin typeface="宋体"/>
                <a:cs typeface="宋体"/>
              </a:rPr>
              <a:t>一旦使用一家公司的产品</a:t>
            </a:r>
            <a:r>
              <a:rPr dirty="0" sz="1200" spc="-120">
                <a:latin typeface="宋体"/>
                <a:cs typeface="宋体"/>
              </a:rPr>
              <a:t>、</a:t>
            </a:r>
            <a:r>
              <a:rPr dirty="0" sz="1200">
                <a:latin typeface="宋体"/>
                <a:cs typeface="宋体"/>
              </a:rPr>
              <a:t>系统</a:t>
            </a:r>
            <a:r>
              <a:rPr dirty="0" sz="1200" spc="-110">
                <a:latin typeface="宋体"/>
                <a:cs typeface="宋体"/>
              </a:rPr>
              <a:t>，</a:t>
            </a:r>
            <a:r>
              <a:rPr dirty="0" sz="1200">
                <a:latin typeface="宋体"/>
                <a:cs typeface="宋体"/>
              </a:rPr>
              <a:t>则该建筑的技术就具有了垄断性</a:t>
            </a:r>
            <a:r>
              <a:rPr dirty="0" sz="1200" spc="-125">
                <a:latin typeface="宋体"/>
                <a:cs typeface="宋体"/>
              </a:rPr>
              <a:t>，</a:t>
            </a:r>
            <a:r>
              <a:rPr dirty="0" sz="1200">
                <a:latin typeface="宋体"/>
                <a:cs typeface="宋体"/>
              </a:rPr>
              <a:t>在后续 维修过程中也须用其配件</a:t>
            </a:r>
            <a:r>
              <a:rPr dirty="0" sz="1200" spc="-240">
                <a:latin typeface="宋体"/>
                <a:cs typeface="宋体"/>
              </a:rPr>
              <a:t>，</a:t>
            </a:r>
            <a:r>
              <a:rPr dirty="0" sz="1200">
                <a:latin typeface="宋体"/>
                <a:cs typeface="宋体"/>
              </a:rPr>
              <a:t>使其保证产品的完整一体化</a:t>
            </a:r>
            <a:r>
              <a:rPr dirty="0" sz="1200" spc="-229">
                <a:latin typeface="宋体"/>
                <a:cs typeface="宋体"/>
              </a:rPr>
              <a:t>，</a:t>
            </a:r>
            <a:r>
              <a:rPr dirty="0" sz="1200">
                <a:latin typeface="宋体"/>
                <a:cs typeface="宋体"/>
              </a:rPr>
              <a:t>一旦不能保证全部使用 配套产品</a:t>
            </a:r>
            <a:r>
              <a:rPr dirty="0" sz="1200" spc="-160">
                <a:latin typeface="宋体"/>
                <a:cs typeface="宋体"/>
              </a:rPr>
              <a:t>，</a:t>
            </a:r>
            <a:r>
              <a:rPr dirty="0" sz="1200">
                <a:latin typeface="宋体"/>
                <a:cs typeface="宋体"/>
              </a:rPr>
              <a:t>设备和系统间的信息互联也将受到影响</a:t>
            </a:r>
            <a:r>
              <a:rPr dirty="0" sz="1200" spc="-160">
                <a:latin typeface="宋体"/>
                <a:cs typeface="宋体"/>
              </a:rPr>
              <a:t>。</a:t>
            </a:r>
            <a:r>
              <a:rPr dirty="0" sz="1200">
                <a:latin typeface="宋体"/>
                <a:cs typeface="宋体"/>
              </a:rPr>
              <a:t>另一方面</a:t>
            </a:r>
            <a:r>
              <a:rPr dirty="0" sz="1200" spc="-160">
                <a:latin typeface="宋体"/>
                <a:cs typeface="宋体"/>
              </a:rPr>
              <a:t>，</a:t>
            </a:r>
            <a:r>
              <a:rPr dirty="0" sz="1200">
                <a:latin typeface="宋体"/>
                <a:cs typeface="宋体"/>
              </a:rPr>
              <a:t>虽然智能化各子 系统技术逐渐趋于成熟</a:t>
            </a:r>
            <a:r>
              <a:rPr dirty="0" sz="1200" spc="-240">
                <a:latin typeface="宋体"/>
                <a:cs typeface="宋体"/>
              </a:rPr>
              <a:t>，</a:t>
            </a:r>
            <a:r>
              <a:rPr dirty="0" sz="1200">
                <a:latin typeface="宋体"/>
                <a:cs typeface="宋体"/>
              </a:rPr>
              <a:t>但系统集成尚待完善</a:t>
            </a:r>
            <a:r>
              <a:rPr dirty="0" sz="1200" spc="-229">
                <a:latin typeface="宋体"/>
                <a:cs typeface="宋体"/>
              </a:rPr>
              <a:t>。</a:t>
            </a:r>
            <a:r>
              <a:rPr dirty="0" sz="1200">
                <a:latin typeface="宋体"/>
                <a:cs typeface="宋体"/>
              </a:rPr>
              <a:t>在实际工程中各子系统一般采取 垂直建设方式，由不同的厂商采取相对独立的技术路线、系统设备和控制软件， 使软硬件之间</a:t>
            </a:r>
            <a:r>
              <a:rPr dirty="0" sz="1200" spc="-240">
                <a:latin typeface="宋体"/>
                <a:cs typeface="宋体"/>
              </a:rPr>
              <a:t>、</a:t>
            </a:r>
            <a:r>
              <a:rPr dirty="0" sz="1200">
                <a:latin typeface="宋体"/>
                <a:cs typeface="宋体"/>
              </a:rPr>
              <a:t>系统与系统之间以及系统运行与实际管理之间相互分割</a:t>
            </a:r>
            <a:r>
              <a:rPr dirty="0" sz="1200" spc="-229">
                <a:latin typeface="宋体"/>
                <a:cs typeface="宋体"/>
              </a:rPr>
              <a:t>，</a:t>
            </a:r>
            <a:r>
              <a:rPr dirty="0" sz="1200">
                <a:latin typeface="宋体"/>
                <a:cs typeface="宋体"/>
              </a:rPr>
              <a:t>数据孤 岛现象特别严重，导致各系统之间难以实现统一的调度和管控。</a:t>
            </a:r>
            <a:endParaRPr sz="1200">
              <a:latin typeface="宋体"/>
              <a:cs typeface="宋体"/>
            </a:endParaRPr>
          </a:p>
          <a:p>
            <a:pPr algn="just" marL="12700" marR="78105" indent="304800">
              <a:lnSpc>
                <a:spcPct val="162500"/>
              </a:lnSpc>
              <a:buFont typeface="Calibri"/>
              <a:buAutoNum type="arabicPeriod" startAt="2"/>
              <a:tabLst>
                <a:tab pos="511175" algn="l"/>
              </a:tabLst>
            </a:pPr>
            <a:r>
              <a:rPr dirty="0" sz="1200" spc="0">
                <a:latin typeface="宋体"/>
                <a:cs typeface="宋体"/>
              </a:rPr>
              <a:t>智能建</a:t>
            </a:r>
            <a:r>
              <a:rPr dirty="0" sz="1200" spc="10">
                <a:latin typeface="宋体"/>
                <a:cs typeface="宋体"/>
              </a:rPr>
              <a:t>筑</a:t>
            </a:r>
            <a:r>
              <a:rPr dirty="0" sz="1200" spc="0">
                <a:latin typeface="宋体"/>
                <a:cs typeface="宋体"/>
              </a:rPr>
              <a:t>系统应用缺乏</a:t>
            </a:r>
            <a:r>
              <a:rPr dirty="0" sz="1200" spc="10">
                <a:latin typeface="宋体"/>
                <a:cs typeface="宋体"/>
              </a:rPr>
              <a:t>有</a:t>
            </a:r>
            <a:r>
              <a:rPr dirty="0" sz="1200" spc="0">
                <a:latin typeface="宋体"/>
                <a:cs typeface="宋体"/>
              </a:rPr>
              <a:t>效安全管控。</a:t>
            </a:r>
            <a:r>
              <a:rPr dirty="0" sz="1200" spc="10">
                <a:latin typeface="宋体"/>
                <a:cs typeface="宋体"/>
              </a:rPr>
              <a:t>智</a:t>
            </a:r>
            <a:r>
              <a:rPr dirty="0" sz="1200" spc="0">
                <a:latin typeface="宋体"/>
                <a:cs typeface="宋体"/>
              </a:rPr>
              <a:t>能建筑在运行</a:t>
            </a:r>
            <a:r>
              <a:rPr dirty="0" sz="1200" spc="10">
                <a:latin typeface="宋体"/>
                <a:cs typeface="宋体"/>
              </a:rPr>
              <a:t>中</a:t>
            </a:r>
            <a:r>
              <a:rPr dirty="0" sz="1200" spc="0">
                <a:latin typeface="宋体"/>
                <a:cs typeface="宋体"/>
              </a:rPr>
              <a:t>面临着多重</a:t>
            </a:r>
            <a:r>
              <a:rPr dirty="0" sz="1200">
                <a:latin typeface="宋体"/>
                <a:cs typeface="宋体"/>
              </a:rPr>
              <a:t>安 全威胁</a:t>
            </a:r>
            <a:r>
              <a:rPr dirty="0" sz="1200" spc="-75">
                <a:latin typeface="宋体"/>
                <a:cs typeface="宋体"/>
              </a:rPr>
              <a:t>。</a:t>
            </a:r>
            <a:r>
              <a:rPr dirty="0" sz="1200">
                <a:latin typeface="宋体"/>
                <a:cs typeface="宋体"/>
              </a:rPr>
              <a:t>消防自动化系</a:t>
            </a:r>
            <a:r>
              <a:rPr dirty="0" sz="1200" spc="-75">
                <a:latin typeface="宋体"/>
                <a:cs typeface="宋体"/>
              </a:rPr>
              <a:t>统</a:t>
            </a:r>
            <a:r>
              <a:rPr dirty="0" sz="1200">
                <a:latin typeface="宋体"/>
                <a:cs typeface="宋体"/>
              </a:rPr>
              <a:t>（</a:t>
            </a:r>
            <a:r>
              <a:rPr dirty="0" sz="1200" spc="-50">
                <a:latin typeface="Calibri"/>
                <a:cs typeface="Calibri"/>
              </a:rPr>
              <a:t>F</a:t>
            </a:r>
            <a:r>
              <a:rPr dirty="0" sz="1200" spc="-15">
                <a:latin typeface="Calibri"/>
                <a:cs typeface="Calibri"/>
              </a:rPr>
              <a:t>AS</a:t>
            </a:r>
            <a:r>
              <a:rPr dirty="0" sz="1200" spc="-85">
                <a:latin typeface="宋体"/>
                <a:cs typeface="宋体"/>
              </a:rPr>
              <a:t>）</a:t>
            </a:r>
            <a:r>
              <a:rPr dirty="0" sz="1200">
                <a:latin typeface="宋体"/>
                <a:cs typeface="宋体"/>
              </a:rPr>
              <a:t>和安防自动化</a:t>
            </a:r>
            <a:r>
              <a:rPr dirty="0" sz="1200" spc="5">
                <a:latin typeface="宋体"/>
                <a:cs typeface="宋体"/>
              </a:rPr>
              <a:t>系</a:t>
            </a:r>
            <a:r>
              <a:rPr dirty="0" sz="1200" spc="-75">
                <a:latin typeface="宋体"/>
                <a:cs typeface="宋体"/>
              </a:rPr>
              <a:t>统</a:t>
            </a:r>
            <a:r>
              <a:rPr dirty="0" sz="1200">
                <a:latin typeface="宋体"/>
                <a:cs typeface="宋体"/>
              </a:rPr>
              <a:t>（</a:t>
            </a:r>
            <a:r>
              <a:rPr dirty="0" sz="1200">
                <a:latin typeface="Calibri"/>
                <a:cs typeface="Calibri"/>
              </a:rPr>
              <a:t>SA</a:t>
            </a:r>
            <a:r>
              <a:rPr dirty="0" sz="1200" spc="-15">
                <a:latin typeface="Calibri"/>
                <a:cs typeface="Calibri"/>
              </a:rPr>
              <a:t>S</a:t>
            </a:r>
            <a:r>
              <a:rPr dirty="0" sz="1200" spc="-85">
                <a:latin typeface="宋体"/>
                <a:cs typeface="宋体"/>
              </a:rPr>
              <a:t>）</a:t>
            </a:r>
            <a:r>
              <a:rPr dirty="0" sz="1200">
                <a:latin typeface="宋体"/>
                <a:cs typeface="宋体"/>
              </a:rPr>
              <a:t>作为智能化系</a:t>
            </a:r>
            <a:r>
              <a:rPr dirty="0" sz="1200" spc="5">
                <a:latin typeface="宋体"/>
                <a:cs typeface="宋体"/>
              </a:rPr>
              <a:t>统</a:t>
            </a:r>
            <a:r>
              <a:rPr dirty="0" sz="1200">
                <a:latin typeface="宋体"/>
                <a:cs typeface="宋体"/>
              </a:rPr>
              <a:t>的重 要组成部分</a:t>
            </a:r>
            <a:r>
              <a:rPr dirty="0" sz="1200" spc="-240">
                <a:latin typeface="宋体"/>
                <a:cs typeface="宋体"/>
              </a:rPr>
              <a:t>，</a:t>
            </a:r>
            <a:r>
              <a:rPr dirty="0" sz="1200">
                <a:latin typeface="宋体"/>
                <a:cs typeface="宋体"/>
              </a:rPr>
              <a:t>承担着保障建筑物公共安全的重要作用</a:t>
            </a:r>
            <a:r>
              <a:rPr dirty="0" sz="1200" spc="-229">
                <a:latin typeface="宋体"/>
                <a:cs typeface="宋体"/>
              </a:rPr>
              <a:t>，</a:t>
            </a:r>
            <a:r>
              <a:rPr dirty="0" sz="1200">
                <a:latin typeface="宋体"/>
                <a:cs typeface="宋体"/>
              </a:rPr>
              <a:t>一旦系统出现故障不能正 常运行</a:t>
            </a:r>
            <a:r>
              <a:rPr dirty="0" sz="1200" spc="-240">
                <a:latin typeface="宋体"/>
                <a:cs typeface="宋体"/>
              </a:rPr>
              <a:t>，</a:t>
            </a:r>
            <a:r>
              <a:rPr dirty="0" sz="1200">
                <a:latin typeface="宋体"/>
                <a:cs typeface="宋体"/>
              </a:rPr>
              <a:t>将带来极大的安全隐患</a:t>
            </a:r>
            <a:r>
              <a:rPr dirty="0" sz="1200" spc="-229">
                <a:latin typeface="宋体"/>
                <a:cs typeface="宋体"/>
              </a:rPr>
              <a:t>。</a:t>
            </a:r>
            <a:r>
              <a:rPr dirty="0" sz="1200">
                <a:latin typeface="宋体"/>
                <a:cs typeface="宋体"/>
              </a:rPr>
              <a:t>虽然国家标准里已对智能建筑的安全性应急系 统做出了强制性规定</a:t>
            </a:r>
            <a:r>
              <a:rPr dirty="0" sz="1200" spc="-470">
                <a:latin typeface="宋体"/>
                <a:cs typeface="宋体"/>
              </a:rPr>
              <a:t>，</a:t>
            </a:r>
            <a:r>
              <a:rPr dirty="0" sz="1200">
                <a:latin typeface="宋体"/>
                <a:cs typeface="宋体"/>
              </a:rPr>
              <a:t>但对于如何保证智能化系统长期正常运行并发挥其应有的 公共安全监测预警功能</a:t>
            </a:r>
            <a:r>
              <a:rPr dirty="0" sz="1200" spc="-240">
                <a:latin typeface="宋体"/>
                <a:cs typeface="宋体"/>
              </a:rPr>
              <a:t>，</a:t>
            </a:r>
            <a:r>
              <a:rPr dirty="0" sz="1200">
                <a:latin typeface="宋体"/>
                <a:cs typeface="宋体"/>
              </a:rPr>
              <a:t>目前仍缺乏有效的管控手段</a:t>
            </a:r>
            <a:r>
              <a:rPr dirty="0" sz="1200" spc="-229">
                <a:latin typeface="宋体"/>
                <a:cs typeface="宋体"/>
              </a:rPr>
              <a:t>。</a:t>
            </a:r>
            <a:r>
              <a:rPr dirty="0" sz="1200">
                <a:latin typeface="宋体"/>
                <a:cs typeface="宋体"/>
              </a:rPr>
              <a:t>除了智能建筑本身的传统 安全问题外</a:t>
            </a:r>
            <a:r>
              <a:rPr dirty="0" sz="1200" spc="-240">
                <a:latin typeface="宋体"/>
                <a:cs typeface="宋体"/>
              </a:rPr>
              <a:t>，</a:t>
            </a:r>
            <a:r>
              <a:rPr dirty="0" sz="1200">
                <a:latin typeface="宋体"/>
                <a:cs typeface="宋体"/>
              </a:rPr>
              <a:t>智能建筑领域的信息安全问题近年来也越发引起各方重视</a:t>
            </a:r>
            <a:r>
              <a:rPr dirty="0" sz="1200" spc="-229">
                <a:latin typeface="宋体"/>
                <a:cs typeface="宋体"/>
              </a:rPr>
              <a:t>。</a:t>
            </a:r>
            <a:r>
              <a:rPr dirty="0" sz="1200">
                <a:latin typeface="宋体"/>
                <a:cs typeface="宋体"/>
              </a:rPr>
              <a:t>由于智 能化系统在运行中需要采集大量使用者的数据</a:t>
            </a:r>
            <a:r>
              <a:rPr dirty="0" sz="1200" spc="-240">
                <a:latin typeface="宋体"/>
                <a:cs typeface="宋体"/>
              </a:rPr>
              <a:t>，</a:t>
            </a:r>
            <a:r>
              <a:rPr dirty="0" sz="1200">
                <a:latin typeface="宋体"/>
                <a:cs typeface="宋体"/>
              </a:rPr>
              <a:t>如何有效保护个人隐私数据</a:t>
            </a:r>
            <a:r>
              <a:rPr dirty="0" sz="1200" spc="-229">
                <a:latin typeface="宋体"/>
                <a:cs typeface="宋体"/>
              </a:rPr>
              <a:t>，</a:t>
            </a:r>
            <a:r>
              <a:rPr dirty="0" sz="1200">
                <a:latin typeface="宋体"/>
                <a:cs typeface="宋体"/>
              </a:rPr>
              <a:t>防 止数据泄露目前仍是一项挑战</a:t>
            </a:r>
            <a:r>
              <a:rPr dirty="0" sz="1200" spc="-470">
                <a:latin typeface="宋体"/>
                <a:cs typeface="宋体"/>
              </a:rPr>
              <a:t>。</a:t>
            </a:r>
            <a:r>
              <a:rPr dirty="0" sz="1200">
                <a:latin typeface="宋体"/>
                <a:cs typeface="宋体"/>
              </a:rPr>
              <a:t>尤其是许多智能建筑的环境能耗监测系统及安防 消防监测与控制系统均采用国外产品</a:t>
            </a:r>
            <a:r>
              <a:rPr dirty="0" sz="1200" spc="-470">
                <a:latin typeface="宋体"/>
                <a:cs typeface="宋体"/>
              </a:rPr>
              <a:t>，</a:t>
            </a:r>
            <a:r>
              <a:rPr dirty="0" sz="1200">
                <a:latin typeface="宋体"/>
                <a:cs typeface="宋体"/>
              </a:rPr>
              <a:t>在运行中产生的大量监测数据会被上载到 产品厂家的数据库服务器中，这将会对国家安全产生重大的安全隐患。</a:t>
            </a:r>
            <a:endParaRPr sz="1200">
              <a:latin typeface="宋体"/>
              <a:cs typeface="宋体"/>
            </a:endParaRPr>
          </a:p>
          <a:p>
            <a:pPr marL="317500">
              <a:lnSpc>
                <a:spcPct val="100000"/>
              </a:lnSpc>
              <a:spcBef>
                <a:spcPts val="900"/>
              </a:spcBef>
            </a:pPr>
            <a:r>
              <a:rPr dirty="0" sz="1200">
                <a:latin typeface="宋体"/>
                <a:cs typeface="宋体"/>
              </a:rPr>
              <a:t>导致这些问题的主要原因有以下几点：</a:t>
            </a:r>
            <a:endParaRPr sz="1200">
              <a:latin typeface="宋体"/>
              <a:cs typeface="宋体"/>
            </a:endParaRPr>
          </a:p>
          <a:p>
            <a:pPr algn="just" marL="12700" marR="80645" indent="304800">
              <a:lnSpc>
                <a:spcPct val="162500"/>
              </a:lnSpc>
            </a:pPr>
            <a:r>
              <a:rPr dirty="0" sz="1200">
                <a:latin typeface="Calibri"/>
                <a:cs typeface="Calibri"/>
              </a:rPr>
              <a:t>1.</a:t>
            </a:r>
            <a:r>
              <a:rPr dirty="0" sz="1200" spc="100">
                <a:latin typeface="Calibri"/>
                <a:cs typeface="Calibri"/>
              </a:rPr>
              <a:t> </a:t>
            </a:r>
            <a:r>
              <a:rPr dirty="0" sz="1200" spc="0">
                <a:latin typeface="宋体"/>
                <a:cs typeface="宋体"/>
              </a:rPr>
              <a:t>缺乏顶</a:t>
            </a:r>
            <a:r>
              <a:rPr dirty="0" sz="1200" spc="10">
                <a:latin typeface="宋体"/>
                <a:cs typeface="宋体"/>
              </a:rPr>
              <a:t>层</a:t>
            </a:r>
            <a:r>
              <a:rPr dirty="0" sz="1200" spc="0">
                <a:latin typeface="宋体"/>
                <a:cs typeface="宋体"/>
              </a:rPr>
              <a:t>设计。智能化</a:t>
            </a:r>
            <a:r>
              <a:rPr dirty="0" sz="1200" spc="10">
                <a:latin typeface="宋体"/>
                <a:cs typeface="宋体"/>
              </a:rPr>
              <a:t>、</a:t>
            </a:r>
            <a:r>
              <a:rPr dirty="0" sz="1200" spc="0">
                <a:latin typeface="宋体"/>
                <a:cs typeface="宋体"/>
              </a:rPr>
              <a:t>信息化设计涉</a:t>
            </a:r>
            <a:r>
              <a:rPr dirty="0" sz="1200" spc="10">
                <a:latin typeface="宋体"/>
                <a:cs typeface="宋体"/>
              </a:rPr>
              <a:t>及</a:t>
            </a:r>
            <a:r>
              <a:rPr dirty="0" sz="1200" spc="0">
                <a:latin typeface="宋体"/>
                <a:cs typeface="宋体"/>
              </a:rPr>
              <a:t>多个专业，知</a:t>
            </a:r>
            <a:r>
              <a:rPr dirty="0" sz="1200" spc="10">
                <a:latin typeface="宋体"/>
                <a:cs typeface="宋体"/>
              </a:rPr>
              <a:t>识</a:t>
            </a:r>
            <a:r>
              <a:rPr dirty="0" sz="1200" spc="0">
                <a:latin typeface="宋体"/>
                <a:cs typeface="宋体"/>
              </a:rPr>
              <a:t>面广。设计</a:t>
            </a:r>
            <a:r>
              <a:rPr dirty="0" sz="1200">
                <a:latin typeface="宋体"/>
                <a:cs typeface="宋体"/>
              </a:rPr>
              <a:t>过 程中</a:t>
            </a:r>
            <a:r>
              <a:rPr dirty="0" sz="1200" spc="-120">
                <a:latin typeface="宋体"/>
                <a:cs typeface="宋体"/>
              </a:rPr>
              <a:t>，</a:t>
            </a:r>
            <a:r>
              <a:rPr dirty="0" sz="1200">
                <a:latin typeface="宋体"/>
                <a:cs typeface="宋体"/>
              </a:rPr>
              <a:t>一般由电气专业设计基础的弱电图纸</a:t>
            </a:r>
            <a:r>
              <a:rPr dirty="0" sz="1200" spc="-110">
                <a:latin typeface="宋体"/>
                <a:cs typeface="宋体"/>
              </a:rPr>
              <a:t>，</a:t>
            </a:r>
            <a:r>
              <a:rPr dirty="0" sz="1200">
                <a:latin typeface="宋体"/>
                <a:cs typeface="宋体"/>
              </a:rPr>
              <a:t>图纸简单</a:t>
            </a:r>
            <a:r>
              <a:rPr dirty="0" sz="1200" spc="-120">
                <a:latin typeface="宋体"/>
                <a:cs typeface="宋体"/>
              </a:rPr>
              <a:t>，</a:t>
            </a:r>
            <a:r>
              <a:rPr dirty="0" sz="1200">
                <a:latin typeface="宋体"/>
                <a:cs typeface="宋体"/>
              </a:rPr>
              <a:t>缺乏深度</a:t>
            </a:r>
            <a:r>
              <a:rPr dirty="0" sz="1200" spc="-120">
                <a:latin typeface="宋体"/>
                <a:cs typeface="宋体"/>
              </a:rPr>
              <a:t>，</a:t>
            </a:r>
            <a:r>
              <a:rPr dirty="0" sz="1200">
                <a:latin typeface="宋体"/>
                <a:cs typeface="宋体"/>
              </a:rPr>
              <a:t>只对系统的 某方面提出设计规划</a:t>
            </a:r>
            <a:r>
              <a:rPr dirty="0" sz="1200" spc="-160">
                <a:latin typeface="宋体"/>
                <a:cs typeface="宋体"/>
              </a:rPr>
              <a:t>，</a:t>
            </a:r>
            <a:r>
              <a:rPr dirty="0" sz="1200">
                <a:latin typeface="宋体"/>
                <a:cs typeface="宋体"/>
              </a:rPr>
              <a:t>但对整体的设计缺乏帮助</a:t>
            </a:r>
            <a:r>
              <a:rPr dirty="0" sz="1200" spc="-160">
                <a:latin typeface="宋体"/>
                <a:cs typeface="宋体"/>
              </a:rPr>
              <a:t>，</a:t>
            </a:r>
            <a:r>
              <a:rPr dirty="0" sz="1200">
                <a:latin typeface="宋体"/>
                <a:cs typeface="宋体"/>
              </a:rPr>
              <a:t>缺少整合的</a:t>
            </a:r>
            <a:r>
              <a:rPr dirty="0" sz="1200" spc="-160">
                <a:latin typeface="宋体"/>
                <a:cs typeface="宋体"/>
              </a:rPr>
              <a:t>，</a:t>
            </a:r>
            <a:r>
              <a:rPr dirty="0" sz="1200">
                <a:latin typeface="宋体"/>
                <a:cs typeface="宋体"/>
              </a:rPr>
              <a:t>具有大局意识的</a:t>
            </a:r>
            <a:endParaRPr sz="1200">
              <a:latin typeface="宋体"/>
              <a:cs typeface="宋体"/>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08908" y="9645682"/>
            <a:ext cx="145415" cy="153670"/>
          </a:xfrm>
          <a:prstGeom prst="rect">
            <a:avLst/>
          </a:prstGeom>
        </p:spPr>
        <p:txBody>
          <a:bodyPr wrap="square" lIns="0" tIns="1905" rIns="0" bIns="0" rtlCol="0" vert="horz">
            <a:spAutoFit/>
          </a:bodyPr>
          <a:lstStyle/>
          <a:p>
            <a:pPr marL="12700">
              <a:lnSpc>
                <a:spcPct val="100000"/>
              </a:lnSpc>
              <a:spcBef>
                <a:spcPts val="15"/>
              </a:spcBef>
            </a:pPr>
            <a:r>
              <a:rPr dirty="0" sz="900" spc="-60">
                <a:latin typeface="Arial"/>
                <a:cs typeface="Arial"/>
              </a:rPr>
              <a:t>1</a:t>
            </a:r>
            <a:r>
              <a:rPr dirty="0" sz="900">
                <a:latin typeface="Arial"/>
                <a:cs typeface="Arial"/>
              </a:rPr>
              <a:t>1</a:t>
            </a:r>
            <a:endParaRPr sz="900">
              <a:latin typeface="Arial"/>
              <a:cs typeface="Arial"/>
            </a:endParaRPr>
          </a:p>
        </p:txBody>
      </p:sp>
      <p:sp>
        <p:nvSpPr>
          <p:cNvPr id="2" name="object 2"/>
          <p:cNvSpPr txBox="1"/>
          <p:nvPr/>
        </p:nvSpPr>
        <p:spPr>
          <a:xfrm>
            <a:off x="1130300" y="528955"/>
            <a:ext cx="5376545" cy="89535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0645">
              <a:lnSpc>
                <a:spcPct val="162500"/>
              </a:lnSpc>
            </a:pPr>
            <a:r>
              <a:rPr dirty="0" sz="1200" spc="10">
                <a:latin typeface="宋体"/>
                <a:cs typeface="宋体"/>
              </a:rPr>
              <a:t>但在设</a:t>
            </a:r>
            <a:r>
              <a:rPr dirty="0" sz="1200" spc="0">
                <a:latin typeface="宋体"/>
                <a:cs typeface="宋体"/>
              </a:rPr>
              <a:t>计</a:t>
            </a:r>
            <a:r>
              <a:rPr dirty="0" sz="1200" spc="10">
                <a:latin typeface="宋体"/>
                <a:cs typeface="宋体"/>
              </a:rPr>
              <a:t>过程中通常</a:t>
            </a:r>
            <a:r>
              <a:rPr dirty="0" sz="1200" spc="0">
                <a:latin typeface="宋体"/>
                <a:cs typeface="宋体"/>
              </a:rPr>
              <a:t>将</a:t>
            </a:r>
            <a:r>
              <a:rPr dirty="0" sz="1200" spc="10">
                <a:latin typeface="宋体"/>
                <a:cs typeface="宋体"/>
              </a:rPr>
              <a:t>子系统分别</a:t>
            </a:r>
            <a:r>
              <a:rPr dirty="0" sz="1200" spc="0">
                <a:latin typeface="宋体"/>
                <a:cs typeface="宋体"/>
              </a:rPr>
              <a:t>交</a:t>
            </a:r>
            <a:r>
              <a:rPr dirty="0" sz="1200" spc="10">
                <a:latin typeface="宋体"/>
                <a:cs typeface="宋体"/>
              </a:rPr>
              <a:t>给不同行业的</a:t>
            </a:r>
            <a:r>
              <a:rPr dirty="0" sz="1200" spc="0">
                <a:latin typeface="宋体"/>
                <a:cs typeface="宋体"/>
              </a:rPr>
              <a:t>不</a:t>
            </a:r>
            <a:r>
              <a:rPr dirty="0" sz="1200" spc="10">
                <a:latin typeface="宋体"/>
                <a:cs typeface="宋体"/>
              </a:rPr>
              <a:t>同企业分别</a:t>
            </a:r>
            <a:r>
              <a:rPr dirty="0" sz="1200" spc="0">
                <a:latin typeface="宋体"/>
                <a:cs typeface="宋体"/>
              </a:rPr>
              <a:t>进</a:t>
            </a:r>
            <a:r>
              <a:rPr dirty="0" sz="1200" spc="10">
                <a:latin typeface="宋体"/>
                <a:cs typeface="宋体"/>
              </a:rPr>
              <a:t>行设计和</a:t>
            </a:r>
            <a:r>
              <a:rPr dirty="0" sz="1200">
                <a:latin typeface="宋体"/>
                <a:cs typeface="宋体"/>
              </a:rPr>
              <a:t>建 设管理</a:t>
            </a:r>
            <a:r>
              <a:rPr dirty="0" sz="1200" spc="-160">
                <a:latin typeface="宋体"/>
                <a:cs typeface="宋体"/>
              </a:rPr>
              <a:t>，</a:t>
            </a:r>
            <a:r>
              <a:rPr dirty="0" sz="1200">
                <a:latin typeface="宋体"/>
                <a:cs typeface="宋体"/>
              </a:rPr>
              <a:t>导致智能化系统各自为战</a:t>
            </a:r>
            <a:r>
              <a:rPr dirty="0" sz="1200" spc="-160">
                <a:latin typeface="宋体"/>
                <a:cs typeface="宋体"/>
              </a:rPr>
              <a:t>，</a:t>
            </a:r>
            <a:r>
              <a:rPr dirty="0" sz="1200">
                <a:latin typeface="宋体"/>
                <a:cs typeface="宋体"/>
              </a:rPr>
              <a:t>关联性不多</a:t>
            </a:r>
            <a:r>
              <a:rPr dirty="0" sz="1200" spc="-160">
                <a:latin typeface="宋体"/>
                <a:cs typeface="宋体"/>
              </a:rPr>
              <a:t>，</a:t>
            </a:r>
            <a:r>
              <a:rPr dirty="0" sz="1200">
                <a:latin typeface="宋体"/>
                <a:cs typeface="宋体"/>
              </a:rPr>
              <a:t>无法有机结合形成统一的多功 能的整体，数据孤岛现象严重。</a:t>
            </a:r>
            <a:endParaRPr sz="1200">
              <a:latin typeface="宋体"/>
              <a:cs typeface="宋体"/>
            </a:endParaRPr>
          </a:p>
          <a:p>
            <a:pPr marL="12700" marR="5715" indent="304800">
              <a:lnSpc>
                <a:spcPct val="162500"/>
              </a:lnSpc>
              <a:buFont typeface="Calibri"/>
              <a:buAutoNum type="arabicPeriod" startAt="2"/>
              <a:tabLst>
                <a:tab pos="511175" algn="l"/>
              </a:tabLst>
            </a:pPr>
            <a:r>
              <a:rPr dirty="0" sz="1200" spc="0">
                <a:latin typeface="宋体"/>
                <a:cs typeface="宋体"/>
              </a:rPr>
              <a:t>国产应</a:t>
            </a:r>
            <a:r>
              <a:rPr dirty="0" sz="1200" spc="10">
                <a:latin typeface="宋体"/>
                <a:cs typeface="宋体"/>
              </a:rPr>
              <a:t>用</a:t>
            </a:r>
            <a:r>
              <a:rPr dirty="0" sz="1200" spc="0">
                <a:latin typeface="宋体"/>
                <a:cs typeface="宋体"/>
              </a:rPr>
              <a:t>产品缺乏核心</a:t>
            </a:r>
            <a:r>
              <a:rPr dirty="0" sz="1200" spc="10">
                <a:latin typeface="宋体"/>
                <a:cs typeface="宋体"/>
              </a:rPr>
              <a:t>技</a:t>
            </a:r>
            <a:r>
              <a:rPr dirty="0" sz="1200" spc="0">
                <a:latin typeface="宋体"/>
                <a:cs typeface="宋体"/>
              </a:rPr>
              <a:t>术。经过二三</a:t>
            </a:r>
            <a:r>
              <a:rPr dirty="0" sz="1200" spc="10">
                <a:latin typeface="宋体"/>
                <a:cs typeface="宋体"/>
              </a:rPr>
              <a:t>十</a:t>
            </a:r>
            <a:r>
              <a:rPr dirty="0" sz="1200" spc="0">
                <a:latin typeface="宋体"/>
                <a:cs typeface="宋体"/>
              </a:rPr>
              <a:t>年的发展，我</a:t>
            </a:r>
            <a:r>
              <a:rPr dirty="0" sz="1200" spc="10">
                <a:latin typeface="宋体"/>
                <a:cs typeface="宋体"/>
              </a:rPr>
              <a:t>国</a:t>
            </a:r>
            <a:r>
              <a:rPr dirty="0" sz="1200" spc="0">
                <a:latin typeface="宋体"/>
                <a:cs typeface="宋体"/>
              </a:rPr>
              <a:t>虽然已有大</a:t>
            </a:r>
            <a:r>
              <a:rPr dirty="0" sz="1200">
                <a:latin typeface="宋体"/>
                <a:cs typeface="宋体"/>
              </a:rPr>
              <a:t>量 企业可以生产智能建筑应用产品，但大多数企业还是仅限于相关硬件的销售上， 在控制系统的整体研发上就和国际品牌存在相当差距</a:t>
            </a:r>
            <a:r>
              <a:rPr dirty="0" sz="1200" spc="-240">
                <a:latin typeface="宋体"/>
                <a:cs typeface="宋体"/>
              </a:rPr>
              <a:t>，</a:t>
            </a:r>
            <a:r>
              <a:rPr dirty="0" sz="1200">
                <a:latin typeface="宋体"/>
                <a:cs typeface="宋体"/>
              </a:rPr>
              <a:t>核心产品国产化率低</a:t>
            </a:r>
            <a:r>
              <a:rPr dirty="0" sz="1200" spc="-229">
                <a:latin typeface="宋体"/>
                <a:cs typeface="宋体"/>
              </a:rPr>
              <a:t>，</a:t>
            </a:r>
            <a:r>
              <a:rPr dirty="0" sz="1200">
                <a:latin typeface="宋体"/>
                <a:cs typeface="宋体"/>
              </a:rPr>
              <a:t>且 性能也偏低</a:t>
            </a:r>
            <a:r>
              <a:rPr dirty="0" sz="1200" spc="-360">
                <a:latin typeface="宋体"/>
                <a:cs typeface="宋体"/>
              </a:rPr>
              <a:t>，</a:t>
            </a:r>
            <a:r>
              <a:rPr dirty="0" sz="1200">
                <a:latin typeface="宋体"/>
                <a:cs typeface="宋体"/>
              </a:rPr>
              <a:t>导致系统运行不稳定</a:t>
            </a:r>
            <a:r>
              <a:rPr dirty="0" sz="1200" spc="-360">
                <a:latin typeface="宋体"/>
                <a:cs typeface="宋体"/>
              </a:rPr>
              <a:t>，</a:t>
            </a:r>
            <a:r>
              <a:rPr dirty="0" sz="1200">
                <a:latin typeface="宋体"/>
                <a:cs typeface="宋体"/>
              </a:rPr>
              <a:t>无法完整实现设计功能</a:t>
            </a:r>
            <a:r>
              <a:rPr dirty="0" sz="1200" spc="-350">
                <a:latin typeface="宋体"/>
                <a:cs typeface="宋体"/>
              </a:rPr>
              <a:t>，</a:t>
            </a:r>
            <a:r>
              <a:rPr dirty="0" sz="1200">
                <a:latin typeface="宋体"/>
                <a:cs typeface="宋体"/>
              </a:rPr>
              <a:t>影响用户使用体</a:t>
            </a:r>
            <a:r>
              <a:rPr dirty="0" sz="1200" spc="-5">
                <a:latin typeface="宋体"/>
                <a:cs typeface="宋体"/>
              </a:rPr>
              <a:t>验</a:t>
            </a:r>
            <a:r>
              <a:rPr dirty="0" sz="1200">
                <a:latin typeface="宋体"/>
                <a:cs typeface="宋体"/>
              </a:rPr>
              <a:t>。</a:t>
            </a:r>
            <a:endParaRPr sz="1200">
              <a:latin typeface="宋体"/>
              <a:cs typeface="宋体"/>
            </a:endParaRPr>
          </a:p>
          <a:p>
            <a:pPr marL="12700" marR="21590" indent="304800">
              <a:lnSpc>
                <a:spcPct val="162500"/>
              </a:lnSpc>
              <a:buFont typeface="Calibri"/>
              <a:buAutoNum type="arabicPeriod" startAt="2"/>
              <a:tabLst>
                <a:tab pos="511175" algn="l"/>
              </a:tabLst>
            </a:pPr>
            <a:r>
              <a:rPr dirty="0" sz="1200" spc="0">
                <a:latin typeface="宋体"/>
                <a:cs typeface="宋体"/>
              </a:rPr>
              <a:t>绿色节</a:t>
            </a:r>
            <a:r>
              <a:rPr dirty="0" sz="1200" spc="10">
                <a:latin typeface="宋体"/>
                <a:cs typeface="宋体"/>
              </a:rPr>
              <a:t>能</a:t>
            </a:r>
            <a:r>
              <a:rPr dirty="0" sz="1200" spc="0">
                <a:latin typeface="宋体"/>
                <a:cs typeface="宋体"/>
              </a:rPr>
              <a:t>还处于薄弱环</a:t>
            </a:r>
            <a:r>
              <a:rPr dirty="0" sz="1200" spc="10">
                <a:latin typeface="宋体"/>
                <a:cs typeface="宋体"/>
              </a:rPr>
              <a:t>节</a:t>
            </a:r>
            <a:r>
              <a:rPr dirty="0" sz="1200" spc="0">
                <a:latin typeface="宋体"/>
                <a:cs typeface="宋体"/>
              </a:rPr>
              <a:t>。根</a:t>
            </a:r>
            <a:r>
              <a:rPr dirty="0" sz="1200">
                <a:latin typeface="宋体"/>
                <a:cs typeface="宋体"/>
              </a:rPr>
              <a:t>据</a:t>
            </a:r>
            <a:r>
              <a:rPr dirty="0" sz="1200" spc="-290">
                <a:latin typeface="宋体"/>
                <a:cs typeface="宋体"/>
              </a:rPr>
              <a:t> </a:t>
            </a:r>
            <a:r>
              <a:rPr dirty="0" sz="1200" spc="-5">
                <a:latin typeface="Calibri"/>
                <a:cs typeface="Calibri"/>
              </a:rPr>
              <a:t>2015</a:t>
            </a:r>
            <a:r>
              <a:rPr dirty="0" sz="1200" spc="35">
                <a:latin typeface="Calibri"/>
                <a:cs typeface="Calibri"/>
              </a:rPr>
              <a:t> </a:t>
            </a:r>
            <a:r>
              <a:rPr dirty="0" sz="1200" spc="0">
                <a:latin typeface="宋体"/>
                <a:cs typeface="宋体"/>
              </a:rPr>
              <a:t>年霍尼</a:t>
            </a:r>
            <a:r>
              <a:rPr dirty="0" sz="1200" spc="10">
                <a:latin typeface="宋体"/>
                <a:cs typeface="宋体"/>
              </a:rPr>
              <a:t>韦</a:t>
            </a:r>
            <a:r>
              <a:rPr dirty="0" sz="1200" spc="0">
                <a:latin typeface="宋体"/>
                <a:cs typeface="宋体"/>
              </a:rPr>
              <a:t>尔对我国</a:t>
            </a:r>
            <a:r>
              <a:rPr dirty="0" sz="1200">
                <a:latin typeface="宋体"/>
                <a:cs typeface="宋体"/>
              </a:rPr>
              <a:t>超</a:t>
            </a:r>
            <a:r>
              <a:rPr dirty="0" sz="1200" spc="-290">
                <a:latin typeface="宋体"/>
                <a:cs typeface="宋体"/>
              </a:rPr>
              <a:t> </a:t>
            </a:r>
            <a:r>
              <a:rPr dirty="0" sz="1200">
                <a:latin typeface="Calibri"/>
                <a:cs typeface="Calibri"/>
              </a:rPr>
              <a:t>1000</a:t>
            </a:r>
            <a:r>
              <a:rPr dirty="0" sz="1200" spc="25">
                <a:latin typeface="Calibri"/>
                <a:cs typeface="Calibri"/>
              </a:rPr>
              <a:t> </a:t>
            </a:r>
            <a:r>
              <a:rPr dirty="0" sz="1200" spc="0">
                <a:latin typeface="宋体"/>
                <a:cs typeface="宋体"/>
              </a:rPr>
              <a:t>栋智</a:t>
            </a:r>
            <a:r>
              <a:rPr dirty="0" sz="1200">
                <a:latin typeface="宋体"/>
                <a:cs typeface="宋体"/>
              </a:rPr>
              <a:t>能 建筑的调研发现</a:t>
            </a:r>
            <a:r>
              <a:rPr dirty="0" sz="1200" spc="-240">
                <a:latin typeface="宋体"/>
                <a:cs typeface="宋体"/>
              </a:rPr>
              <a:t>，</a:t>
            </a:r>
            <a:r>
              <a:rPr dirty="0" sz="1200">
                <a:latin typeface="宋体"/>
                <a:cs typeface="宋体"/>
              </a:rPr>
              <a:t>绿色与节能领域的整体得分明显较低</a:t>
            </a:r>
            <a:r>
              <a:rPr dirty="0" sz="1200" spc="-229">
                <a:latin typeface="宋体"/>
                <a:cs typeface="宋体"/>
              </a:rPr>
              <a:t>。</a:t>
            </a:r>
            <a:r>
              <a:rPr dirty="0" sz="1200">
                <a:latin typeface="宋体"/>
                <a:cs typeface="宋体"/>
              </a:rPr>
              <a:t>由于我国之前对于绿色 建筑并无强制性的法律法规，导致节能技术在智能建筑上的实际运用并不理想。 出于成本因素考虑，一些开发商常常会在建设时用普通材料代替节能环保材料， 或者不采用节能新技术</a:t>
            </a:r>
            <a:r>
              <a:rPr dirty="0" sz="1200" spc="-160">
                <a:latin typeface="宋体"/>
                <a:cs typeface="宋体"/>
              </a:rPr>
              <a:t>，</a:t>
            </a:r>
            <a:r>
              <a:rPr dirty="0" sz="1200">
                <a:latin typeface="宋体"/>
                <a:cs typeface="宋体"/>
              </a:rPr>
              <a:t>最终增加了建筑物的能耗</a:t>
            </a:r>
            <a:r>
              <a:rPr dirty="0" sz="1200" spc="-160">
                <a:latin typeface="宋体"/>
                <a:cs typeface="宋体"/>
              </a:rPr>
              <a:t>。</a:t>
            </a:r>
            <a:r>
              <a:rPr dirty="0" sz="1200">
                <a:latin typeface="宋体"/>
                <a:cs typeface="宋体"/>
              </a:rPr>
              <a:t>此外</a:t>
            </a:r>
            <a:r>
              <a:rPr dirty="0" sz="1200" spc="-160">
                <a:latin typeface="宋体"/>
                <a:cs typeface="宋体"/>
              </a:rPr>
              <a:t>，</a:t>
            </a:r>
            <a:r>
              <a:rPr dirty="0" sz="1200">
                <a:latin typeface="宋体"/>
                <a:cs typeface="宋体"/>
              </a:rPr>
              <a:t>不少智能建筑由于在 建造时未采用更加节能的运行系统</a:t>
            </a:r>
            <a:r>
              <a:rPr dirty="0" sz="1200" spc="-240">
                <a:latin typeface="宋体"/>
                <a:cs typeface="宋体"/>
              </a:rPr>
              <a:t>，</a:t>
            </a:r>
            <a:r>
              <a:rPr dirty="0" sz="1200">
                <a:latin typeface="宋体"/>
                <a:cs typeface="宋体"/>
              </a:rPr>
              <a:t>导致后期再管理和维护过程中成本过高</a:t>
            </a:r>
            <a:r>
              <a:rPr dirty="0" sz="1200" spc="-229">
                <a:latin typeface="宋体"/>
                <a:cs typeface="宋体"/>
              </a:rPr>
              <a:t>，</a:t>
            </a:r>
            <a:r>
              <a:rPr dirty="0" sz="1200">
                <a:latin typeface="宋体"/>
                <a:cs typeface="宋体"/>
              </a:rPr>
              <a:t>最 后系统逐渐失效，无法进行管理和维护</a:t>
            </a:r>
            <a:r>
              <a:rPr dirty="0" sz="1200" spc="-5">
                <a:latin typeface="Calibri"/>
                <a:cs typeface="Calibri"/>
              </a:rPr>
              <a:t>[13]</a:t>
            </a:r>
            <a:r>
              <a:rPr dirty="0" sz="1200">
                <a:latin typeface="宋体"/>
                <a:cs typeface="宋体"/>
              </a:rPr>
              <a:t>。</a:t>
            </a:r>
            <a:endParaRPr sz="1200">
              <a:latin typeface="宋体"/>
              <a:cs typeface="宋体"/>
            </a:endParaRPr>
          </a:p>
          <a:p>
            <a:pPr marL="12700" marR="78105" indent="304800">
              <a:lnSpc>
                <a:spcPct val="162500"/>
              </a:lnSpc>
              <a:buFont typeface="Calibri"/>
              <a:buAutoNum type="arabicPeriod" startAt="2"/>
              <a:tabLst>
                <a:tab pos="502284" algn="l"/>
              </a:tabLst>
            </a:pPr>
            <a:r>
              <a:rPr dirty="0" sz="1200">
                <a:latin typeface="宋体"/>
                <a:cs typeface="宋体"/>
              </a:rPr>
              <a:t>“重硬轻软</a:t>
            </a:r>
            <a:r>
              <a:rPr dirty="0" sz="1200" spc="-600">
                <a:latin typeface="宋体"/>
                <a:cs typeface="宋体"/>
              </a:rPr>
              <a:t>”</a:t>
            </a:r>
            <a:r>
              <a:rPr dirty="0" sz="1200" spc="-60">
                <a:latin typeface="宋体"/>
                <a:cs typeface="宋体"/>
              </a:rPr>
              <a:t>，</a:t>
            </a:r>
            <a:r>
              <a:rPr dirty="0" sz="1200">
                <a:latin typeface="宋体"/>
                <a:cs typeface="宋体"/>
              </a:rPr>
              <a:t>对运维服务重视不</a:t>
            </a:r>
            <a:r>
              <a:rPr dirty="0" sz="1200" spc="5">
                <a:latin typeface="宋体"/>
                <a:cs typeface="宋体"/>
              </a:rPr>
              <a:t>足</a:t>
            </a:r>
            <a:r>
              <a:rPr dirty="0" sz="1200" spc="-60">
                <a:latin typeface="宋体"/>
                <a:cs typeface="宋体"/>
              </a:rPr>
              <a:t>。</a:t>
            </a:r>
            <a:r>
              <a:rPr dirty="0" sz="1200">
                <a:latin typeface="宋体"/>
                <a:cs typeface="宋体"/>
              </a:rPr>
              <a:t>智能化系统运维服务</a:t>
            </a:r>
            <a:r>
              <a:rPr dirty="0" sz="1200" spc="5">
                <a:latin typeface="宋体"/>
                <a:cs typeface="宋体"/>
              </a:rPr>
              <a:t>在</a:t>
            </a:r>
            <a:r>
              <a:rPr dirty="0" sz="1200">
                <a:latin typeface="宋体"/>
                <a:cs typeface="宋体"/>
              </a:rPr>
              <a:t>国外是一个 很大的概念</a:t>
            </a:r>
            <a:r>
              <a:rPr dirty="0" sz="1200" spc="-240">
                <a:latin typeface="宋体"/>
                <a:cs typeface="宋体"/>
              </a:rPr>
              <a:t>，</a:t>
            </a:r>
            <a:r>
              <a:rPr dirty="0" sz="1200">
                <a:latin typeface="宋体"/>
                <a:cs typeface="宋体"/>
              </a:rPr>
              <a:t>也具有非常大的市场容量</a:t>
            </a:r>
            <a:r>
              <a:rPr dirty="0" sz="1200" spc="-229">
                <a:latin typeface="宋体"/>
                <a:cs typeface="宋体"/>
              </a:rPr>
              <a:t>。</a:t>
            </a:r>
            <a:r>
              <a:rPr dirty="0" sz="1200">
                <a:latin typeface="宋体"/>
                <a:cs typeface="宋体"/>
              </a:rPr>
              <a:t>服务业务也是不少外资重要的营收来源</a:t>
            </a:r>
            <a:endParaRPr sz="1200">
              <a:latin typeface="宋体"/>
              <a:cs typeface="宋体"/>
            </a:endParaRPr>
          </a:p>
          <a:p>
            <a:pPr algn="just" marL="12700" marR="79375">
              <a:lnSpc>
                <a:spcPct val="162500"/>
              </a:lnSpc>
            </a:pPr>
            <a:r>
              <a:rPr dirty="0" sz="1200">
                <a:latin typeface="Calibri"/>
                <a:cs typeface="Calibri"/>
              </a:rPr>
              <a:t>[14</a:t>
            </a:r>
            <a:r>
              <a:rPr dirty="0" sz="1200" spc="-20">
                <a:latin typeface="Calibri"/>
                <a:cs typeface="Calibri"/>
              </a:rPr>
              <a:t>]</a:t>
            </a:r>
            <a:r>
              <a:rPr dirty="0" sz="1200">
                <a:latin typeface="宋体"/>
                <a:cs typeface="宋体"/>
              </a:rPr>
              <a:t>。而就大的市场环境来说，国内智能建筑主流市</a:t>
            </a:r>
            <a:r>
              <a:rPr dirty="0" sz="1200" spc="5">
                <a:latin typeface="宋体"/>
                <a:cs typeface="宋体"/>
              </a:rPr>
              <a:t>场</a:t>
            </a:r>
            <a:r>
              <a:rPr dirty="0" sz="1200">
                <a:latin typeface="宋体"/>
                <a:cs typeface="宋体"/>
              </a:rPr>
              <a:t>还是在新建的项目</a:t>
            </a:r>
            <a:r>
              <a:rPr dirty="0" sz="1200" spc="-5">
                <a:latin typeface="宋体"/>
                <a:cs typeface="宋体"/>
              </a:rPr>
              <a:t>中</a:t>
            </a:r>
            <a:r>
              <a:rPr dirty="0" sz="1200" spc="-15">
                <a:latin typeface="宋体"/>
                <a:cs typeface="宋体"/>
              </a:rPr>
              <a:t>，</a:t>
            </a:r>
            <a:r>
              <a:rPr dirty="0" sz="1200">
                <a:latin typeface="宋体"/>
                <a:cs typeface="宋体"/>
              </a:rPr>
              <a:t>系 统集成和产品供应商集中精力关注当前和未来的工程市场</a:t>
            </a:r>
            <a:r>
              <a:rPr dirty="0" sz="1200" spc="-470">
                <a:latin typeface="宋体"/>
                <a:cs typeface="宋体"/>
              </a:rPr>
              <a:t>，</a:t>
            </a:r>
            <a:r>
              <a:rPr dirty="0" sz="1200">
                <a:latin typeface="宋体"/>
                <a:cs typeface="宋体"/>
              </a:rPr>
              <a:t>对已完成工程项目的 运行情况不甚重视</a:t>
            </a:r>
            <a:r>
              <a:rPr dirty="0" sz="1200" spc="-240">
                <a:latin typeface="宋体"/>
                <a:cs typeface="宋体"/>
              </a:rPr>
              <a:t>，</a:t>
            </a:r>
            <a:r>
              <a:rPr dirty="0" sz="1200">
                <a:latin typeface="宋体"/>
                <a:cs typeface="宋体"/>
              </a:rPr>
              <a:t>对人员的专业培训并不到位</a:t>
            </a:r>
            <a:r>
              <a:rPr dirty="0" sz="1200" spc="-229">
                <a:latin typeface="宋体"/>
                <a:cs typeface="宋体"/>
              </a:rPr>
              <a:t>；</a:t>
            </a:r>
            <a:r>
              <a:rPr dirty="0" sz="1200">
                <a:latin typeface="宋体"/>
                <a:cs typeface="宋体"/>
              </a:rPr>
              <a:t>接管智能化系统运营的物业公 </a:t>
            </a:r>
            <a:r>
              <a:rPr dirty="0" sz="1200" spc="0">
                <a:latin typeface="宋体"/>
                <a:cs typeface="宋体"/>
              </a:rPr>
              <a:t>司又缺乏智能化</a:t>
            </a:r>
            <a:r>
              <a:rPr dirty="0" sz="1200" spc="10">
                <a:latin typeface="宋体"/>
                <a:cs typeface="宋体"/>
              </a:rPr>
              <a:t>系</a:t>
            </a:r>
            <a:r>
              <a:rPr dirty="0" sz="1200" spc="0">
                <a:latin typeface="宋体"/>
                <a:cs typeface="宋体"/>
              </a:rPr>
              <a:t>统的管理知识和人才</a:t>
            </a:r>
            <a:r>
              <a:rPr dirty="0" sz="1200" spc="0">
                <a:latin typeface="Calibri"/>
                <a:cs typeface="Calibri"/>
              </a:rPr>
              <a:t>,</a:t>
            </a:r>
            <a:r>
              <a:rPr dirty="0" sz="1200" spc="0">
                <a:latin typeface="宋体"/>
                <a:cs typeface="宋体"/>
              </a:rPr>
              <a:t>难以保障系统长</a:t>
            </a:r>
            <a:r>
              <a:rPr dirty="0" sz="1200" spc="10">
                <a:latin typeface="宋体"/>
                <a:cs typeface="宋体"/>
              </a:rPr>
              <a:t>期</a:t>
            </a:r>
            <a:r>
              <a:rPr dirty="0" sz="1200" spc="0">
                <a:latin typeface="宋体"/>
                <a:cs typeface="宋体"/>
              </a:rPr>
              <a:t>正常运行。对后期</a:t>
            </a:r>
            <a:r>
              <a:rPr dirty="0" sz="1200">
                <a:latin typeface="宋体"/>
                <a:cs typeface="宋体"/>
              </a:rPr>
              <a:t>维 </a:t>
            </a:r>
            <a:r>
              <a:rPr dirty="0" sz="1200" spc="10">
                <a:latin typeface="宋体"/>
                <a:cs typeface="宋体"/>
              </a:rPr>
              <a:t>护管理</a:t>
            </a:r>
            <a:r>
              <a:rPr dirty="0" sz="1200" spc="0">
                <a:latin typeface="宋体"/>
                <a:cs typeface="宋体"/>
              </a:rPr>
              <a:t>问</a:t>
            </a:r>
            <a:r>
              <a:rPr dirty="0" sz="1200" spc="10">
                <a:latin typeface="宋体"/>
                <a:cs typeface="宋体"/>
              </a:rPr>
              <a:t>题的普遍忽</a:t>
            </a:r>
            <a:r>
              <a:rPr dirty="0" sz="1200" spc="0">
                <a:latin typeface="宋体"/>
                <a:cs typeface="宋体"/>
              </a:rPr>
              <a:t>视</a:t>
            </a:r>
            <a:r>
              <a:rPr dirty="0" sz="1200" spc="10">
                <a:latin typeface="宋体"/>
                <a:cs typeface="宋体"/>
              </a:rPr>
              <a:t>严重影响了</a:t>
            </a:r>
            <a:r>
              <a:rPr dirty="0" sz="1200" spc="0">
                <a:latin typeface="宋体"/>
                <a:cs typeface="宋体"/>
              </a:rPr>
              <a:t>我</a:t>
            </a:r>
            <a:r>
              <a:rPr dirty="0" sz="1200" spc="10">
                <a:latin typeface="宋体"/>
                <a:cs typeface="宋体"/>
              </a:rPr>
              <a:t>国大量智能建</a:t>
            </a:r>
            <a:r>
              <a:rPr dirty="0" sz="1200" spc="0">
                <a:latin typeface="宋体"/>
                <a:cs typeface="宋体"/>
              </a:rPr>
              <a:t>筑</a:t>
            </a:r>
            <a:r>
              <a:rPr dirty="0" sz="1200" spc="10">
                <a:latin typeface="宋体"/>
                <a:cs typeface="宋体"/>
              </a:rPr>
              <a:t>的智能化系</a:t>
            </a:r>
            <a:r>
              <a:rPr dirty="0" sz="1200" spc="0">
                <a:latin typeface="宋体"/>
                <a:cs typeface="宋体"/>
              </a:rPr>
              <a:t>统</a:t>
            </a:r>
            <a:r>
              <a:rPr dirty="0" sz="1200" spc="10">
                <a:latin typeface="宋体"/>
                <a:cs typeface="宋体"/>
              </a:rPr>
              <a:t>的实际使</a:t>
            </a:r>
            <a:r>
              <a:rPr dirty="0" sz="1200">
                <a:latin typeface="宋体"/>
                <a:cs typeface="宋体"/>
              </a:rPr>
              <a:t>用 效果和寿命。</a:t>
            </a:r>
            <a:endParaRPr sz="1200">
              <a:latin typeface="宋体"/>
              <a:cs typeface="宋体"/>
            </a:endParaRPr>
          </a:p>
          <a:p>
            <a:pPr algn="just" marL="12700" marR="80645" indent="304800">
              <a:lnSpc>
                <a:spcPct val="162500"/>
              </a:lnSpc>
              <a:buFont typeface="Calibri"/>
              <a:buAutoNum type="arabicPeriod" startAt="5"/>
              <a:tabLst>
                <a:tab pos="511175" algn="l"/>
              </a:tabLst>
            </a:pPr>
            <a:r>
              <a:rPr dirty="0" sz="1200" spc="0">
                <a:latin typeface="宋体"/>
                <a:cs typeface="宋体"/>
              </a:rPr>
              <a:t>相关领</a:t>
            </a:r>
            <a:r>
              <a:rPr dirty="0" sz="1200" spc="10">
                <a:latin typeface="宋体"/>
                <a:cs typeface="宋体"/>
              </a:rPr>
              <a:t>域</a:t>
            </a:r>
            <a:r>
              <a:rPr dirty="0" sz="1200" spc="0">
                <a:latin typeface="宋体"/>
                <a:cs typeface="宋体"/>
              </a:rPr>
              <a:t>标准待完善。</a:t>
            </a:r>
            <a:r>
              <a:rPr dirty="0" sz="1200" spc="10">
                <a:latin typeface="宋体"/>
                <a:cs typeface="宋体"/>
              </a:rPr>
              <a:t>飞</a:t>
            </a:r>
            <a:r>
              <a:rPr dirty="0" sz="1200" spc="0">
                <a:latin typeface="宋体"/>
                <a:cs typeface="宋体"/>
              </a:rPr>
              <a:t>速发展的智能</a:t>
            </a:r>
            <a:r>
              <a:rPr dirty="0" sz="1200" spc="10">
                <a:latin typeface="宋体"/>
                <a:cs typeface="宋体"/>
              </a:rPr>
              <a:t>建</a:t>
            </a:r>
            <a:r>
              <a:rPr dirty="0" sz="1200" spc="0">
                <a:latin typeface="宋体"/>
                <a:cs typeface="宋体"/>
              </a:rPr>
              <a:t>筑领域和市场</a:t>
            </a:r>
            <a:r>
              <a:rPr dirty="0" sz="1200" spc="10">
                <a:latin typeface="宋体"/>
                <a:cs typeface="宋体"/>
              </a:rPr>
              <a:t>固</a:t>
            </a:r>
            <a:r>
              <a:rPr dirty="0" sz="1200" spc="0">
                <a:latin typeface="宋体"/>
                <a:cs typeface="宋体"/>
              </a:rPr>
              <a:t>然可喜，但</a:t>
            </a:r>
            <a:r>
              <a:rPr dirty="0" sz="1200">
                <a:latin typeface="宋体"/>
                <a:cs typeface="宋体"/>
              </a:rPr>
              <a:t>是 </a:t>
            </a:r>
            <a:r>
              <a:rPr dirty="0" sz="1200" spc="10">
                <a:latin typeface="宋体"/>
                <a:cs typeface="宋体"/>
              </a:rPr>
              <a:t>过快的</a:t>
            </a:r>
            <a:r>
              <a:rPr dirty="0" sz="1200" spc="0">
                <a:latin typeface="宋体"/>
                <a:cs typeface="宋体"/>
              </a:rPr>
              <a:t>发</a:t>
            </a:r>
            <a:r>
              <a:rPr dirty="0" sz="1200" spc="10">
                <a:latin typeface="宋体"/>
                <a:cs typeface="宋体"/>
              </a:rPr>
              <a:t>展速度也会</a:t>
            </a:r>
            <a:r>
              <a:rPr dirty="0" sz="1200" spc="0">
                <a:latin typeface="宋体"/>
                <a:cs typeface="宋体"/>
              </a:rPr>
              <a:t>带</a:t>
            </a:r>
            <a:r>
              <a:rPr dirty="0" sz="1200" spc="10">
                <a:latin typeface="宋体"/>
                <a:cs typeface="宋体"/>
              </a:rPr>
              <a:t>来隐患：智</a:t>
            </a:r>
            <a:r>
              <a:rPr dirty="0" sz="1200" spc="0">
                <a:latin typeface="宋体"/>
                <a:cs typeface="宋体"/>
              </a:rPr>
              <a:t>能</a:t>
            </a:r>
            <a:r>
              <a:rPr dirty="0" sz="1200" spc="10">
                <a:latin typeface="宋体"/>
                <a:cs typeface="宋体"/>
              </a:rPr>
              <a:t>建筑标准体系</a:t>
            </a:r>
            <a:r>
              <a:rPr dirty="0" sz="1200" spc="0">
                <a:latin typeface="宋体"/>
                <a:cs typeface="宋体"/>
              </a:rPr>
              <a:t>的</a:t>
            </a:r>
            <a:r>
              <a:rPr dirty="0" sz="1200" spc="10">
                <a:latin typeface="宋体"/>
                <a:cs typeface="宋体"/>
              </a:rPr>
              <a:t>建设跟不上</a:t>
            </a:r>
            <a:r>
              <a:rPr dirty="0" sz="1200" spc="0">
                <a:latin typeface="宋体"/>
                <a:cs typeface="宋体"/>
              </a:rPr>
              <a:t>市</a:t>
            </a:r>
            <a:r>
              <a:rPr dirty="0" sz="1200" spc="10">
                <a:latin typeface="宋体"/>
                <a:cs typeface="宋体"/>
              </a:rPr>
              <a:t>场发展的</a:t>
            </a:r>
            <a:r>
              <a:rPr dirty="0" sz="1200">
                <a:latin typeface="宋体"/>
                <a:cs typeface="宋体"/>
              </a:rPr>
              <a:t>速 度</a:t>
            </a:r>
            <a:r>
              <a:rPr dirty="0" sz="1200" spc="-160">
                <a:latin typeface="宋体"/>
                <a:cs typeface="宋体"/>
              </a:rPr>
              <a:t>，</a:t>
            </a:r>
            <a:r>
              <a:rPr dirty="0" sz="1200">
                <a:latin typeface="宋体"/>
                <a:cs typeface="宋体"/>
              </a:rPr>
              <a:t>管理体系无法实现建筑类型的全覆盖</a:t>
            </a:r>
            <a:r>
              <a:rPr dirty="0" sz="1200" spc="-160">
                <a:latin typeface="宋体"/>
                <a:cs typeface="宋体"/>
              </a:rPr>
              <a:t>；</a:t>
            </a:r>
            <a:r>
              <a:rPr dirty="0" sz="1200">
                <a:latin typeface="宋体"/>
                <a:cs typeface="宋体"/>
              </a:rPr>
              <a:t>同时</a:t>
            </a:r>
            <a:r>
              <a:rPr dirty="0" sz="1200" spc="-160">
                <a:latin typeface="宋体"/>
                <a:cs typeface="宋体"/>
              </a:rPr>
              <a:t>，</a:t>
            </a:r>
            <a:r>
              <a:rPr dirty="0" sz="1200">
                <a:latin typeface="宋体"/>
                <a:cs typeface="宋体"/>
              </a:rPr>
              <a:t>智能建筑领域的快速发展导致 设计专业的增多，对跨专业设计，相关标准还不够完善。</a:t>
            </a:r>
            <a:endParaRPr sz="1200">
              <a:latin typeface="宋体"/>
              <a:cs typeface="宋体"/>
            </a:endParaRPr>
          </a:p>
          <a:p>
            <a:pPr algn="just" marL="12700" marR="80645" indent="304800">
              <a:lnSpc>
                <a:spcPct val="162500"/>
              </a:lnSpc>
              <a:buFont typeface="Calibri"/>
              <a:buAutoNum type="arabicPeriod" startAt="5"/>
              <a:tabLst>
                <a:tab pos="511175" algn="l"/>
              </a:tabLst>
            </a:pPr>
            <a:r>
              <a:rPr dirty="0" sz="1200" spc="0">
                <a:latin typeface="宋体"/>
                <a:cs typeface="宋体"/>
              </a:rPr>
              <a:t>对复合</a:t>
            </a:r>
            <a:r>
              <a:rPr dirty="0" sz="1200" spc="10">
                <a:latin typeface="宋体"/>
                <a:cs typeface="宋体"/>
              </a:rPr>
              <a:t>型</a:t>
            </a:r>
            <a:r>
              <a:rPr dirty="0" sz="1200" spc="0">
                <a:latin typeface="宋体"/>
                <a:cs typeface="宋体"/>
              </a:rPr>
              <a:t>人才的培养仍</a:t>
            </a:r>
            <a:r>
              <a:rPr dirty="0" sz="1200" spc="10">
                <a:latin typeface="宋体"/>
                <a:cs typeface="宋体"/>
              </a:rPr>
              <a:t>需</a:t>
            </a:r>
            <a:r>
              <a:rPr dirty="0" sz="1200" spc="0">
                <a:latin typeface="宋体"/>
                <a:cs typeface="宋体"/>
              </a:rPr>
              <a:t>加强。随着建</a:t>
            </a:r>
            <a:r>
              <a:rPr dirty="0" sz="1200" spc="10">
                <a:latin typeface="宋体"/>
                <a:cs typeface="宋体"/>
              </a:rPr>
              <a:t>筑</a:t>
            </a:r>
            <a:r>
              <a:rPr dirty="0" sz="1200" spc="0">
                <a:latin typeface="宋体"/>
                <a:cs typeface="宋体"/>
              </a:rPr>
              <a:t>智能化水平的</a:t>
            </a:r>
            <a:r>
              <a:rPr dirty="0" sz="1200" spc="10">
                <a:latin typeface="宋体"/>
                <a:cs typeface="宋体"/>
              </a:rPr>
              <a:t>提</a:t>
            </a:r>
            <a:r>
              <a:rPr dirty="0" sz="1200" spc="0">
                <a:latin typeface="宋体"/>
                <a:cs typeface="宋体"/>
              </a:rPr>
              <a:t>高，智能建</a:t>
            </a:r>
            <a:r>
              <a:rPr dirty="0" sz="1200">
                <a:latin typeface="宋体"/>
                <a:cs typeface="宋体"/>
              </a:rPr>
              <a:t>筑 涉及到的专业</a:t>
            </a:r>
            <a:r>
              <a:rPr dirty="0" sz="1200" spc="-160">
                <a:latin typeface="宋体"/>
                <a:cs typeface="宋体"/>
              </a:rPr>
              <a:t>、</a:t>
            </a:r>
            <a:r>
              <a:rPr dirty="0" sz="1200">
                <a:latin typeface="宋体"/>
                <a:cs typeface="宋体"/>
              </a:rPr>
              <a:t>知识面的扩展</a:t>
            </a:r>
            <a:r>
              <a:rPr dirty="0" sz="1200" spc="-160">
                <a:latin typeface="宋体"/>
                <a:cs typeface="宋体"/>
              </a:rPr>
              <a:t>，</a:t>
            </a:r>
            <a:r>
              <a:rPr dirty="0" sz="1200">
                <a:latin typeface="宋体"/>
                <a:cs typeface="宋体"/>
              </a:rPr>
              <a:t>技术水平的深入</a:t>
            </a:r>
            <a:r>
              <a:rPr dirty="0" sz="1200" spc="-160">
                <a:latin typeface="宋体"/>
                <a:cs typeface="宋体"/>
              </a:rPr>
              <a:t>，</a:t>
            </a:r>
            <a:r>
              <a:rPr dirty="0" sz="1200">
                <a:latin typeface="宋体"/>
                <a:cs typeface="宋体"/>
              </a:rPr>
              <a:t>智能建筑行业从业人员专业技 能水平和综合素质受到极大考验</a:t>
            </a:r>
            <a:r>
              <a:rPr dirty="0" sz="1200" spc="-240">
                <a:latin typeface="宋体"/>
                <a:cs typeface="宋体"/>
              </a:rPr>
              <a:t>，</a:t>
            </a:r>
            <a:r>
              <a:rPr dirty="0" sz="1200">
                <a:latin typeface="宋体"/>
                <a:cs typeface="宋体"/>
              </a:rPr>
              <a:t>单一专业的能力素养已经无法满足要求</a:t>
            </a:r>
            <a:r>
              <a:rPr dirty="0" sz="1200" spc="-229">
                <a:latin typeface="宋体"/>
                <a:cs typeface="宋体"/>
              </a:rPr>
              <a:t>，</a:t>
            </a:r>
            <a:r>
              <a:rPr dirty="0" sz="1200">
                <a:latin typeface="宋体"/>
                <a:cs typeface="宋体"/>
              </a:rPr>
              <a:t>多学</a:t>
            </a:r>
            <a:endParaRPr sz="1200">
              <a:latin typeface="宋体"/>
              <a:cs typeface="宋体"/>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12</a:t>
            </a:r>
          </a:p>
        </p:txBody>
      </p:sp>
      <p:sp>
        <p:nvSpPr>
          <p:cNvPr id="2" name="object 2"/>
          <p:cNvSpPr txBox="1"/>
          <p:nvPr/>
        </p:nvSpPr>
        <p:spPr>
          <a:xfrm>
            <a:off x="1130300" y="528955"/>
            <a:ext cx="537654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1280">
              <a:lnSpc>
                <a:spcPct val="162500"/>
              </a:lnSpc>
            </a:pPr>
            <a:r>
              <a:rPr dirty="0" sz="1200">
                <a:latin typeface="宋体"/>
                <a:cs typeface="宋体"/>
              </a:rPr>
              <a:t>科融合的综合素养才是关键所在</a:t>
            </a:r>
            <a:r>
              <a:rPr dirty="0" sz="1200" spc="-160">
                <a:latin typeface="宋体"/>
                <a:cs typeface="宋体"/>
              </a:rPr>
              <a:t>。</a:t>
            </a:r>
            <a:r>
              <a:rPr dirty="0" sz="1200">
                <a:latin typeface="宋体"/>
                <a:cs typeface="宋体"/>
              </a:rPr>
              <a:t>高水平</a:t>
            </a:r>
            <a:r>
              <a:rPr dirty="0" sz="1200" spc="-160">
                <a:latin typeface="宋体"/>
                <a:cs typeface="宋体"/>
              </a:rPr>
              <a:t>、</a:t>
            </a:r>
            <a:r>
              <a:rPr dirty="0" sz="1200">
                <a:latin typeface="宋体"/>
                <a:cs typeface="宋体"/>
              </a:rPr>
              <a:t>高素质</a:t>
            </a:r>
            <a:r>
              <a:rPr dirty="0" sz="1200" spc="-160">
                <a:latin typeface="宋体"/>
                <a:cs typeface="宋体"/>
              </a:rPr>
              <a:t>、</a:t>
            </a:r>
            <a:r>
              <a:rPr dirty="0" sz="1200">
                <a:latin typeface="宋体"/>
                <a:cs typeface="宋体"/>
              </a:rPr>
              <a:t>综合能力强的智能建筑设计 师和专业工程师数量稀少</a:t>
            </a:r>
            <a:r>
              <a:rPr dirty="0" sz="1200" spc="-160">
                <a:latin typeface="宋体"/>
                <a:cs typeface="宋体"/>
              </a:rPr>
              <a:t>，</a:t>
            </a:r>
            <a:r>
              <a:rPr dirty="0" sz="1200">
                <a:latin typeface="宋体"/>
                <a:cs typeface="宋体"/>
              </a:rPr>
              <a:t>而缺乏了合格的优秀的设计师</a:t>
            </a:r>
            <a:r>
              <a:rPr dirty="0" sz="1200" spc="-160">
                <a:latin typeface="宋体"/>
                <a:cs typeface="宋体"/>
              </a:rPr>
              <a:t>、</a:t>
            </a:r>
            <a:r>
              <a:rPr dirty="0" sz="1200">
                <a:latin typeface="宋体"/>
                <a:cs typeface="宋体"/>
              </a:rPr>
              <a:t>工程师的指点</a:t>
            </a:r>
            <a:r>
              <a:rPr dirty="0" sz="1200" spc="-160">
                <a:latin typeface="宋体"/>
                <a:cs typeface="宋体"/>
              </a:rPr>
              <a:t>，</a:t>
            </a:r>
            <a:r>
              <a:rPr dirty="0" sz="1200">
                <a:latin typeface="宋体"/>
                <a:cs typeface="宋体"/>
              </a:rPr>
              <a:t>设计 方案往往根据建设商要求进行分离的</a:t>
            </a:r>
            <a:r>
              <a:rPr dirty="0" sz="1200" spc="-240">
                <a:latin typeface="宋体"/>
                <a:cs typeface="宋体"/>
              </a:rPr>
              <a:t>、</a:t>
            </a:r>
            <a:r>
              <a:rPr dirty="0" sz="1200">
                <a:latin typeface="宋体"/>
                <a:cs typeface="宋体"/>
              </a:rPr>
              <a:t>死板的设计</a:t>
            </a:r>
            <a:r>
              <a:rPr dirty="0" sz="1200" spc="-229">
                <a:latin typeface="宋体"/>
                <a:cs typeface="宋体"/>
              </a:rPr>
              <a:t>，</a:t>
            </a:r>
            <a:r>
              <a:rPr dirty="0" sz="1200">
                <a:latin typeface="宋体"/>
                <a:cs typeface="宋体"/>
              </a:rPr>
              <a:t>在整体性和可持续角度往往 存在问题</a:t>
            </a:r>
            <a:r>
              <a:rPr dirty="0" sz="1200" spc="-160">
                <a:latin typeface="宋体"/>
                <a:cs typeface="宋体"/>
              </a:rPr>
              <a:t>，</a:t>
            </a:r>
            <a:r>
              <a:rPr dirty="0" sz="1200">
                <a:latin typeface="宋体"/>
                <a:cs typeface="宋体"/>
              </a:rPr>
              <a:t>智能建筑的质量普遍偏低</a:t>
            </a:r>
            <a:r>
              <a:rPr dirty="0" sz="1200" spc="-160">
                <a:latin typeface="宋体"/>
                <a:cs typeface="宋体"/>
              </a:rPr>
              <a:t>。</a:t>
            </a:r>
            <a:r>
              <a:rPr dirty="0" sz="1200">
                <a:latin typeface="宋体"/>
                <a:cs typeface="宋体"/>
              </a:rPr>
              <a:t>不止在高端领域</a:t>
            </a:r>
            <a:r>
              <a:rPr dirty="0" sz="1200" spc="-160">
                <a:latin typeface="宋体"/>
                <a:cs typeface="宋体"/>
              </a:rPr>
              <a:t>，</a:t>
            </a:r>
            <a:r>
              <a:rPr dirty="0" sz="1200">
                <a:latin typeface="宋体"/>
                <a:cs typeface="宋体"/>
              </a:rPr>
              <a:t>即使是简单的施工人员 和管理者</a:t>
            </a:r>
            <a:r>
              <a:rPr dirty="0" sz="1200" spc="-160">
                <a:latin typeface="宋体"/>
                <a:cs typeface="宋体"/>
              </a:rPr>
              <a:t>，</a:t>
            </a:r>
            <a:r>
              <a:rPr dirty="0" sz="1200">
                <a:latin typeface="宋体"/>
                <a:cs typeface="宋体"/>
              </a:rPr>
              <a:t>也需要相关的</a:t>
            </a:r>
            <a:r>
              <a:rPr dirty="0" sz="1200" spc="-160">
                <a:latin typeface="宋体"/>
                <a:cs typeface="宋体"/>
              </a:rPr>
              <a:t>、</a:t>
            </a:r>
            <a:r>
              <a:rPr dirty="0" sz="1200">
                <a:latin typeface="宋体"/>
                <a:cs typeface="宋体"/>
              </a:rPr>
              <a:t>多方面的培训</a:t>
            </a:r>
            <a:r>
              <a:rPr dirty="0" sz="1200" spc="-160">
                <a:latin typeface="宋体"/>
                <a:cs typeface="宋体"/>
              </a:rPr>
              <a:t>，</a:t>
            </a:r>
            <a:r>
              <a:rPr dirty="0" sz="1200">
                <a:latin typeface="宋体"/>
                <a:cs typeface="宋体"/>
              </a:rPr>
              <a:t>才能高质量的完成智能建筑的建设工 作，保证智能建筑符合设计标准，具备可持续发展力。</a:t>
            </a:r>
            <a:endParaRPr sz="1200">
              <a:latin typeface="宋体"/>
              <a:cs typeface="宋体"/>
            </a:endParaRPr>
          </a:p>
          <a:p>
            <a:pPr marL="12700" marR="21590" indent="304800">
              <a:lnSpc>
                <a:spcPct val="162500"/>
              </a:lnSpc>
            </a:pPr>
            <a:r>
              <a:rPr dirty="0" sz="1200">
                <a:latin typeface="宋体"/>
                <a:cs typeface="宋体"/>
              </a:rPr>
              <a:t>因此，虽然我国智能建筑的市场规模巨大，发展迅速，但在推广的过程中， 仍有许多关键点需要突破</a:t>
            </a:r>
            <a:r>
              <a:rPr dirty="0" sz="1200" spc="-160">
                <a:latin typeface="宋体"/>
                <a:cs typeface="宋体"/>
              </a:rPr>
              <a:t>，</a:t>
            </a:r>
            <a:r>
              <a:rPr dirty="0" sz="1200">
                <a:latin typeface="宋体"/>
                <a:cs typeface="宋体"/>
              </a:rPr>
              <a:t>不仅是对技术的要求</a:t>
            </a:r>
            <a:r>
              <a:rPr dirty="0" sz="1200" spc="-160">
                <a:latin typeface="宋体"/>
                <a:cs typeface="宋体"/>
              </a:rPr>
              <a:t>，</a:t>
            </a:r>
            <a:r>
              <a:rPr dirty="0" sz="1200">
                <a:latin typeface="宋体"/>
                <a:cs typeface="宋体"/>
              </a:rPr>
              <a:t>还有相关方面的协调配合</a:t>
            </a:r>
            <a:r>
              <a:rPr dirty="0" sz="1200" spc="-160">
                <a:latin typeface="宋体"/>
                <a:cs typeface="宋体"/>
              </a:rPr>
              <a:t>，</a:t>
            </a:r>
            <a:r>
              <a:rPr dirty="0" sz="1200">
                <a:latin typeface="宋体"/>
                <a:cs typeface="宋体"/>
              </a:rPr>
              <a:t>以 及最重要的是满足用户不断变化的需求。</a:t>
            </a:r>
            <a:endParaRPr sz="1200">
              <a:latin typeface="宋体"/>
              <a:cs typeface="宋体"/>
            </a:endParaRPr>
          </a:p>
          <a:p>
            <a:pPr algn="just" marL="12700" marR="81280" indent="304800">
              <a:lnSpc>
                <a:spcPct val="162500"/>
              </a:lnSpc>
            </a:pPr>
            <a:r>
              <a:rPr dirty="0" sz="1200">
                <a:latin typeface="宋体"/>
                <a:cs typeface="宋体"/>
              </a:rPr>
              <a:t>随着网络技术的迅速发展以及人工智能</a:t>
            </a:r>
            <a:r>
              <a:rPr dirty="0" sz="1200" spc="-240">
                <a:latin typeface="宋体"/>
                <a:cs typeface="宋体"/>
              </a:rPr>
              <a:t>、</a:t>
            </a:r>
            <a:r>
              <a:rPr dirty="0" sz="1200">
                <a:latin typeface="宋体"/>
                <a:cs typeface="宋体"/>
              </a:rPr>
              <a:t>大数据</a:t>
            </a:r>
            <a:r>
              <a:rPr dirty="0" sz="1200" spc="-229">
                <a:latin typeface="宋体"/>
                <a:cs typeface="宋体"/>
              </a:rPr>
              <a:t>、</a:t>
            </a:r>
            <a:r>
              <a:rPr dirty="0" sz="1200">
                <a:latin typeface="宋体"/>
                <a:cs typeface="宋体"/>
              </a:rPr>
              <a:t>云计算及物联网等新技术 逐步得以应用</a:t>
            </a:r>
            <a:r>
              <a:rPr dirty="0" sz="1200" spc="-160">
                <a:latin typeface="宋体"/>
                <a:cs typeface="宋体"/>
              </a:rPr>
              <a:t>，</a:t>
            </a:r>
            <a:r>
              <a:rPr dirty="0" sz="1200">
                <a:latin typeface="宋体"/>
                <a:cs typeface="宋体"/>
              </a:rPr>
              <a:t>新技术</a:t>
            </a:r>
            <a:r>
              <a:rPr dirty="0" sz="1200" spc="-160">
                <a:latin typeface="宋体"/>
                <a:cs typeface="宋体"/>
              </a:rPr>
              <a:t>、</a:t>
            </a:r>
            <a:r>
              <a:rPr dirty="0" sz="1200">
                <a:latin typeface="宋体"/>
                <a:cs typeface="宋体"/>
              </a:rPr>
              <a:t>新设备及新系统不断出现</a:t>
            </a:r>
            <a:r>
              <a:rPr dirty="0" sz="1200" spc="-160">
                <a:latin typeface="宋体"/>
                <a:cs typeface="宋体"/>
              </a:rPr>
              <a:t>，</a:t>
            </a:r>
            <a:r>
              <a:rPr dirty="0" sz="1200">
                <a:latin typeface="宋体"/>
                <a:cs typeface="宋体"/>
              </a:rPr>
              <a:t>智能化系统的产品技术及设 备得到了日新月异的发展</a:t>
            </a:r>
            <a:r>
              <a:rPr dirty="0" sz="1200" spc="-120">
                <a:latin typeface="宋体"/>
                <a:cs typeface="宋体"/>
              </a:rPr>
              <a:t>，</a:t>
            </a:r>
            <a:r>
              <a:rPr dirty="0" sz="1200">
                <a:latin typeface="宋体"/>
                <a:cs typeface="宋体"/>
              </a:rPr>
              <a:t>各系统的通讯模式</a:t>
            </a:r>
            <a:r>
              <a:rPr dirty="0" sz="1200" spc="-110">
                <a:latin typeface="宋体"/>
                <a:cs typeface="宋体"/>
              </a:rPr>
              <a:t>、</a:t>
            </a:r>
            <a:r>
              <a:rPr dirty="0" sz="1200">
                <a:latin typeface="宋体"/>
                <a:cs typeface="宋体"/>
              </a:rPr>
              <a:t>产品数字化</a:t>
            </a:r>
            <a:r>
              <a:rPr dirty="0" sz="1200" spc="-125">
                <a:latin typeface="宋体"/>
                <a:cs typeface="宋体"/>
              </a:rPr>
              <a:t>、</a:t>
            </a:r>
            <a:r>
              <a:rPr dirty="0" sz="1200">
                <a:latin typeface="宋体"/>
                <a:cs typeface="宋体"/>
              </a:rPr>
              <a:t>网络化</a:t>
            </a:r>
            <a:r>
              <a:rPr dirty="0" sz="1200" spc="-120">
                <a:latin typeface="宋体"/>
                <a:cs typeface="宋体"/>
              </a:rPr>
              <a:t>、</a:t>
            </a:r>
            <a:r>
              <a:rPr dirty="0" sz="1200">
                <a:latin typeface="宋体"/>
                <a:cs typeface="宋体"/>
              </a:rPr>
              <a:t>信息共享 化的技术含量更高</a:t>
            </a:r>
            <a:r>
              <a:rPr dirty="0" sz="1200" spc="-240">
                <a:latin typeface="宋体"/>
                <a:cs typeface="宋体"/>
              </a:rPr>
              <a:t>，</a:t>
            </a:r>
            <a:r>
              <a:rPr dirty="0" sz="1200">
                <a:latin typeface="宋体"/>
                <a:cs typeface="宋体"/>
              </a:rPr>
              <a:t>人们对建筑信息安全</a:t>
            </a:r>
            <a:r>
              <a:rPr dirty="0" sz="1200" spc="-229">
                <a:latin typeface="宋体"/>
                <a:cs typeface="宋体"/>
              </a:rPr>
              <a:t>、</a:t>
            </a:r>
            <a:r>
              <a:rPr dirty="0" sz="1200">
                <a:latin typeface="宋体"/>
                <a:cs typeface="宋体"/>
              </a:rPr>
              <a:t>建筑能源利用和能耗监测以及建筑环 境舒适度也提出了更高的需求</a:t>
            </a:r>
            <a:r>
              <a:rPr dirty="0" sz="1200" spc="-240">
                <a:latin typeface="宋体"/>
                <a:cs typeface="宋体"/>
              </a:rPr>
              <a:t>。</a:t>
            </a:r>
            <a:r>
              <a:rPr dirty="0" sz="1200">
                <a:latin typeface="宋体"/>
                <a:cs typeface="宋体"/>
              </a:rPr>
              <a:t>技术的发展促进了建筑的进一步转型升级</a:t>
            </a:r>
            <a:r>
              <a:rPr dirty="0" sz="1200" spc="-229">
                <a:latin typeface="宋体"/>
                <a:cs typeface="宋体"/>
              </a:rPr>
              <a:t>，</a:t>
            </a:r>
            <a:r>
              <a:rPr dirty="0" sz="1200">
                <a:latin typeface="宋体"/>
                <a:cs typeface="宋体"/>
              </a:rPr>
              <a:t>为智 慧建筑的实现和发展提供了技术支撑</a:t>
            </a:r>
            <a:r>
              <a:rPr dirty="0" sz="1200" spc="-240">
                <a:latin typeface="宋体"/>
                <a:cs typeface="宋体"/>
              </a:rPr>
              <a:t>。</a:t>
            </a:r>
            <a:r>
              <a:rPr dirty="0" sz="1200">
                <a:latin typeface="宋体"/>
                <a:cs typeface="宋体"/>
              </a:rPr>
              <a:t>从智能建筑到智慧建筑</a:t>
            </a:r>
            <a:r>
              <a:rPr dirty="0" sz="1200" spc="-229">
                <a:latin typeface="宋体"/>
                <a:cs typeface="宋体"/>
              </a:rPr>
              <a:t>，</a:t>
            </a:r>
            <a:r>
              <a:rPr dirty="0" sz="1200">
                <a:latin typeface="宋体"/>
                <a:cs typeface="宋体"/>
              </a:rPr>
              <a:t>体现了我国近十 年的经济发展和技术发展。</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1.1.4</a:t>
            </a:r>
            <a:r>
              <a:rPr dirty="0" sz="1200" spc="60">
                <a:latin typeface="Calibri"/>
                <a:cs typeface="Calibri"/>
              </a:rPr>
              <a:t> </a:t>
            </a:r>
            <a:r>
              <a:rPr dirty="0" sz="1200">
                <a:latin typeface="黑体"/>
                <a:cs typeface="黑体"/>
              </a:rPr>
              <a:t>智慧建筑之以人为本</a:t>
            </a:r>
            <a:endParaRPr sz="1200">
              <a:latin typeface="黑体"/>
              <a:cs typeface="黑体"/>
            </a:endParaRPr>
          </a:p>
          <a:p>
            <a:pPr marL="12700" marR="21590" indent="304800">
              <a:lnSpc>
                <a:spcPct val="162500"/>
              </a:lnSpc>
              <a:spcBef>
                <a:spcPts val="380"/>
              </a:spcBef>
            </a:pPr>
            <a:r>
              <a:rPr dirty="0" sz="1200">
                <a:latin typeface="宋体"/>
                <a:cs typeface="宋体"/>
              </a:rPr>
              <a:t>以人为本是智慧建筑的核心</a:t>
            </a:r>
            <a:r>
              <a:rPr dirty="0" sz="1200" spc="-240">
                <a:latin typeface="宋体"/>
                <a:cs typeface="宋体"/>
              </a:rPr>
              <a:t>，</a:t>
            </a:r>
            <a:r>
              <a:rPr dirty="0" sz="1200">
                <a:latin typeface="宋体"/>
                <a:cs typeface="宋体"/>
              </a:rPr>
              <a:t>先进的设计理念和智能化技术的综合应用</a:t>
            </a:r>
            <a:r>
              <a:rPr dirty="0" sz="1200" spc="-229">
                <a:latin typeface="宋体"/>
                <a:cs typeface="宋体"/>
              </a:rPr>
              <a:t>，</a:t>
            </a:r>
            <a:r>
              <a:rPr dirty="0" sz="1200">
                <a:latin typeface="宋体"/>
                <a:cs typeface="宋体"/>
              </a:rPr>
              <a:t>打 造有温度的人性化建筑，是智慧建筑的重要目标；用户需求、区域文化及社区、 城市的兼容性是智慧建筑重要考虑因素</a:t>
            </a:r>
            <a:r>
              <a:rPr dirty="0" sz="1200" spc="-160">
                <a:latin typeface="宋体"/>
                <a:cs typeface="宋体"/>
              </a:rPr>
              <a:t>。</a:t>
            </a:r>
            <a:r>
              <a:rPr dirty="0" sz="1200">
                <a:latin typeface="宋体"/>
                <a:cs typeface="宋体"/>
              </a:rPr>
              <a:t>主要表现在自适应性</a:t>
            </a:r>
            <a:r>
              <a:rPr dirty="0" sz="1200" spc="-160">
                <a:latin typeface="宋体"/>
                <a:cs typeface="宋体"/>
              </a:rPr>
              <a:t>、</a:t>
            </a:r>
            <a:r>
              <a:rPr dirty="0" sz="1200">
                <a:latin typeface="宋体"/>
                <a:cs typeface="宋体"/>
              </a:rPr>
              <a:t>环境舒适性</a:t>
            </a:r>
            <a:r>
              <a:rPr dirty="0" sz="1200" spc="-160">
                <a:latin typeface="宋体"/>
                <a:cs typeface="宋体"/>
              </a:rPr>
              <a:t>、</a:t>
            </a:r>
            <a:r>
              <a:rPr dirty="0" sz="1200">
                <a:latin typeface="宋体"/>
                <a:cs typeface="宋体"/>
              </a:rPr>
              <a:t>高 效信息网络</a:t>
            </a:r>
            <a:r>
              <a:rPr dirty="0" sz="1200" spc="-240">
                <a:latin typeface="宋体"/>
                <a:cs typeface="宋体"/>
              </a:rPr>
              <a:t>、</a:t>
            </a:r>
            <a:r>
              <a:rPr dirty="0" sz="1200">
                <a:latin typeface="宋体"/>
                <a:cs typeface="宋体"/>
              </a:rPr>
              <a:t>完善的安保措施与安全设计</a:t>
            </a:r>
            <a:r>
              <a:rPr dirty="0" sz="1200" spc="-229">
                <a:latin typeface="宋体"/>
                <a:cs typeface="宋体"/>
              </a:rPr>
              <a:t>、</a:t>
            </a:r>
            <a:r>
              <a:rPr dirty="0" sz="1200">
                <a:latin typeface="宋体"/>
                <a:cs typeface="宋体"/>
              </a:rPr>
              <a:t>可再生能源的利用和高效的能源的使 用率</a:t>
            </a:r>
            <a:r>
              <a:rPr dirty="0" sz="1200" spc="-160">
                <a:latin typeface="宋体"/>
                <a:cs typeface="宋体"/>
              </a:rPr>
              <a:t>、</a:t>
            </a:r>
            <a:r>
              <a:rPr dirty="0" sz="1200">
                <a:latin typeface="宋体"/>
                <a:cs typeface="宋体"/>
              </a:rPr>
              <a:t>满足需求的配套运营与高品质的物业服务</a:t>
            </a:r>
            <a:r>
              <a:rPr dirty="0" sz="1200" spc="-160">
                <a:latin typeface="宋体"/>
                <a:cs typeface="宋体"/>
              </a:rPr>
              <a:t>。</a:t>
            </a:r>
            <a:r>
              <a:rPr dirty="0" sz="1200">
                <a:latin typeface="宋体"/>
                <a:cs typeface="宋体"/>
              </a:rPr>
              <a:t>以智慧建筑为平台</a:t>
            </a:r>
            <a:r>
              <a:rPr dirty="0" sz="1200" spc="-160">
                <a:latin typeface="宋体"/>
                <a:cs typeface="宋体"/>
              </a:rPr>
              <a:t>，</a:t>
            </a:r>
            <a:r>
              <a:rPr dirty="0" sz="1200">
                <a:latin typeface="宋体"/>
                <a:cs typeface="宋体"/>
              </a:rPr>
              <a:t>打造社区 基础</a:t>
            </a:r>
            <a:r>
              <a:rPr dirty="0" sz="1200" spc="-160">
                <a:latin typeface="宋体"/>
                <a:cs typeface="宋体"/>
              </a:rPr>
              <a:t>，</a:t>
            </a:r>
            <a:r>
              <a:rPr dirty="0" sz="1200">
                <a:latin typeface="宋体"/>
                <a:cs typeface="宋体"/>
              </a:rPr>
              <a:t>逐渐形成以人为本</a:t>
            </a:r>
            <a:r>
              <a:rPr dirty="0" sz="1200" spc="-160">
                <a:latin typeface="宋体"/>
                <a:cs typeface="宋体"/>
              </a:rPr>
              <a:t>，</a:t>
            </a:r>
            <a:r>
              <a:rPr dirty="0" sz="1200">
                <a:latin typeface="宋体"/>
                <a:cs typeface="宋体"/>
              </a:rPr>
              <a:t>为人服务的立体化生态社区</a:t>
            </a:r>
            <a:r>
              <a:rPr dirty="0" sz="1200" spc="-160">
                <a:latin typeface="宋体"/>
                <a:cs typeface="宋体"/>
              </a:rPr>
              <a:t>，</a:t>
            </a:r>
            <a:r>
              <a:rPr dirty="0" sz="1200">
                <a:latin typeface="宋体"/>
                <a:cs typeface="宋体"/>
              </a:rPr>
              <a:t>智慧建筑充分考虑社区 与城市兼容，为用户提供安全，舒适的使用体验。</a:t>
            </a:r>
            <a:endParaRPr sz="1200">
              <a:latin typeface="宋体"/>
              <a:cs typeface="宋体"/>
            </a:endParaRPr>
          </a:p>
          <a:p>
            <a:pPr marL="12700" marR="5715" indent="304800">
              <a:lnSpc>
                <a:spcPct val="162500"/>
              </a:lnSpc>
            </a:pPr>
            <a:r>
              <a:rPr dirty="0" sz="1200">
                <a:latin typeface="宋体"/>
                <a:cs typeface="宋体"/>
              </a:rPr>
              <a:t>例如青岛某生态园被动房技术中心以可持续</a:t>
            </a:r>
            <a:r>
              <a:rPr dirty="0" sz="1200" spc="-540">
                <a:latin typeface="宋体"/>
                <a:cs typeface="宋体"/>
              </a:rPr>
              <a:t>、</a:t>
            </a:r>
            <a:r>
              <a:rPr dirty="0" sz="1200">
                <a:latin typeface="宋体"/>
                <a:cs typeface="宋体"/>
              </a:rPr>
              <a:t>低碳</a:t>
            </a:r>
            <a:r>
              <a:rPr dirty="0" sz="1200" spc="-530">
                <a:latin typeface="宋体"/>
                <a:cs typeface="宋体"/>
              </a:rPr>
              <a:t>、</a:t>
            </a:r>
            <a:r>
              <a:rPr dirty="0" sz="1200">
                <a:latin typeface="宋体"/>
                <a:cs typeface="宋体"/>
              </a:rPr>
              <a:t>绿色环保的设计理念，  体</a:t>
            </a:r>
            <a:r>
              <a:rPr dirty="0" sz="1200" spc="-270">
                <a:latin typeface="宋体"/>
                <a:cs typeface="宋体"/>
              </a:rPr>
              <a:t>现</a:t>
            </a:r>
            <a:r>
              <a:rPr dirty="0" sz="1200">
                <a:latin typeface="宋体"/>
                <a:cs typeface="宋体"/>
              </a:rPr>
              <a:t>“以人为本</a:t>
            </a:r>
            <a:r>
              <a:rPr dirty="0" sz="1200" spc="-275">
                <a:latin typeface="宋体"/>
                <a:cs typeface="宋体"/>
              </a:rPr>
              <a:t>”</a:t>
            </a:r>
            <a:r>
              <a:rPr dirty="0" sz="1200">
                <a:latin typeface="宋体"/>
                <a:cs typeface="宋体"/>
              </a:rPr>
              <a:t>地保护自然环境</a:t>
            </a:r>
            <a:r>
              <a:rPr dirty="0" sz="1200" spc="-270">
                <a:latin typeface="宋体"/>
                <a:cs typeface="宋体"/>
              </a:rPr>
              <a:t>，</a:t>
            </a:r>
            <a:r>
              <a:rPr dirty="0" sz="1200">
                <a:latin typeface="宋体"/>
                <a:cs typeface="宋体"/>
              </a:rPr>
              <a:t>兼顾环保和舒适</a:t>
            </a:r>
            <a:r>
              <a:rPr dirty="0" sz="1200" spc="-265">
                <a:latin typeface="宋体"/>
                <a:cs typeface="宋体"/>
              </a:rPr>
              <a:t>，</a:t>
            </a:r>
            <a:r>
              <a:rPr dirty="0" sz="1200">
                <a:latin typeface="宋体"/>
                <a:cs typeface="宋体"/>
              </a:rPr>
              <a:t>通过综合运用传感器技术、 智</a:t>
            </a:r>
            <a:r>
              <a:rPr dirty="0" sz="1200" spc="25">
                <a:latin typeface="宋体"/>
                <a:cs typeface="宋体"/>
              </a:rPr>
              <a:t>能</a:t>
            </a:r>
            <a:r>
              <a:rPr dirty="0" sz="1200">
                <a:latin typeface="宋体"/>
                <a:cs typeface="宋体"/>
              </a:rPr>
              <a:t>楼</a:t>
            </a:r>
            <a:r>
              <a:rPr dirty="0" sz="1200" spc="25">
                <a:latin typeface="宋体"/>
                <a:cs typeface="宋体"/>
              </a:rPr>
              <a:t>宇</a:t>
            </a:r>
            <a:r>
              <a:rPr dirty="0" sz="1200">
                <a:latin typeface="宋体"/>
                <a:cs typeface="宋体"/>
              </a:rPr>
              <a:t>管</a:t>
            </a:r>
            <a:r>
              <a:rPr dirty="0" sz="1200" spc="10">
                <a:latin typeface="宋体"/>
                <a:cs typeface="宋体"/>
              </a:rPr>
              <a:t>理系</a:t>
            </a:r>
            <a:r>
              <a:rPr dirty="0" sz="1200">
                <a:latin typeface="宋体"/>
                <a:cs typeface="宋体"/>
              </a:rPr>
              <a:t>统</a:t>
            </a:r>
            <a:r>
              <a:rPr dirty="0" sz="1200" spc="25">
                <a:latin typeface="宋体"/>
                <a:cs typeface="宋体"/>
              </a:rPr>
              <a:t>和</a:t>
            </a:r>
            <a:r>
              <a:rPr dirty="0" sz="1200">
                <a:latin typeface="宋体"/>
                <a:cs typeface="宋体"/>
              </a:rPr>
              <a:t>建</a:t>
            </a:r>
            <a:r>
              <a:rPr dirty="0" sz="1200" spc="10">
                <a:latin typeface="宋体"/>
                <a:cs typeface="宋体"/>
              </a:rPr>
              <a:t>筑信</a:t>
            </a:r>
            <a:r>
              <a:rPr dirty="0" sz="1200">
                <a:latin typeface="宋体"/>
                <a:cs typeface="宋体"/>
              </a:rPr>
              <a:t>息</a:t>
            </a:r>
            <a:r>
              <a:rPr dirty="0" sz="1200" spc="25">
                <a:latin typeface="宋体"/>
                <a:cs typeface="宋体"/>
              </a:rPr>
              <a:t>模</a:t>
            </a:r>
            <a:r>
              <a:rPr dirty="0" sz="1200">
                <a:latin typeface="宋体"/>
                <a:cs typeface="宋体"/>
              </a:rPr>
              <a:t>型</a:t>
            </a:r>
            <a:r>
              <a:rPr dirty="0" sz="1200" spc="-95">
                <a:latin typeface="宋体"/>
                <a:cs typeface="宋体"/>
              </a:rPr>
              <a:t>（</a:t>
            </a:r>
            <a:r>
              <a:rPr dirty="0" sz="1200" spc="-95">
                <a:latin typeface="Calibri"/>
                <a:cs typeface="Calibri"/>
              </a:rPr>
              <a:t>BIM</a:t>
            </a:r>
            <a:r>
              <a:rPr dirty="0" sz="1200" spc="-95">
                <a:latin typeface="宋体"/>
                <a:cs typeface="宋体"/>
              </a:rPr>
              <a:t>），</a:t>
            </a:r>
            <a:r>
              <a:rPr dirty="0" sz="1200" spc="25">
                <a:latin typeface="宋体"/>
                <a:cs typeface="宋体"/>
              </a:rPr>
              <a:t>证</a:t>
            </a:r>
            <a:r>
              <a:rPr dirty="0" sz="1200">
                <a:latin typeface="宋体"/>
                <a:cs typeface="宋体"/>
              </a:rPr>
              <a:t>明</a:t>
            </a:r>
            <a:r>
              <a:rPr dirty="0" sz="1200" spc="25">
                <a:latin typeface="宋体"/>
                <a:cs typeface="宋体"/>
              </a:rPr>
              <a:t>了</a:t>
            </a:r>
            <a:r>
              <a:rPr dirty="0" sz="1200">
                <a:latin typeface="宋体"/>
                <a:cs typeface="宋体"/>
              </a:rPr>
              <a:t>可</a:t>
            </a:r>
            <a:r>
              <a:rPr dirty="0" sz="1200" spc="10">
                <a:latin typeface="宋体"/>
                <a:cs typeface="宋体"/>
              </a:rPr>
              <a:t>以在</a:t>
            </a:r>
            <a:r>
              <a:rPr dirty="0" sz="1200">
                <a:latin typeface="宋体"/>
                <a:cs typeface="宋体"/>
              </a:rPr>
              <a:t>享</a:t>
            </a:r>
            <a:r>
              <a:rPr dirty="0" sz="1200" spc="25">
                <a:latin typeface="宋体"/>
                <a:cs typeface="宋体"/>
              </a:rPr>
              <a:t>受</a:t>
            </a:r>
            <a:r>
              <a:rPr dirty="0" sz="1200">
                <a:latin typeface="宋体"/>
                <a:cs typeface="宋体"/>
              </a:rPr>
              <a:t>室</a:t>
            </a:r>
            <a:r>
              <a:rPr dirty="0" sz="1200" spc="10">
                <a:latin typeface="宋体"/>
                <a:cs typeface="宋体"/>
              </a:rPr>
              <a:t>内舒</a:t>
            </a:r>
            <a:r>
              <a:rPr dirty="0" sz="1200">
                <a:latin typeface="宋体"/>
                <a:cs typeface="宋体"/>
              </a:rPr>
              <a:t>适</a:t>
            </a:r>
            <a:r>
              <a:rPr dirty="0" sz="1200" spc="25">
                <a:latin typeface="宋体"/>
                <a:cs typeface="宋体"/>
              </a:rPr>
              <a:t>环</a:t>
            </a:r>
            <a:r>
              <a:rPr dirty="0" sz="1200">
                <a:latin typeface="宋体"/>
                <a:cs typeface="宋体"/>
              </a:rPr>
              <a:t>境的 同时实现近零能耗</a:t>
            </a:r>
            <a:r>
              <a:rPr dirty="0" sz="1200" spc="-240">
                <a:latin typeface="宋体"/>
                <a:cs typeface="宋体"/>
              </a:rPr>
              <a:t>。</a:t>
            </a:r>
            <a:r>
              <a:rPr dirty="0" sz="1200">
                <a:latin typeface="宋体"/>
                <a:cs typeface="宋体"/>
              </a:rPr>
              <a:t>这栋建筑每年节约能源消耗</a:t>
            </a:r>
            <a:r>
              <a:rPr dirty="0" sz="1200" spc="-325">
                <a:latin typeface="宋体"/>
                <a:cs typeface="宋体"/>
              </a:rPr>
              <a:t> </a:t>
            </a:r>
            <a:r>
              <a:rPr dirty="0" sz="1200" spc="-5">
                <a:latin typeface="Calibri"/>
                <a:cs typeface="Calibri"/>
              </a:rPr>
              <a:t>130</a:t>
            </a:r>
            <a:r>
              <a:rPr dirty="0" sz="1200" spc="0">
                <a:latin typeface="Calibri"/>
                <a:cs typeface="Calibri"/>
              </a:rPr>
              <a:t> </a:t>
            </a:r>
            <a:r>
              <a:rPr dirty="0" sz="1200">
                <a:latin typeface="宋体"/>
                <a:cs typeface="宋体"/>
              </a:rPr>
              <a:t>万千瓦时</a:t>
            </a:r>
            <a:r>
              <a:rPr dirty="0" sz="1200" spc="-240">
                <a:latin typeface="宋体"/>
                <a:cs typeface="宋体"/>
              </a:rPr>
              <a:t>，</a:t>
            </a:r>
            <a:r>
              <a:rPr dirty="0" sz="1200">
                <a:latin typeface="宋体"/>
                <a:cs typeface="宋体"/>
              </a:rPr>
              <a:t>相当于每年节省</a:t>
            </a:r>
            <a:endParaRPr sz="1200">
              <a:latin typeface="宋体"/>
              <a:cs typeface="宋体"/>
            </a:endParaRPr>
          </a:p>
          <a:p>
            <a:pPr algn="just" marL="12700">
              <a:lnSpc>
                <a:spcPct val="100000"/>
              </a:lnSpc>
              <a:spcBef>
                <a:spcPts val="900"/>
              </a:spcBef>
            </a:pPr>
            <a:r>
              <a:rPr dirty="0" sz="1200">
                <a:latin typeface="宋体"/>
                <a:cs typeface="宋体"/>
              </a:rPr>
              <a:t>能源费用约</a:t>
            </a:r>
            <a:r>
              <a:rPr dirty="0" sz="1200" spc="-305">
                <a:latin typeface="宋体"/>
                <a:cs typeface="宋体"/>
              </a:rPr>
              <a:t> </a:t>
            </a:r>
            <a:r>
              <a:rPr dirty="0" sz="1200" spc="-5">
                <a:latin typeface="Calibri"/>
                <a:cs typeface="Calibri"/>
              </a:rPr>
              <a:t>50</a:t>
            </a:r>
            <a:r>
              <a:rPr dirty="0" sz="1200" spc="15">
                <a:latin typeface="Calibri"/>
                <a:cs typeface="Calibri"/>
              </a:rPr>
              <a:t> </a:t>
            </a:r>
            <a:r>
              <a:rPr dirty="0" sz="1200">
                <a:latin typeface="宋体"/>
                <a:cs typeface="宋体"/>
              </a:rPr>
              <a:t>万元人民币，并且每年降低碳排放</a:t>
            </a:r>
            <a:r>
              <a:rPr dirty="0" sz="1200" spc="-305">
                <a:latin typeface="宋体"/>
                <a:cs typeface="宋体"/>
              </a:rPr>
              <a:t> </a:t>
            </a:r>
            <a:r>
              <a:rPr dirty="0" sz="1200" spc="-5">
                <a:latin typeface="Calibri"/>
                <a:cs typeface="Calibri"/>
              </a:rPr>
              <a:t>664</a:t>
            </a:r>
            <a:r>
              <a:rPr dirty="0" sz="1200" spc="25">
                <a:latin typeface="Calibri"/>
                <a:cs typeface="Calibri"/>
              </a:rPr>
              <a:t> </a:t>
            </a:r>
            <a:r>
              <a:rPr dirty="0" sz="1200">
                <a:latin typeface="宋体"/>
                <a:cs typeface="宋体"/>
              </a:rPr>
              <a:t>吨</a:t>
            </a:r>
            <a:r>
              <a:rPr dirty="0" sz="1200" spc="-5">
                <a:latin typeface="Calibri"/>
                <a:cs typeface="Calibri"/>
              </a:rPr>
              <a:t>[15]</a:t>
            </a:r>
            <a:r>
              <a:rPr dirty="0" sz="1200">
                <a:latin typeface="宋体"/>
                <a:cs typeface="宋体"/>
              </a:rPr>
              <a:t>。</a:t>
            </a:r>
            <a:endParaRPr sz="1200">
              <a:latin typeface="宋体"/>
              <a:cs typeface="宋体"/>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13</a:t>
            </a:r>
          </a:p>
        </p:txBody>
      </p:sp>
      <p:sp>
        <p:nvSpPr>
          <p:cNvPr id="2" name="object 2"/>
          <p:cNvSpPr txBox="1"/>
          <p:nvPr/>
        </p:nvSpPr>
        <p:spPr>
          <a:xfrm>
            <a:off x="1130300" y="528955"/>
            <a:ext cx="5376545" cy="837184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1280" indent="304800">
              <a:lnSpc>
                <a:spcPct val="162500"/>
              </a:lnSpc>
            </a:pPr>
            <a:r>
              <a:rPr dirty="0" sz="1200">
                <a:latin typeface="宋体"/>
                <a:cs typeface="宋体"/>
              </a:rPr>
              <a:t>智慧建筑是各类新技术与高品质服务在建筑中的结合</a:t>
            </a:r>
            <a:r>
              <a:rPr dirty="0" sz="1200" spc="-470">
                <a:latin typeface="宋体"/>
                <a:cs typeface="宋体"/>
              </a:rPr>
              <a:t>，</a:t>
            </a:r>
            <a:r>
              <a:rPr dirty="0" sz="1200">
                <a:latin typeface="宋体"/>
                <a:cs typeface="宋体"/>
              </a:rPr>
              <a:t>是未来重要的发展方 向</a:t>
            </a:r>
            <a:r>
              <a:rPr dirty="0" sz="1200" spc="-160">
                <a:latin typeface="宋体"/>
                <a:cs typeface="宋体"/>
              </a:rPr>
              <a:t>，</a:t>
            </a:r>
            <a:r>
              <a:rPr dirty="0" sz="1200">
                <a:latin typeface="宋体"/>
                <a:cs typeface="宋体"/>
              </a:rPr>
              <a:t>人是其主要服务对象</a:t>
            </a:r>
            <a:r>
              <a:rPr dirty="0" sz="1200" spc="-160">
                <a:latin typeface="宋体"/>
                <a:cs typeface="宋体"/>
              </a:rPr>
              <a:t>，</a:t>
            </a:r>
            <a:r>
              <a:rPr dirty="0" sz="1200">
                <a:latin typeface="宋体"/>
                <a:cs typeface="宋体"/>
              </a:rPr>
              <a:t>符合当代人们在身体与心理上的需求</a:t>
            </a:r>
            <a:r>
              <a:rPr dirty="0" sz="1200" spc="-160">
                <a:latin typeface="宋体"/>
                <a:cs typeface="宋体"/>
              </a:rPr>
              <a:t>，</a:t>
            </a:r>
            <a:r>
              <a:rPr dirty="0" sz="1200">
                <a:latin typeface="宋体"/>
                <a:cs typeface="宋体"/>
              </a:rPr>
              <a:t>顺应时代发展 潮流，为用户提供智能化、人性化、有温度的建筑环境。</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spcBef>
                <a:spcPts val="5"/>
              </a:spcBef>
              <a:buFont typeface="Calibri"/>
              <a:buAutoNum type="arabicPeriod" startAt="5"/>
              <a:tabLst>
                <a:tab pos="668020" algn="l"/>
              </a:tabLst>
            </a:pPr>
            <a:r>
              <a:rPr dirty="0" sz="1200">
                <a:latin typeface="黑体"/>
                <a:cs typeface="黑体"/>
              </a:rPr>
              <a:t>智</a:t>
            </a:r>
            <a:r>
              <a:rPr dirty="0" sz="1200">
                <a:latin typeface="黑体"/>
                <a:cs typeface="黑体"/>
              </a:rPr>
              <a:t>慧建筑之健康环保</a:t>
            </a:r>
            <a:endParaRPr sz="1200">
              <a:latin typeface="黑体"/>
              <a:cs typeface="黑体"/>
            </a:endParaRPr>
          </a:p>
          <a:p>
            <a:pPr marL="317500" marR="111760">
              <a:lnSpc>
                <a:spcPct val="113700"/>
              </a:lnSpc>
              <a:spcBef>
                <a:spcPts val="1085"/>
              </a:spcBef>
            </a:pPr>
            <a:r>
              <a:rPr dirty="0" sz="1200">
                <a:latin typeface="宋体"/>
                <a:cs typeface="宋体"/>
              </a:rPr>
              <a:t>在</a:t>
            </a:r>
            <a:r>
              <a:rPr dirty="0" sz="1200" spc="10">
                <a:latin typeface="宋体"/>
                <a:cs typeface="宋体"/>
              </a:rPr>
              <a:t>上</a:t>
            </a:r>
            <a:r>
              <a:rPr dirty="0" sz="1200">
                <a:latin typeface="宋体"/>
                <a:cs typeface="宋体"/>
              </a:rPr>
              <a:t>个世</a:t>
            </a:r>
            <a:r>
              <a:rPr dirty="0" sz="1200" spc="10">
                <a:latin typeface="宋体"/>
                <a:cs typeface="宋体"/>
              </a:rPr>
              <a:t>纪</a:t>
            </a:r>
            <a:r>
              <a:rPr dirty="0" sz="1200">
                <a:latin typeface="宋体"/>
                <a:cs typeface="宋体"/>
              </a:rPr>
              <a:t>，</a:t>
            </a:r>
            <a:r>
              <a:rPr dirty="0" sz="1200">
                <a:latin typeface="Calibri"/>
                <a:cs typeface="Calibri"/>
              </a:rPr>
              <a:t>“</a:t>
            </a:r>
            <a:r>
              <a:rPr dirty="0" sz="1200">
                <a:latin typeface="宋体"/>
                <a:cs typeface="宋体"/>
              </a:rPr>
              <a:t>居</a:t>
            </a:r>
            <a:r>
              <a:rPr dirty="0" sz="1200" spc="10">
                <a:latin typeface="宋体"/>
                <a:cs typeface="宋体"/>
              </a:rPr>
              <a:t>住</a:t>
            </a:r>
            <a:r>
              <a:rPr dirty="0" sz="1200">
                <a:latin typeface="宋体"/>
                <a:cs typeface="宋体"/>
              </a:rPr>
              <a:t>与健</a:t>
            </a:r>
            <a:r>
              <a:rPr dirty="0" sz="1200" spc="25">
                <a:latin typeface="宋体"/>
                <a:cs typeface="宋体"/>
              </a:rPr>
              <a:t>康</a:t>
            </a:r>
            <a:r>
              <a:rPr dirty="0" sz="1200">
                <a:latin typeface="Calibri"/>
                <a:cs typeface="Calibri"/>
              </a:rPr>
              <a:t>”</a:t>
            </a:r>
            <a:r>
              <a:rPr dirty="0" sz="1200">
                <a:latin typeface="宋体"/>
                <a:cs typeface="宋体"/>
              </a:rPr>
              <a:t>的</a:t>
            </a:r>
            <a:r>
              <a:rPr dirty="0" sz="1200" spc="10">
                <a:latin typeface="宋体"/>
                <a:cs typeface="宋体"/>
              </a:rPr>
              <a:t>概</a:t>
            </a:r>
            <a:r>
              <a:rPr dirty="0" sz="1200">
                <a:latin typeface="宋体"/>
                <a:cs typeface="宋体"/>
              </a:rPr>
              <a:t>念在</a:t>
            </a:r>
            <a:r>
              <a:rPr dirty="0" sz="1200" spc="10">
                <a:latin typeface="宋体"/>
                <a:cs typeface="宋体"/>
              </a:rPr>
              <a:t>国</a:t>
            </a:r>
            <a:r>
              <a:rPr dirty="0" sz="1200">
                <a:latin typeface="宋体"/>
                <a:cs typeface="宋体"/>
              </a:rPr>
              <a:t>外</a:t>
            </a:r>
            <a:r>
              <a:rPr dirty="0" sz="1200" spc="10">
                <a:latin typeface="宋体"/>
                <a:cs typeface="宋体"/>
              </a:rPr>
              <a:t>被</a:t>
            </a:r>
            <a:r>
              <a:rPr dirty="0" sz="1200">
                <a:latin typeface="宋体"/>
                <a:cs typeface="宋体"/>
              </a:rPr>
              <a:t>提出</a:t>
            </a:r>
            <a:r>
              <a:rPr dirty="0" sz="1200" spc="10">
                <a:latin typeface="宋体"/>
                <a:cs typeface="宋体"/>
              </a:rPr>
              <a:t>，</a:t>
            </a:r>
            <a:r>
              <a:rPr dirty="0" sz="1200">
                <a:latin typeface="宋体"/>
                <a:cs typeface="宋体"/>
              </a:rPr>
              <a:t>我</a:t>
            </a:r>
            <a:r>
              <a:rPr dirty="0" sz="1200" spc="10">
                <a:latin typeface="宋体"/>
                <a:cs typeface="宋体"/>
              </a:rPr>
              <a:t>国</a:t>
            </a:r>
            <a:r>
              <a:rPr dirty="0" sz="1200">
                <a:latin typeface="宋体"/>
                <a:cs typeface="宋体"/>
              </a:rPr>
              <a:t>自</a:t>
            </a:r>
            <a:r>
              <a:rPr dirty="0" sz="1200" spc="-310">
                <a:latin typeface="宋体"/>
                <a:cs typeface="宋体"/>
              </a:rPr>
              <a:t> </a:t>
            </a:r>
            <a:r>
              <a:rPr dirty="0" sz="1200" spc="-5">
                <a:latin typeface="Calibri"/>
                <a:cs typeface="Calibri"/>
              </a:rPr>
              <a:t>2001</a:t>
            </a:r>
            <a:r>
              <a:rPr dirty="0" sz="1200" spc="25">
                <a:latin typeface="Calibri"/>
                <a:cs typeface="Calibri"/>
              </a:rPr>
              <a:t> </a:t>
            </a:r>
            <a:r>
              <a:rPr dirty="0" sz="1200">
                <a:latin typeface="宋体"/>
                <a:cs typeface="宋体"/>
              </a:rPr>
              <a:t>年起</a:t>
            </a:r>
            <a:r>
              <a:rPr dirty="0" sz="1200" spc="-220">
                <a:latin typeface="宋体"/>
                <a:cs typeface="宋体"/>
              </a:rPr>
              <a:t>，</a:t>
            </a:r>
            <a:r>
              <a:rPr dirty="0" sz="1200">
                <a:latin typeface="宋体"/>
                <a:cs typeface="宋体"/>
              </a:rPr>
              <a:t>不断 出台相关规章和评定规范促进了健康建筑体系的</a:t>
            </a:r>
            <a:r>
              <a:rPr dirty="0" sz="1200" spc="-305">
                <a:latin typeface="宋体"/>
                <a:cs typeface="宋体"/>
              </a:rPr>
              <a:t> </a:t>
            </a:r>
            <a:r>
              <a:rPr dirty="0" sz="1200">
                <a:latin typeface="宋体"/>
                <a:cs typeface="宋体"/>
              </a:rPr>
              <a:t>推行与完善。</a:t>
            </a:r>
            <a:endParaRPr sz="1200">
              <a:latin typeface="宋体"/>
              <a:cs typeface="宋体"/>
            </a:endParaRPr>
          </a:p>
          <a:p>
            <a:pPr marL="317500">
              <a:lnSpc>
                <a:spcPct val="100000"/>
              </a:lnSpc>
              <a:spcBef>
                <a:spcPts val="145"/>
              </a:spcBef>
            </a:pPr>
            <a:r>
              <a:rPr dirty="0" sz="1200" spc="-5">
                <a:latin typeface="Calibri"/>
                <a:cs typeface="Calibri"/>
              </a:rPr>
              <a:t>2016</a:t>
            </a:r>
            <a:r>
              <a:rPr dirty="0" sz="1200" spc="35">
                <a:latin typeface="Calibri"/>
                <a:cs typeface="Calibri"/>
              </a:rPr>
              <a:t> </a:t>
            </a:r>
            <a:r>
              <a:rPr dirty="0" sz="1200">
                <a:latin typeface="宋体"/>
                <a:cs typeface="宋体"/>
              </a:rPr>
              <a:t>年</a:t>
            </a:r>
            <a:r>
              <a:rPr dirty="0" sz="1200" spc="10">
                <a:latin typeface="宋体"/>
                <a:cs typeface="宋体"/>
              </a:rPr>
              <a:t>发</a:t>
            </a:r>
            <a:r>
              <a:rPr dirty="0" sz="1200">
                <a:latin typeface="宋体"/>
                <a:cs typeface="宋体"/>
              </a:rPr>
              <a:t>布</a:t>
            </a:r>
            <a:r>
              <a:rPr dirty="0" sz="1200" spc="25">
                <a:latin typeface="宋体"/>
                <a:cs typeface="宋体"/>
              </a:rPr>
              <a:t>的</a:t>
            </a:r>
            <a:r>
              <a:rPr dirty="0" sz="1200">
                <a:latin typeface="宋体"/>
                <a:cs typeface="宋体"/>
              </a:rPr>
              <a:t>中</a:t>
            </a:r>
            <a:r>
              <a:rPr dirty="0" sz="1200" spc="10">
                <a:latin typeface="宋体"/>
                <a:cs typeface="宋体"/>
              </a:rPr>
              <a:t>国</a:t>
            </a:r>
            <a:r>
              <a:rPr dirty="0" sz="1200">
                <a:latin typeface="宋体"/>
                <a:cs typeface="宋体"/>
              </a:rPr>
              <a:t>建</a:t>
            </a:r>
            <a:r>
              <a:rPr dirty="0" sz="1200" spc="10">
                <a:latin typeface="宋体"/>
                <a:cs typeface="宋体"/>
              </a:rPr>
              <a:t>筑</a:t>
            </a:r>
            <a:r>
              <a:rPr dirty="0" sz="1200">
                <a:latin typeface="宋体"/>
                <a:cs typeface="宋体"/>
              </a:rPr>
              <a:t>学</a:t>
            </a:r>
            <a:r>
              <a:rPr dirty="0" sz="1200" spc="10">
                <a:latin typeface="宋体"/>
                <a:cs typeface="宋体"/>
              </a:rPr>
              <a:t>会标</a:t>
            </a:r>
            <a:r>
              <a:rPr dirty="0" sz="1200">
                <a:latin typeface="宋体"/>
                <a:cs typeface="宋体"/>
              </a:rPr>
              <a:t>准</a:t>
            </a:r>
            <a:r>
              <a:rPr dirty="0" sz="1200" spc="10">
                <a:latin typeface="宋体"/>
                <a:cs typeface="宋体"/>
              </a:rPr>
              <a:t>从</a:t>
            </a:r>
            <a:r>
              <a:rPr dirty="0" sz="1200">
                <a:latin typeface="宋体"/>
                <a:cs typeface="宋体"/>
              </a:rPr>
              <a:t>生</a:t>
            </a:r>
            <a:r>
              <a:rPr dirty="0" sz="1200" spc="10">
                <a:latin typeface="宋体"/>
                <a:cs typeface="宋体"/>
              </a:rPr>
              <a:t>理、</a:t>
            </a:r>
            <a:r>
              <a:rPr dirty="0" sz="1200">
                <a:latin typeface="宋体"/>
                <a:cs typeface="宋体"/>
              </a:rPr>
              <a:t>心</a:t>
            </a:r>
            <a:r>
              <a:rPr dirty="0" sz="1200" spc="10">
                <a:latin typeface="宋体"/>
                <a:cs typeface="宋体"/>
              </a:rPr>
              <a:t>理</a:t>
            </a:r>
            <a:r>
              <a:rPr dirty="0" sz="1200">
                <a:latin typeface="宋体"/>
                <a:cs typeface="宋体"/>
              </a:rPr>
              <a:t>和社</a:t>
            </a:r>
            <a:endParaRPr sz="1200">
              <a:latin typeface="宋体"/>
              <a:cs typeface="宋体"/>
            </a:endParaRPr>
          </a:p>
          <a:p>
            <a:pPr algn="just" marL="12700" marR="79375">
              <a:lnSpc>
                <a:spcPct val="162500"/>
              </a:lnSpc>
            </a:pPr>
            <a:r>
              <a:rPr dirty="0" sz="1200">
                <a:latin typeface="宋体"/>
                <a:cs typeface="宋体"/>
              </a:rPr>
              <a:t>会三方面出发</a:t>
            </a:r>
            <a:r>
              <a:rPr dirty="0" sz="1200" spc="-90">
                <a:latin typeface="宋体"/>
                <a:cs typeface="宋体"/>
              </a:rPr>
              <a:t>，</a:t>
            </a:r>
            <a:r>
              <a:rPr dirty="0" sz="1200">
                <a:latin typeface="宋体"/>
                <a:cs typeface="宋体"/>
              </a:rPr>
              <a:t>将健康建筑标准具体划为空气</a:t>
            </a:r>
            <a:r>
              <a:rPr dirty="0" sz="1200" spc="-75">
                <a:latin typeface="宋体"/>
                <a:cs typeface="宋体"/>
              </a:rPr>
              <a:t>、</a:t>
            </a:r>
            <a:r>
              <a:rPr dirty="0" sz="1200">
                <a:latin typeface="宋体"/>
                <a:cs typeface="宋体"/>
              </a:rPr>
              <a:t>水</a:t>
            </a:r>
            <a:r>
              <a:rPr dirty="0" sz="1200" spc="-75">
                <a:latin typeface="宋体"/>
                <a:cs typeface="宋体"/>
              </a:rPr>
              <a:t>、</a:t>
            </a:r>
            <a:r>
              <a:rPr dirty="0" sz="1200">
                <a:latin typeface="宋体"/>
                <a:cs typeface="宋体"/>
              </a:rPr>
              <a:t>舒适</a:t>
            </a:r>
            <a:r>
              <a:rPr dirty="0" sz="1200" spc="-85">
                <a:latin typeface="宋体"/>
                <a:cs typeface="宋体"/>
              </a:rPr>
              <a:t>、</a:t>
            </a:r>
            <a:r>
              <a:rPr dirty="0" sz="1200">
                <a:latin typeface="宋体"/>
                <a:cs typeface="宋体"/>
              </a:rPr>
              <a:t>健身</a:t>
            </a:r>
            <a:r>
              <a:rPr dirty="0" sz="1200" spc="-75">
                <a:latin typeface="宋体"/>
                <a:cs typeface="宋体"/>
              </a:rPr>
              <a:t>、</a:t>
            </a:r>
            <a:r>
              <a:rPr dirty="0" sz="1200">
                <a:latin typeface="宋体"/>
                <a:cs typeface="宋体"/>
              </a:rPr>
              <a:t>人文</a:t>
            </a:r>
            <a:r>
              <a:rPr dirty="0" sz="1200" spc="-85">
                <a:latin typeface="宋体"/>
                <a:cs typeface="宋体"/>
              </a:rPr>
              <a:t>、</a:t>
            </a:r>
            <a:r>
              <a:rPr dirty="0" sz="1200">
                <a:latin typeface="宋体"/>
                <a:cs typeface="宋体"/>
              </a:rPr>
              <a:t>服务六 方</a:t>
            </a:r>
            <a:r>
              <a:rPr dirty="0" sz="1200" spc="0">
                <a:latin typeface="宋体"/>
                <a:cs typeface="宋体"/>
              </a:rPr>
              <a:t>面</a:t>
            </a:r>
            <a:r>
              <a:rPr dirty="0" sz="1200" spc="-5">
                <a:latin typeface="Calibri"/>
                <a:cs typeface="Calibri"/>
              </a:rPr>
              <a:t>[16]</a:t>
            </a:r>
            <a:r>
              <a:rPr dirty="0" sz="1200">
                <a:latin typeface="宋体"/>
                <a:cs typeface="宋体"/>
              </a:rPr>
              <a:t>。健康</a:t>
            </a:r>
            <a:r>
              <a:rPr dirty="0" sz="1200" spc="10">
                <a:latin typeface="宋体"/>
                <a:cs typeface="宋体"/>
              </a:rPr>
              <a:t>建</a:t>
            </a:r>
            <a:r>
              <a:rPr dirty="0" sz="1200">
                <a:latin typeface="宋体"/>
                <a:cs typeface="宋体"/>
              </a:rPr>
              <a:t>筑作</a:t>
            </a:r>
            <a:r>
              <a:rPr dirty="0" sz="1200" spc="0">
                <a:latin typeface="宋体"/>
                <a:cs typeface="宋体"/>
              </a:rPr>
              <a:t>为</a:t>
            </a:r>
            <a:r>
              <a:rPr dirty="0" sz="1200" spc="0">
                <a:latin typeface="Calibri"/>
                <a:cs typeface="Calibri"/>
              </a:rPr>
              <a:t>“</a:t>
            </a:r>
            <a:r>
              <a:rPr dirty="0" sz="1200">
                <a:latin typeface="宋体"/>
                <a:cs typeface="宋体"/>
              </a:rPr>
              <a:t>健康中</a:t>
            </a:r>
            <a:r>
              <a:rPr dirty="0" sz="1200" spc="0">
                <a:latin typeface="宋体"/>
                <a:cs typeface="宋体"/>
              </a:rPr>
              <a:t>国</a:t>
            </a:r>
            <a:r>
              <a:rPr dirty="0" sz="1200" spc="0">
                <a:latin typeface="Calibri"/>
                <a:cs typeface="Calibri"/>
              </a:rPr>
              <a:t>”</a:t>
            </a:r>
            <a:r>
              <a:rPr dirty="0" sz="1200">
                <a:latin typeface="宋体"/>
                <a:cs typeface="宋体"/>
              </a:rPr>
              <a:t>战略的</a:t>
            </a:r>
            <a:r>
              <a:rPr dirty="0" sz="1200" spc="10">
                <a:latin typeface="宋体"/>
                <a:cs typeface="宋体"/>
              </a:rPr>
              <a:t>基</a:t>
            </a:r>
            <a:r>
              <a:rPr dirty="0" sz="1200">
                <a:latin typeface="宋体"/>
                <a:cs typeface="宋体"/>
              </a:rPr>
              <a:t>本立足</a:t>
            </a:r>
            <a:r>
              <a:rPr dirty="0" sz="1200" spc="10">
                <a:latin typeface="宋体"/>
                <a:cs typeface="宋体"/>
              </a:rPr>
              <a:t>点</a:t>
            </a:r>
            <a:r>
              <a:rPr dirty="0" sz="1200">
                <a:latin typeface="宋体"/>
                <a:cs typeface="宋体"/>
              </a:rPr>
              <a:t>保障了</a:t>
            </a:r>
            <a:r>
              <a:rPr dirty="0" sz="1200" spc="10">
                <a:latin typeface="宋体"/>
                <a:cs typeface="宋体"/>
              </a:rPr>
              <a:t>居</a:t>
            </a:r>
            <a:r>
              <a:rPr dirty="0" sz="1200">
                <a:latin typeface="宋体"/>
                <a:cs typeface="宋体"/>
              </a:rPr>
              <a:t>民身心健</a:t>
            </a:r>
            <a:r>
              <a:rPr dirty="0" sz="1200" spc="10">
                <a:latin typeface="宋体"/>
                <a:cs typeface="宋体"/>
              </a:rPr>
              <a:t>康</a:t>
            </a:r>
            <a:r>
              <a:rPr dirty="0" sz="1200">
                <a:latin typeface="宋体"/>
                <a:cs typeface="宋体"/>
              </a:rPr>
              <a:t>，生 活舒适</a:t>
            </a:r>
            <a:r>
              <a:rPr dirty="0" sz="1200" spc="-100">
                <a:latin typeface="宋体"/>
                <a:cs typeface="宋体"/>
              </a:rPr>
              <a:t>。</a:t>
            </a:r>
            <a:r>
              <a:rPr dirty="0" sz="1200">
                <a:latin typeface="宋体"/>
                <a:cs typeface="宋体"/>
              </a:rPr>
              <a:t>也因此健康建筑必将是未来建筑的重要特征</a:t>
            </a:r>
            <a:r>
              <a:rPr dirty="0" sz="1200" spc="-85">
                <a:latin typeface="宋体"/>
                <a:cs typeface="宋体"/>
              </a:rPr>
              <a:t>。</a:t>
            </a:r>
            <a:r>
              <a:rPr dirty="0" sz="1200">
                <a:latin typeface="宋体"/>
                <a:cs typeface="宋体"/>
              </a:rPr>
              <a:t>在</a:t>
            </a:r>
            <a:r>
              <a:rPr dirty="0" sz="1200">
                <a:latin typeface="Calibri"/>
                <a:cs typeface="Calibri"/>
              </a:rPr>
              <a:t>“</a:t>
            </a:r>
            <a:r>
              <a:rPr dirty="0" sz="1200">
                <a:latin typeface="宋体"/>
                <a:cs typeface="宋体"/>
              </a:rPr>
              <a:t>智慧</a:t>
            </a:r>
            <a:r>
              <a:rPr dirty="0" sz="1200">
                <a:latin typeface="Calibri"/>
                <a:cs typeface="Calibri"/>
              </a:rPr>
              <a:t>”</a:t>
            </a:r>
            <a:r>
              <a:rPr dirty="0" sz="1200">
                <a:latin typeface="宋体"/>
                <a:cs typeface="宋体"/>
              </a:rPr>
              <a:t>时代下</a:t>
            </a:r>
            <a:r>
              <a:rPr dirty="0" sz="1200" spc="-85">
                <a:latin typeface="宋体"/>
                <a:cs typeface="宋体"/>
              </a:rPr>
              <a:t>，</a:t>
            </a:r>
            <a:r>
              <a:rPr dirty="0" sz="1200">
                <a:latin typeface="宋体"/>
                <a:cs typeface="宋体"/>
              </a:rPr>
              <a:t>相关技 术将会全面提高建筑的健康水平</a:t>
            </a:r>
            <a:r>
              <a:rPr dirty="0" sz="1200" spc="-240">
                <a:latin typeface="宋体"/>
                <a:cs typeface="宋体"/>
              </a:rPr>
              <a:t>，</a:t>
            </a:r>
            <a:r>
              <a:rPr dirty="0" sz="1200">
                <a:latin typeface="宋体"/>
                <a:cs typeface="宋体"/>
              </a:rPr>
              <a:t>如基于物联网的环境监测</a:t>
            </a:r>
            <a:r>
              <a:rPr dirty="0" sz="1200" spc="-229">
                <a:latin typeface="宋体"/>
                <a:cs typeface="宋体"/>
              </a:rPr>
              <a:t>、</a:t>
            </a:r>
            <a:r>
              <a:rPr dirty="0" sz="1200">
                <a:latin typeface="宋体"/>
                <a:cs typeface="宋体"/>
              </a:rPr>
              <a:t>设施管理和基于人 工智能的安全控制将实时把控各项健康指标</a:t>
            </a:r>
            <a:r>
              <a:rPr dirty="0" sz="1200" spc="-160">
                <a:latin typeface="宋体"/>
                <a:cs typeface="宋体"/>
              </a:rPr>
              <a:t>，</a:t>
            </a:r>
            <a:r>
              <a:rPr dirty="0" sz="1200">
                <a:latin typeface="宋体"/>
                <a:cs typeface="宋体"/>
              </a:rPr>
              <a:t>机器人在健身</a:t>
            </a:r>
            <a:r>
              <a:rPr dirty="0" sz="1200" spc="-160">
                <a:latin typeface="宋体"/>
                <a:cs typeface="宋体"/>
              </a:rPr>
              <a:t>、</a:t>
            </a:r>
            <a:r>
              <a:rPr dirty="0" sz="1200">
                <a:latin typeface="宋体"/>
                <a:cs typeface="宋体"/>
              </a:rPr>
              <a:t>人文</a:t>
            </a:r>
            <a:r>
              <a:rPr dirty="0" sz="1200" spc="-160">
                <a:latin typeface="宋体"/>
                <a:cs typeface="宋体"/>
              </a:rPr>
              <a:t>、</a:t>
            </a:r>
            <a:r>
              <a:rPr dirty="0" sz="1200">
                <a:latin typeface="宋体"/>
                <a:cs typeface="宋体"/>
              </a:rPr>
              <a:t>服务等领域 的应用也将日趋成熟与智慧。</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buFont typeface="Calibri"/>
              <a:buAutoNum type="arabicPeriod" startAt="6"/>
              <a:tabLst>
                <a:tab pos="668020" algn="l"/>
              </a:tabLst>
            </a:pPr>
            <a:r>
              <a:rPr dirty="0" sz="1200">
                <a:latin typeface="黑体"/>
                <a:cs typeface="黑体"/>
              </a:rPr>
              <a:t>智慧建筑与绿色建筑</a:t>
            </a:r>
            <a:endParaRPr sz="1200">
              <a:latin typeface="黑体"/>
              <a:cs typeface="黑体"/>
            </a:endParaRPr>
          </a:p>
          <a:p>
            <a:pPr algn="just" marL="12700" marR="79375" indent="304800">
              <a:lnSpc>
                <a:spcPct val="162500"/>
              </a:lnSpc>
              <a:spcBef>
                <a:spcPts val="384"/>
              </a:spcBef>
            </a:pPr>
            <a:r>
              <a:rPr dirty="0" sz="1200">
                <a:latin typeface="宋体"/>
                <a:cs typeface="宋体"/>
              </a:rPr>
              <a:t>在我国，</a:t>
            </a:r>
            <a:r>
              <a:rPr dirty="0" sz="1200" spc="10">
                <a:latin typeface="宋体"/>
                <a:cs typeface="宋体"/>
              </a:rPr>
              <a:t>环</a:t>
            </a:r>
            <a:r>
              <a:rPr dirty="0" sz="1200">
                <a:latin typeface="宋体"/>
                <a:cs typeface="宋体"/>
              </a:rPr>
              <a:t>保理念与建筑</a:t>
            </a:r>
            <a:r>
              <a:rPr dirty="0" sz="1200" spc="10">
                <a:latin typeface="宋体"/>
                <a:cs typeface="宋体"/>
              </a:rPr>
              <a:t>的</a:t>
            </a:r>
            <a:r>
              <a:rPr dirty="0" sz="1200">
                <a:latin typeface="宋体"/>
                <a:cs typeface="宋体"/>
              </a:rPr>
              <a:t>联系始终是密</a:t>
            </a:r>
            <a:r>
              <a:rPr dirty="0" sz="1200" spc="10">
                <a:latin typeface="宋体"/>
                <a:cs typeface="宋体"/>
              </a:rPr>
              <a:t>切</a:t>
            </a:r>
            <a:r>
              <a:rPr dirty="0" sz="1200">
                <a:latin typeface="宋体"/>
                <a:cs typeface="宋体"/>
              </a:rPr>
              <a:t>的。自</a:t>
            </a:r>
            <a:r>
              <a:rPr dirty="0" sz="1200" spc="-330">
                <a:latin typeface="宋体"/>
                <a:cs typeface="宋体"/>
              </a:rPr>
              <a:t> </a:t>
            </a:r>
            <a:r>
              <a:rPr dirty="0" sz="1200" spc="-5">
                <a:latin typeface="Calibri"/>
                <a:cs typeface="Calibri"/>
              </a:rPr>
              <a:t>1992 </a:t>
            </a:r>
            <a:r>
              <a:rPr dirty="0" sz="1200">
                <a:latin typeface="宋体"/>
                <a:cs typeface="宋体"/>
              </a:rPr>
              <a:t>年联合国</a:t>
            </a:r>
            <a:r>
              <a:rPr dirty="0" sz="1200" spc="10">
                <a:latin typeface="宋体"/>
                <a:cs typeface="宋体"/>
              </a:rPr>
              <a:t>环</a:t>
            </a:r>
            <a:r>
              <a:rPr dirty="0" sz="1200">
                <a:latin typeface="宋体"/>
                <a:cs typeface="宋体"/>
              </a:rPr>
              <a:t>境与发 展大会以来</a:t>
            </a:r>
            <a:r>
              <a:rPr dirty="0" sz="1200" spc="-470">
                <a:latin typeface="宋体"/>
                <a:cs typeface="宋体"/>
              </a:rPr>
              <a:t>，</a:t>
            </a:r>
            <a:r>
              <a:rPr dirty="0" sz="1200">
                <a:latin typeface="宋体"/>
                <a:cs typeface="宋体"/>
              </a:rPr>
              <a:t>我国在政府工作报告中提出绿色建筑的建设是生态文明建设的基本 落足点</a:t>
            </a:r>
            <a:r>
              <a:rPr dirty="0" sz="1200" spc="-160">
                <a:latin typeface="宋体"/>
                <a:cs typeface="宋体"/>
              </a:rPr>
              <a:t>，</a:t>
            </a:r>
            <a:r>
              <a:rPr dirty="0" sz="1200">
                <a:latin typeface="宋体"/>
                <a:cs typeface="宋体"/>
              </a:rPr>
              <a:t>并先后颁布了相关的引领性纲要</a:t>
            </a:r>
            <a:r>
              <a:rPr dirty="0" sz="1200" spc="-160">
                <a:latin typeface="宋体"/>
                <a:cs typeface="宋体"/>
              </a:rPr>
              <a:t>、</a:t>
            </a:r>
            <a:r>
              <a:rPr dirty="0" sz="1200">
                <a:latin typeface="宋体"/>
                <a:cs typeface="宋体"/>
              </a:rPr>
              <a:t>导则和法规</a:t>
            </a:r>
            <a:r>
              <a:rPr dirty="0" sz="1200" spc="-160">
                <a:latin typeface="宋体"/>
                <a:cs typeface="宋体"/>
              </a:rPr>
              <a:t>。</a:t>
            </a:r>
            <a:r>
              <a:rPr dirty="0" sz="1200">
                <a:latin typeface="宋体"/>
                <a:cs typeface="宋体"/>
              </a:rPr>
              <a:t>推动了绿色建筑从无到 有、从点到面的多维发展。</a:t>
            </a:r>
            <a:endParaRPr sz="1200">
              <a:latin typeface="宋体"/>
              <a:cs typeface="宋体"/>
            </a:endParaRPr>
          </a:p>
          <a:p>
            <a:pPr marL="12700" marR="5080" indent="304800">
              <a:lnSpc>
                <a:spcPct val="162500"/>
              </a:lnSpc>
            </a:pPr>
            <a:r>
              <a:rPr dirty="0" sz="1200">
                <a:latin typeface="宋体"/>
                <a:cs typeface="宋体"/>
              </a:rPr>
              <a:t>绿色建筑的内涵是节能</a:t>
            </a:r>
            <a:r>
              <a:rPr dirty="0" sz="1200" spc="-350">
                <a:latin typeface="宋体"/>
                <a:cs typeface="宋体"/>
              </a:rPr>
              <a:t>、</a:t>
            </a:r>
            <a:r>
              <a:rPr dirty="0" sz="1200">
                <a:latin typeface="宋体"/>
                <a:cs typeface="宋体"/>
              </a:rPr>
              <a:t>节地</a:t>
            </a:r>
            <a:r>
              <a:rPr dirty="0" sz="1200" spc="-350">
                <a:latin typeface="宋体"/>
                <a:cs typeface="宋体"/>
              </a:rPr>
              <a:t>、</a:t>
            </a:r>
            <a:r>
              <a:rPr dirty="0" sz="1200">
                <a:latin typeface="宋体"/>
                <a:cs typeface="宋体"/>
              </a:rPr>
              <a:t>节水</a:t>
            </a:r>
            <a:r>
              <a:rPr dirty="0" sz="1200" spc="-340">
                <a:latin typeface="宋体"/>
                <a:cs typeface="宋体"/>
              </a:rPr>
              <a:t>、</a:t>
            </a:r>
            <a:r>
              <a:rPr dirty="0" sz="1200">
                <a:latin typeface="宋体"/>
                <a:cs typeface="宋体"/>
              </a:rPr>
              <a:t>节材和环保</a:t>
            </a:r>
            <a:r>
              <a:rPr dirty="0" sz="1200" spc="-350">
                <a:latin typeface="宋体"/>
                <a:cs typeface="宋体"/>
              </a:rPr>
              <a:t>，</a:t>
            </a:r>
            <a:r>
              <a:rPr dirty="0" sz="1200">
                <a:latin typeface="宋体"/>
                <a:cs typeface="宋体"/>
              </a:rPr>
              <a:t>即旨在节能与环保</a:t>
            </a:r>
            <a:r>
              <a:rPr dirty="0" sz="1200" spc="-280">
                <a:latin typeface="宋体"/>
                <a:cs typeface="宋体"/>
              </a:rPr>
              <a:t>的</a:t>
            </a:r>
            <a:r>
              <a:rPr dirty="0" sz="1200">
                <a:latin typeface="宋体"/>
                <a:cs typeface="宋体"/>
              </a:rPr>
              <a:t>“四 节一环保</a:t>
            </a:r>
            <a:r>
              <a:rPr dirty="0" sz="1200" spc="-600">
                <a:latin typeface="宋体"/>
                <a:cs typeface="宋体"/>
              </a:rPr>
              <a:t>”</a:t>
            </a:r>
            <a:r>
              <a:rPr dirty="0" sz="1200" spc="-240">
                <a:latin typeface="宋体"/>
                <a:cs typeface="宋体"/>
              </a:rPr>
              <a:t>。</a:t>
            </a:r>
            <a:r>
              <a:rPr dirty="0" sz="1200">
                <a:latin typeface="宋体"/>
                <a:cs typeface="宋体"/>
              </a:rPr>
              <a:t>具体而言</a:t>
            </a:r>
            <a:r>
              <a:rPr dirty="0" sz="1200" spc="-229">
                <a:latin typeface="宋体"/>
                <a:cs typeface="宋体"/>
              </a:rPr>
              <a:t>，</a:t>
            </a:r>
            <a:r>
              <a:rPr dirty="0" sz="1200">
                <a:latin typeface="宋体"/>
                <a:cs typeface="宋体"/>
              </a:rPr>
              <a:t>绿色建筑要求建筑在全寿命周期内做到资源节约最大化、 环境保护最优化和污染产生最小化</a:t>
            </a:r>
            <a:r>
              <a:rPr dirty="0" sz="1200" spc="-240">
                <a:latin typeface="宋体"/>
                <a:cs typeface="宋体"/>
              </a:rPr>
              <a:t>。</a:t>
            </a:r>
            <a:r>
              <a:rPr dirty="0" sz="1200">
                <a:latin typeface="宋体"/>
                <a:cs typeface="宋体"/>
              </a:rPr>
              <a:t>绿色建筑是可持续发展战略的必然要求</a:t>
            </a:r>
            <a:r>
              <a:rPr dirty="0" sz="1200" spc="-229">
                <a:latin typeface="宋体"/>
                <a:cs typeface="宋体"/>
              </a:rPr>
              <a:t>，</a:t>
            </a:r>
            <a:r>
              <a:rPr dirty="0" sz="1200">
                <a:latin typeface="宋体"/>
                <a:cs typeface="宋体"/>
              </a:rPr>
              <a:t>同 时是节约资源和保护环境的基本国策的践行</a:t>
            </a:r>
            <a:r>
              <a:rPr dirty="0" sz="1200" spc="-240">
                <a:latin typeface="宋体"/>
                <a:cs typeface="宋体"/>
              </a:rPr>
              <a:t>。</a:t>
            </a:r>
            <a:r>
              <a:rPr dirty="0" sz="1200">
                <a:latin typeface="宋体"/>
                <a:cs typeface="宋体"/>
              </a:rPr>
              <a:t>然而</a:t>
            </a:r>
            <a:r>
              <a:rPr dirty="0" sz="1200" spc="-229">
                <a:latin typeface="宋体"/>
                <a:cs typeface="宋体"/>
              </a:rPr>
              <a:t>，</a:t>
            </a:r>
            <a:r>
              <a:rPr dirty="0" sz="1200">
                <a:latin typeface="宋体"/>
                <a:cs typeface="宋体"/>
              </a:rPr>
              <a:t>当前我国绿色建筑设计标识 超过九成</a:t>
            </a:r>
            <a:r>
              <a:rPr dirty="0" sz="1200" spc="-240">
                <a:latin typeface="宋体"/>
                <a:cs typeface="宋体"/>
              </a:rPr>
              <a:t>，</a:t>
            </a:r>
            <a:r>
              <a:rPr dirty="0" sz="1200">
                <a:latin typeface="宋体"/>
                <a:cs typeface="宋体"/>
              </a:rPr>
              <a:t>而运行标识却不足总标识十分之一</a:t>
            </a:r>
            <a:r>
              <a:rPr dirty="0" sz="1200" spc="-229">
                <a:latin typeface="宋体"/>
                <a:cs typeface="宋体"/>
              </a:rPr>
              <a:t>。</a:t>
            </a:r>
            <a:r>
              <a:rPr dirty="0" sz="1200">
                <a:latin typeface="宋体"/>
                <a:cs typeface="宋体"/>
              </a:rPr>
              <a:t>这充分说明大多数绿色建筑运行 维护与设计要求不符</a:t>
            </a:r>
            <a:r>
              <a:rPr dirty="0" sz="1200" spc="-120">
                <a:latin typeface="宋体"/>
                <a:cs typeface="宋体"/>
              </a:rPr>
              <a:t>，</a:t>
            </a:r>
            <a:r>
              <a:rPr dirty="0" sz="1200">
                <a:latin typeface="宋体"/>
                <a:cs typeface="宋体"/>
              </a:rPr>
              <a:t>无法满</a:t>
            </a:r>
            <a:r>
              <a:rPr dirty="0" sz="1200" spc="-110">
                <a:latin typeface="宋体"/>
                <a:cs typeface="宋体"/>
              </a:rPr>
              <a:t>足</a:t>
            </a:r>
            <a:r>
              <a:rPr dirty="0" sz="1200">
                <a:latin typeface="宋体"/>
                <a:cs typeface="宋体"/>
              </a:rPr>
              <a:t>“四节一环保</a:t>
            </a:r>
            <a:r>
              <a:rPr dirty="0" sz="1200" spc="-125">
                <a:latin typeface="宋体"/>
                <a:cs typeface="宋体"/>
              </a:rPr>
              <a:t>”</a:t>
            </a:r>
            <a:r>
              <a:rPr dirty="0" sz="1200">
                <a:latin typeface="宋体"/>
                <a:cs typeface="宋体"/>
              </a:rPr>
              <a:t>的要求</a:t>
            </a:r>
            <a:r>
              <a:rPr dirty="0" sz="1200" spc="-120">
                <a:latin typeface="宋体"/>
                <a:cs typeface="宋体"/>
              </a:rPr>
              <a:t>。</a:t>
            </a:r>
            <a:r>
              <a:rPr dirty="0" sz="1200">
                <a:latin typeface="宋体"/>
                <a:cs typeface="宋体"/>
              </a:rPr>
              <a:t>这与建筑业目前普遍轻 视建筑的运行维护的状况不无关系</a:t>
            </a:r>
            <a:r>
              <a:rPr dirty="0" sz="1200" spc="-240">
                <a:latin typeface="宋体"/>
                <a:cs typeface="宋体"/>
              </a:rPr>
              <a:t>。</a:t>
            </a:r>
            <a:r>
              <a:rPr dirty="0" sz="1200">
                <a:latin typeface="宋体"/>
                <a:cs typeface="宋体"/>
              </a:rPr>
              <a:t>同时在运营机制与经济效益的制约下</a:t>
            </a:r>
            <a:r>
              <a:rPr dirty="0" sz="1200" spc="-229">
                <a:latin typeface="宋体"/>
                <a:cs typeface="宋体"/>
              </a:rPr>
              <a:t>，</a:t>
            </a:r>
            <a:r>
              <a:rPr dirty="0" sz="1200">
                <a:latin typeface="宋体"/>
                <a:cs typeface="宋体"/>
              </a:rPr>
              <a:t>技术 与实际建设与维护的需求的不匹配也制约了绿色建筑的发展。</a:t>
            </a:r>
            <a:endParaRPr sz="1200">
              <a:latin typeface="宋体"/>
              <a:cs typeface="宋体"/>
            </a:endParaRPr>
          </a:p>
          <a:p>
            <a:pPr marL="317500">
              <a:lnSpc>
                <a:spcPct val="100000"/>
              </a:lnSpc>
              <a:spcBef>
                <a:spcPts val="900"/>
              </a:spcBef>
            </a:pPr>
            <a:r>
              <a:rPr dirty="0" sz="1200">
                <a:latin typeface="宋体"/>
                <a:cs typeface="宋体"/>
              </a:rPr>
              <a:t>智慧建筑</a:t>
            </a:r>
            <a:r>
              <a:rPr dirty="0" sz="1200" spc="-120">
                <a:latin typeface="宋体"/>
                <a:cs typeface="宋体"/>
              </a:rPr>
              <a:t>的</a:t>
            </a:r>
            <a:r>
              <a:rPr dirty="0" sz="1200">
                <a:latin typeface="宋体"/>
                <a:cs typeface="宋体"/>
              </a:rPr>
              <a:t>“可持续</a:t>
            </a:r>
            <a:r>
              <a:rPr dirty="0" sz="1200" spc="-120">
                <a:latin typeface="宋体"/>
                <a:cs typeface="宋体"/>
              </a:rPr>
              <a:t>”</a:t>
            </a:r>
            <a:r>
              <a:rPr dirty="0" sz="1200">
                <a:latin typeface="宋体"/>
                <a:cs typeface="宋体"/>
              </a:rPr>
              <a:t>属性与绿色建筑</a:t>
            </a:r>
            <a:r>
              <a:rPr dirty="0" sz="1200" spc="-110">
                <a:latin typeface="宋体"/>
                <a:cs typeface="宋体"/>
              </a:rPr>
              <a:t>的</a:t>
            </a:r>
            <a:r>
              <a:rPr dirty="0" sz="1200">
                <a:latin typeface="宋体"/>
                <a:cs typeface="宋体"/>
              </a:rPr>
              <a:t>“四节一环保</a:t>
            </a:r>
            <a:r>
              <a:rPr dirty="0" sz="1200" spc="-120">
                <a:latin typeface="宋体"/>
                <a:cs typeface="宋体"/>
              </a:rPr>
              <a:t>”</a:t>
            </a:r>
            <a:r>
              <a:rPr dirty="0" sz="1200">
                <a:latin typeface="宋体"/>
                <a:cs typeface="宋体"/>
              </a:rPr>
              <a:t>的目标是基本一致</a:t>
            </a:r>
            <a:endParaRPr sz="1200">
              <a:latin typeface="宋体"/>
              <a:cs typeface="宋体"/>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76545" cy="54864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715">
              <a:lnSpc>
                <a:spcPct val="162500"/>
              </a:lnSpc>
            </a:pPr>
            <a:r>
              <a:rPr dirty="0" sz="1200" spc="0">
                <a:latin typeface="宋体"/>
                <a:cs typeface="宋体"/>
              </a:rPr>
              <a:t>的，都是为了建</a:t>
            </a:r>
            <a:r>
              <a:rPr dirty="0" sz="1200" spc="10">
                <a:latin typeface="宋体"/>
                <a:cs typeface="宋体"/>
              </a:rPr>
              <a:t>筑</a:t>
            </a:r>
            <a:r>
              <a:rPr dirty="0" sz="1200" spc="0">
                <a:latin typeface="宋体"/>
                <a:cs typeface="宋体"/>
              </a:rPr>
              <a:t>符合环保、低碳、节能的要求</a:t>
            </a:r>
            <a:r>
              <a:rPr dirty="0" sz="1200" spc="0">
                <a:latin typeface="Calibri"/>
                <a:cs typeface="Calibri"/>
              </a:rPr>
              <a:t>,</a:t>
            </a:r>
            <a:r>
              <a:rPr dirty="0" sz="1200" spc="0">
                <a:latin typeface="宋体"/>
                <a:cs typeface="宋体"/>
              </a:rPr>
              <a:t>将可持续发展的</a:t>
            </a:r>
            <a:r>
              <a:rPr dirty="0" sz="1200" spc="10">
                <a:latin typeface="宋体"/>
                <a:cs typeface="宋体"/>
              </a:rPr>
              <a:t>理</a:t>
            </a:r>
            <a:r>
              <a:rPr dirty="0" sz="1200" spc="0">
                <a:latin typeface="宋体"/>
                <a:cs typeface="宋体"/>
              </a:rPr>
              <a:t>念实践于</a:t>
            </a:r>
            <a:r>
              <a:rPr dirty="0" sz="1200">
                <a:latin typeface="宋体"/>
                <a:cs typeface="宋体"/>
              </a:rPr>
              <a:t>建 筑的全寿命周期之中</a:t>
            </a:r>
            <a:r>
              <a:rPr dirty="0" sz="1200" spc="-540">
                <a:latin typeface="宋体"/>
                <a:cs typeface="宋体"/>
              </a:rPr>
              <a:t>。</a:t>
            </a:r>
            <a:r>
              <a:rPr dirty="0" sz="1200">
                <a:latin typeface="宋体"/>
                <a:cs typeface="宋体"/>
              </a:rPr>
              <a:t>而智慧建筑相较于绿色建筑</a:t>
            </a:r>
            <a:r>
              <a:rPr dirty="0" sz="1200" spc="-530">
                <a:latin typeface="宋体"/>
                <a:cs typeface="宋体"/>
              </a:rPr>
              <a:t>，</a:t>
            </a:r>
            <a:r>
              <a:rPr dirty="0" sz="1200">
                <a:latin typeface="宋体"/>
                <a:cs typeface="宋体"/>
              </a:rPr>
              <a:t>将有着更加强大的技术支</a:t>
            </a:r>
            <a:r>
              <a:rPr dirty="0" sz="1200" spc="-5">
                <a:latin typeface="宋体"/>
                <a:cs typeface="宋体"/>
              </a:rPr>
              <a:t>撑</a:t>
            </a:r>
            <a:r>
              <a:rPr dirty="0" sz="1200">
                <a:latin typeface="宋体"/>
                <a:cs typeface="宋体"/>
              </a:rPr>
              <a:t>， 如利用人工智能的节能</a:t>
            </a:r>
            <a:r>
              <a:rPr dirty="0" sz="1200" spc="-240">
                <a:latin typeface="宋体"/>
                <a:cs typeface="宋体"/>
              </a:rPr>
              <a:t>、</a:t>
            </a:r>
            <a:r>
              <a:rPr dirty="0" sz="1200">
                <a:latin typeface="宋体"/>
                <a:cs typeface="宋体"/>
              </a:rPr>
              <a:t>智能控制能够使建筑保持最优运行状态</a:t>
            </a:r>
            <a:r>
              <a:rPr dirty="0" sz="1200" spc="-229">
                <a:latin typeface="宋体"/>
                <a:cs typeface="宋体"/>
              </a:rPr>
              <a:t>，</a:t>
            </a:r>
            <a:r>
              <a:rPr dirty="0" sz="1200">
                <a:latin typeface="宋体"/>
                <a:cs typeface="宋体"/>
              </a:rPr>
              <a:t>基于物联网的 能源控制可有效节约宝贵的能源等等。</a:t>
            </a:r>
            <a:endParaRPr sz="1200">
              <a:latin typeface="宋体"/>
              <a:cs typeface="宋体"/>
            </a:endParaRPr>
          </a:p>
          <a:p>
            <a:pPr algn="just" marL="12700" marR="80645" indent="304800">
              <a:lnSpc>
                <a:spcPct val="162500"/>
              </a:lnSpc>
            </a:pPr>
            <a:r>
              <a:rPr dirty="0" sz="1200">
                <a:latin typeface="宋体"/>
                <a:cs typeface="宋体"/>
              </a:rPr>
              <a:t>智慧建筑将继承绿色建筑</a:t>
            </a:r>
            <a:r>
              <a:rPr dirty="0" sz="1200">
                <a:latin typeface="Calibri"/>
                <a:cs typeface="Calibri"/>
              </a:rPr>
              <a:t>“</a:t>
            </a:r>
            <a:r>
              <a:rPr dirty="0" sz="1200">
                <a:latin typeface="宋体"/>
                <a:cs typeface="宋体"/>
              </a:rPr>
              <a:t>四节一环保</a:t>
            </a:r>
            <a:r>
              <a:rPr dirty="0" sz="1200">
                <a:latin typeface="Calibri"/>
                <a:cs typeface="Calibri"/>
              </a:rPr>
              <a:t>”</a:t>
            </a:r>
            <a:r>
              <a:rPr dirty="0" sz="1200">
                <a:latin typeface="宋体"/>
                <a:cs typeface="宋体"/>
              </a:rPr>
              <a:t>的可持续发展理念</a:t>
            </a:r>
            <a:r>
              <a:rPr dirty="0" sz="1200" spc="-280">
                <a:latin typeface="宋体"/>
                <a:cs typeface="宋体"/>
              </a:rPr>
              <a:t>，</a:t>
            </a:r>
            <a:r>
              <a:rPr dirty="0" sz="1200">
                <a:latin typeface="宋体"/>
                <a:cs typeface="宋体"/>
              </a:rPr>
              <a:t>以健康建筑的六 项标准为准则</a:t>
            </a:r>
            <a:r>
              <a:rPr dirty="0" sz="1200" spc="-240">
                <a:latin typeface="宋体"/>
                <a:cs typeface="宋体"/>
              </a:rPr>
              <a:t>，</a:t>
            </a:r>
            <a:r>
              <a:rPr dirty="0" sz="1200">
                <a:latin typeface="宋体"/>
                <a:cs typeface="宋体"/>
              </a:rPr>
              <a:t>利用最适合的技术手段提高建筑的健康环保水平与维度</a:t>
            </a:r>
            <a:r>
              <a:rPr dirty="0" sz="1200" spc="-229">
                <a:latin typeface="宋体"/>
                <a:cs typeface="宋体"/>
              </a:rPr>
              <a:t>。</a:t>
            </a:r>
            <a:r>
              <a:rPr dirty="0" sz="1200">
                <a:latin typeface="宋体"/>
                <a:cs typeface="宋体"/>
              </a:rPr>
              <a:t>未来的 智</a:t>
            </a:r>
            <a:r>
              <a:rPr dirty="0" sz="1200" spc="5">
                <a:latin typeface="宋体"/>
                <a:cs typeface="宋体"/>
              </a:rPr>
              <a:t>慧</a:t>
            </a:r>
            <a:r>
              <a:rPr dirty="0" sz="1200">
                <a:latin typeface="宋体"/>
                <a:cs typeface="宋体"/>
              </a:rPr>
              <a:t>建筑只</a:t>
            </a:r>
            <a:r>
              <a:rPr dirty="0" sz="1200" spc="5">
                <a:latin typeface="宋体"/>
                <a:cs typeface="宋体"/>
              </a:rPr>
              <a:t>有</a:t>
            </a:r>
            <a:r>
              <a:rPr dirty="0" sz="1200">
                <a:latin typeface="宋体"/>
                <a:cs typeface="宋体"/>
              </a:rPr>
              <a:t>做到</a:t>
            </a:r>
            <a:r>
              <a:rPr dirty="0" sz="1200">
                <a:latin typeface="Calibri"/>
                <a:cs typeface="Calibri"/>
              </a:rPr>
              <a:t>“</a:t>
            </a:r>
            <a:r>
              <a:rPr dirty="0" sz="1200">
                <a:latin typeface="宋体"/>
                <a:cs typeface="宋体"/>
              </a:rPr>
              <a:t>绿</a:t>
            </a:r>
            <a:r>
              <a:rPr dirty="0" sz="1200" spc="5">
                <a:latin typeface="宋体"/>
                <a:cs typeface="宋体"/>
              </a:rPr>
              <a:t>色</a:t>
            </a:r>
            <a:r>
              <a:rPr dirty="0" sz="1200">
                <a:latin typeface="Calibri"/>
                <a:cs typeface="Calibri"/>
              </a:rPr>
              <a:t>”</a:t>
            </a:r>
            <a:r>
              <a:rPr dirty="0" sz="1200">
                <a:latin typeface="宋体"/>
                <a:cs typeface="宋体"/>
              </a:rPr>
              <a:t>、</a:t>
            </a:r>
            <a:r>
              <a:rPr dirty="0" sz="1200" spc="5">
                <a:latin typeface="Calibri"/>
                <a:cs typeface="Calibri"/>
              </a:rPr>
              <a:t>“</a:t>
            </a:r>
            <a:r>
              <a:rPr dirty="0" sz="1200">
                <a:latin typeface="宋体"/>
                <a:cs typeface="宋体"/>
              </a:rPr>
              <a:t>健康</a:t>
            </a:r>
            <a:r>
              <a:rPr dirty="0" sz="1200">
                <a:latin typeface="Calibri"/>
                <a:cs typeface="Calibri"/>
              </a:rPr>
              <a:t>”</a:t>
            </a:r>
            <a:r>
              <a:rPr dirty="0" sz="1200">
                <a:latin typeface="宋体"/>
                <a:cs typeface="宋体"/>
              </a:rPr>
              <a:t>与</a:t>
            </a:r>
            <a:r>
              <a:rPr dirty="0" sz="1200" spc="5">
                <a:latin typeface="Calibri"/>
                <a:cs typeface="Calibri"/>
              </a:rPr>
              <a:t>“</a:t>
            </a:r>
            <a:r>
              <a:rPr dirty="0" sz="1200">
                <a:latin typeface="宋体"/>
                <a:cs typeface="宋体"/>
              </a:rPr>
              <a:t>智慧</a:t>
            </a:r>
            <a:r>
              <a:rPr dirty="0" sz="1200">
                <a:latin typeface="Calibri"/>
                <a:cs typeface="Calibri"/>
              </a:rPr>
              <a:t>”</a:t>
            </a:r>
            <a:r>
              <a:rPr dirty="0" sz="1200">
                <a:latin typeface="宋体"/>
                <a:cs typeface="宋体"/>
              </a:rPr>
              <a:t>和</a:t>
            </a:r>
            <a:r>
              <a:rPr dirty="0" sz="1200" spc="5">
                <a:latin typeface="宋体"/>
                <a:cs typeface="宋体"/>
              </a:rPr>
              <a:t>谐</a:t>
            </a:r>
            <a:r>
              <a:rPr dirty="0" sz="1200">
                <a:latin typeface="宋体"/>
                <a:cs typeface="宋体"/>
              </a:rPr>
              <a:t>统一，</a:t>
            </a:r>
            <a:r>
              <a:rPr dirty="0" sz="1200" spc="5">
                <a:latin typeface="宋体"/>
                <a:cs typeface="宋体"/>
              </a:rPr>
              <a:t>才</a:t>
            </a:r>
            <a:r>
              <a:rPr dirty="0" sz="1200">
                <a:latin typeface="宋体"/>
                <a:cs typeface="宋体"/>
              </a:rPr>
              <a:t>能最</a:t>
            </a:r>
            <a:r>
              <a:rPr dirty="0" sz="1200" spc="5">
                <a:latin typeface="宋体"/>
                <a:cs typeface="宋体"/>
              </a:rPr>
              <a:t>终</a:t>
            </a:r>
            <a:r>
              <a:rPr dirty="0" sz="1200">
                <a:latin typeface="宋体"/>
                <a:cs typeface="宋体"/>
              </a:rPr>
              <a:t>实现</a:t>
            </a:r>
            <a:r>
              <a:rPr dirty="0" sz="1200" spc="5">
                <a:latin typeface="宋体"/>
                <a:cs typeface="宋体"/>
              </a:rPr>
              <a:t>经</a:t>
            </a:r>
            <a:r>
              <a:rPr dirty="0" sz="1200">
                <a:latin typeface="宋体"/>
                <a:cs typeface="宋体"/>
              </a:rPr>
              <a:t>济社会、 自然环境与居住健康的协调与平衡。</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1.1.7</a:t>
            </a:r>
            <a:r>
              <a:rPr dirty="0" sz="1200" spc="65">
                <a:latin typeface="Calibri"/>
                <a:cs typeface="Calibri"/>
              </a:rPr>
              <a:t> </a:t>
            </a:r>
            <a:r>
              <a:rPr dirty="0" sz="1200">
                <a:latin typeface="黑体"/>
                <a:cs typeface="黑体"/>
              </a:rPr>
              <a:t>智慧建筑与智慧城市关系</a:t>
            </a:r>
            <a:endParaRPr sz="1200">
              <a:latin typeface="黑体"/>
              <a:cs typeface="黑体"/>
            </a:endParaRPr>
          </a:p>
          <a:p>
            <a:pPr algn="just" marL="12700" marR="80645" indent="304800">
              <a:lnSpc>
                <a:spcPct val="162500"/>
              </a:lnSpc>
              <a:spcBef>
                <a:spcPts val="380"/>
              </a:spcBef>
            </a:pPr>
            <a:r>
              <a:rPr dirty="0" sz="1200">
                <a:latin typeface="宋体"/>
                <a:cs typeface="宋体"/>
              </a:rPr>
              <a:t>将新一代信息技术与城市发展深度融合的是现代智慧城市发展的新理念</a:t>
            </a:r>
            <a:r>
              <a:rPr dirty="0" sz="1200" spc="-470">
                <a:latin typeface="宋体"/>
                <a:cs typeface="宋体"/>
              </a:rPr>
              <a:t>。</a:t>
            </a:r>
            <a:r>
              <a:rPr dirty="0" sz="1200">
                <a:latin typeface="宋体"/>
                <a:cs typeface="宋体"/>
              </a:rPr>
              <a:t>融 合了新一代信息技术的智慧城市</a:t>
            </a:r>
            <a:r>
              <a:rPr dirty="0" sz="1200" spc="-240">
                <a:latin typeface="宋体"/>
                <a:cs typeface="宋体"/>
              </a:rPr>
              <a:t>，</a:t>
            </a:r>
            <a:r>
              <a:rPr dirty="0" sz="1200">
                <a:latin typeface="宋体"/>
                <a:cs typeface="宋体"/>
              </a:rPr>
              <a:t>管理运营能力将显著提高</a:t>
            </a:r>
            <a:r>
              <a:rPr dirty="0" sz="1200" spc="-229">
                <a:latin typeface="宋体"/>
                <a:cs typeface="宋体"/>
              </a:rPr>
              <a:t>，</a:t>
            </a:r>
            <a:r>
              <a:rPr dirty="0" sz="1200">
                <a:latin typeface="宋体"/>
                <a:cs typeface="宋体"/>
              </a:rPr>
              <a:t>进一步促进社会经 济发展</a:t>
            </a:r>
            <a:r>
              <a:rPr dirty="0" sz="1200" spc="-240">
                <a:latin typeface="宋体"/>
                <a:cs typeface="宋体"/>
              </a:rPr>
              <a:t>，</a:t>
            </a:r>
            <a:r>
              <a:rPr dirty="0" sz="1200">
                <a:latin typeface="宋体"/>
                <a:cs typeface="宋体"/>
              </a:rPr>
              <a:t>提高城市居民的日常生活水平</a:t>
            </a:r>
            <a:r>
              <a:rPr dirty="0" sz="1200" spc="-229">
                <a:latin typeface="宋体"/>
                <a:cs typeface="宋体"/>
              </a:rPr>
              <a:t>。</a:t>
            </a:r>
            <a:r>
              <a:rPr dirty="0" sz="1200">
                <a:latin typeface="宋体"/>
                <a:cs typeface="宋体"/>
              </a:rPr>
              <a:t>智慧城市理念一经问世就吸引了全世界 的目光</a:t>
            </a:r>
            <a:r>
              <a:rPr dirty="0" sz="1200" spc="-240">
                <a:latin typeface="宋体"/>
                <a:cs typeface="宋体"/>
              </a:rPr>
              <a:t>，</a:t>
            </a:r>
            <a:r>
              <a:rPr dirty="0" sz="1200">
                <a:latin typeface="宋体"/>
                <a:cs typeface="宋体"/>
              </a:rPr>
              <a:t>世界主要国家和多个城市都进行了智慧城市的发展规划</a:t>
            </a:r>
            <a:r>
              <a:rPr dirty="0" sz="1200" spc="-229">
                <a:latin typeface="宋体"/>
                <a:cs typeface="宋体"/>
              </a:rPr>
              <a:t>。</a:t>
            </a:r>
            <a:r>
              <a:rPr dirty="0" sz="1200">
                <a:latin typeface="宋体"/>
                <a:cs typeface="宋体"/>
              </a:rPr>
              <a:t>智慧城市以现 代信息化</a:t>
            </a:r>
            <a:r>
              <a:rPr dirty="0" sz="1200" spc="-120">
                <a:latin typeface="宋体"/>
                <a:cs typeface="宋体"/>
              </a:rPr>
              <a:t>、</a:t>
            </a:r>
            <a:r>
              <a:rPr dirty="0" sz="1200">
                <a:latin typeface="宋体"/>
                <a:cs typeface="宋体"/>
              </a:rPr>
              <a:t>数字化建设为基础</a:t>
            </a:r>
            <a:r>
              <a:rPr dirty="0" sz="1200" spc="-120">
                <a:latin typeface="宋体"/>
                <a:cs typeface="宋体"/>
              </a:rPr>
              <a:t>，</a:t>
            </a:r>
            <a:r>
              <a:rPr dirty="0" sz="1200">
                <a:latin typeface="宋体"/>
                <a:cs typeface="宋体"/>
              </a:rPr>
              <a:t>整合网络通信基础设</a:t>
            </a:r>
            <a:r>
              <a:rPr dirty="0" sz="1200" spc="5">
                <a:latin typeface="宋体"/>
                <a:cs typeface="宋体"/>
              </a:rPr>
              <a:t>施</a:t>
            </a:r>
            <a:r>
              <a:rPr dirty="0" sz="1200" spc="-120">
                <a:latin typeface="宋体"/>
                <a:cs typeface="宋体"/>
              </a:rPr>
              <a:t>、</a:t>
            </a:r>
            <a:r>
              <a:rPr dirty="0" sz="1200">
                <a:latin typeface="宋体"/>
                <a:cs typeface="宋体"/>
              </a:rPr>
              <a:t>海量的数据资源</a:t>
            </a:r>
            <a:r>
              <a:rPr dirty="0" sz="1200" spc="-125">
                <a:latin typeface="宋体"/>
                <a:cs typeface="宋体"/>
              </a:rPr>
              <a:t>、</a:t>
            </a:r>
            <a:r>
              <a:rPr dirty="0" sz="1200">
                <a:latin typeface="宋体"/>
                <a:cs typeface="宋体"/>
              </a:rPr>
              <a:t>多领 域业务流程</a:t>
            </a:r>
            <a:r>
              <a:rPr dirty="0" sz="1200" spc="-240">
                <a:latin typeface="宋体"/>
                <a:cs typeface="宋体"/>
              </a:rPr>
              <a:t>，</a:t>
            </a:r>
            <a:r>
              <a:rPr dirty="0" sz="1200">
                <a:latin typeface="宋体"/>
                <a:cs typeface="宋体"/>
              </a:rPr>
              <a:t>是现代化城市与现代化信息技术完美结合的典范</a:t>
            </a:r>
            <a:r>
              <a:rPr dirty="0" sz="1200" spc="-229">
                <a:latin typeface="宋体"/>
                <a:cs typeface="宋体"/>
              </a:rPr>
              <a:t>。</a:t>
            </a:r>
            <a:r>
              <a:rPr dirty="0" sz="1200">
                <a:latin typeface="宋体"/>
                <a:cs typeface="宋体"/>
              </a:rPr>
              <a:t>作为现代化城市 运行和治理的新模式</a:t>
            </a:r>
            <a:r>
              <a:rPr dirty="0" sz="1200" spc="-160">
                <a:latin typeface="宋体"/>
                <a:cs typeface="宋体"/>
              </a:rPr>
              <a:t>、</a:t>
            </a:r>
            <a:r>
              <a:rPr dirty="0" sz="1200">
                <a:latin typeface="宋体"/>
                <a:cs typeface="宋体"/>
              </a:rPr>
              <a:t>新理念</a:t>
            </a:r>
            <a:r>
              <a:rPr dirty="0" sz="1200" spc="-160">
                <a:latin typeface="宋体"/>
                <a:cs typeface="宋体"/>
              </a:rPr>
              <a:t>，</a:t>
            </a:r>
            <a:r>
              <a:rPr dirty="0" sz="1200">
                <a:latin typeface="宋体"/>
                <a:cs typeface="宋体"/>
              </a:rPr>
              <a:t>只待现实的验证支撑</a:t>
            </a:r>
            <a:r>
              <a:rPr dirty="0" sz="1200" spc="-160">
                <a:latin typeface="宋体"/>
                <a:cs typeface="宋体"/>
              </a:rPr>
              <a:t>，</a:t>
            </a:r>
            <a:r>
              <a:rPr dirty="0" sz="1200">
                <a:latin typeface="宋体"/>
                <a:cs typeface="宋体"/>
              </a:rPr>
              <a:t>智慧城市就将成为现代化 城市发展的必然阶段。</a:t>
            </a:r>
            <a:endParaRPr sz="1200">
              <a:latin typeface="宋体"/>
              <a:cs typeface="宋体"/>
            </a:endParaRPr>
          </a:p>
        </p:txBody>
      </p:sp>
      <p:sp>
        <p:nvSpPr>
          <p:cNvPr id="3" name="object 3"/>
          <p:cNvSpPr/>
          <p:nvPr/>
        </p:nvSpPr>
        <p:spPr>
          <a:xfrm>
            <a:off x="1470660" y="6131052"/>
            <a:ext cx="4924044" cy="304037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062719" y="9290558"/>
            <a:ext cx="1438275"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280" b="1">
                <a:latin typeface="黑体"/>
                <a:cs typeface="黑体"/>
              </a:rPr>
              <a:t> </a:t>
            </a:r>
            <a:r>
              <a:rPr dirty="0" sz="1000" spc="-5" b="0">
                <a:latin typeface="等线 Light"/>
                <a:cs typeface="等线 Light"/>
              </a:rPr>
              <a:t>5</a:t>
            </a:r>
            <a:r>
              <a:rPr dirty="0" sz="1000" spc="30"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与</a:t>
            </a:r>
            <a:r>
              <a:rPr dirty="0" sz="1000" spc="-5" b="1">
                <a:latin typeface="黑体"/>
                <a:cs typeface="黑体"/>
              </a:rPr>
              <a:t>智慧</a:t>
            </a:r>
            <a:r>
              <a:rPr dirty="0" sz="1000" spc="-10" b="1">
                <a:latin typeface="黑体"/>
                <a:cs typeface="黑体"/>
              </a:rPr>
              <a:t>城市</a:t>
            </a:r>
            <a:endParaRPr sz="1000">
              <a:latin typeface="黑体"/>
              <a:cs typeface="黑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15</a:t>
            </a:r>
          </a:p>
        </p:txBody>
      </p:sp>
      <p:sp>
        <p:nvSpPr>
          <p:cNvPr id="2" name="object 2"/>
          <p:cNvSpPr txBox="1"/>
          <p:nvPr/>
        </p:nvSpPr>
        <p:spPr>
          <a:xfrm>
            <a:off x="1130292" y="528955"/>
            <a:ext cx="5377815" cy="8796020"/>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22860" indent="304800">
              <a:lnSpc>
                <a:spcPct val="162500"/>
              </a:lnSpc>
            </a:pPr>
            <a:r>
              <a:rPr dirty="0" sz="1200">
                <a:latin typeface="宋体"/>
                <a:cs typeface="宋体"/>
              </a:rPr>
              <a:t>智慧建筑和智慧城市的建设是不可分割的</a:t>
            </a:r>
            <a:r>
              <a:rPr dirty="0" sz="1200" spc="-240">
                <a:latin typeface="宋体"/>
                <a:cs typeface="宋体"/>
              </a:rPr>
              <a:t>。</a:t>
            </a:r>
            <a:r>
              <a:rPr dirty="0" sz="1200">
                <a:latin typeface="宋体"/>
                <a:cs typeface="宋体"/>
              </a:rPr>
              <a:t>从二者发展上看</a:t>
            </a:r>
            <a:r>
              <a:rPr dirty="0" sz="1200" spc="-229">
                <a:latin typeface="宋体"/>
                <a:cs typeface="宋体"/>
              </a:rPr>
              <a:t>，</a:t>
            </a:r>
            <a:r>
              <a:rPr dirty="0" sz="1200">
                <a:latin typeface="宋体"/>
                <a:cs typeface="宋体"/>
              </a:rPr>
              <a:t>智慧建筑是智 慧城市的基础和关键节点所在</a:t>
            </a:r>
            <a:r>
              <a:rPr dirty="0" sz="1200" spc="-470">
                <a:latin typeface="宋体"/>
                <a:cs typeface="宋体"/>
              </a:rPr>
              <a:t>，</a:t>
            </a:r>
            <a:r>
              <a:rPr dirty="0" sz="1200">
                <a:latin typeface="宋体"/>
                <a:cs typeface="宋体"/>
              </a:rPr>
              <a:t>而智慧城市理念的提出和发展又将促进智慧建筑 的建设</a:t>
            </a:r>
            <a:r>
              <a:rPr dirty="0" sz="1200" spc="-160">
                <a:latin typeface="宋体"/>
                <a:cs typeface="宋体"/>
              </a:rPr>
              <a:t>。</a:t>
            </a:r>
            <a:r>
              <a:rPr dirty="0" sz="1200">
                <a:latin typeface="宋体"/>
                <a:cs typeface="宋体"/>
              </a:rPr>
              <a:t>从二者技术支撑上看</a:t>
            </a:r>
            <a:r>
              <a:rPr dirty="0" sz="1200" spc="-160">
                <a:latin typeface="宋体"/>
                <a:cs typeface="宋体"/>
              </a:rPr>
              <a:t>，</a:t>
            </a:r>
            <a:r>
              <a:rPr dirty="0" sz="1200">
                <a:latin typeface="宋体"/>
                <a:cs typeface="宋体"/>
              </a:rPr>
              <a:t>智慧城市和智慧建筑的基础学科需</a:t>
            </a:r>
            <a:r>
              <a:rPr dirty="0" sz="1200" spc="0">
                <a:latin typeface="宋体"/>
                <a:cs typeface="宋体"/>
              </a:rPr>
              <a:t>求</a:t>
            </a:r>
            <a:r>
              <a:rPr dirty="0" sz="1200" spc="-170">
                <a:latin typeface="宋体"/>
                <a:cs typeface="宋体"/>
              </a:rPr>
              <a:t>，</a:t>
            </a:r>
            <a:r>
              <a:rPr dirty="0" sz="1200">
                <a:latin typeface="宋体"/>
                <a:cs typeface="宋体"/>
              </a:rPr>
              <a:t>现代信息 技术应用，工程实现和建设目的几乎完全相同，存在技术上的互相支持和促进。</a:t>
            </a:r>
            <a:endParaRPr sz="1200">
              <a:latin typeface="宋体"/>
              <a:cs typeface="宋体"/>
            </a:endParaRPr>
          </a:p>
          <a:p>
            <a:pPr algn="just" marL="12700" marR="82550" indent="304800">
              <a:lnSpc>
                <a:spcPct val="162500"/>
              </a:lnSpc>
            </a:pPr>
            <a:r>
              <a:rPr dirty="0" sz="1200">
                <a:latin typeface="宋体"/>
                <a:cs typeface="宋体"/>
              </a:rPr>
              <a:t>智慧建筑作为智慧系统信息与应用的核心节点</a:t>
            </a:r>
            <a:r>
              <a:rPr dirty="0" sz="1200" spc="-470">
                <a:latin typeface="宋体"/>
                <a:cs typeface="宋体"/>
              </a:rPr>
              <a:t>，</a:t>
            </a:r>
            <a:r>
              <a:rPr dirty="0" sz="1200">
                <a:latin typeface="宋体"/>
                <a:cs typeface="宋体"/>
              </a:rPr>
              <a:t>是智慧城市不可或缺的构成 要素</a:t>
            </a:r>
            <a:r>
              <a:rPr dirty="0" sz="1200" spc="-160">
                <a:latin typeface="宋体"/>
                <a:cs typeface="宋体"/>
              </a:rPr>
              <a:t>。</a:t>
            </a:r>
            <a:r>
              <a:rPr dirty="0" sz="1200">
                <a:latin typeface="宋体"/>
                <a:cs typeface="宋体"/>
              </a:rPr>
              <a:t>作为关键载体</a:t>
            </a:r>
            <a:r>
              <a:rPr dirty="0" sz="1200" spc="-160">
                <a:latin typeface="宋体"/>
                <a:cs typeface="宋体"/>
              </a:rPr>
              <a:t>，</a:t>
            </a:r>
            <a:r>
              <a:rPr dirty="0" sz="1200">
                <a:latin typeface="宋体"/>
                <a:cs typeface="宋体"/>
              </a:rPr>
              <a:t>智慧建筑能实现各类智慧化技术在建筑中的适</a:t>
            </a:r>
            <a:r>
              <a:rPr dirty="0" sz="1200" spc="5">
                <a:latin typeface="宋体"/>
                <a:cs typeface="宋体"/>
              </a:rPr>
              <a:t>当</a:t>
            </a:r>
            <a:r>
              <a:rPr dirty="0" sz="1200">
                <a:latin typeface="宋体"/>
                <a:cs typeface="宋体"/>
              </a:rPr>
              <a:t>应用</a:t>
            </a:r>
            <a:r>
              <a:rPr dirty="0" sz="1200" spc="-170">
                <a:latin typeface="宋体"/>
                <a:cs typeface="宋体"/>
              </a:rPr>
              <a:t>，</a:t>
            </a:r>
            <a:r>
              <a:rPr dirty="0" sz="1200">
                <a:latin typeface="宋体"/>
                <a:cs typeface="宋体"/>
              </a:rPr>
              <a:t>为 智慧城市创建了可靠和可扩展的基础</a:t>
            </a:r>
            <a:r>
              <a:rPr dirty="0" sz="1200" spc="-470">
                <a:latin typeface="宋体"/>
                <a:cs typeface="宋体"/>
              </a:rPr>
              <a:t>。</a:t>
            </a:r>
            <a:r>
              <a:rPr dirty="0" sz="1200">
                <a:latin typeface="宋体"/>
                <a:cs typeface="宋体"/>
              </a:rPr>
              <a:t>而通过智慧建筑的系统运行所获得的各类 反馈信息则为智慧城市下一步的规划和推进提供了宝贵的参考数据</a:t>
            </a:r>
            <a:r>
              <a:rPr dirty="0" sz="1200" spc="-470">
                <a:latin typeface="宋体"/>
                <a:cs typeface="宋体"/>
              </a:rPr>
              <a:t>。</a:t>
            </a:r>
            <a:r>
              <a:rPr dirty="0" sz="1200">
                <a:latin typeface="宋体"/>
                <a:cs typeface="宋体"/>
              </a:rPr>
              <a:t>当智慧建筑 发展到一定阶段</a:t>
            </a:r>
            <a:r>
              <a:rPr dirty="0" sz="1200" spc="-120">
                <a:latin typeface="宋体"/>
                <a:cs typeface="宋体"/>
              </a:rPr>
              <a:t>，</a:t>
            </a:r>
            <a:r>
              <a:rPr dirty="0" sz="1200">
                <a:latin typeface="宋体"/>
                <a:cs typeface="宋体"/>
              </a:rPr>
              <a:t>其规模化</a:t>
            </a:r>
            <a:r>
              <a:rPr dirty="0" sz="1200" spc="-120">
                <a:latin typeface="宋体"/>
                <a:cs typeface="宋体"/>
              </a:rPr>
              <a:t>、</a:t>
            </a:r>
            <a:r>
              <a:rPr dirty="0" sz="1200">
                <a:latin typeface="宋体"/>
                <a:cs typeface="宋体"/>
              </a:rPr>
              <a:t>网络化也将促进智慧城市的发</a:t>
            </a:r>
            <a:r>
              <a:rPr dirty="0" sz="1200" spc="5">
                <a:latin typeface="宋体"/>
                <a:cs typeface="宋体"/>
              </a:rPr>
              <a:t>展</a:t>
            </a:r>
            <a:r>
              <a:rPr dirty="0" sz="1200" spc="-120">
                <a:latin typeface="宋体"/>
                <a:cs typeface="宋体"/>
              </a:rPr>
              <a:t>。</a:t>
            </a:r>
            <a:r>
              <a:rPr dirty="0" sz="1200">
                <a:latin typeface="宋体"/>
                <a:cs typeface="宋体"/>
              </a:rPr>
              <a:t>可以说</a:t>
            </a:r>
            <a:r>
              <a:rPr dirty="0" sz="1200" spc="-125">
                <a:latin typeface="宋体"/>
                <a:cs typeface="宋体"/>
              </a:rPr>
              <a:t>，</a:t>
            </a:r>
            <a:r>
              <a:rPr dirty="0" sz="1200">
                <a:latin typeface="宋体"/>
                <a:cs typeface="宋体"/>
              </a:rPr>
              <a:t>没有智 慧建筑，真正的智慧城市不可能存在。</a:t>
            </a:r>
            <a:endParaRPr sz="1200">
              <a:latin typeface="宋体"/>
              <a:cs typeface="宋体"/>
            </a:endParaRPr>
          </a:p>
          <a:p>
            <a:pPr marL="12700" marR="5715" indent="304800">
              <a:lnSpc>
                <a:spcPct val="162500"/>
              </a:lnSpc>
            </a:pPr>
            <a:r>
              <a:rPr dirty="0" sz="1200">
                <a:latin typeface="宋体"/>
                <a:cs typeface="宋体"/>
              </a:rPr>
              <a:t>智慧城市的规划设计指导和推动智慧建筑的发展</a:t>
            </a:r>
            <a:r>
              <a:rPr dirty="0" sz="1200" spc="-470">
                <a:latin typeface="宋体"/>
                <a:cs typeface="宋体"/>
              </a:rPr>
              <a:t>。</a:t>
            </a:r>
            <a:r>
              <a:rPr dirty="0" sz="1200">
                <a:latin typeface="宋体"/>
                <a:cs typeface="宋体"/>
              </a:rPr>
              <a:t>智慧城市建设涵盖了丰富 的内容</a:t>
            </a:r>
            <a:r>
              <a:rPr dirty="0" sz="1200" spc="-180">
                <a:latin typeface="宋体"/>
                <a:cs typeface="宋体"/>
              </a:rPr>
              <a:t>，</a:t>
            </a:r>
            <a:r>
              <a:rPr dirty="0" sz="1200">
                <a:latin typeface="宋体"/>
                <a:cs typeface="宋体"/>
              </a:rPr>
              <a:t>包含交通</a:t>
            </a:r>
            <a:r>
              <a:rPr dirty="0" sz="1200" spc="-180">
                <a:latin typeface="宋体"/>
                <a:cs typeface="宋体"/>
              </a:rPr>
              <a:t>、</a:t>
            </a:r>
            <a:r>
              <a:rPr dirty="0" sz="1200">
                <a:latin typeface="宋体"/>
                <a:cs typeface="宋体"/>
              </a:rPr>
              <a:t>能源</a:t>
            </a:r>
            <a:r>
              <a:rPr dirty="0" sz="1200" spc="-180">
                <a:latin typeface="宋体"/>
                <a:cs typeface="宋体"/>
              </a:rPr>
              <a:t>、</a:t>
            </a:r>
            <a:r>
              <a:rPr dirty="0" sz="1200">
                <a:latin typeface="宋体"/>
                <a:cs typeface="宋体"/>
              </a:rPr>
              <a:t>公用设施</a:t>
            </a:r>
            <a:r>
              <a:rPr dirty="0" sz="1200" spc="-170">
                <a:latin typeface="宋体"/>
                <a:cs typeface="宋体"/>
              </a:rPr>
              <a:t>、</a:t>
            </a:r>
            <a:r>
              <a:rPr dirty="0" sz="1200">
                <a:latin typeface="宋体"/>
                <a:cs typeface="宋体"/>
              </a:rPr>
              <a:t>医疗</a:t>
            </a:r>
            <a:r>
              <a:rPr dirty="0" sz="1200" spc="-180">
                <a:latin typeface="宋体"/>
                <a:cs typeface="宋体"/>
              </a:rPr>
              <a:t>、</a:t>
            </a:r>
            <a:r>
              <a:rPr dirty="0" sz="1200">
                <a:latin typeface="宋体"/>
                <a:cs typeface="宋体"/>
              </a:rPr>
              <a:t>教育</a:t>
            </a:r>
            <a:r>
              <a:rPr dirty="0" sz="1200" spc="-180">
                <a:latin typeface="宋体"/>
                <a:cs typeface="宋体"/>
              </a:rPr>
              <a:t>、</a:t>
            </a:r>
            <a:r>
              <a:rPr dirty="0" sz="1200">
                <a:latin typeface="宋体"/>
                <a:cs typeface="宋体"/>
              </a:rPr>
              <a:t>公共安全和政府服务等方</a:t>
            </a:r>
            <a:r>
              <a:rPr dirty="0" sz="1200" spc="5">
                <a:latin typeface="宋体"/>
                <a:cs typeface="宋体"/>
              </a:rPr>
              <a:t>面</a:t>
            </a:r>
            <a:r>
              <a:rPr dirty="0" sz="1200">
                <a:latin typeface="宋体"/>
                <a:cs typeface="宋体"/>
              </a:rPr>
              <a:t>， 这需要城市进行总体规划</a:t>
            </a:r>
            <a:r>
              <a:rPr dirty="0" sz="1200" spc="-160">
                <a:latin typeface="宋体"/>
                <a:cs typeface="宋体"/>
              </a:rPr>
              <a:t>、</a:t>
            </a:r>
            <a:r>
              <a:rPr dirty="0" sz="1200">
                <a:latin typeface="宋体"/>
                <a:cs typeface="宋体"/>
              </a:rPr>
              <a:t>各部门之间协调合作</a:t>
            </a:r>
            <a:r>
              <a:rPr dirty="0" sz="1200" spc="-160">
                <a:latin typeface="宋体"/>
                <a:cs typeface="宋体"/>
              </a:rPr>
              <a:t>，</a:t>
            </a:r>
            <a:r>
              <a:rPr dirty="0" sz="1200">
                <a:latin typeface="宋体"/>
                <a:cs typeface="宋体"/>
              </a:rPr>
              <a:t>整合优化现有资</a:t>
            </a:r>
            <a:r>
              <a:rPr dirty="0" sz="1200" spc="0">
                <a:latin typeface="宋体"/>
                <a:cs typeface="宋体"/>
              </a:rPr>
              <a:t>源</a:t>
            </a:r>
            <a:r>
              <a:rPr dirty="0" sz="1200" spc="-170">
                <a:latin typeface="宋体"/>
                <a:cs typeface="宋体"/>
              </a:rPr>
              <a:t>，</a:t>
            </a:r>
            <a:r>
              <a:rPr dirty="0" sz="1200">
                <a:latin typeface="宋体"/>
                <a:cs typeface="宋体"/>
              </a:rPr>
              <a:t>打通数据 壁垒</a:t>
            </a:r>
            <a:r>
              <a:rPr dirty="0" sz="1200" spc="-160">
                <a:latin typeface="宋体"/>
                <a:cs typeface="宋体"/>
              </a:rPr>
              <a:t>，</a:t>
            </a:r>
            <a:r>
              <a:rPr dirty="0" sz="1200">
                <a:latin typeface="宋体"/>
                <a:cs typeface="宋体"/>
              </a:rPr>
              <a:t>实现信息的互联互通</a:t>
            </a:r>
            <a:r>
              <a:rPr dirty="0" sz="1200" spc="-160">
                <a:latin typeface="宋体"/>
                <a:cs typeface="宋体"/>
              </a:rPr>
              <a:t>。</a:t>
            </a:r>
            <a:r>
              <a:rPr dirty="0" sz="1200">
                <a:latin typeface="宋体"/>
                <a:cs typeface="宋体"/>
              </a:rPr>
              <a:t>作为智慧城市的主要构成基础</a:t>
            </a:r>
            <a:r>
              <a:rPr dirty="0" sz="1200" spc="-160">
                <a:latin typeface="宋体"/>
                <a:cs typeface="宋体"/>
              </a:rPr>
              <a:t>，</a:t>
            </a:r>
            <a:r>
              <a:rPr dirty="0" sz="1200">
                <a:latin typeface="宋体"/>
                <a:cs typeface="宋体"/>
              </a:rPr>
              <a:t>智慧建筑其自身的 信息资源需要向外传输</a:t>
            </a:r>
            <a:r>
              <a:rPr dirty="0" sz="1200" spc="-240">
                <a:latin typeface="宋体"/>
                <a:cs typeface="宋体"/>
              </a:rPr>
              <a:t>，</a:t>
            </a:r>
            <a:r>
              <a:rPr dirty="0" sz="1200">
                <a:latin typeface="宋体"/>
                <a:cs typeface="宋体"/>
              </a:rPr>
              <a:t>同时也需要从外部输入信息从而达到资源共享</a:t>
            </a:r>
            <a:r>
              <a:rPr dirty="0" sz="1200" spc="-229">
                <a:latin typeface="宋体"/>
                <a:cs typeface="宋体"/>
              </a:rPr>
              <a:t>，</a:t>
            </a:r>
            <a:r>
              <a:rPr dirty="0" sz="1200">
                <a:latin typeface="宋体"/>
                <a:cs typeface="宋体"/>
              </a:rPr>
              <a:t>这就需 </a:t>
            </a:r>
            <a:r>
              <a:rPr dirty="0" sz="1200" spc="10">
                <a:latin typeface="宋体"/>
                <a:cs typeface="宋体"/>
              </a:rPr>
              <a:t>要智慧</a:t>
            </a:r>
            <a:r>
              <a:rPr dirty="0" sz="1200" spc="0">
                <a:latin typeface="宋体"/>
                <a:cs typeface="宋体"/>
              </a:rPr>
              <a:t>城</a:t>
            </a:r>
            <a:r>
              <a:rPr dirty="0" sz="1200" spc="10">
                <a:latin typeface="宋体"/>
                <a:cs typeface="宋体"/>
              </a:rPr>
              <a:t>市通过顶层</a:t>
            </a:r>
            <a:r>
              <a:rPr dirty="0" sz="1200" spc="0">
                <a:latin typeface="宋体"/>
                <a:cs typeface="宋体"/>
              </a:rPr>
              <a:t>设</a:t>
            </a:r>
            <a:r>
              <a:rPr dirty="0" sz="1200" spc="10">
                <a:latin typeface="宋体"/>
                <a:cs typeface="宋体"/>
              </a:rPr>
              <a:t>计统一标准</a:t>
            </a:r>
            <a:r>
              <a:rPr dirty="0" sz="1200" spc="0">
                <a:latin typeface="宋体"/>
                <a:cs typeface="宋体"/>
              </a:rPr>
              <a:t>，</a:t>
            </a:r>
            <a:r>
              <a:rPr dirty="0" sz="1200" spc="10">
                <a:latin typeface="宋体"/>
                <a:cs typeface="宋体"/>
              </a:rPr>
              <a:t>以保障智慧建</a:t>
            </a:r>
            <a:r>
              <a:rPr dirty="0" sz="1200" spc="0">
                <a:latin typeface="宋体"/>
                <a:cs typeface="宋体"/>
              </a:rPr>
              <a:t>筑</a:t>
            </a:r>
            <a:r>
              <a:rPr dirty="0" sz="1200" spc="10">
                <a:latin typeface="宋体"/>
                <a:cs typeface="宋体"/>
              </a:rPr>
              <a:t>与外界能顺</a:t>
            </a:r>
            <a:r>
              <a:rPr dirty="0" sz="1200" spc="0">
                <a:latin typeface="宋体"/>
                <a:cs typeface="宋体"/>
              </a:rPr>
              <a:t>利</a:t>
            </a:r>
            <a:r>
              <a:rPr dirty="0" sz="1200" spc="10">
                <a:latin typeface="宋体"/>
                <a:cs typeface="宋体"/>
              </a:rPr>
              <a:t>进行信息</a:t>
            </a:r>
            <a:r>
              <a:rPr dirty="0" sz="1200">
                <a:latin typeface="宋体"/>
                <a:cs typeface="宋体"/>
              </a:rPr>
              <a:t>共 享</a:t>
            </a:r>
            <a:r>
              <a:rPr dirty="0" sz="1200" spc="-120">
                <a:latin typeface="宋体"/>
                <a:cs typeface="宋体"/>
              </a:rPr>
              <a:t>。</a:t>
            </a:r>
            <a:r>
              <a:rPr dirty="0" sz="1200">
                <a:latin typeface="宋体"/>
                <a:cs typeface="宋体"/>
              </a:rPr>
              <a:t>另一方面</a:t>
            </a:r>
            <a:r>
              <a:rPr dirty="0" sz="1200" spc="-120">
                <a:latin typeface="宋体"/>
                <a:cs typeface="宋体"/>
              </a:rPr>
              <a:t>，</a:t>
            </a:r>
            <a:r>
              <a:rPr dirty="0" sz="1200">
                <a:latin typeface="宋体"/>
                <a:cs typeface="宋体"/>
              </a:rPr>
              <a:t>全球范围内</a:t>
            </a:r>
            <a:r>
              <a:rPr dirty="0" sz="1200" spc="-110">
                <a:latin typeface="宋体"/>
                <a:cs typeface="宋体"/>
              </a:rPr>
              <a:t>，</a:t>
            </a:r>
            <a:r>
              <a:rPr dirty="0" sz="1200">
                <a:latin typeface="宋体"/>
                <a:cs typeface="宋体"/>
              </a:rPr>
              <a:t>正式由于各国不断出台智慧城市发展规划</a:t>
            </a:r>
            <a:r>
              <a:rPr dirty="0" sz="1200" spc="-125">
                <a:latin typeface="宋体"/>
                <a:cs typeface="宋体"/>
              </a:rPr>
              <a:t>，</a:t>
            </a:r>
            <a:r>
              <a:rPr dirty="0" sz="1200">
                <a:latin typeface="宋体"/>
                <a:cs typeface="宋体"/>
              </a:rPr>
              <a:t>政策的 支持带来大量资金的涌入，促使了智慧建筑产业不断发展壮大。</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1.2</a:t>
            </a:r>
            <a:r>
              <a:rPr dirty="0" sz="1200" spc="30">
                <a:latin typeface="Cambria"/>
                <a:cs typeface="Cambria"/>
              </a:rPr>
              <a:t> </a:t>
            </a:r>
            <a:r>
              <a:rPr dirty="0" sz="1200">
                <a:latin typeface="黑体"/>
                <a:cs typeface="黑体"/>
              </a:rPr>
              <a:t>智慧建筑国内外发展现状</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1.2.1</a:t>
            </a:r>
            <a:r>
              <a:rPr dirty="0" sz="1200" spc="60">
                <a:latin typeface="Calibri"/>
                <a:cs typeface="Calibri"/>
              </a:rPr>
              <a:t> </a:t>
            </a:r>
            <a:r>
              <a:rPr dirty="0" sz="1200">
                <a:latin typeface="黑体"/>
                <a:cs typeface="黑体"/>
              </a:rPr>
              <a:t>国外智慧建筑发展情况</a:t>
            </a:r>
            <a:endParaRPr sz="1200">
              <a:latin typeface="黑体"/>
              <a:cs typeface="黑体"/>
            </a:endParaRPr>
          </a:p>
          <a:p>
            <a:pPr algn="just" marL="12700" marR="76835" indent="304800">
              <a:lnSpc>
                <a:spcPct val="157800"/>
              </a:lnSpc>
              <a:spcBef>
                <a:spcPts val="455"/>
              </a:spcBef>
            </a:pPr>
            <a:r>
              <a:rPr dirty="0" sz="1200">
                <a:latin typeface="宋体"/>
                <a:cs typeface="宋体"/>
              </a:rPr>
              <a:t>根据</a:t>
            </a:r>
            <a:r>
              <a:rPr dirty="0" sz="1200" spc="-330">
                <a:latin typeface="宋体"/>
                <a:cs typeface="宋体"/>
              </a:rPr>
              <a:t> </a:t>
            </a:r>
            <a:r>
              <a:rPr dirty="0" sz="1200" spc="-10">
                <a:latin typeface="Calibri"/>
                <a:cs typeface="Calibri"/>
              </a:rPr>
              <a:t>Marketsandarkets</a:t>
            </a:r>
            <a:r>
              <a:rPr dirty="0" sz="1200" spc="-20">
                <a:latin typeface="Calibri"/>
                <a:cs typeface="Calibri"/>
              </a:rPr>
              <a:t> </a:t>
            </a:r>
            <a:r>
              <a:rPr dirty="0" sz="1200">
                <a:latin typeface="宋体"/>
                <a:cs typeface="宋体"/>
              </a:rPr>
              <a:t>发布的新市场报告指</a:t>
            </a:r>
            <a:r>
              <a:rPr dirty="0" sz="1200" spc="10">
                <a:latin typeface="宋体"/>
                <a:cs typeface="宋体"/>
              </a:rPr>
              <a:t>出</a:t>
            </a:r>
            <a:r>
              <a:rPr dirty="0" sz="1200" spc="-254">
                <a:latin typeface="宋体"/>
                <a:cs typeface="宋体"/>
              </a:rPr>
              <a:t>，</a:t>
            </a:r>
            <a:r>
              <a:rPr dirty="0" sz="1200">
                <a:latin typeface="宋体"/>
                <a:cs typeface="宋体"/>
              </a:rPr>
              <a:t>全球智慧建筑市场规模</a:t>
            </a:r>
            <a:r>
              <a:rPr dirty="0" sz="1200" spc="10">
                <a:latin typeface="宋体"/>
                <a:cs typeface="宋体"/>
              </a:rPr>
              <a:t>预</a:t>
            </a:r>
            <a:r>
              <a:rPr dirty="0" sz="1200">
                <a:latin typeface="宋体"/>
                <a:cs typeface="宋体"/>
              </a:rPr>
              <a:t>计 将从</a:t>
            </a:r>
            <a:r>
              <a:rPr dirty="0" sz="1200" spc="-310">
                <a:latin typeface="宋体"/>
                <a:cs typeface="宋体"/>
              </a:rPr>
              <a:t> </a:t>
            </a:r>
            <a:r>
              <a:rPr dirty="0" sz="1200" spc="-5">
                <a:latin typeface="Calibri"/>
                <a:cs typeface="Calibri"/>
              </a:rPr>
              <a:t>2019</a:t>
            </a:r>
            <a:r>
              <a:rPr dirty="0" sz="1200" spc="25">
                <a:latin typeface="Calibri"/>
                <a:cs typeface="Calibri"/>
              </a:rPr>
              <a:t> </a:t>
            </a:r>
            <a:r>
              <a:rPr dirty="0" sz="1200">
                <a:latin typeface="宋体"/>
                <a:cs typeface="宋体"/>
              </a:rPr>
              <a:t>年的</a:t>
            </a:r>
            <a:r>
              <a:rPr dirty="0" sz="1200" spc="-310">
                <a:latin typeface="宋体"/>
                <a:cs typeface="宋体"/>
              </a:rPr>
              <a:t> </a:t>
            </a:r>
            <a:r>
              <a:rPr dirty="0" sz="1200" spc="-5">
                <a:latin typeface="Calibri"/>
                <a:cs typeface="Calibri"/>
              </a:rPr>
              <a:t>607</a:t>
            </a:r>
            <a:r>
              <a:rPr dirty="0" sz="1200" spc="15">
                <a:latin typeface="Calibri"/>
                <a:cs typeface="Calibri"/>
              </a:rPr>
              <a:t> </a:t>
            </a:r>
            <a:r>
              <a:rPr dirty="0" sz="1200">
                <a:latin typeface="宋体"/>
                <a:cs typeface="宋体"/>
              </a:rPr>
              <a:t>亿美元增长到</a:t>
            </a:r>
            <a:r>
              <a:rPr dirty="0" sz="1200" spc="-285">
                <a:latin typeface="宋体"/>
                <a:cs typeface="宋体"/>
              </a:rPr>
              <a:t> </a:t>
            </a:r>
            <a:r>
              <a:rPr dirty="0" sz="1200" spc="-5">
                <a:latin typeface="Calibri"/>
                <a:cs typeface="Calibri"/>
              </a:rPr>
              <a:t>2024</a:t>
            </a:r>
            <a:r>
              <a:rPr dirty="0" sz="1200" spc="25">
                <a:latin typeface="Calibri"/>
                <a:cs typeface="Calibri"/>
              </a:rPr>
              <a:t> </a:t>
            </a:r>
            <a:r>
              <a:rPr dirty="0" sz="1200">
                <a:latin typeface="宋体"/>
                <a:cs typeface="宋体"/>
              </a:rPr>
              <a:t>年的</a:t>
            </a:r>
            <a:r>
              <a:rPr dirty="0" sz="1200" spc="-310">
                <a:latin typeface="宋体"/>
                <a:cs typeface="宋体"/>
              </a:rPr>
              <a:t> </a:t>
            </a:r>
            <a:r>
              <a:rPr dirty="0" sz="1200" spc="-5">
                <a:latin typeface="Calibri"/>
                <a:cs typeface="Calibri"/>
              </a:rPr>
              <a:t>1058</a:t>
            </a:r>
            <a:r>
              <a:rPr dirty="0" sz="1200" spc="5">
                <a:latin typeface="Calibri"/>
                <a:cs typeface="Calibri"/>
              </a:rPr>
              <a:t> </a:t>
            </a:r>
            <a:r>
              <a:rPr dirty="0" sz="1200">
                <a:latin typeface="宋体"/>
                <a:cs typeface="宋体"/>
              </a:rPr>
              <a:t>亿美元，在预测期内</a:t>
            </a:r>
            <a:r>
              <a:rPr dirty="0" sz="1200" spc="10">
                <a:latin typeface="宋体"/>
                <a:cs typeface="宋体"/>
              </a:rPr>
              <a:t>的</a:t>
            </a:r>
            <a:r>
              <a:rPr dirty="0" sz="1200">
                <a:latin typeface="宋体"/>
                <a:cs typeface="宋体"/>
              </a:rPr>
              <a:t>复合年 增</a:t>
            </a:r>
            <a:r>
              <a:rPr dirty="0" sz="1200" spc="25">
                <a:latin typeface="宋体"/>
                <a:cs typeface="宋体"/>
              </a:rPr>
              <a:t>长</a:t>
            </a:r>
            <a:r>
              <a:rPr dirty="0" sz="1200">
                <a:latin typeface="宋体"/>
                <a:cs typeface="宋体"/>
              </a:rPr>
              <a:t>率</a:t>
            </a:r>
            <a:r>
              <a:rPr dirty="0" sz="1200" spc="10">
                <a:latin typeface="宋体"/>
                <a:cs typeface="宋体"/>
              </a:rPr>
              <a:t>约</a:t>
            </a:r>
            <a:r>
              <a:rPr dirty="0" sz="1200">
                <a:latin typeface="宋体"/>
                <a:cs typeface="宋体"/>
              </a:rPr>
              <a:t>为</a:t>
            </a:r>
            <a:r>
              <a:rPr dirty="0" sz="1200" spc="35">
                <a:latin typeface="宋体"/>
                <a:cs typeface="宋体"/>
              </a:rPr>
              <a:t> </a:t>
            </a:r>
            <a:r>
              <a:rPr dirty="0" sz="1200">
                <a:latin typeface="Calibri"/>
                <a:cs typeface="Calibri"/>
              </a:rPr>
              <a:t>11.7</a:t>
            </a:r>
            <a:r>
              <a:rPr dirty="0" sz="1200">
                <a:latin typeface="宋体"/>
                <a:cs typeface="宋体"/>
              </a:rPr>
              <a:t>％</a:t>
            </a:r>
            <a:r>
              <a:rPr dirty="0" sz="1200">
                <a:latin typeface="Calibri"/>
                <a:cs typeface="Calibri"/>
              </a:rPr>
              <a:t>[17]</a:t>
            </a:r>
            <a:r>
              <a:rPr dirty="0" sz="1200">
                <a:latin typeface="宋体"/>
                <a:cs typeface="宋体"/>
              </a:rPr>
              <a:t>，</a:t>
            </a:r>
            <a:r>
              <a:rPr dirty="0" sz="1200" spc="25">
                <a:latin typeface="宋体"/>
                <a:cs typeface="宋体"/>
              </a:rPr>
              <a:t>许</a:t>
            </a:r>
            <a:r>
              <a:rPr dirty="0" sz="1200">
                <a:latin typeface="宋体"/>
                <a:cs typeface="宋体"/>
              </a:rPr>
              <a:t>多</a:t>
            </a:r>
            <a:r>
              <a:rPr dirty="0" sz="1200" spc="10">
                <a:latin typeface="宋体"/>
                <a:cs typeface="宋体"/>
              </a:rPr>
              <a:t>国</a:t>
            </a:r>
            <a:r>
              <a:rPr dirty="0" sz="1200">
                <a:latin typeface="宋体"/>
                <a:cs typeface="宋体"/>
              </a:rPr>
              <a:t>家</a:t>
            </a:r>
            <a:r>
              <a:rPr dirty="0" sz="1200" spc="25">
                <a:latin typeface="宋体"/>
                <a:cs typeface="宋体"/>
              </a:rPr>
              <a:t>都</a:t>
            </a:r>
            <a:r>
              <a:rPr dirty="0" sz="1200">
                <a:latin typeface="宋体"/>
                <a:cs typeface="宋体"/>
              </a:rPr>
              <a:t>将</a:t>
            </a:r>
            <a:r>
              <a:rPr dirty="0" sz="1200" spc="10">
                <a:latin typeface="宋体"/>
                <a:cs typeface="宋体"/>
              </a:rPr>
              <a:t>大幅</a:t>
            </a:r>
            <a:r>
              <a:rPr dirty="0" sz="1200">
                <a:latin typeface="宋体"/>
                <a:cs typeface="宋体"/>
              </a:rPr>
              <a:t>提</a:t>
            </a:r>
            <a:r>
              <a:rPr dirty="0" sz="1200" spc="10">
                <a:latin typeface="宋体"/>
                <a:cs typeface="宋体"/>
              </a:rPr>
              <a:t>高</a:t>
            </a:r>
            <a:r>
              <a:rPr dirty="0" sz="1200">
                <a:latin typeface="宋体"/>
                <a:cs typeface="宋体"/>
              </a:rPr>
              <a:t>智</a:t>
            </a:r>
            <a:r>
              <a:rPr dirty="0" sz="1200" spc="25">
                <a:latin typeface="宋体"/>
                <a:cs typeface="宋体"/>
              </a:rPr>
              <a:t>慧</a:t>
            </a:r>
            <a:r>
              <a:rPr dirty="0" sz="1200">
                <a:latin typeface="宋体"/>
                <a:cs typeface="宋体"/>
              </a:rPr>
              <a:t>建</a:t>
            </a:r>
            <a:r>
              <a:rPr dirty="0" sz="1200" spc="10">
                <a:latin typeface="宋体"/>
                <a:cs typeface="宋体"/>
              </a:rPr>
              <a:t>筑</a:t>
            </a:r>
            <a:r>
              <a:rPr dirty="0" sz="1200">
                <a:latin typeface="宋体"/>
                <a:cs typeface="宋体"/>
              </a:rPr>
              <a:t>的</a:t>
            </a:r>
            <a:r>
              <a:rPr dirty="0" sz="1200" spc="25">
                <a:latin typeface="宋体"/>
                <a:cs typeface="宋体"/>
              </a:rPr>
              <a:t>投</a:t>
            </a:r>
            <a:r>
              <a:rPr dirty="0" sz="1200">
                <a:latin typeface="宋体"/>
                <a:cs typeface="宋体"/>
              </a:rPr>
              <a:t>资</a:t>
            </a:r>
            <a:r>
              <a:rPr dirty="0" sz="1200" spc="10">
                <a:latin typeface="宋体"/>
                <a:cs typeface="宋体"/>
              </a:rPr>
              <a:t>。</a:t>
            </a:r>
            <a:r>
              <a:rPr dirty="0" sz="1200">
                <a:latin typeface="宋体"/>
                <a:cs typeface="宋体"/>
              </a:rPr>
              <a:t>《</a:t>
            </a:r>
            <a:r>
              <a:rPr dirty="0" sz="1200" spc="-5">
                <a:latin typeface="Calibri"/>
                <a:cs typeface="Calibri"/>
              </a:rPr>
              <a:t>2020-2025  </a:t>
            </a:r>
            <a:r>
              <a:rPr dirty="0" sz="1200">
                <a:latin typeface="宋体"/>
                <a:cs typeface="宋体"/>
              </a:rPr>
              <a:t>智慧建筑市场：增长、趋</a:t>
            </a:r>
            <a:r>
              <a:rPr dirty="0" sz="1200" spc="10">
                <a:latin typeface="宋体"/>
                <a:cs typeface="宋体"/>
              </a:rPr>
              <a:t>势</a:t>
            </a:r>
            <a:r>
              <a:rPr dirty="0" sz="1200">
                <a:latin typeface="宋体"/>
                <a:cs typeface="宋体"/>
              </a:rPr>
              <a:t>及预测》报告来看，目前全球智慧</a:t>
            </a:r>
            <a:endParaRPr sz="1200">
              <a:latin typeface="宋体"/>
              <a:cs typeface="宋体"/>
            </a:endParaRPr>
          </a:p>
          <a:p>
            <a:pPr marL="12700">
              <a:lnSpc>
                <a:spcPct val="100000"/>
              </a:lnSpc>
              <a:spcBef>
                <a:spcPts val="580"/>
              </a:spcBef>
            </a:pPr>
            <a:r>
              <a:rPr dirty="0" sz="1200">
                <a:latin typeface="宋体"/>
                <a:cs typeface="宋体"/>
              </a:rPr>
              <a:t>建筑市场最大的区域依然还是北美地区</a:t>
            </a:r>
            <a:r>
              <a:rPr dirty="0" sz="1200" spc="-240">
                <a:latin typeface="宋体"/>
                <a:cs typeface="宋体"/>
              </a:rPr>
              <a:t>，</a:t>
            </a:r>
            <a:r>
              <a:rPr dirty="0" sz="1200">
                <a:latin typeface="宋体"/>
                <a:cs typeface="宋体"/>
              </a:rPr>
              <a:t>而亚太地区则成为增长最快的地区</a:t>
            </a:r>
            <a:r>
              <a:rPr dirty="0" sz="1200" spc="-229">
                <a:latin typeface="宋体"/>
                <a:cs typeface="宋体"/>
              </a:rPr>
              <a:t>。</a:t>
            </a:r>
            <a:r>
              <a:rPr dirty="0" sz="1200">
                <a:latin typeface="宋体"/>
                <a:cs typeface="宋体"/>
              </a:rPr>
              <a:t>而</a:t>
            </a:r>
            <a:endParaRPr sz="1200">
              <a:latin typeface="宋体"/>
              <a:cs typeface="宋体"/>
            </a:endParaRPr>
          </a:p>
          <a:p>
            <a:pPr marL="12700">
              <a:lnSpc>
                <a:spcPct val="100000"/>
              </a:lnSpc>
              <a:spcBef>
                <a:spcPts val="900"/>
              </a:spcBef>
            </a:pPr>
            <a:r>
              <a:rPr dirty="0" sz="1200">
                <a:latin typeface="宋体"/>
                <a:cs typeface="宋体"/>
              </a:rPr>
              <a:t>供应商方面，仍然还是电气传统巨头。</a:t>
            </a:r>
            <a:endParaRPr sz="1200">
              <a:latin typeface="宋体"/>
              <a:cs typeface="宋体"/>
            </a:endParaRPr>
          </a:p>
          <a:p>
            <a:pPr algn="just" marL="12700" marR="82550" indent="304800">
              <a:lnSpc>
                <a:spcPct val="162500"/>
              </a:lnSpc>
            </a:pPr>
            <a:r>
              <a:rPr dirty="0" sz="1200" spc="10">
                <a:latin typeface="宋体"/>
                <a:cs typeface="宋体"/>
              </a:rPr>
              <a:t>该市场的主要推动因素之一是</a:t>
            </a:r>
            <a:r>
              <a:rPr dirty="0" sz="1200">
                <a:latin typeface="宋体"/>
                <a:cs typeface="宋体"/>
              </a:rPr>
              <a:t>全</a:t>
            </a:r>
            <a:r>
              <a:rPr dirty="0" sz="1200" spc="25">
                <a:latin typeface="宋体"/>
                <a:cs typeface="宋体"/>
              </a:rPr>
              <a:t>球</a:t>
            </a:r>
            <a:r>
              <a:rPr dirty="0" sz="1200" spc="10">
                <a:latin typeface="宋体"/>
                <a:cs typeface="宋体"/>
              </a:rPr>
              <a:t>出现的以信息化为特征的智慧城市建</a:t>
            </a:r>
            <a:r>
              <a:rPr dirty="0" sz="1200">
                <a:latin typeface="宋体"/>
                <a:cs typeface="宋体"/>
              </a:rPr>
              <a:t>设 热潮</a:t>
            </a:r>
            <a:r>
              <a:rPr dirty="0" sz="1200" spc="-245">
                <a:latin typeface="宋体"/>
                <a:cs typeface="宋体"/>
              </a:rPr>
              <a:t>。</a:t>
            </a:r>
            <a:r>
              <a:rPr dirty="0" sz="1200">
                <a:latin typeface="宋体"/>
                <a:cs typeface="宋体"/>
              </a:rPr>
              <a:t>根据</a:t>
            </a:r>
            <a:endParaRPr sz="1200">
              <a:latin typeface="宋体"/>
              <a:cs typeface="宋体"/>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80990" cy="6306185"/>
          </a:xfrm>
          <a:prstGeom prst="rect">
            <a:avLst/>
          </a:prstGeom>
        </p:spPr>
        <p:txBody>
          <a:bodyPr wrap="square" lIns="0" tIns="12700" rIns="0" bIns="0" rtlCol="0" vert="horz">
            <a:spAutoFit/>
          </a:bodyPr>
          <a:lstStyle/>
          <a:p>
            <a:pPr algn="ctr" marR="7302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83820">
              <a:lnSpc>
                <a:spcPct val="162500"/>
              </a:lnSpc>
            </a:pPr>
            <a:r>
              <a:rPr dirty="0" sz="1200">
                <a:latin typeface="宋体"/>
                <a:cs typeface="宋体"/>
              </a:rPr>
              <a:t>指</a:t>
            </a:r>
            <a:r>
              <a:rPr dirty="0" sz="1200" spc="25">
                <a:latin typeface="宋体"/>
                <a:cs typeface="宋体"/>
              </a:rPr>
              <a:t>数</a:t>
            </a:r>
            <a:r>
              <a:rPr dirty="0" sz="1200">
                <a:latin typeface="宋体"/>
                <a:cs typeface="宋体"/>
              </a:rPr>
              <a:t>显</a:t>
            </a:r>
            <a:r>
              <a:rPr dirty="0" sz="1200" spc="10">
                <a:latin typeface="宋体"/>
                <a:cs typeface="宋体"/>
              </a:rPr>
              <a:t>示</a:t>
            </a:r>
            <a:r>
              <a:rPr dirty="0" sz="1200">
                <a:latin typeface="宋体"/>
                <a:cs typeface="宋体"/>
              </a:rPr>
              <a:t>，</a:t>
            </a:r>
            <a:r>
              <a:rPr dirty="0" sz="1200" spc="10">
                <a:latin typeface="宋体"/>
                <a:cs typeface="宋体"/>
              </a:rPr>
              <a:t>全</a:t>
            </a:r>
            <a:r>
              <a:rPr dirty="0" sz="1200">
                <a:latin typeface="宋体"/>
                <a:cs typeface="宋体"/>
              </a:rPr>
              <a:t>球</a:t>
            </a:r>
            <a:r>
              <a:rPr dirty="0" sz="1200" spc="10">
                <a:latin typeface="宋体"/>
                <a:cs typeface="宋体"/>
              </a:rPr>
              <a:t>已</a:t>
            </a:r>
            <a:r>
              <a:rPr dirty="0" sz="1200">
                <a:latin typeface="宋体"/>
                <a:cs typeface="宋体"/>
              </a:rPr>
              <a:t>有</a:t>
            </a:r>
            <a:r>
              <a:rPr dirty="0" sz="1200" spc="-135">
                <a:latin typeface="宋体"/>
                <a:cs typeface="宋体"/>
              </a:rPr>
              <a:t> </a:t>
            </a:r>
            <a:r>
              <a:rPr dirty="0" sz="1200" spc="-5">
                <a:latin typeface="Calibri"/>
                <a:cs typeface="Calibri"/>
              </a:rPr>
              <a:t>153</a:t>
            </a:r>
            <a:r>
              <a:rPr dirty="0" sz="1200" spc="190">
                <a:latin typeface="Calibri"/>
                <a:cs typeface="Calibri"/>
              </a:rPr>
              <a:t> </a:t>
            </a:r>
            <a:r>
              <a:rPr dirty="0" sz="1200">
                <a:latin typeface="宋体"/>
                <a:cs typeface="宋体"/>
              </a:rPr>
              <a:t>个</a:t>
            </a:r>
            <a:r>
              <a:rPr dirty="0" sz="1200" spc="10">
                <a:latin typeface="宋体"/>
                <a:cs typeface="宋体"/>
              </a:rPr>
              <a:t>城</a:t>
            </a:r>
            <a:r>
              <a:rPr dirty="0" sz="1200">
                <a:latin typeface="宋体"/>
                <a:cs typeface="宋体"/>
              </a:rPr>
              <a:t>市</a:t>
            </a:r>
            <a:r>
              <a:rPr dirty="0" sz="1200" spc="10">
                <a:latin typeface="宋体"/>
                <a:cs typeface="宋体"/>
              </a:rPr>
              <a:t>颁</a:t>
            </a:r>
            <a:r>
              <a:rPr dirty="0" sz="1200">
                <a:latin typeface="宋体"/>
                <a:cs typeface="宋体"/>
              </a:rPr>
              <a:t>布</a:t>
            </a:r>
            <a:r>
              <a:rPr dirty="0" sz="1200" spc="10">
                <a:latin typeface="宋体"/>
                <a:cs typeface="宋体"/>
              </a:rPr>
              <a:t>官</a:t>
            </a:r>
            <a:r>
              <a:rPr dirty="0" sz="1200">
                <a:latin typeface="宋体"/>
                <a:cs typeface="宋体"/>
              </a:rPr>
              <a:t>方</a:t>
            </a:r>
            <a:r>
              <a:rPr dirty="0" sz="1200" spc="10">
                <a:latin typeface="宋体"/>
                <a:cs typeface="宋体"/>
              </a:rPr>
              <a:t>智慧</a:t>
            </a:r>
            <a:r>
              <a:rPr dirty="0" sz="1200">
                <a:latin typeface="宋体"/>
                <a:cs typeface="宋体"/>
              </a:rPr>
              <a:t>城市</a:t>
            </a:r>
            <a:r>
              <a:rPr dirty="0" sz="1200" spc="-135">
                <a:latin typeface="宋体"/>
                <a:cs typeface="宋体"/>
              </a:rPr>
              <a:t> </a:t>
            </a:r>
            <a:r>
              <a:rPr dirty="0" sz="1200">
                <a:latin typeface="宋体"/>
                <a:cs typeface="宋体"/>
              </a:rPr>
              <a:t>战略。</a:t>
            </a:r>
            <a:r>
              <a:rPr dirty="0" sz="1200" spc="-5">
                <a:latin typeface="Calibri"/>
                <a:cs typeface="Calibri"/>
              </a:rPr>
              <a:t>2015</a:t>
            </a:r>
            <a:r>
              <a:rPr dirty="0" sz="1200" spc="180">
                <a:latin typeface="Calibri"/>
                <a:cs typeface="Calibri"/>
              </a:rPr>
              <a:t> </a:t>
            </a:r>
            <a:r>
              <a:rPr dirty="0" sz="1200">
                <a:latin typeface="宋体"/>
                <a:cs typeface="宋体"/>
              </a:rPr>
              <a:t>年</a:t>
            </a:r>
            <a:r>
              <a:rPr dirty="0" sz="1200" spc="-135">
                <a:latin typeface="宋体"/>
                <a:cs typeface="宋体"/>
              </a:rPr>
              <a:t> </a:t>
            </a:r>
            <a:r>
              <a:rPr dirty="0" sz="1200">
                <a:latin typeface="Calibri"/>
                <a:cs typeface="Calibri"/>
              </a:rPr>
              <a:t>9</a:t>
            </a:r>
            <a:r>
              <a:rPr dirty="0" sz="1200" spc="180">
                <a:latin typeface="Calibri"/>
                <a:cs typeface="Calibri"/>
              </a:rPr>
              <a:t> </a:t>
            </a:r>
            <a:r>
              <a:rPr dirty="0" sz="1200">
                <a:latin typeface="宋体"/>
                <a:cs typeface="宋体"/>
              </a:rPr>
              <a:t>月，美国 政府宣布超</a:t>
            </a:r>
            <a:r>
              <a:rPr dirty="0" sz="1200" spc="0">
                <a:latin typeface="宋体"/>
                <a:cs typeface="宋体"/>
              </a:rPr>
              <a:t>过</a:t>
            </a:r>
            <a:r>
              <a:rPr dirty="0" sz="1200" spc="-5">
                <a:latin typeface="Calibri"/>
                <a:cs typeface="Calibri"/>
              </a:rPr>
              <a:t>1.6</a:t>
            </a:r>
            <a:r>
              <a:rPr dirty="0" sz="1200">
                <a:latin typeface="宋体"/>
                <a:cs typeface="宋体"/>
              </a:rPr>
              <a:t>亿美元的研究</a:t>
            </a:r>
            <a:r>
              <a:rPr dirty="0" sz="1200" spc="10">
                <a:latin typeface="宋体"/>
                <a:cs typeface="宋体"/>
              </a:rPr>
              <a:t>经</a:t>
            </a:r>
            <a:r>
              <a:rPr dirty="0" sz="1200">
                <a:latin typeface="宋体"/>
                <a:cs typeface="宋体"/>
              </a:rPr>
              <a:t>费以及</a:t>
            </a:r>
            <a:r>
              <a:rPr dirty="0" sz="1200" spc="-5">
                <a:latin typeface="Calibri"/>
                <a:cs typeface="Calibri"/>
              </a:rPr>
              <a:t>25</a:t>
            </a:r>
            <a:r>
              <a:rPr dirty="0" sz="1200">
                <a:latin typeface="宋体"/>
                <a:cs typeface="宋体"/>
              </a:rPr>
              <a:t>项以上的</a:t>
            </a:r>
            <a:endParaRPr sz="1200">
              <a:latin typeface="宋体"/>
              <a:cs typeface="宋体"/>
            </a:endParaRPr>
          </a:p>
          <a:p>
            <a:pPr marL="12700" marR="6350">
              <a:lnSpc>
                <a:spcPct val="162500"/>
              </a:lnSpc>
            </a:pPr>
            <a:r>
              <a:rPr dirty="0" sz="1200">
                <a:latin typeface="宋体"/>
                <a:cs typeface="宋体"/>
              </a:rPr>
              <a:t>新技术合作将被投入到智慧城市的研究工作中</a:t>
            </a:r>
            <a:r>
              <a:rPr dirty="0" sz="1200" spc="-240">
                <a:latin typeface="宋体"/>
                <a:cs typeface="宋体"/>
              </a:rPr>
              <a:t>。</a:t>
            </a:r>
            <a:r>
              <a:rPr dirty="0" sz="1200">
                <a:latin typeface="宋体"/>
                <a:cs typeface="宋体"/>
              </a:rPr>
              <a:t>而就在某倡议被提出后的一个 月</a:t>
            </a:r>
            <a:r>
              <a:rPr dirty="0" sz="1200" spc="-160">
                <a:latin typeface="宋体"/>
                <a:cs typeface="宋体"/>
              </a:rPr>
              <a:t>，</a:t>
            </a:r>
            <a:r>
              <a:rPr dirty="0" sz="1200">
                <a:latin typeface="宋体"/>
                <a:cs typeface="宋体"/>
              </a:rPr>
              <a:t>美国智慧城市的具体发展计划就已经出炉</a:t>
            </a:r>
            <a:r>
              <a:rPr dirty="0" sz="1200" spc="-160">
                <a:latin typeface="宋体"/>
                <a:cs typeface="宋体"/>
              </a:rPr>
              <a:t>。</a:t>
            </a:r>
            <a:r>
              <a:rPr dirty="0" sz="1200">
                <a:latin typeface="宋体"/>
                <a:cs typeface="宋体"/>
              </a:rPr>
              <a:t>明确智慧城</a:t>
            </a:r>
            <a:r>
              <a:rPr dirty="0" sz="1200" spc="-260">
                <a:latin typeface="宋体"/>
                <a:cs typeface="宋体"/>
              </a:rPr>
              <a:t> </a:t>
            </a:r>
            <a:r>
              <a:rPr dirty="0" sz="1200">
                <a:latin typeface="宋体"/>
                <a:cs typeface="宋体"/>
              </a:rPr>
              <a:t>市的发展</a:t>
            </a:r>
            <a:r>
              <a:rPr dirty="0" sz="1200" spc="10">
                <a:latin typeface="宋体"/>
                <a:cs typeface="宋体"/>
              </a:rPr>
              <a:t>前</a:t>
            </a:r>
            <a:r>
              <a:rPr dirty="0" sz="1200">
                <a:latin typeface="宋体"/>
                <a:cs typeface="宋体"/>
              </a:rPr>
              <a:t>景以及面 临挑战后</a:t>
            </a:r>
            <a:r>
              <a:rPr dirty="0" sz="1200" spc="-590">
                <a:latin typeface="宋体"/>
                <a:cs typeface="宋体"/>
              </a:rPr>
              <a:t>，</a:t>
            </a:r>
            <a:r>
              <a:rPr dirty="0" sz="1200">
                <a:latin typeface="宋体"/>
                <a:cs typeface="宋体"/>
              </a:rPr>
              <a:t>美国创</a:t>
            </a:r>
            <a:r>
              <a:rPr dirty="0" sz="1200" spc="10">
                <a:latin typeface="宋体"/>
                <a:cs typeface="宋体"/>
              </a:rPr>
              <a:t>新</a:t>
            </a:r>
            <a:r>
              <a:rPr dirty="0" sz="1200">
                <a:latin typeface="宋体"/>
                <a:cs typeface="宋体"/>
              </a:rPr>
              <a:t>战略将华盛顿、纽</a:t>
            </a:r>
            <a:r>
              <a:rPr dirty="0" sz="1200" spc="10">
                <a:latin typeface="宋体"/>
                <a:cs typeface="宋体"/>
              </a:rPr>
              <a:t>约</a:t>
            </a:r>
            <a:r>
              <a:rPr dirty="0" sz="1200">
                <a:latin typeface="宋体"/>
                <a:cs typeface="宋体"/>
              </a:rPr>
              <a:t>长岛、哥伦布 市与迪比克市设定为全美</a:t>
            </a:r>
            <a:endParaRPr sz="1200">
              <a:latin typeface="宋体"/>
              <a:cs typeface="宋体"/>
            </a:endParaRPr>
          </a:p>
          <a:p>
            <a:pPr marL="12700" marR="6350">
              <a:lnSpc>
                <a:spcPct val="148200"/>
              </a:lnSpc>
              <a:spcBef>
                <a:spcPts val="209"/>
              </a:spcBef>
            </a:pPr>
            <a:r>
              <a:rPr dirty="0" sz="1200">
                <a:latin typeface="宋体"/>
                <a:cs typeface="宋体"/>
              </a:rPr>
              <a:t>智慧城市建设的先锋队</a:t>
            </a:r>
            <a:r>
              <a:rPr dirty="0" sz="1200" spc="-240">
                <a:latin typeface="宋体"/>
                <a:cs typeface="宋体"/>
              </a:rPr>
              <a:t>。</a:t>
            </a:r>
            <a:r>
              <a:rPr dirty="0" sz="1200">
                <a:latin typeface="宋体"/>
                <a:cs typeface="宋体"/>
              </a:rPr>
              <a:t>浪漫之都</a:t>
            </a:r>
            <a:r>
              <a:rPr dirty="0" sz="1200" spc="-229">
                <a:latin typeface="宋体"/>
                <a:cs typeface="宋体"/>
              </a:rPr>
              <a:t>，</a:t>
            </a:r>
            <a:r>
              <a:rPr dirty="0" sz="1200">
                <a:latin typeface="宋体"/>
                <a:cs typeface="宋体"/>
              </a:rPr>
              <a:t>法国巴黎也将在不</a:t>
            </a:r>
            <a:r>
              <a:rPr dirty="0" sz="1200" spc="-80">
                <a:latin typeface="宋体"/>
                <a:cs typeface="宋体"/>
              </a:rPr>
              <a:t> </a:t>
            </a:r>
            <a:r>
              <a:rPr dirty="0" sz="1200">
                <a:latin typeface="宋体"/>
                <a:cs typeface="宋体"/>
              </a:rPr>
              <a:t>久的将来拥有崭新的独特 的地标建筑</a:t>
            </a:r>
            <a:r>
              <a:rPr dirty="0" sz="1200" spc="-470">
                <a:latin typeface="宋体"/>
                <a:cs typeface="宋体"/>
              </a:rPr>
              <a:t>，</a:t>
            </a:r>
            <a:r>
              <a:rPr dirty="0" sz="1200">
                <a:latin typeface="宋体"/>
                <a:cs typeface="宋体"/>
              </a:rPr>
              <a:t>八座类型风格各异的绿色智慧塔楼吸引全</a:t>
            </a:r>
            <a:r>
              <a:rPr dirty="0" sz="1200" spc="-15">
                <a:latin typeface="宋体"/>
                <a:cs typeface="宋体"/>
              </a:rPr>
              <a:t> </a:t>
            </a:r>
            <a:r>
              <a:rPr dirty="0" sz="1200">
                <a:latin typeface="宋体"/>
                <a:cs typeface="宋体"/>
              </a:rPr>
              <a:t>世界的目光</a:t>
            </a:r>
            <a:r>
              <a:rPr dirty="0" sz="1200" spc="-50">
                <a:latin typeface="宋体"/>
                <a:cs typeface="宋体"/>
              </a:rPr>
              <a:t>，</a:t>
            </a:r>
            <a:r>
              <a:rPr dirty="0" sz="1200">
                <a:latin typeface="宋体"/>
                <a:cs typeface="宋体"/>
              </a:rPr>
              <a:t>也</a:t>
            </a:r>
            <a:r>
              <a:rPr dirty="0" sz="1200" spc="-50">
                <a:latin typeface="宋体"/>
                <a:cs typeface="宋体"/>
              </a:rPr>
              <a:t>给</a:t>
            </a:r>
            <a:r>
              <a:rPr dirty="0" sz="1200" spc="-5">
                <a:latin typeface="宋体"/>
                <a:cs typeface="宋体"/>
              </a:rPr>
              <a:t>“</a:t>
            </a:r>
            <a:r>
              <a:rPr dirty="0" sz="1200" spc="-5">
                <a:latin typeface="Calibri"/>
                <a:cs typeface="Calibri"/>
              </a:rPr>
              <a:t>2050</a:t>
            </a:r>
            <a:endParaRPr sz="1200">
              <a:latin typeface="Calibri"/>
              <a:cs typeface="Calibri"/>
            </a:endParaRPr>
          </a:p>
          <a:p>
            <a:pPr>
              <a:lnSpc>
                <a:spcPct val="100000"/>
              </a:lnSpc>
              <a:spcBef>
                <a:spcPts val="45"/>
              </a:spcBef>
            </a:pPr>
            <a:endParaRPr sz="1100">
              <a:latin typeface="Times New Roman"/>
              <a:cs typeface="Times New Roman"/>
            </a:endParaRPr>
          </a:p>
          <a:p>
            <a:pPr marL="12700">
              <a:lnSpc>
                <a:spcPct val="100000"/>
              </a:lnSpc>
            </a:pPr>
            <a:r>
              <a:rPr dirty="0" sz="1200">
                <a:latin typeface="宋体"/>
                <a:cs typeface="宋体"/>
              </a:rPr>
              <a:t>巴黎智慧城市</a:t>
            </a:r>
            <a:r>
              <a:rPr dirty="0" sz="1200" spc="-50">
                <a:latin typeface="宋体"/>
                <a:cs typeface="宋体"/>
              </a:rPr>
              <a:t>”</a:t>
            </a:r>
            <a:r>
              <a:rPr dirty="0" sz="1200">
                <a:latin typeface="宋体"/>
                <a:cs typeface="宋体"/>
              </a:rPr>
              <a:t>项目带来别样的魅力</a:t>
            </a:r>
            <a:r>
              <a:rPr dirty="0" sz="1200" spc="-50">
                <a:latin typeface="宋体"/>
                <a:cs typeface="宋体"/>
              </a:rPr>
              <a:t>。</a:t>
            </a:r>
            <a:r>
              <a:rPr dirty="0" sz="1200">
                <a:latin typeface="宋体"/>
                <a:cs typeface="宋体"/>
              </a:rPr>
              <a:t>相比巴黎政府，</a:t>
            </a:r>
            <a:endParaRPr sz="1200">
              <a:latin typeface="宋体"/>
              <a:cs typeface="宋体"/>
            </a:endParaRPr>
          </a:p>
          <a:p>
            <a:pPr marL="12700" marR="17145">
              <a:lnSpc>
                <a:spcPct val="118100"/>
              </a:lnSpc>
              <a:spcBef>
                <a:spcPts val="434"/>
              </a:spcBef>
            </a:pPr>
            <a:r>
              <a:rPr dirty="0" sz="1200">
                <a:latin typeface="宋体"/>
                <a:cs typeface="宋体"/>
              </a:rPr>
              <a:t>希望拥有更强的可持续发展能力以及竞争力的荷兰政府要更急切些</a:t>
            </a:r>
            <a:r>
              <a:rPr dirty="0" sz="1200" spc="-165">
                <a:latin typeface="宋体"/>
                <a:cs typeface="宋体"/>
              </a:rPr>
              <a:t>，</a:t>
            </a:r>
            <a:r>
              <a:rPr dirty="0" sz="1200" spc="-165">
                <a:latin typeface="Calibri"/>
                <a:cs typeface="Calibri"/>
              </a:rPr>
              <a:t>2040</a:t>
            </a:r>
            <a:r>
              <a:rPr dirty="0" sz="1200" spc="-110">
                <a:latin typeface="Calibri"/>
                <a:cs typeface="Calibri"/>
              </a:rPr>
              <a:t> </a:t>
            </a:r>
            <a:r>
              <a:rPr dirty="0" sz="1200">
                <a:latin typeface="宋体"/>
                <a:cs typeface="宋体"/>
              </a:rPr>
              <a:t>年某战 略议程计划将整个兰斯塔德地区建为智慧城市</a:t>
            </a:r>
            <a:r>
              <a:rPr dirty="0" sz="1200" spc="-229">
                <a:latin typeface="宋体"/>
                <a:cs typeface="宋体"/>
              </a:rPr>
              <a:t>，</a:t>
            </a:r>
            <a:r>
              <a:rPr dirty="0" sz="1200">
                <a:latin typeface="宋体"/>
                <a:cs typeface="宋体"/>
              </a:rPr>
              <a:t>宏大的规划表现出荷</a:t>
            </a:r>
            <a:r>
              <a:rPr dirty="0" sz="1200" spc="-400">
                <a:latin typeface="宋体"/>
                <a:cs typeface="宋体"/>
              </a:rPr>
              <a:t> </a:t>
            </a:r>
            <a:r>
              <a:rPr dirty="0" sz="1200">
                <a:latin typeface="宋体"/>
                <a:cs typeface="宋体"/>
              </a:rPr>
              <a:t>兰政府对智 慧城市的巨大信心以及殷切希望</a:t>
            </a:r>
            <a:r>
              <a:rPr dirty="0" sz="1200" spc="-470">
                <a:latin typeface="宋体"/>
                <a:cs typeface="宋体"/>
              </a:rPr>
              <a:t>。</a:t>
            </a:r>
            <a:r>
              <a:rPr dirty="0" sz="1200">
                <a:latin typeface="宋体"/>
                <a:cs typeface="宋体"/>
              </a:rPr>
              <a:t>更进一步落实智慧城市建设的是丹</a:t>
            </a:r>
            <a:r>
              <a:rPr dirty="0" sz="1200" spc="-360">
                <a:latin typeface="宋体"/>
                <a:cs typeface="宋体"/>
              </a:rPr>
              <a:t> </a:t>
            </a:r>
            <a:r>
              <a:rPr dirty="0" sz="1200" spc="25">
                <a:latin typeface="宋体"/>
                <a:cs typeface="宋体"/>
              </a:rPr>
              <a:t>麦</a:t>
            </a:r>
            <a:r>
              <a:rPr dirty="0" sz="1200" spc="10">
                <a:latin typeface="宋体"/>
                <a:cs typeface="宋体"/>
              </a:rPr>
              <a:t>政</a:t>
            </a:r>
            <a:r>
              <a:rPr dirty="0" sz="1200" spc="25">
                <a:latin typeface="宋体"/>
                <a:cs typeface="宋体"/>
              </a:rPr>
              <a:t>府，</a:t>
            </a:r>
            <a:r>
              <a:rPr dirty="0" sz="1200">
                <a:latin typeface="宋体"/>
                <a:cs typeface="宋体"/>
              </a:rPr>
              <a:t>哥 </a:t>
            </a:r>
            <a:r>
              <a:rPr dirty="0" sz="1200" spc="10">
                <a:latin typeface="宋体"/>
                <a:cs typeface="宋体"/>
              </a:rPr>
              <a:t>本</a:t>
            </a:r>
            <a:r>
              <a:rPr dirty="0" sz="1200" spc="25">
                <a:latin typeface="宋体"/>
                <a:cs typeface="宋体"/>
              </a:rPr>
              <a:t>哈根与</a:t>
            </a:r>
            <a:r>
              <a:rPr dirty="0" sz="1200" spc="10">
                <a:latin typeface="宋体"/>
                <a:cs typeface="宋体"/>
              </a:rPr>
              <a:t>奥</a:t>
            </a:r>
            <a:r>
              <a:rPr dirty="0" sz="1200" spc="25">
                <a:latin typeface="宋体"/>
                <a:cs typeface="宋体"/>
              </a:rPr>
              <a:t>尔胡斯</a:t>
            </a:r>
            <a:r>
              <a:rPr dirty="0" sz="1200" spc="10">
                <a:latin typeface="宋体"/>
                <a:cs typeface="宋体"/>
              </a:rPr>
              <a:t>将</a:t>
            </a:r>
            <a:r>
              <a:rPr dirty="0" sz="1200" spc="25">
                <a:latin typeface="宋体"/>
                <a:cs typeface="宋体"/>
              </a:rPr>
              <a:t>成为智</a:t>
            </a:r>
            <a:r>
              <a:rPr dirty="0" sz="1200" spc="10">
                <a:latin typeface="宋体"/>
                <a:cs typeface="宋体"/>
              </a:rPr>
              <a:t>慧</a:t>
            </a:r>
            <a:r>
              <a:rPr dirty="0" sz="1200" spc="25">
                <a:latin typeface="宋体"/>
                <a:cs typeface="宋体"/>
              </a:rPr>
              <a:t>城市的</a:t>
            </a:r>
            <a:r>
              <a:rPr dirty="0" sz="1200" spc="10">
                <a:latin typeface="宋体"/>
                <a:cs typeface="宋体"/>
              </a:rPr>
              <a:t>试</a:t>
            </a:r>
            <a:r>
              <a:rPr dirty="0" sz="1200" spc="25">
                <a:latin typeface="宋体"/>
                <a:cs typeface="宋体"/>
              </a:rPr>
              <a:t>点，预</a:t>
            </a:r>
            <a:r>
              <a:rPr dirty="0" sz="1200" spc="10">
                <a:latin typeface="宋体"/>
                <a:cs typeface="宋体"/>
              </a:rPr>
              <a:t>计</a:t>
            </a:r>
            <a:r>
              <a:rPr dirty="0" sz="1200">
                <a:latin typeface="宋体"/>
                <a:cs typeface="宋体"/>
              </a:rPr>
              <a:t>在</a:t>
            </a:r>
            <a:r>
              <a:rPr dirty="0" sz="1200" spc="-265">
                <a:latin typeface="宋体"/>
                <a:cs typeface="宋体"/>
              </a:rPr>
              <a:t> </a:t>
            </a:r>
            <a:r>
              <a:rPr dirty="0" sz="1200" spc="-5">
                <a:latin typeface="Calibri"/>
                <a:cs typeface="Calibri"/>
              </a:rPr>
              <a:t>2025</a:t>
            </a:r>
            <a:r>
              <a:rPr dirty="0" sz="1200" spc="65">
                <a:latin typeface="Calibri"/>
                <a:cs typeface="Calibri"/>
              </a:rPr>
              <a:t> </a:t>
            </a:r>
            <a:r>
              <a:rPr dirty="0" sz="1200" spc="25">
                <a:latin typeface="宋体"/>
                <a:cs typeface="宋体"/>
              </a:rPr>
              <a:t>年</a:t>
            </a:r>
            <a:r>
              <a:rPr dirty="0" sz="1200">
                <a:latin typeface="宋体"/>
                <a:cs typeface="宋体"/>
              </a:rPr>
              <a:t>和</a:t>
            </a:r>
            <a:r>
              <a:rPr dirty="0" sz="1200" spc="-275">
                <a:latin typeface="宋体"/>
                <a:cs typeface="宋体"/>
              </a:rPr>
              <a:t> </a:t>
            </a:r>
            <a:r>
              <a:rPr dirty="0" sz="1200" spc="-5">
                <a:latin typeface="Calibri"/>
                <a:cs typeface="Calibri"/>
              </a:rPr>
              <a:t>2030</a:t>
            </a:r>
            <a:endParaRPr sz="1200">
              <a:latin typeface="Calibri"/>
              <a:cs typeface="Calibri"/>
            </a:endParaRPr>
          </a:p>
          <a:p>
            <a:pPr marL="12700" marR="5080">
              <a:lnSpc>
                <a:spcPts val="2340"/>
              </a:lnSpc>
              <a:spcBef>
                <a:spcPts val="20"/>
              </a:spcBef>
            </a:pPr>
            <a:r>
              <a:rPr dirty="0" sz="1200">
                <a:latin typeface="宋体"/>
                <a:cs typeface="宋体"/>
              </a:rPr>
              <a:t>年</a:t>
            </a:r>
            <a:r>
              <a:rPr dirty="0" sz="1200" spc="-160">
                <a:latin typeface="宋体"/>
                <a:cs typeface="宋体"/>
              </a:rPr>
              <a:t>，</a:t>
            </a:r>
            <a:r>
              <a:rPr dirty="0" sz="1200">
                <a:latin typeface="宋体"/>
                <a:cs typeface="宋体"/>
              </a:rPr>
              <a:t>二者将转变为低碳智慧城市</a:t>
            </a:r>
            <a:r>
              <a:rPr dirty="0" sz="1200" spc="-160">
                <a:latin typeface="宋体"/>
                <a:cs typeface="宋体"/>
              </a:rPr>
              <a:t>，</a:t>
            </a:r>
            <a:r>
              <a:rPr dirty="0" sz="1200">
                <a:latin typeface="宋体"/>
                <a:cs typeface="宋体"/>
              </a:rPr>
              <a:t>为后续智慧城市的建设提供参考</a:t>
            </a:r>
            <a:r>
              <a:rPr dirty="0" sz="1200" spc="-160">
                <a:latin typeface="宋体"/>
                <a:cs typeface="宋体"/>
              </a:rPr>
              <a:t>。</a:t>
            </a:r>
            <a:r>
              <a:rPr dirty="0" sz="1200">
                <a:latin typeface="宋体"/>
                <a:cs typeface="宋体"/>
              </a:rPr>
              <a:t>日本发布超 智能社会</a:t>
            </a:r>
            <a:r>
              <a:rPr dirty="0" sz="1200" spc="-35">
                <a:latin typeface="宋体"/>
                <a:cs typeface="宋体"/>
              </a:rPr>
              <a:t> </a:t>
            </a:r>
            <a:r>
              <a:rPr dirty="0" sz="1200" spc="-5">
                <a:latin typeface="Calibri"/>
                <a:cs typeface="Calibri"/>
              </a:rPr>
              <a:t>5.0</a:t>
            </a:r>
            <a:r>
              <a:rPr dirty="0" sz="1200" spc="30">
                <a:latin typeface="Calibri"/>
                <a:cs typeface="Calibri"/>
              </a:rPr>
              <a:t> </a:t>
            </a:r>
            <a:r>
              <a:rPr dirty="0" sz="1200">
                <a:latin typeface="宋体"/>
                <a:cs typeface="宋体"/>
              </a:rPr>
              <a:t>政策</a:t>
            </a:r>
            <a:r>
              <a:rPr dirty="0" sz="1200" spc="-100">
                <a:latin typeface="宋体"/>
                <a:cs typeface="宋体"/>
              </a:rPr>
              <a:t>，</a:t>
            </a:r>
            <a:r>
              <a:rPr dirty="0" sz="1200">
                <a:latin typeface="宋体"/>
                <a:cs typeface="宋体"/>
              </a:rPr>
              <a:t>明确提出将日本打造为世界最适宜创新的国家</a:t>
            </a:r>
            <a:r>
              <a:rPr dirty="0" sz="1200" spc="-95">
                <a:latin typeface="宋体"/>
                <a:cs typeface="宋体"/>
              </a:rPr>
              <a:t>，</a:t>
            </a:r>
            <a:r>
              <a:rPr dirty="0" sz="1200">
                <a:latin typeface="宋体"/>
                <a:cs typeface="宋体"/>
              </a:rPr>
              <a:t>最大限度应</a:t>
            </a:r>
            <a:endParaRPr sz="1200">
              <a:latin typeface="宋体"/>
              <a:cs typeface="宋体"/>
            </a:endParaRPr>
          </a:p>
          <a:p>
            <a:pPr marL="12700">
              <a:lnSpc>
                <a:spcPct val="100000"/>
              </a:lnSpc>
              <a:spcBef>
                <a:spcPts val="670"/>
              </a:spcBef>
            </a:pPr>
            <a:r>
              <a:rPr dirty="0" sz="1200">
                <a:latin typeface="宋体"/>
                <a:cs typeface="宋体"/>
              </a:rPr>
              <a:t>用信息通讯</a:t>
            </a:r>
            <a:r>
              <a:rPr dirty="0" sz="1200" spc="-5">
                <a:latin typeface="Calibri"/>
                <a:cs typeface="Calibri"/>
              </a:rPr>
              <a:t>(ICT)</a:t>
            </a:r>
            <a:r>
              <a:rPr dirty="0" sz="1200">
                <a:latin typeface="宋体"/>
                <a:cs typeface="宋体"/>
              </a:rPr>
              <a:t>技术</a:t>
            </a:r>
            <a:r>
              <a:rPr dirty="0" sz="1200" spc="-325">
                <a:latin typeface="宋体"/>
                <a:cs typeface="宋体"/>
              </a:rPr>
              <a:t>。</a:t>
            </a:r>
            <a:r>
              <a:rPr dirty="0" sz="1200">
                <a:latin typeface="宋体"/>
                <a:cs typeface="宋体"/>
              </a:rPr>
              <a:t>韩国数字首尔</a:t>
            </a:r>
            <a:r>
              <a:rPr dirty="0" sz="1200" spc="-300">
                <a:latin typeface="宋体"/>
                <a:cs typeface="宋体"/>
              </a:rPr>
              <a:t> </a:t>
            </a:r>
            <a:r>
              <a:rPr dirty="0" sz="1200" spc="-5">
                <a:latin typeface="Calibri"/>
                <a:cs typeface="Calibri"/>
              </a:rPr>
              <a:t>2020</a:t>
            </a:r>
            <a:r>
              <a:rPr dirty="0" sz="1200" spc="5">
                <a:latin typeface="Calibri"/>
                <a:cs typeface="Calibri"/>
              </a:rPr>
              <a:t> </a:t>
            </a:r>
            <a:r>
              <a:rPr dirty="0" sz="1200">
                <a:latin typeface="宋体"/>
                <a:cs typeface="宋体"/>
              </a:rPr>
              <a:t>计划</a:t>
            </a:r>
            <a:r>
              <a:rPr dirty="0" sz="1200" spc="-315">
                <a:latin typeface="宋体"/>
                <a:cs typeface="宋体"/>
              </a:rPr>
              <a:t>，</a:t>
            </a:r>
            <a:r>
              <a:rPr dirty="0" sz="1200">
                <a:latin typeface="宋体"/>
                <a:cs typeface="宋体"/>
              </a:rPr>
              <a:t>指导城市在数字化城市、</a:t>
            </a:r>
            <a:endParaRPr sz="1200">
              <a:latin typeface="宋体"/>
              <a:cs typeface="宋体"/>
            </a:endParaRPr>
          </a:p>
          <a:p>
            <a:pPr algn="just" marL="12700" marR="85725">
              <a:lnSpc>
                <a:spcPct val="162500"/>
              </a:lnSpc>
            </a:pPr>
            <a:r>
              <a:rPr dirty="0" sz="1200">
                <a:latin typeface="宋体"/>
                <a:cs typeface="宋体"/>
              </a:rPr>
              <a:t>数字经济、</a:t>
            </a:r>
            <a:r>
              <a:rPr dirty="0" sz="1200" spc="10">
                <a:latin typeface="宋体"/>
                <a:cs typeface="宋体"/>
              </a:rPr>
              <a:t>市</a:t>
            </a:r>
            <a:r>
              <a:rPr dirty="0" sz="1200">
                <a:latin typeface="宋体"/>
                <a:cs typeface="宋体"/>
              </a:rPr>
              <a:t>民体验以及全</a:t>
            </a:r>
            <a:r>
              <a:rPr dirty="0" sz="1200" spc="10">
                <a:latin typeface="宋体"/>
                <a:cs typeface="宋体"/>
              </a:rPr>
              <a:t>球</a:t>
            </a:r>
            <a:r>
              <a:rPr dirty="0" sz="1200">
                <a:latin typeface="宋体"/>
                <a:cs typeface="宋体"/>
              </a:rPr>
              <a:t>引领等方面的</a:t>
            </a:r>
            <a:r>
              <a:rPr dirty="0" sz="1200" spc="10">
                <a:latin typeface="宋体"/>
                <a:cs typeface="宋体"/>
              </a:rPr>
              <a:t>工</a:t>
            </a:r>
            <a:r>
              <a:rPr dirty="0" sz="1200">
                <a:latin typeface="宋体"/>
                <a:cs typeface="宋体"/>
              </a:rPr>
              <a:t>作。新加坡于</a:t>
            </a:r>
            <a:r>
              <a:rPr dirty="0" sz="1200" spc="-325">
                <a:latin typeface="宋体"/>
                <a:cs typeface="宋体"/>
              </a:rPr>
              <a:t> </a:t>
            </a:r>
            <a:r>
              <a:rPr dirty="0" sz="1200" spc="-5">
                <a:latin typeface="Calibri"/>
                <a:cs typeface="Calibri"/>
              </a:rPr>
              <a:t>2014</a:t>
            </a:r>
            <a:r>
              <a:rPr dirty="0" sz="1200">
                <a:latin typeface="Calibri"/>
                <a:cs typeface="Calibri"/>
              </a:rPr>
              <a:t> </a:t>
            </a:r>
            <a:r>
              <a:rPr dirty="0" sz="1200">
                <a:latin typeface="宋体"/>
                <a:cs typeface="宋体"/>
              </a:rPr>
              <a:t>年发布“智慧 国</a:t>
            </a:r>
            <a:r>
              <a:rPr dirty="0" sz="1200" spc="-325">
                <a:latin typeface="宋体"/>
                <a:cs typeface="宋体"/>
              </a:rPr>
              <a:t> </a:t>
            </a:r>
            <a:r>
              <a:rPr dirty="0" sz="1200" spc="-105">
                <a:latin typeface="Calibri"/>
                <a:cs typeface="Calibri"/>
              </a:rPr>
              <a:t>2025</a:t>
            </a:r>
            <a:r>
              <a:rPr dirty="0" sz="1200" spc="-105">
                <a:latin typeface="宋体"/>
                <a:cs typeface="宋体"/>
              </a:rPr>
              <a:t>”，</a:t>
            </a:r>
            <a:r>
              <a:rPr dirty="0" sz="1200">
                <a:latin typeface="宋体"/>
                <a:cs typeface="宋体"/>
              </a:rPr>
              <a:t>希望通过</a:t>
            </a:r>
            <a:r>
              <a:rPr dirty="0" sz="1200" spc="-315">
                <a:latin typeface="宋体"/>
                <a:cs typeface="宋体"/>
              </a:rPr>
              <a:t> </a:t>
            </a:r>
            <a:r>
              <a:rPr dirty="0" sz="1200" spc="-5">
                <a:latin typeface="Calibri"/>
                <a:cs typeface="Calibri"/>
              </a:rPr>
              <a:t>ICT</a:t>
            </a:r>
            <a:r>
              <a:rPr dirty="0" sz="1200" spc="10">
                <a:latin typeface="Calibri"/>
                <a:cs typeface="Calibri"/>
              </a:rPr>
              <a:t> </a:t>
            </a:r>
            <a:r>
              <a:rPr dirty="0" sz="1200">
                <a:latin typeface="宋体"/>
                <a:cs typeface="宋体"/>
              </a:rPr>
              <a:t>改善人们的生</a:t>
            </a:r>
            <a:r>
              <a:rPr dirty="0" sz="1200" spc="10">
                <a:latin typeface="宋体"/>
                <a:cs typeface="宋体"/>
              </a:rPr>
              <a:t>活</a:t>
            </a:r>
            <a:r>
              <a:rPr dirty="0" sz="1200">
                <a:latin typeface="宋体"/>
                <a:cs typeface="宋体"/>
              </a:rPr>
              <a:t>，创造更多的机会</a:t>
            </a:r>
            <a:r>
              <a:rPr dirty="0" sz="1200" spc="10">
                <a:latin typeface="宋体"/>
                <a:cs typeface="宋体"/>
              </a:rPr>
              <a:t>。</a:t>
            </a:r>
            <a:r>
              <a:rPr dirty="0" sz="1200">
                <a:latin typeface="宋体"/>
                <a:cs typeface="宋体"/>
              </a:rPr>
              <a:t>智慧城市的建设将 为智慧建筑产业提供大量的商业机会和强劲的市场潜力。</a:t>
            </a:r>
            <a:endParaRPr sz="1200">
              <a:latin typeface="宋体"/>
              <a:cs typeface="宋体"/>
            </a:endParaRPr>
          </a:p>
          <a:p>
            <a:pPr algn="just" marL="12700" marR="85725" indent="304800">
              <a:lnSpc>
                <a:spcPct val="162500"/>
              </a:lnSpc>
            </a:pPr>
            <a:r>
              <a:rPr dirty="0" sz="1200">
                <a:latin typeface="宋体"/>
                <a:cs typeface="宋体"/>
              </a:rPr>
              <a:t>同时</a:t>
            </a:r>
            <a:r>
              <a:rPr dirty="0" sz="1200" spc="-240">
                <a:latin typeface="宋体"/>
                <a:cs typeface="宋体"/>
              </a:rPr>
              <a:t>，</a:t>
            </a:r>
            <a:r>
              <a:rPr dirty="0" sz="1200">
                <a:latin typeface="宋体"/>
                <a:cs typeface="宋体"/>
              </a:rPr>
              <a:t>推动市场增长的另一个重要因素是环保问题</a:t>
            </a:r>
            <a:r>
              <a:rPr dirty="0" sz="1200" spc="-229">
                <a:latin typeface="宋体"/>
                <a:cs typeface="宋体"/>
              </a:rPr>
              <a:t>。</a:t>
            </a:r>
            <a:r>
              <a:rPr dirty="0" sz="1200">
                <a:latin typeface="宋体"/>
                <a:cs typeface="宋体"/>
              </a:rPr>
              <a:t>当前建筑能耗已占到全 球能源消耗总量的</a:t>
            </a:r>
            <a:r>
              <a:rPr dirty="0" sz="1200" spc="-390">
                <a:latin typeface="宋体"/>
                <a:cs typeface="宋体"/>
              </a:rPr>
              <a:t> </a:t>
            </a:r>
            <a:r>
              <a:rPr dirty="0" sz="1200" spc="-5">
                <a:latin typeface="Calibri"/>
                <a:cs typeface="Calibri"/>
              </a:rPr>
              <a:t>30%</a:t>
            </a:r>
            <a:r>
              <a:rPr dirty="0" sz="1200">
                <a:latin typeface="宋体"/>
                <a:cs typeface="宋体"/>
              </a:rPr>
              <a:t>左右</a:t>
            </a:r>
            <a:r>
              <a:rPr dirty="0" sz="1200" spc="-445">
                <a:latin typeface="宋体"/>
                <a:cs typeface="宋体"/>
              </a:rPr>
              <a:t>，</a:t>
            </a:r>
            <a:r>
              <a:rPr dirty="0" sz="1200">
                <a:latin typeface="宋体"/>
                <a:cs typeface="宋体"/>
              </a:rPr>
              <a:t>随着能源成本的迅速增加和环境问题不断引起广泛 重视</a:t>
            </a:r>
            <a:r>
              <a:rPr dirty="0" sz="1200" spc="-245">
                <a:latin typeface="宋体"/>
                <a:cs typeface="宋体"/>
              </a:rPr>
              <a:t>，</a:t>
            </a:r>
            <a:r>
              <a:rPr dirty="0" sz="1200">
                <a:latin typeface="宋体"/>
                <a:cs typeface="宋体"/>
              </a:rPr>
              <a:t>各国对建筑物自身的节能和环保的功能越来越重视</a:t>
            </a:r>
            <a:r>
              <a:rPr dirty="0" sz="1200" spc="-229">
                <a:latin typeface="宋体"/>
                <a:cs typeface="宋体"/>
              </a:rPr>
              <a:t>。</a:t>
            </a:r>
            <a:r>
              <a:rPr dirty="0" sz="1200">
                <a:latin typeface="宋体"/>
                <a:cs typeface="宋体"/>
              </a:rPr>
              <a:t>绿色节能将成为智慧</a:t>
            </a:r>
            <a:endParaRPr sz="1200">
              <a:latin typeface="宋体"/>
              <a:cs typeface="宋体"/>
            </a:endParaRPr>
          </a:p>
        </p:txBody>
      </p:sp>
      <p:sp>
        <p:nvSpPr>
          <p:cNvPr id="3" name="object 3"/>
          <p:cNvSpPr/>
          <p:nvPr/>
        </p:nvSpPr>
        <p:spPr>
          <a:xfrm>
            <a:off x="1591005" y="7358441"/>
            <a:ext cx="4346591" cy="184991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126739" y="9389617"/>
            <a:ext cx="131191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280" b="1">
                <a:latin typeface="黑体"/>
                <a:cs typeface="黑体"/>
              </a:rPr>
              <a:t> </a:t>
            </a:r>
            <a:r>
              <a:rPr dirty="0" sz="1000" spc="-5" b="0">
                <a:latin typeface="等线 Light"/>
                <a:cs typeface="等线 Light"/>
              </a:rPr>
              <a:t>6</a:t>
            </a:r>
            <a:r>
              <a:rPr dirty="0" sz="1000" spc="30"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发</a:t>
            </a:r>
            <a:r>
              <a:rPr dirty="0" sz="1000" spc="-5" b="1">
                <a:latin typeface="黑体"/>
                <a:cs typeface="黑体"/>
              </a:rPr>
              <a:t>展历</a:t>
            </a:r>
            <a:r>
              <a:rPr dirty="0" sz="1000" spc="-10" b="1">
                <a:latin typeface="黑体"/>
                <a:cs typeface="黑体"/>
              </a:rPr>
              <a:t>程</a:t>
            </a:r>
            <a:endParaRPr sz="1000">
              <a:latin typeface="黑体"/>
              <a:cs typeface="黑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17</a:t>
            </a:r>
          </a:p>
        </p:txBody>
      </p:sp>
      <p:sp>
        <p:nvSpPr>
          <p:cNvPr id="2" name="object 2"/>
          <p:cNvSpPr txBox="1"/>
          <p:nvPr/>
        </p:nvSpPr>
        <p:spPr>
          <a:xfrm>
            <a:off x="1130300" y="528955"/>
            <a:ext cx="537654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81280">
              <a:lnSpc>
                <a:spcPct val="162500"/>
              </a:lnSpc>
            </a:pPr>
            <a:r>
              <a:rPr dirty="0" sz="1200">
                <a:latin typeface="宋体"/>
                <a:cs typeface="宋体"/>
              </a:rPr>
              <a:t>建筑未来发</a:t>
            </a:r>
            <a:r>
              <a:rPr dirty="0" sz="1200" spc="10">
                <a:latin typeface="宋体"/>
                <a:cs typeface="宋体"/>
              </a:rPr>
              <a:t>展</a:t>
            </a:r>
            <a:r>
              <a:rPr dirty="0" sz="1200">
                <a:latin typeface="宋体"/>
                <a:cs typeface="宋体"/>
              </a:rPr>
              <a:t>的主要趋势之</a:t>
            </a:r>
            <a:r>
              <a:rPr dirty="0" sz="1200" spc="10">
                <a:latin typeface="宋体"/>
                <a:cs typeface="宋体"/>
              </a:rPr>
              <a:t>一</a:t>
            </a:r>
            <a:r>
              <a:rPr dirty="0" sz="1200">
                <a:latin typeface="宋体"/>
                <a:cs typeface="宋体"/>
              </a:rPr>
              <a:t>。为进一步减</a:t>
            </a:r>
            <a:r>
              <a:rPr dirty="0" sz="1200" spc="10">
                <a:latin typeface="宋体"/>
                <a:cs typeface="宋体"/>
              </a:rPr>
              <a:t>少</a:t>
            </a:r>
            <a:r>
              <a:rPr dirty="0" sz="1200">
                <a:latin typeface="宋体"/>
                <a:cs typeface="宋体"/>
              </a:rPr>
              <a:t>建筑能耗，美</a:t>
            </a:r>
            <a:r>
              <a:rPr dirty="0" sz="1200" spc="10">
                <a:latin typeface="宋体"/>
                <a:cs typeface="宋体"/>
              </a:rPr>
              <a:t>国</a:t>
            </a:r>
            <a:r>
              <a:rPr dirty="0" sz="1200">
                <a:latin typeface="宋体"/>
                <a:cs typeface="宋体"/>
              </a:rPr>
              <a:t>计划在</a:t>
            </a:r>
            <a:r>
              <a:rPr dirty="0" sz="1200" spc="-335">
                <a:latin typeface="宋体"/>
                <a:cs typeface="宋体"/>
              </a:rPr>
              <a:t> </a:t>
            </a:r>
            <a:r>
              <a:rPr dirty="0" sz="1200" spc="-5">
                <a:latin typeface="Calibri"/>
                <a:cs typeface="Calibri"/>
              </a:rPr>
              <a:t>2050</a:t>
            </a:r>
            <a:r>
              <a:rPr dirty="0" sz="1200" spc="-10">
                <a:latin typeface="Calibri"/>
                <a:cs typeface="Calibri"/>
              </a:rPr>
              <a:t> </a:t>
            </a:r>
            <a:r>
              <a:rPr dirty="0" sz="1200">
                <a:latin typeface="宋体"/>
                <a:cs typeface="宋体"/>
              </a:rPr>
              <a:t>年以 前，实现所有建筑都在净零能耗（</a:t>
            </a:r>
            <a:r>
              <a:rPr dirty="0" sz="1200" spc="-5">
                <a:latin typeface="Calibri"/>
                <a:cs typeface="Calibri"/>
              </a:rPr>
              <a:t>NZE</a:t>
            </a:r>
            <a:r>
              <a:rPr dirty="0" sz="1200">
                <a:latin typeface="宋体"/>
                <a:cs typeface="宋体"/>
              </a:rPr>
              <a:t>）概念的基础上建造。同时，美国也会针 对建筑</a:t>
            </a:r>
            <a:r>
              <a:rPr dirty="0" sz="1200" spc="-100">
                <a:latin typeface="宋体"/>
                <a:cs typeface="宋体"/>
              </a:rPr>
              <a:t>，</a:t>
            </a:r>
            <a:r>
              <a:rPr dirty="0" sz="1200">
                <a:latin typeface="宋体"/>
                <a:cs typeface="宋体"/>
              </a:rPr>
              <a:t>包括改建建筑</a:t>
            </a:r>
            <a:r>
              <a:rPr dirty="0" sz="1200" spc="-95">
                <a:latin typeface="宋体"/>
                <a:cs typeface="宋体"/>
              </a:rPr>
              <a:t>，</a:t>
            </a:r>
            <a:r>
              <a:rPr dirty="0" sz="1200">
                <a:latin typeface="宋体"/>
                <a:cs typeface="宋体"/>
              </a:rPr>
              <a:t>推出多种新能源效率措施</a:t>
            </a:r>
            <a:r>
              <a:rPr dirty="0" sz="1200" spc="-90">
                <a:latin typeface="宋体"/>
                <a:cs typeface="宋体"/>
              </a:rPr>
              <a:t>。</a:t>
            </a:r>
            <a:r>
              <a:rPr dirty="0" sz="1200">
                <a:latin typeface="宋体"/>
                <a:cs typeface="宋体"/>
              </a:rPr>
              <a:t>欧</a:t>
            </a:r>
            <a:r>
              <a:rPr dirty="0" sz="1200" spc="-100">
                <a:latin typeface="宋体"/>
                <a:cs typeface="宋体"/>
              </a:rPr>
              <a:t>盟</a:t>
            </a:r>
            <a:r>
              <a:rPr dirty="0" sz="1200">
                <a:latin typeface="宋体"/>
                <a:cs typeface="宋体"/>
              </a:rPr>
              <a:t>建筑能效指令及其修 订版加强</a:t>
            </a:r>
            <a:r>
              <a:rPr dirty="0" sz="1200" spc="10">
                <a:latin typeface="宋体"/>
                <a:cs typeface="宋体"/>
              </a:rPr>
              <a:t>了</a:t>
            </a:r>
            <a:r>
              <a:rPr dirty="0" sz="1200">
                <a:latin typeface="宋体"/>
                <a:cs typeface="宋体"/>
              </a:rPr>
              <a:t>对低能耗建筑</a:t>
            </a:r>
            <a:r>
              <a:rPr dirty="0" sz="1200" spc="10">
                <a:latin typeface="宋体"/>
                <a:cs typeface="宋体"/>
              </a:rPr>
              <a:t>的</a:t>
            </a:r>
            <a:r>
              <a:rPr dirty="0" sz="1200">
                <a:latin typeface="宋体"/>
                <a:cs typeface="宋体"/>
              </a:rPr>
              <a:t>发展要求，要</a:t>
            </a:r>
            <a:r>
              <a:rPr dirty="0" sz="1200" spc="10">
                <a:latin typeface="宋体"/>
                <a:cs typeface="宋体"/>
              </a:rPr>
              <a:t>求</a:t>
            </a:r>
            <a:r>
              <a:rPr dirty="0" sz="1200">
                <a:latin typeface="宋体"/>
                <a:cs typeface="宋体"/>
              </a:rPr>
              <a:t>到</a:t>
            </a:r>
            <a:r>
              <a:rPr dirty="0" sz="1200" spc="254">
                <a:latin typeface="宋体"/>
                <a:cs typeface="宋体"/>
              </a:rPr>
              <a:t> </a:t>
            </a:r>
            <a:r>
              <a:rPr dirty="0" sz="1200" spc="-5">
                <a:latin typeface="Calibri"/>
                <a:cs typeface="Calibri"/>
              </a:rPr>
              <a:t>2020</a:t>
            </a:r>
            <a:r>
              <a:rPr dirty="0" sz="1200" spc="55">
                <a:latin typeface="Calibri"/>
                <a:cs typeface="Calibri"/>
              </a:rPr>
              <a:t> </a:t>
            </a:r>
            <a:r>
              <a:rPr dirty="0" sz="1200">
                <a:latin typeface="宋体"/>
                <a:cs typeface="宋体"/>
              </a:rPr>
              <a:t>年，所有新</a:t>
            </a:r>
            <a:r>
              <a:rPr dirty="0" sz="1200" spc="10">
                <a:latin typeface="宋体"/>
                <a:cs typeface="宋体"/>
              </a:rPr>
              <a:t>建</a:t>
            </a:r>
            <a:r>
              <a:rPr dirty="0" sz="1200">
                <a:latin typeface="宋体"/>
                <a:cs typeface="宋体"/>
              </a:rPr>
              <a:t>建筑都必须 成为近零能耗建筑</a:t>
            </a:r>
            <a:r>
              <a:rPr dirty="0" sz="1200" spc="-160">
                <a:latin typeface="宋体"/>
                <a:cs typeface="宋体"/>
              </a:rPr>
              <a:t>。</a:t>
            </a:r>
            <a:r>
              <a:rPr dirty="0" sz="1200">
                <a:latin typeface="宋体"/>
                <a:cs typeface="宋体"/>
              </a:rPr>
              <a:t>日本颁布法案</a:t>
            </a:r>
            <a:r>
              <a:rPr dirty="0" sz="1200" spc="-160">
                <a:latin typeface="宋体"/>
                <a:cs typeface="宋体"/>
              </a:rPr>
              <a:t>，</a:t>
            </a:r>
            <a:r>
              <a:rPr dirty="0" sz="1200">
                <a:latin typeface="宋体"/>
                <a:cs typeface="宋体"/>
              </a:rPr>
              <a:t>意在改善新建筑的能源消耗性能</a:t>
            </a:r>
            <a:r>
              <a:rPr dirty="0" sz="1200" spc="-160">
                <a:latin typeface="宋体"/>
                <a:cs typeface="宋体"/>
              </a:rPr>
              <a:t>。</a:t>
            </a:r>
            <a:r>
              <a:rPr dirty="0" sz="1200">
                <a:latin typeface="宋体"/>
                <a:cs typeface="宋体"/>
              </a:rPr>
              <a:t>随着全球 各国政府加强可持续性和能效法规的推行，智慧建筑市场将迎来更多机会。</a:t>
            </a:r>
            <a:endParaRPr sz="1200">
              <a:latin typeface="宋体"/>
              <a:cs typeface="宋体"/>
            </a:endParaRPr>
          </a:p>
          <a:p>
            <a:pPr algn="just" marL="12700" marR="73660" indent="304800">
              <a:lnSpc>
                <a:spcPct val="162500"/>
              </a:lnSpc>
            </a:pPr>
            <a:r>
              <a:rPr dirty="0" sz="1200">
                <a:latin typeface="宋体"/>
                <a:cs typeface="宋体"/>
              </a:rPr>
              <a:t>智慧建筑产业的飞速发展自然带动相关的高新技术产业的发展和应用</a:t>
            </a:r>
            <a:r>
              <a:rPr dirty="0" sz="1200" spc="-470">
                <a:latin typeface="宋体"/>
                <a:cs typeface="宋体"/>
              </a:rPr>
              <a:t>。</a:t>
            </a:r>
            <a:r>
              <a:rPr dirty="0" sz="1200">
                <a:latin typeface="宋体"/>
                <a:cs typeface="宋体"/>
              </a:rPr>
              <a:t>建筑 信</a:t>
            </a:r>
            <a:r>
              <a:rPr dirty="0" sz="1200" spc="25">
                <a:latin typeface="宋体"/>
                <a:cs typeface="宋体"/>
              </a:rPr>
              <a:t>息</a:t>
            </a:r>
            <a:r>
              <a:rPr dirty="0" sz="1200">
                <a:latin typeface="宋体"/>
                <a:cs typeface="宋体"/>
              </a:rPr>
              <a:t>模</a:t>
            </a:r>
            <a:r>
              <a:rPr dirty="0" sz="1200" spc="25">
                <a:latin typeface="宋体"/>
                <a:cs typeface="宋体"/>
              </a:rPr>
              <a:t>型</a:t>
            </a:r>
            <a:r>
              <a:rPr dirty="0" sz="1200">
                <a:latin typeface="宋体"/>
                <a:cs typeface="宋体"/>
              </a:rPr>
              <a:t>（</a:t>
            </a:r>
            <a:r>
              <a:rPr dirty="0" sz="1200">
                <a:latin typeface="Calibri"/>
                <a:cs typeface="Calibri"/>
              </a:rPr>
              <a:t>BIM</a:t>
            </a:r>
            <a:r>
              <a:rPr dirty="0" sz="1200">
                <a:latin typeface="宋体"/>
                <a:cs typeface="宋体"/>
              </a:rPr>
              <a:t>）</a:t>
            </a:r>
            <a:r>
              <a:rPr dirty="0" sz="1200" spc="25">
                <a:latin typeface="宋体"/>
                <a:cs typeface="宋体"/>
              </a:rPr>
              <a:t>技</a:t>
            </a:r>
            <a:r>
              <a:rPr dirty="0" sz="1200">
                <a:latin typeface="宋体"/>
                <a:cs typeface="宋体"/>
              </a:rPr>
              <a:t>术</a:t>
            </a:r>
            <a:r>
              <a:rPr dirty="0" sz="1200" spc="25">
                <a:latin typeface="宋体"/>
                <a:cs typeface="宋体"/>
              </a:rPr>
              <a:t>已</a:t>
            </a:r>
            <a:r>
              <a:rPr dirty="0" sz="1200">
                <a:latin typeface="宋体"/>
                <a:cs typeface="宋体"/>
              </a:rPr>
              <a:t>经</a:t>
            </a:r>
            <a:r>
              <a:rPr dirty="0" sz="1200" spc="25">
                <a:latin typeface="宋体"/>
                <a:cs typeface="宋体"/>
              </a:rPr>
              <a:t>成</a:t>
            </a:r>
            <a:r>
              <a:rPr dirty="0" sz="1200">
                <a:latin typeface="宋体"/>
                <a:cs typeface="宋体"/>
              </a:rPr>
              <a:t>为</a:t>
            </a:r>
            <a:r>
              <a:rPr dirty="0" sz="1200" spc="10">
                <a:latin typeface="宋体"/>
                <a:cs typeface="宋体"/>
              </a:rPr>
              <a:t>建筑</a:t>
            </a:r>
            <a:r>
              <a:rPr dirty="0" sz="1200">
                <a:latin typeface="宋体"/>
                <a:cs typeface="宋体"/>
              </a:rPr>
              <a:t>业</a:t>
            </a:r>
            <a:r>
              <a:rPr dirty="0" sz="1200" spc="25">
                <a:latin typeface="宋体"/>
                <a:cs typeface="宋体"/>
              </a:rPr>
              <a:t>最</a:t>
            </a:r>
            <a:r>
              <a:rPr dirty="0" sz="1200">
                <a:latin typeface="宋体"/>
                <a:cs typeface="宋体"/>
              </a:rPr>
              <a:t>常</a:t>
            </a:r>
            <a:r>
              <a:rPr dirty="0" sz="1200" spc="10">
                <a:latin typeface="宋体"/>
                <a:cs typeface="宋体"/>
              </a:rPr>
              <a:t>用技</a:t>
            </a:r>
            <a:r>
              <a:rPr dirty="0" sz="1200">
                <a:latin typeface="宋体"/>
                <a:cs typeface="宋体"/>
              </a:rPr>
              <a:t>术</a:t>
            </a:r>
            <a:r>
              <a:rPr dirty="0" sz="1200" spc="25">
                <a:latin typeface="宋体"/>
                <a:cs typeface="宋体"/>
              </a:rPr>
              <a:t>。</a:t>
            </a:r>
            <a:r>
              <a:rPr dirty="0" sz="1200">
                <a:latin typeface="宋体"/>
                <a:cs typeface="宋体"/>
              </a:rPr>
              <a:t>英</a:t>
            </a:r>
            <a:r>
              <a:rPr dirty="0" sz="1200" spc="25">
                <a:latin typeface="宋体"/>
                <a:cs typeface="宋体"/>
              </a:rPr>
              <a:t>国</a:t>
            </a:r>
            <a:r>
              <a:rPr dirty="0" sz="1200">
                <a:latin typeface="宋体"/>
                <a:cs typeface="宋体"/>
              </a:rPr>
              <a:t>政</a:t>
            </a:r>
            <a:r>
              <a:rPr dirty="0" sz="1200" spc="10">
                <a:latin typeface="宋体"/>
                <a:cs typeface="宋体"/>
              </a:rPr>
              <a:t>府投</a:t>
            </a:r>
            <a:r>
              <a:rPr dirty="0" sz="1200">
                <a:latin typeface="宋体"/>
                <a:cs typeface="宋体"/>
              </a:rPr>
              <a:t>资</a:t>
            </a:r>
            <a:r>
              <a:rPr dirty="0" sz="1200" spc="-250">
                <a:latin typeface="宋体"/>
                <a:cs typeface="宋体"/>
              </a:rPr>
              <a:t> </a:t>
            </a:r>
            <a:r>
              <a:rPr dirty="0" sz="1200" spc="-5">
                <a:latin typeface="Calibri"/>
                <a:cs typeface="Calibri"/>
              </a:rPr>
              <a:t>17</a:t>
            </a:r>
            <a:r>
              <a:rPr dirty="0" sz="1200" spc="55">
                <a:latin typeface="Calibri"/>
                <a:cs typeface="Calibri"/>
              </a:rPr>
              <a:t> </a:t>
            </a:r>
            <a:r>
              <a:rPr dirty="0" sz="1200">
                <a:latin typeface="宋体"/>
                <a:cs typeface="宋体"/>
              </a:rPr>
              <a:t>亿</a:t>
            </a:r>
            <a:r>
              <a:rPr dirty="0" sz="1200" spc="25">
                <a:latin typeface="宋体"/>
                <a:cs typeface="宋体"/>
              </a:rPr>
              <a:t>英</a:t>
            </a:r>
            <a:r>
              <a:rPr dirty="0" sz="1200">
                <a:latin typeface="宋体"/>
                <a:cs typeface="宋体"/>
              </a:rPr>
              <a:t>镑即 将</a:t>
            </a:r>
            <a:r>
              <a:rPr dirty="0" sz="1200" spc="10">
                <a:latin typeface="宋体"/>
                <a:cs typeface="宋体"/>
              </a:rPr>
              <a:t>完</a:t>
            </a:r>
            <a:r>
              <a:rPr dirty="0" sz="1200">
                <a:latin typeface="宋体"/>
                <a:cs typeface="宋体"/>
              </a:rPr>
              <a:t>成</a:t>
            </a:r>
            <a:r>
              <a:rPr dirty="0" sz="1200" spc="10">
                <a:latin typeface="宋体"/>
                <a:cs typeface="宋体"/>
              </a:rPr>
              <a:t>的</a:t>
            </a:r>
            <a:r>
              <a:rPr dirty="0" sz="1200" spc="-5">
                <a:latin typeface="宋体"/>
                <a:cs typeface="宋体"/>
              </a:rPr>
              <a:t>“</a:t>
            </a:r>
            <a:r>
              <a:rPr dirty="0" sz="1200" spc="-5">
                <a:latin typeface="Calibri"/>
                <a:cs typeface="Calibri"/>
              </a:rPr>
              <a:t>2016</a:t>
            </a:r>
            <a:r>
              <a:rPr dirty="0" sz="1200" spc="50">
                <a:latin typeface="Calibri"/>
                <a:cs typeface="Calibri"/>
              </a:rPr>
              <a:t> </a:t>
            </a:r>
            <a:r>
              <a:rPr dirty="0" sz="1200">
                <a:latin typeface="宋体"/>
                <a:cs typeface="宋体"/>
              </a:rPr>
              <a:t>至</a:t>
            </a:r>
            <a:r>
              <a:rPr dirty="0" sz="1200" spc="-285">
                <a:latin typeface="宋体"/>
                <a:cs typeface="宋体"/>
              </a:rPr>
              <a:t> </a:t>
            </a:r>
            <a:r>
              <a:rPr dirty="0" sz="1200" spc="-5">
                <a:latin typeface="Calibri"/>
                <a:cs typeface="Calibri"/>
              </a:rPr>
              <a:t>2020</a:t>
            </a:r>
            <a:r>
              <a:rPr dirty="0" sz="1200" spc="50">
                <a:latin typeface="Calibri"/>
                <a:cs typeface="Calibri"/>
              </a:rPr>
              <a:t> </a:t>
            </a:r>
            <a:r>
              <a:rPr dirty="0" sz="1200">
                <a:latin typeface="宋体"/>
                <a:cs typeface="宋体"/>
              </a:rPr>
              <a:t>年</a:t>
            </a:r>
            <a:r>
              <a:rPr dirty="0" sz="1200" spc="10">
                <a:latin typeface="宋体"/>
                <a:cs typeface="宋体"/>
              </a:rPr>
              <a:t>建</a:t>
            </a:r>
            <a:r>
              <a:rPr dirty="0" sz="1200">
                <a:latin typeface="宋体"/>
                <a:cs typeface="宋体"/>
              </a:rPr>
              <a:t>筑</a:t>
            </a:r>
            <a:r>
              <a:rPr dirty="0" sz="1200" spc="10">
                <a:latin typeface="宋体"/>
                <a:cs typeface="宋体"/>
              </a:rPr>
              <a:t>战</a:t>
            </a:r>
            <a:r>
              <a:rPr dirty="0" sz="1200" spc="25">
                <a:latin typeface="宋体"/>
                <a:cs typeface="宋体"/>
              </a:rPr>
              <a:t>略</a:t>
            </a:r>
            <a:r>
              <a:rPr dirty="0" sz="1200" spc="-295">
                <a:latin typeface="宋体"/>
                <a:cs typeface="宋体"/>
              </a:rPr>
              <a:t>”，</a:t>
            </a:r>
            <a:r>
              <a:rPr dirty="0" sz="1200" spc="10">
                <a:latin typeface="宋体"/>
                <a:cs typeface="宋体"/>
              </a:rPr>
              <a:t>便</a:t>
            </a:r>
            <a:r>
              <a:rPr dirty="0" sz="1200">
                <a:latin typeface="宋体"/>
                <a:cs typeface="宋体"/>
              </a:rPr>
              <a:t>是</a:t>
            </a:r>
            <a:r>
              <a:rPr dirty="0" sz="1200" spc="10">
                <a:latin typeface="宋体"/>
                <a:cs typeface="宋体"/>
              </a:rPr>
              <a:t>将三</a:t>
            </a:r>
            <a:r>
              <a:rPr dirty="0" sz="1200">
                <a:latin typeface="宋体"/>
                <a:cs typeface="宋体"/>
              </a:rPr>
              <a:t>维</a:t>
            </a:r>
            <a:r>
              <a:rPr dirty="0" sz="1200" spc="10">
                <a:latin typeface="宋体"/>
                <a:cs typeface="宋体"/>
              </a:rPr>
              <a:t>建</a:t>
            </a:r>
            <a:r>
              <a:rPr dirty="0" sz="1200">
                <a:latin typeface="宋体"/>
                <a:cs typeface="宋体"/>
              </a:rPr>
              <a:t>筑</a:t>
            </a:r>
            <a:r>
              <a:rPr dirty="0" sz="1200" spc="10">
                <a:latin typeface="宋体"/>
                <a:cs typeface="宋体"/>
              </a:rPr>
              <a:t>信</a:t>
            </a:r>
            <a:r>
              <a:rPr dirty="0" sz="1200">
                <a:latin typeface="宋体"/>
                <a:cs typeface="宋体"/>
              </a:rPr>
              <a:t>息</a:t>
            </a:r>
            <a:r>
              <a:rPr dirty="0" sz="1200" spc="10">
                <a:latin typeface="宋体"/>
                <a:cs typeface="宋体"/>
              </a:rPr>
              <a:t>模</a:t>
            </a:r>
            <a:r>
              <a:rPr dirty="0" sz="1200">
                <a:latin typeface="宋体"/>
                <a:cs typeface="宋体"/>
              </a:rPr>
              <a:t>型</a:t>
            </a:r>
            <a:r>
              <a:rPr dirty="0" sz="1200" spc="0">
                <a:latin typeface="宋体"/>
                <a:cs typeface="宋体"/>
              </a:rPr>
              <a:t>（</a:t>
            </a:r>
            <a:r>
              <a:rPr dirty="0" sz="1200" spc="0">
                <a:latin typeface="Calibri"/>
                <a:cs typeface="Calibri"/>
              </a:rPr>
              <a:t>3D</a:t>
            </a:r>
            <a:r>
              <a:rPr dirty="0" sz="1200" spc="15">
                <a:latin typeface="Calibri"/>
                <a:cs typeface="Calibri"/>
              </a:rPr>
              <a:t> </a:t>
            </a:r>
            <a:r>
              <a:rPr dirty="0" sz="1200" spc="-5">
                <a:latin typeface="Calibri"/>
                <a:cs typeface="Calibri"/>
              </a:rPr>
              <a:t>BIM</a:t>
            </a:r>
            <a:r>
              <a:rPr dirty="0" sz="1200" spc="-5">
                <a:latin typeface="宋体"/>
                <a:cs typeface="宋体"/>
              </a:rPr>
              <a:t>）</a:t>
            </a:r>
            <a:r>
              <a:rPr dirty="0" sz="1200">
                <a:latin typeface="宋体"/>
                <a:cs typeface="宋体"/>
              </a:rPr>
              <a:t>概 念融入到所有工程项目中</a:t>
            </a:r>
            <a:r>
              <a:rPr dirty="0" sz="1200" spc="-185">
                <a:latin typeface="宋体"/>
                <a:cs typeface="宋体"/>
              </a:rPr>
              <a:t>，</a:t>
            </a:r>
            <a:r>
              <a:rPr dirty="0" sz="1200">
                <a:latin typeface="宋体"/>
                <a:cs typeface="宋体"/>
              </a:rPr>
              <a:t>从而节省了约</a:t>
            </a:r>
            <a:r>
              <a:rPr dirty="0" sz="1200" spc="-315">
                <a:latin typeface="宋体"/>
                <a:cs typeface="宋体"/>
              </a:rPr>
              <a:t> </a:t>
            </a:r>
            <a:r>
              <a:rPr dirty="0" sz="1200">
                <a:latin typeface="Calibri"/>
                <a:cs typeface="Calibri"/>
              </a:rPr>
              <a:t>4</a:t>
            </a:r>
            <a:r>
              <a:rPr dirty="0" sz="1200" spc="10">
                <a:latin typeface="Calibri"/>
                <a:cs typeface="Calibri"/>
              </a:rPr>
              <a:t> </a:t>
            </a:r>
            <a:r>
              <a:rPr dirty="0" sz="1200">
                <a:latin typeface="宋体"/>
                <a:cs typeface="宋体"/>
              </a:rPr>
              <a:t>亿英镑</a:t>
            </a:r>
            <a:r>
              <a:rPr dirty="0" sz="1200" spc="-180">
                <a:latin typeface="宋体"/>
                <a:cs typeface="宋体"/>
              </a:rPr>
              <a:t>。</a:t>
            </a:r>
            <a:r>
              <a:rPr dirty="0" sz="1200" spc="-5">
                <a:latin typeface="Calibri"/>
                <a:cs typeface="Calibri"/>
              </a:rPr>
              <a:t>BIM</a:t>
            </a:r>
            <a:r>
              <a:rPr dirty="0" sz="1200" spc="5">
                <a:latin typeface="Calibri"/>
                <a:cs typeface="Calibri"/>
              </a:rPr>
              <a:t> </a:t>
            </a:r>
            <a:r>
              <a:rPr dirty="0" sz="1200">
                <a:latin typeface="宋体"/>
                <a:cs typeface="宋体"/>
              </a:rPr>
              <a:t>技术在公共建筑项目的 建</a:t>
            </a:r>
            <a:r>
              <a:rPr dirty="0" sz="1200" spc="25">
                <a:latin typeface="宋体"/>
                <a:cs typeface="宋体"/>
              </a:rPr>
              <a:t>设</a:t>
            </a:r>
            <a:r>
              <a:rPr dirty="0" sz="1200">
                <a:latin typeface="宋体"/>
                <a:cs typeface="宋体"/>
              </a:rPr>
              <a:t>中</a:t>
            </a:r>
            <a:r>
              <a:rPr dirty="0" sz="1200" spc="25">
                <a:latin typeface="宋体"/>
                <a:cs typeface="宋体"/>
              </a:rPr>
              <a:t>，</a:t>
            </a:r>
            <a:r>
              <a:rPr dirty="0" sz="1200">
                <a:latin typeface="宋体"/>
                <a:cs typeface="宋体"/>
              </a:rPr>
              <a:t>已</a:t>
            </a:r>
            <a:r>
              <a:rPr dirty="0" sz="1200" spc="25">
                <a:latin typeface="宋体"/>
                <a:cs typeface="宋体"/>
              </a:rPr>
              <a:t>经</a:t>
            </a:r>
            <a:r>
              <a:rPr dirty="0" sz="1200">
                <a:latin typeface="宋体"/>
                <a:cs typeface="宋体"/>
              </a:rPr>
              <a:t>成</a:t>
            </a:r>
            <a:r>
              <a:rPr dirty="0" sz="1200" spc="25">
                <a:latin typeface="宋体"/>
                <a:cs typeface="宋体"/>
              </a:rPr>
              <a:t>为</a:t>
            </a:r>
            <a:r>
              <a:rPr dirty="0" sz="1200">
                <a:latin typeface="宋体"/>
                <a:cs typeface="宋体"/>
              </a:rPr>
              <a:t>必</a:t>
            </a:r>
            <a:r>
              <a:rPr dirty="0" sz="1200" spc="10">
                <a:latin typeface="宋体"/>
                <a:cs typeface="宋体"/>
              </a:rPr>
              <a:t>需品</a:t>
            </a:r>
            <a:r>
              <a:rPr dirty="0" sz="1200">
                <a:latin typeface="宋体"/>
                <a:cs typeface="宋体"/>
              </a:rPr>
              <a:t>，</a:t>
            </a:r>
            <a:r>
              <a:rPr dirty="0" sz="1200" spc="25">
                <a:latin typeface="宋体"/>
                <a:cs typeface="宋体"/>
              </a:rPr>
              <a:t>英</a:t>
            </a:r>
            <a:r>
              <a:rPr dirty="0" sz="1200">
                <a:latin typeface="宋体"/>
                <a:cs typeface="宋体"/>
              </a:rPr>
              <a:t>国</a:t>
            </a:r>
            <a:r>
              <a:rPr dirty="0" sz="1200" spc="25">
                <a:latin typeface="宋体"/>
                <a:cs typeface="宋体"/>
              </a:rPr>
              <a:t>、</a:t>
            </a:r>
            <a:r>
              <a:rPr dirty="0" sz="1200">
                <a:latin typeface="宋体"/>
                <a:cs typeface="宋体"/>
              </a:rPr>
              <a:t>芬</a:t>
            </a:r>
            <a:r>
              <a:rPr dirty="0" sz="1200" spc="25">
                <a:latin typeface="宋体"/>
                <a:cs typeface="宋体"/>
              </a:rPr>
              <a:t>兰</a:t>
            </a:r>
            <a:r>
              <a:rPr dirty="0" sz="1200">
                <a:latin typeface="宋体"/>
                <a:cs typeface="宋体"/>
              </a:rPr>
              <a:t>、</a:t>
            </a:r>
            <a:r>
              <a:rPr dirty="0" sz="1200" spc="10">
                <a:latin typeface="宋体"/>
                <a:cs typeface="宋体"/>
              </a:rPr>
              <a:t>丹麦</a:t>
            </a:r>
            <a:r>
              <a:rPr dirty="0" sz="1200">
                <a:latin typeface="宋体"/>
                <a:cs typeface="宋体"/>
              </a:rPr>
              <a:t>、</a:t>
            </a:r>
            <a:r>
              <a:rPr dirty="0" sz="1200" spc="25">
                <a:latin typeface="宋体"/>
                <a:cs typeface="宋体"/>
              </a:rPr>
              <a:t>挪</a:t>
            </a:r>
            <a:r>
              <a:rPr dirty="0" sz="1200">
                <a:latin typeface="宋体"/>
                <a:cs typeface="宋体"/>
              </a:rPr>
              <a:t>威</a:t>
            </a:r>
            <a:r>
              <a:rPr dirty="0" sz="1200" spc="25">
                <a:latin typeface="宋体"/>
                <a:cs typeface="宋体"/>
              </a:rPr>
              <a:t>和</a:t>
            </a:r>
            <a:r>
              <a:rPr dirty="0" sz="1200">
                <a:latin typeface="宋体"/>
                <a:cs typeface="宋体"/>
              </a:rPr>
              <a:t>荷</a:t>
            </a:r>
            <a:r>
              <a:rPr dirty="0" sz="1200" spc="25">
                <a:latin typeface="宋体"/>
                <a:cs typeface="宋体"/>
              </a:rPr>
              <a:t>兰</a:t>
            </a:r>
            <a:r>
              <a:rPr dirty="0" sz="1200">
                <a:latin typeface="宋体"/>
                <a:cs typeface="宋体"/>
              </a:rPr>
              <a:t>甚</a:t>
            </a:r>
            <a:r>
              <a:rPr dirty="0" sz="1200" spc="10">
                <a:latin typeface="宋体"/>
                <a:cs typeface="宋体"/>
              </a:rPr>
              <a:t>至</a:t>
            </a:r>
            <a:r>
              <a:rPr dirty="0" sz="1200">
                <a:latin typeface="宋体"/>
                <a:cs typeface="宋体"/>
              </a:rPr>
              <a:t>将</a:t>
            </a:r>
            <a:r>
              <a:rPr dirty="0" sz="1200" spc="-254">
                <a:latin typeface="宋体"/>
                <a:cs typeface="宋体"/>
              </a:rPr>
              <a:t> </a:t>
            </a:r>
            <a:r>
              <a:rPr dirty="0" sz="1200" spc="-5">
                <a:latin typeface="Calibri"/>
                <a:cs typeface="Calibri"/>
              </a:rPr>
              <a:t>BIM</a:t>
            </a:r>
            <a:r>
              <a:rPr dirty="0" sz="1200" spc="55">
                <a:latin typeface="Calibri"/>
                <a:cs typeface="Calibri"/>
              </a:rPr>
              <a:t> </a:t>
            </a:r>
            <a:r>
              <a:rPr dirty="0" sz="1200">
                <a:latin typeface="宋体"/>
                <a:cs typeface="宋体"/>
              </a:rPr>
              <a:t>技</a:t>
            </a:r>
            <a:r>
              <a:rPr dirty="0" sz="1200" spc="25">
                <a:latin typeface="宋体"/>
                <a:cs typeface="宋体"/>
              </a:rPr>
              <a:t>术</a:t>
            </a:r>
            <a:r>
              <a:rPr dirty="0" sz="1200">
                <a:latin typeface="宋体"/>
                <a:cs typeface="宋体"/>
              </a:rPr>
              <a:t>作 为建设要求的一</a:t>
            </a:r>
            <a:r>
              <a:rPr dirty="0" sz="1200" spc="10">
                <a:latin typeface="宋体"/>
                <a:cs typeface="宋体"/>
              </a:rPr>
              <a:t>部</a:t>
            </a:r>
            <a:r>
              <a:rPr dirty="0" sz="1200">
                <a:latin typeface="宋体"/>
                <a:cs typeface="宋体"/>
              </a:rPr>
              <a:t>分</a:t>
            </a:r>
            <a:r>
              <a:rPr dirty="0" sz="1200" spc="-195">
                <a:latin typeface="宋体"/>
                <a:cs typeface="宋体"/>
              </a:rPr>
              <a:t>。</a:t>
            </a:r>
            <a:r>
              <a:rPr dirty="0" sz="1200" spc="-5">
                <a:latin typeface="Calibri"/>
                <a:cs typeface="Calibri"/>
              </a:rPr>
              <a:t>Dodge</a:t>
            </a:r>
            <a:r>
              <a:rPr dirty="0" sz="1200" spc="-20">
                <a:latin typeface="Calibri"/>
                <a:cs typeface="Calibri"/>
              </a:rPr>
              <a:t> </a:t>
            </a:r>
            <a:r>
              <a:rPr dirty="0" sz="1200" spc="-5">
                <a:latin typeface="Calibri"/>
                <a:cs typeface="Calibri"/>
              </a:rPr>
              <a:t>Data</a:t>
            </a:r>
            <a:r>
              <a:rPr dirty="0" sz="1200" spc="-40">
                <a:latin typeface="Calibri"/>
                <a:cs typeface="Calibri"/>
              </a:rPr>
              <a:t> </a:t>
            </a:r>
            <a:r>
              <a:rPr dirty="0" sz="1200">
                <a:latin typeface="Calibri"/>
                <a:cs typeface="Calibri"/>
              </a:rPr>
              <a:t>&amp;</a:t>
            </a:r>
            <a:r>
              <a:rPr dirty="0" sz="1200" spc="-15">
                <a:latin typeface="Calibri"/>
                <a:cs typeface="Calibri"/>
              </a:rPr>
              <a:t> </a:t>
            </a:r>
            <a:r>
              <a:rPr dirty="0" sz="1200" spc="-5">
                <a:latin typeface="Calibri"/>
                <a:cs typeface="Calibri"/>
              </a:rPr>
              <a:t>Analytics</a:t>
            </a:r>
            <a:r>
              <a:rPr dirty="0" sz="1200" spc="25">
                <a:latin typeface="Calibri"/>
                <a:cs typeface="Calibri"/>
              </a:rPr>
              <a:t> </a:t>
            </a:r>
            <a:r>
              <a:rPr dirty="0" sz="1200">
                <a:latin typeface="宋体"/>
                <a:cs typeface="宋体"/>
              </a:rPr>
              <a:t>显示</a:t>
            </a:r>
            <a:r>
              <a:rPr dirty="0" sz="1200" spc="-180">
                <a:latin typeface="宋体"/>
                <a:cs typeface="宋体"/>
              </a:rPr>
              <a:t>，</a:t>
            </a:r>
            <a:r>
              <a:rPr dirty="0" sz="1200">
                <a:latin typeface="宋体"/>
                <a:cs typeface="宋体"/>
              </a:rPr>
              <a:t>使用</a:t>
            </a:r>
            <a:r>
              <a:rPr dirty="0" sz="1200" spc="-315">
                <a:latin typeface="宋体"/>
                <a:cs typeface="宋体"/>
              </a:rPr>
              <a:t> </a:t>
            </a:r>
            <a:r>
              <a:rPr dirty="0" sz="1200" spc="-5">
                <a:latin typeface="Calibri"/>
                <a:cs typeface="Calibri"/>
              </a:rPr>
              <a:t>BIM</a:t>
            </a:r>
            <a:r>
              <a:rPr dirty="0" sz="1200" spc="25">
                <a:latin typeface="Calibri"/>
                <a:cs typeface="Calibri"/>
              </a:rPr>
              <a:t> </a:t>
            </a:r>
            <a:r>
              <a:rPr dirty="0" sz="1200">
                <a:latin typeface="宋体"/>
                <a:cs typeface="宋体"/>
              </a:rPr>
              <a:t>技术的美国承包商 </a:t>
            </a:r>
            <a:r>
              <a:rPr dirty="0" sz="1200" spc="10">
                <a:latin typeface="宋体"/>
                <a:cs typeface="宋体"/>
              </a:rPr>
              <a:t>占</a:t>
            </a:r>
            <a:r>
              <a:rPr dirty="0" sz="1200">
                <a:latin typeface="宋体"/>
                <a:cs typeface="宋体"/>
              </a:rPr>
              <a:t>总</a:t>
            </a:r>
            <a:r>
              <a:rPr dirty="0" sz="1200" spc="25">
                <a:latin typeface="宋体"/>
                <a:cs typeface="宋体"/>
              </a:rPr>
              <a:t>数</a:t>
            </a:r>
            <a:r>
              <a:rPr dirty="0" sz="1200">
                <a:latin typeface="宋体"/>
                <a:cs typeface="宋体"/>
              </a:rPr>
              <a:t>的</a:t>
            </a:r>
            <a:r>
              <a:rPr dirty="0" sz="1200" spc="-270">
                <a:latin typeface="宋体"/>
                <a:cs typeface="宋体"/>
              </a:rPr>
              <a:t> </a:t>
            </a:r>
            <a:r>
              <a:rPr dirty="0" sz="1200">
                <a:latin typeface="Calibri"/>
                <a:cs typeface="Calibri"/>
              </a:rPr>
              <a:t>73%</a:t>
            </a:r>
            <a:r>
              <a:rPr dirty="0" sz="1200">
                <a:latin typeface="宋体"/>
                <a:cs typeface="宋体"/>
              </a:rPr>
              <a:t>，并</a:t>
            </a:r>
            <a:r>
              <a:rPr dirty="0" sz="1200" spc="25">
                <a:latin typeface="宋体"/>
                <a:cs typeface="宋体"/>
              </a:rPr>
              <a:t>且</a:t>
            </a:r>
            <a:r>
              <a:rPr dirty="0" sz="1200" spc="10">
                <a:latin typeface="宋体"/>
                <a:cs typeface="宋体"/>
              </a:rPr>
              <a:t>其中</a:t>
            </a:r>
            <a:r>
              <a:rPr dirty="0" sz="1200">
                <a:latin typeface="宋体"/>
                <a:cs typeface="宋体"/>
              </a:rPr>
              <a:t>近</a:t>
            </a:r>
            <a:r>
              <a:rPr dirty="0" sz="1200" spc="-270">
                <a:latin typeface="宋体"/>
                <a:cs typeface="宋体"/>
              </a:rPr>
              <a:t> </a:t>
            </a:r>
            <a:r>
              <a:rPr dirty="0" sz="1200">
                <a:latin typeface="Calibri"/>
                <a:cs typeface="Calibri"/>
              </a:rPr>
              <a:t>80%</a:t>
            </a:r>
            <a:r>
              <a:rPr dirty="0" sz="1200">
                <a:latin typeface="宋体"/>
                <a:cs typeface="宋体"/>
              </a:rPr>
              <a:t>将</a:t>
            </a:r>
            <a:r>
              <a:rPr dirty="0" sz="1200" spc="-270">
                <a:latin typeface="宋体"/>
                <a:cs typeface="宋体"/>
              </a:rPr>
              <a:t> </a:t>
            </a:r>
            <a:r>
              <a:rPr dirty="0" sz="1200" spc="-5">
                <a:latin typeface="Calibri"/>
                <a:cs typeface="Calibri"/>
              </a:rPr>
              <a:t>BIM</a:t>
            </a:r>
            <a:r>
              <a:rPr dirty="0" sz="1200" spc="55">
                <a:latin typeface="Calibri"/>
                <a:cs typeface="Calibri"/>
              </a:rPr>
              <a:t> </a:t>
            </a:r>
            <a:r>
              <a:rPr dirty="0" sz="1200" spc="10">
                <a:latin typeface="宋体"/>
                <a:cs typeface="宋体"/>
              </a:rPr>
              <a:t>技</a:t>
            </a:r>
            <a:r>
              <a:rPr dirty="0" sz="1200">
                <a:latin typeface="宋体"/>
                <a:cs typeface="宋体"/>
              </a:rPr>
              <a:t>术</a:t>
            </a:r>
            <a:r>
              <a:rPr dirty="0" sz="1200" spc="25">
                <a:latin typeface="宋体"/>
                <a:cs typeface="宋体"/>
              </a:rPr>
              <a:t>应</a:t>
            </a:r>
            <a:r>
              <a:rPr dirty="0" sz="1200" spc="10">
                <a:latin typeface="宋体"/>
                <a:cs typeface="宋体"/>
              </a:rPr>
              <a:t>用到</a:t>
            </a:r>
            <a:r>
              <a:rPr dirty="0" sz="1200">
                <a:latin typeface="宋体"/>
                <a:cs typeface="宋体"/>
              </a:rPr>
              <a:t>他</a:t>
            </a:r>
            <a:r>
              <a:rPr dirty="0" sz="1200" spc="25">
                <a:latin typeface="宋体"/>
                <a:cs typeface="宋体"/>
              </a:rPr>
              <a:t>们</a:t>
            </a:r>
            <a:r>
              <a:rPr dirty="0" sz="1200" spc="10">
                <a:latin typeface="宋体"/>
                <a:cs typeface="宋体"/>
              </a:rPr>
              <a:t>超</a:t>
            </a:r>
            <a:r>
              <a:rPr dirty="0" sz="1200">
                <a:latin typeface="宋体"/>
                <a:cs typeface="宋体"/>
              </a:rPr>
              <a:t>过</a:t>
            </a:r>
            <a:r>
              <a:rPr dirty="0" sz="1200" spc="-280">
                <a:latin typeface="宋体"/>
                <a:cs typeface="宋体"/>
              </a:rPr>
              <a:t> </a:t>
            </a:r>
            <a:r>
              <a:rPr dirty="0" sz="1200">
                <a:latin typeface="Calibri"/>
                <a:cs typeface="Calibri"/>
              </a:rPr>
              <a:t>3</a:t>
            </a:r>
            <a:r>
              <a:rPr dirty="0" sz="1200" spc="50">
                <a:latin typeface="Calibri"/>
                <a:cs typeface="Calibri"/>
              </a:rPr>
              <a:t> </a:t>
            </a:r>
            <a:r>
              <a:rPr dirty="0" sz="1200" spc="10">
                <a:latin typeface="宋体"/>
                <a:cs typeface="宋体"/>
              </a:rPr>
              <a:t>成</a:t>
            </a:r>
            <a:r>
              <a:rPr dirty="0" sz="1200">
                <a:latin typeface="宋体"/>
                <a:cs typeface="宋体"/>
              </a:rPr>
              <a:t>的</a:t>
            </a:r>
            <a:r>
              <a:rPr dirty="0" sz="1200" spc="25">
                <a:latin typeface="宋体"/>
                <a:cs typeface="宋体"/>
              </a:rPr>
              <a:t>项</a:t>
            </a:r>
            <a:r>
              <a:rPr dirty="0" sz="1200" spc="10">
                <a:latin typeface="宋体"/>
                <a:cs typeface="宋体"/>
              </a:rPr>
              <a:t>目中</a:t>
            </a:r>
            <a:r>
              <a:rPr dirty="0" sz="1200">
                <a:latin typeface="宋体"/>
                <a:cs typeface="宋体"/>
              </a:rPr>
              <a:t>。在 </a:t>
            </a:r>
            <a:r>
              <a:rPr dirty="0" sz="1200" spc="10">
                <a:latin typeface="宋体"/>
                <a:cs typeface="宋体"/>
              </a:rPr>
              <a:t>日</a:t>
            </a:r>
            <a:r>
              <a:rPr dirty="0" sz="1200">
                <a:latin typeface="宋体"/>
                <a:cs typeface="宋体"/>
              </a:rPr>
              <a:t>本</a:t>
            </a:r>
            <a:r>
              <a:rPr dirty="0" sz="1200" spc="25">
                <a:latin typeface="宋体"/>
                <a:cs typeface="宋体"/>
              </a:rPr>
              <a:t>，</a:t>
            </a:r>
            <a:r>
              <a:rPr dirty="0" sz="1200">
                <a:latin typeface="宋体"/>
                <a:cs typeface="宋体"/>
              </a:rPr>
              <a:t>惯</a:t>
            </a:r>
            <a:r>
              <a:rPr dirty="0" sz="1200" spc="25">
                <a:latin typeface="宋体"/>
                <a:cs typeface="宋体"/>
              </a:rPr>
              <a:t>于</a:t>
            </a:r>
            <a:r>
              <a:rPr dirty="0" sz="1200" spc="10">
                <a:latin typeface="宋体"/>
                <a:cs typeface="宋体"/>
              </a:rPr>
              <a:t>使</a:t>
            </a:r>
            <a:r>
              <a:rPr dirty="0" sz="1200">
                <a:latin typeface="宋体"/>
                <a:cs typeface="宋体"/>
              </a:rPr>
              <a:t>用</a:t>
            </a:r>
            <a:r>
              <a:rPr dirty="0" sz="1200" spc="-280">
                <a:latin typeface="宋体"/>
                <a:cs typeface="宋体"/>
              </a:rPr>
              <a:t> </a:t>
            </a:r>
            <a:r>
              <a:rPr dirty="0" sz="1200" spc="-5">
                <a:latin typeface="Calibri"/>
                <a:cs typeface="Calibri"/>
              </a:rPr>
              <a:t>BIM</a:t>
            </a:r>
            <a:r>
              <a:rPr dirty="0" sz="1200" spc="50">
                <a:latin typeface="Calibri"/>
                <a:cs typeface="Calibri"/>
              </a:rPr>
              <a:t> </a:t>
            </a:r>
            <a:r>
              <a:rPr dirty="0" sz="1200" spc="10">
                <a:latin typeface="宋体"/>
                <a:cs typeface="宋体"/>
              </a:rPr>
              <a:t>技</a:t>
            </a:r>
            <a:r>
              <a:rPr dirty="0" sz="1200">
                <a:latin typeface="宋体"/>
                <a:cs typeface="宋体"/>
              </a:rPr>
              <a:t>术</a:t>
            </a:r>
            <a:r>
              <a:rPr dirty="0" sz="1200" spc="25">
                <a:latin typeface="宋体"/>
                <a:cs typeface="宋体"/>
              </a:rPr>
              <a:t>的</a:t>
            </a:r>
            <a:r>
              <a:rPr dirty="0" sz="1200">
                <a:latin typeface="宋体"/>
                <a:cs typeface="宋体"/>
              </a:rPr>
              <a:t>承</a:t>
            </a:r>
            <a:r>
              <a:rPr dirty="0" sz="1200" spc="25">
                <a:latin typeface="宋体"/>
                <a:cs typeface="宋体"/>
              </a:rPr>
              <a:t>包</a:t>
            </a:r>
            <a:r>
              <a:rPr dirty="0" sz="1200" spc="10">
                <a:latin typeface="宋体"/>
                <a:cs typeface="宋体"/>
              </a:rPr>
              <a:t>商</a:t>
            </a:r>
            <a:r>
              <a:rPr dirty="0" sz="1200">
                <a:latin typeface="宋体"/>
                <a:cs typeface="宋体"/>
              </a:rPr>
              <a:t>也</a:t>
            </a:r>
            <a:r>
              <a:rPr dirty="0" sz="1200" spc="25">
                <a:latin typeface="宋体"/>
                <a:cs typeface="宋体"/>
              </a:rPr>
              <a:t>超</a:t>
            </a:r>
            <a:r>
              <a:rPr dirty="0" sz="1200">
                <a:latin typeface="宋体"/>
                <a:cs typeface="宋体"/>
              </a:rPr>
              <a:t>过</a:t>
            </a:r>
            <a:r>
              <a:rPr dirty="0" sz="1200" spc="-265">
                <a:latin typeface="宋体"/>
                <a:cs typeface="宋体"/>
              </a:rPr>
              <a:t> </a:t>
            </a:r>
            <a:r>
              <a:rPr dirty="0" sz="1200">
                <a:latin typeface="Calibri"/>
                <a:cs typeface="Calibri"/>
              </a:rPr>
              <a:t>40%</a:t>
            </a:r>
            <a:r>
              <a:rPr dirty="0" sz="1200" spc="10">
                <a:latin typeface="宋体"/>
                <a:cs typeface="宋体"/>
              </a:rPr>
              <a:t>。目</a:t>
            </a:r>
            <a:r>
              <a:rPr dirty="0" sz="1200">
                <a:latin typeface="宋体"/>
                <a:cs typeface="宋体"/>
              </a:rPr>
              <a:t>前</a:t>
            </a:r>
            <a:r>
              <a:rPr dirty="0" sz="1200" spc="25">
                <a:latin typeface="宋体"/>
                <a:cs typeface="宋体"/>
              </a:rPr>
              <a:t>，</a:t>
            </a:r>
            <a:r>
              <a:rPr dirty="0" sz="1200">
                <a:latin typeface="宋体"/>
                <a:cs typeface="宋体"/>
              </a:rPr>
              <a:t>韩</a:t>
            </a:r>
            <a:r>
              <a:rPr dirty="0" sz="1200" spc="25">
                <a:latin typeface="宋体"/>
                <a:cs typeface="宋体"/>
              </a:rPr>
              <a:t>国</a:t>
            </a:r>
            <a:r>
              <a:rPr dirty="0" sz="1200" spc="10">
                <a:latin typeface="宋体"/>
                <a:cs typeface="宋体"/>
              </a:rPr>
              <a:t>宣</a:t>
            </a:r>
            <a:r>
              <a:rPr dirty="0" sz="1200">
                <a:latin typeface="宋体"/>
                <a:cs typeface="宋体"/>
              </a:rPr>
              <a:t>布</a:t>
            </a:r>
            <a:r>
              <a:rPr dirty="0" sz="1200" spc="25">
                <a:latin typeface="宋体"/>
                <a:cs typeface="宋体"/>
              </a:rPr>
              <a:t>在</a:t>
            </a:r>
            <a:r>
              <a:rPr dirty="0" sz="1200">
                <a:latin typeface="宋体"/>
                <a:cs typeface="宋体"/>
              </a:rPr>
              <a:t>未</a:t>
            </a:r>
            <a:r>
              <a:rPr dirty="0" sz="1200" spc="25">
                <a:latin typeface="宋体"/>
                <a:cs typeface="宋体"/>
              </a:rPr>
              <a:t>来</a:t>
            </a:r>
            <a:r>
              <a:rPr dirty="0" sz="1200">
                <a:latin typeface="宋体"/>
                <a:cs typeface="宋体"/>
              </a:rPr>
              <a:t>六</a:t>
            </a:r>
            <a:r>
              <a:rPr dirty="0" sz="1200" spc="25">
                <a:latin typeface="宋体"/>
                <a:cs typeface="宋体"/>
              </a:rPr>
              <a:t>年</a:t>
            </a:r>
            <a:r>
              <a:rPr dirty="0" sz="1200">
                <a:latin typeface="宋体"/>
                <a:cs typeface="宋体"/>
              </a:rPr>
              <a:t>内 将投资</a:t>
            </a:r>
            <a:r>
              <a:rPr dirty="0" sz="1200" spc="-280">
                <a:latin typeface="宋体"/>
                <a:cs typeface="宋体"/>
              </a:rPr>
              <a:t> </a:t>
            </a:r>
            <a:r>
              <a:rPr dirty="0" sz="1200" spc="-5">
                <a:latin typeface="Calibri"/>
                <a:cs typeface="Calibri"/>
              </a:rPr>
              <a:t>2000</a:t>
            </a:r>
            <a:r>
              <a:rPr dirty="0" sz="1200" spc="25">
                <a:latin typeface="Calibri"/>
                <a:cs typeface="Calibri"/>
              </a:rPr>
              <a:t> </a:t>
            </a:r>
            <a:r>
              <a:rPr dirty="0" sz="1200">
                <a:latin typeface="宋体"/>
                <a:cs typeface="宋体"/>
              </a:rPr>
              <a:t>亿韩</a:t>
            </a:r>
            <a:r>
              <a:rPr dirty="0" sz="1200" spc="10">
                <a:latin typeface="宋体"/>
                <a:cs typeface="宋体"/>
              </a:rPr>
              <a:t>元</a:t>
            </a:r>
            <a:r>
              <a:rPr dirty="0" sz="1200" spc="10">
                <a:latin typeface="Calibri"/>
                <a:cs typeface="Calibri"/>
              </a:rPr>
              <a:t>(</a:t>
            </a:r>
            <a:r>
              <a:rPr dirty="0" sz="1200">
                <a:latin typeface="宋体"/>
                <a:cs typeface="宋体"/>
              </a:rPr>
              <a:t>合</a:t>
            </a:r>
            <a:r>
              <a:rPr dirty="0" sz="1200" spc="-305">
                <a:latin typeface="宋体"/>
                <a:cs typeface="宋体"/>
              </a:rPr>
              <a:t> </a:t>
            </a:r>
            <a:r>
              <a:rPr dirty="0" sz="1200" spc="-5">
                <a:latin typeface="Calibri"/>
                <a:cs typeface="Calibri"/>
              </a:rPr>
              <a:t>1.73</a:t>
            </a:r>
            <a:r>
              <a:rPr dirty="0" sz="1200" spc="30">
                <a:latin typeface="Calibri"/>
                <a:cs typeface="Calibri"/>
              </a:rPr>
              <a:t> </a:t>
            </a:r>
            <a:r>
              <a:rPr dirty="0" sz="1200">
                <a:latin typeface="宋体"/>
                <a:cs typeface="宋体"/>
              </a:rPr>
              <a:t>亿美</a:t>
            </a:r>
            <a:r>
              <a:rPr dirty="0" sz="1200" spc="25">
                <a:latin typeface="宋体"/>
                <a:cs typeface="宋体"/>
              </a:rPr>
              <a:t>元</a:t>
            </a:r>
            <a:r>
              <a:rPr dirty="0" sz="1200" spc="-5">
                <a:latin typeface="Calibri"/>
                <a:cs typeface="Calibri"/>
              </a:rPr>
              <a:t>)</a:t>
            </a:r>
            <a:r>
              <a:rPr dirty="0" sz="1200" spc="-5">
                <a:latin typeface="宋体"/>
                <a:cs typeface="宋体"/>
              </a:rPr>
              <a:t>，</a:t>
            </a:r>
            <a:r>
              <a:rPr dirty="0" sz="1200">
                <a:latin typeface="宋体"/>
                <a:cs typeface="宋体"/>
              </a:rPr>
              <a:t>启</a:t>
            </a:r>
            <a:r>
              <a:rPr dirty="0" sz="1200" spc="10">
                <a:latin typeface="宋体"/>
                <a:cs typeface="宋体"/>
              </a:rPr>
              <a:t>动</a:t>
            </a:r>
            <a:r>
              <a:rPr dirty="0" sz="1200">
                <a:latin typeface="宋体"/>
                <a:cs typeface="宋体"/>
              </a:rPr>
              <a:t>了</a:t>
            </a:r>
            <a:r>
              <a:rPr dirty="0" sz="1200" spc="10">
                <a:latin typeface="宋体"/>
                <a:cs typeface="宋体"/>
              </a:rPr>
              <a:t>一</a:t>
            </a:r>
            <a:r>
              <a:rPr dirty="0" sz="1200">
                <a:latin typeface="宋体"/>
                <a:cs typeface="宋体"/>
              </a:rPr>
              <a:t>个智</a:t>
            </a:r>
            <a:r>
              <a:rPr dirty="0" sz="1200" spc="10">
                <a:latin typeface="宋体"/>
                <a:cs typeface="宋体"/>
              </a:rPr>
              <a:t>慧</a:t>
            </a:r>
            <a:r>
              <a:rPr dirty="0" sz="1200">
                <a:latin typeface="宋体"/>
                <a:cs typeface="宋体"/>
              </a:rPr>
              <a:t>建筑</a:t>
            </a:r>
            <a:r>
              <a:rPr dirty="0" sz="1200" spc="10">
                <a:latin typeface="宋体"/>
                <a:cs typeface="宋体"/>
              </a:rPr>
              <a:t>技</a:t>
            </a:r>
            <a:r>
              <a:rPr dirty="0" sz="1200">
                <a:latin typeface="宋体"/>
                <a:cs typeface="宋体"/>
              </a:rPr>
              <a:t>术项</a:t>
            </a:r>
            <a:r>
              <a:rPr dirty="0" sz="1200" spc="10">
                <a:latin typeface="宋体"/>
                <a:cs typeface="宋体"/>
              </a:rPr>
              <a:t>目</a:t>
            </a:r>
            <a:r>
              <a:rPr dirty="0" sz="1200">
                <a:latin typeface="宋体"/>
                <a:cs typeface="宋体"/>
              </a:rPr>
              <a:t>，具</a:t>
            </a:r>
            <a:r>
              <a:rPr dirty="0" sz="1200" spc="10">
                <a:latin typeface="宋体"/>
                <a:cs typeface="宋体"/>
              </a:rPr>
              <a:t>体</a:t>
            </a:r>
            <a:r>
              <a:rPr dirty="0" sz="1200">
                <a:latin typeface="宋体"/>
                <a:cs typeface="宋体"/>
              </a:rPr>
              <a:t>包括 基</a:t>
            </a:r>
            <a:r>
              <a:rPr dirty="0" sz="1200" spc="10">
                <a:latin typeface="宋体"/>
                <a:cs typeface="宋体"/>
              </a:rPr>
              <a:t>于</a:t>
            </a:r>
            <a:r>
              <a:rPr dirty="0" sz="1200">
                <a:latin typeface="宋体"/>
                <a:cs typeface="宋体"/>
              </a:rPr>
              <a:t>建</a:t>
            </a:r>
            <a:r>
              <a:rPr dirty="0" sz="1200" spc="25">
                <a:latin typeface="宋体"/>
                <a:cs typeface="宋体"/>
              </a:rPr>
              <a:t>筑</a:t>
            </a:r>
            <a:r>
              <a:rPr dirty="0" sz="1200">
                <a:latin typeface="宋体"/>
                <a:cs typeface="宋体"/>
              </a:rPr>
              <a:t>信</a:t>
            </a:r>
            <a:r>
              <a:rPr dirty="0" sz="1200" spc="10">
                <a:latin typeface="宋体"/>
                <a:cs typeface="宋体"/>
              </a:rPr>
              <a:t>息</a:t>
            </a:r>
            <a:r>
              <a:rPr dirty="0" sz="1200">
                <a:latin typeface="宋体"/>
                <a:cs typeface="宋体"/>
              </a:rPr>
              <a:t>建</a:t>
            </a:r>
            <a:r>
              <a:rPr dirty="0" sz="1200" spc="25">
                <a:latin typeface="宋体"/>
                <a:cs typeface="宋体"/>
              </a:rPr>
              <a:t>模</a:t>
            </a:r>
            <a:r>
              <a:rPr dirty="0" sz="1200" spc="-5">
                <a:latin typeface="Calibri"/>
                <a:cs typeface="Calibri"/>
              </a:rPr>
              <a:t>(BIM)</a:t>
            </a:r>
            <a:r>
              <a:rPr dirty="0" sz="1200">
                <a:latin typeface="宋体"/>
                <a:cs typeface="宋体"/>
              </a:rPr>
              <a:t>的</a:t>
            </a:r>
            <a:r>
              <a:rPr dirty="0" sz="1200" spc="10">
                <a:latin typeface="宋体"/>
                <a:cs typeface="宋体"/>
              </a:rPr>
              <a:t>模</a:t>
            </a:r>
            <a:r>
              <a:rPr dirty="0" sz="1200">
                <a:latin typeface="宋体"/>
                <a:cs typeface="宋体"/>
              </a:rPr>
              <a:t>块</a:t>
            </a:r>
            <a:r>
              <a:rPr dirty="0" sz="1200" spc="25">
                <a:latin typeface="宋体"/>
                <a:cs typeface="宋体"/>
              </a:rPr>
              <a:t>化</a:t>
            </a:r>
            <a:r>
              <a:rPr dirty="0" sz="1200">
                <a:latin typeface="宋体"/>
                <a:cs typeface="宋体"/>
              </a:rPr>
              <a:t>建</a:t>
            </a:r>
            <a:r>
              <a:rPr dirty="0" sz="1200" spc="10">
                <a:latin typeface="宋体"/>
                <a:cs typeface="宋体"/>
              </a:rPr>
              <a:t>设</a:t>
            </a:r>
            <a:r>
              <a:rPr dirty="0" sz="1200">
                <a:latin typeface="宋体"/>
                <a:cs typeface="宋体"/>
              </a:rPr>
              <a:t>和</a:t>
            </a:r>
            <a:r>
              <a:rPr dirty="0" sz="1200" spc="10">
                <a:latin typeface="宋体"/>
                <a:cs typeface="宋体"/>
              </a:rPr>
              <a:t>使</a:t>
            </a:r>
            <a:r>
              <a:rPr dirty="0" sz="1200">
                <a:latin typeface="宋体"/>
                <a:cs typeface="宋体"/>
              </a:rPr>
              <a:t>用</a:t>
            </a:r>
            <a:r>
              <a:rPr dirty="0" sz="1200" spc="10">
                <a:latin typeface="宋体"/>
                <a:cs typeface="宋体"/>
              </a:rPr>
              <a:t>机</a:t>
            </a:r>
            <a:r>
              <a:rPr dirty="0" sz="1200">
                <a:latin typeface="宋体"/>
                <a:cs typeface="宋体"/>
              </a:rPr>
              <a:t>器</a:t>
            </a:r>
            <a:r>
              <a:rPr dirty="0" sz="1200" spc="25">
                <a:latin typeface="宋体"/>
                <a:cs typeface="宋体"/>
              </a:rPr>
              <a:t>人</a:t>
            </a:r>
            <a:r>
              <a:rPr dirty="0" sz="1200">
                <a:latin typeface="宋体"/>
                <a:cs typeface="宋体"/>
              </a:rPr>
              <a:t>的</a:t>
            </a:r>
            <a:r>
              <a:rPr dirty="0" sz="1200" spc="10">
                <a:latin typeface="宋体"/>
                <a:cs typeface="宋体"/>
              </a:rPr>
              <a:t>远</a:t>
            </a:r>
            <a:r>
              <a:rPr dirty="0" sz="1200">
                <a:latin typeface="宋体"/>
                <a:cs typeface="宋体"/>
              </a:rPr>
              <a:t>程</a:t>
            </a:r>
            <a:r>
              <a:rPr dirty="0" sz="1200" spc="10">
                <a:latin typeface="宋体"/>
                <a:cs typeface="宋体"/>
              </a:rPr>
              <a:t>建</a:t>
            </a:r>
            <a:r>
              <a:rPr dirty="0" sz="1200">
                <a:latin typeface="宋体"/>
                <a:cs typeface="宋体"/>
              </a:rPr>
              <a:t>筑</a:t>
            </a:r>
            <a:r>
              <a:rPr dirty="0" sz="1200" spc="10">
                <a:latin typeface="宋体"/>
                <a:cs typeface="宋体"/>
              </a:rPr>
              <a:t>等，</a:t>
            </a:r>
            <a:r>
              <a:rPr dirty="0" sz="1200">
                <a:latin typeface="宋体"/>
                <a:cs typeface="宋体"/>
              </a:rPr>
              <a:t>目</a:t>
            </a:r>
            <a:r>
              <a:rPr dirty="0" sz="1200" spc="10">
                <a:latin typeface="宋体"/>
                <a:cs typeface="宋体"/>
              </a:rPr>
              <a:t>的</a:t>
            </a:r>
            <a:r>
              <a:rPr dirty="0" sz="1200">
                <a:latin typeface="宋体"/>
                <a:cs typeface="宋体"/>
              </a:rPr>
              <a:t>是</a:t>
            </a:r>
            <a:r>
              <a:rPr dirty="0" sz="1200" spc="10">
                <a:latin typeface="宋体"/>
                <a:cs typeface="宋体"/>
              </a:rPr>
              <a:t>开</a:t>
            </a:r>
            <a:r>
              <a:rPr dirty="0" sz="1200">
                <a:latin typeface="宋体"/>
                <a:cs typeface="宋体"/>
              </a:rPr>
              <a:t>发 适用于建筑工地的更切实可行的技术。</a:t>
            </a:r>
            <a:endParaRPr sz="1200">
              <a:latin typeface="宋体"/>
              <a:cs typeface="宋体"/>
            </a:endParaRPr>
          </a:p>
          <a:p>
            <a:pPr marL="12700" marR="81280" indent="304800">
              <a:lnSpc>
                <a:spcPct val="162500"/>
              </a:lnSpc>
            </a:pPr>
            <a:r>
              <a:rPr dirty="0" sz="1200">
                <a:latin typeface="宋体"/>
                <a:cs typeface="宋体"/>
              </a:rPr>
              <a:t>可以预见</a:t>
            </a:r>
            <a:r>
              <a:rPr dirty="0" sz="1200" spc="10">
                <a:latin typeface="宋体"/>
                <a:cs typeface="宋体"/>
              </a:rPr>
              <a:t>，</a:t>
            </a:r>
            <a:r>
              <a:rPr dirty="0" sz="1200">
                <a:latin typeface="宋体"/>
                <a:cs typeface="宋体"/>
              </a:rPr>
              <a:t>智慧建筑将</a:t>
            </a:r>
            <a:r>
              <a:rPr dirty="0" sz="1200" spc="10">
                <a:latin typeface="宋体"/>
                <a:cs typeface="宋体"/>
              </a:rPr>
              <a:t>成</a:t>
            </a:r>
            <a:r>
              <a:rPr dirty="0" sz="1200">
                <a:latin typeface="宋体"/>
                <a:cs typeface="宋体"/>
              </a:rPr>
              <a:t>为</a:t>
            </a:r>
            <a:r>
              <a:rPr dirty="0" sz="1200" spc="-335">
                <a:latin typeface="宋体"/>
                <a:cs typeface="宋体"/>
              </a:rPr>
              <a:t> </a:t>
            </a:r>
            <a:r>
              <a:rPr dirty="0" sz="1200" spc="-5">
                <a:latin typeface="Calibri"/>
                <a:cs typeface="Calibri"/>
              </a:rPr>
              <a:t>21</a:t>
            </a:r>
            <a:r>
              <a:rPr dirty="0" sz="1200" spc="-10">
                <a:latin typeface="Calibri"/>
                <a:cs typeface="Calibri"/>
              </a:rPr>
              <a:t> </a:t>
            </a:r>
            <a:r>
              <a:rPr dirty="0" sz="1200">
                <a:latin typeface="宋体"/>
                <a:cs typeface="宋体"/>
              </a:rPr>
              <a:t>世纪的重</a:t>
            </a:r>
            <a:r>
              <a:rPr dirty="0" sz="1200" spc="10">
                <a:latin typeface="宋体"/>
                <a:cs typeface="宋体"/>
              </a:rPr>
              <a:t>要</a:t>
            </a:r>
            <a:r>
              <a:rPr dirty="0" sz="1200">
                <a:latin typeface="宋体"/>
                <a:cs typeface="宋体"/>
              </a:rPr>
              <a:t>产业部门，</a:t>
            </a:r>
            <a:r>
              <a:rPr dirty="0" sz="1200" spc="10">
                <a:latin typeface="宋体"/>
                <a:cs typeface="宋体"/>
              </a:rPr>
              <a:t>并</a:t>
            </a:r>
            <a:r>
              <a:rPr dirty="0" sz="1200">
                <a:latin typeface="宋体"/>
                <a:cs typeface="宋体"/>
              </a:rPr>
              <a:t>进而带动其它</a:t>
            </a:r>
            <a:r>
              <a:rPr dirty="0" sz="1200" spc="10">
                <a:latin typeface="宋体"/>
                <a:cs typeface="宋体"/>
              </a:rPr>
              <a:t>行</a:t>
            </a:r>
            <a:r>
              <a:rPr dirty="0" sz="1200">
                <a:latin typeface="宋体"/>
                <a:cs typeface="宋体"/>
              </a:rPr>
              <a:t>业 的发展，乃至成为一个国家科学技术与文化发展水平的重要标志。</a:t>
            </a:r>
            <a:endParaRPr sz="1200">
              <a:latin typeface="宋体"/>
              <a:cs typeface="宋体"/>
            </a:endParaRPr>
          </a:p>
          <a:p>
            <a:pPr>
              <a:lnSpc>
                <a:spcPct val="100000"/>
              </a:lnSpc>
              <a:spcBef>
                <a:spcPts val="30"/>
              </a:spcBef>
            </a:pPr>
            <a:endParaRPr sz="1100">
              <a:latin typeface="Times New Roman"/>
              <a:cs typeface="Times New Roman"/>
            </a:endParaRPr>
          </a:p>
          <a:p>
            <a:pPr marL="358140">
              <a:lnSpc>
                <a:spcPct val="100000"/>
              </a:lnSpc>
              <a:spcBef>
                <a:spcPts val="5"/>
              </a:spcBef>
            </a:pPr>
            <a:r>
              <a:rPr dirty="0" sz="1200" spc="-5">
                <a:latin typeface="Calibri"/>
                <a:cs typeface="Calibri"/>
              </a:rPr>
              <a:t>1.2.2</a:t>
            </a:r>
            <a:r>
              <a:rPr dirty="0" sz="1200" spc="60">
                <a:latin typeface="Calibri"/>
                <a:cs typeface="Calibri"/>
              </a:rPr>
              <a:t> </a:t>
            </a:r>
            <a:r>
              <a:rPr dirty="0" sz="1200">
                <a:latin typeface="黑体"/>
                <a:cs typeface="黑体"/>
              </a:rPr>
              <a:t>国内智慧建筑发展情况</a:t>
            </a:r>
            <a:endParaRPr sz="1200">
              <a:latin typeface="黑体"/>
              <a:cs typeface="黑体"/>
            </a:endParaRPr>
          </a:p>
          <a:p>
            <a:pPr marL="12700" marR="21590" indent="304800">
              <a:lnSpc>
                <a:spcPct val="162500"/>
              </a:lnSpc>
              <a:spcBef>
                <a:spcPts val="380"/>
              </a:spcBef>
            </a:pPr>
            <a:r>
              <a:rPr dirty="0" sz="1200">
                <a:latin typeface="宋体"/>
                <a:cs typeface="宋体"/>
              </a:rPr>
              <a:t>近年来，在国家相关政策的引导下，我国智慧城市建设得以快速全面发展， 而智慧建筑作为智慧城市的具体应用及重要组成部分</a:t>
            </a:r>
            <a:r>
              <a:rPr dirty="0" sz="1200" spc="-470">
                <a:latin typeface="宋体"/>
                <a:cs typeface="宋体"/>
              </a:rPr>
              <a:t>，</a:t>
            </a:r>
            <a:r>
              <a:rPr dirty="0" sz="1200">
                <a:latin typeface="宋体"/>
                <a:cs typeface="宋体"/>
              </a:rPr>
              <a:t>对人类生活工作起到重要 影响作用</a:t>
            </a:r>
            <a:r>
              <a:rPr dirty="0" sz="1200" spc="-240">
                <a:latin typeface="宋体"/>
                <a:cs typeface="宋体"/>
              </a:rPr>
              <a:t>。</a:t>
            </a:r>
            <a:r>
              <a:rPr dirty="0" sz="1200">
                <a:latin typeface="宋体"/>
                <a:cs typeface="宋体"/>
              </a:rPr>
              <a:t>智慧城市的发展需要建筑更智慧</a:t>
            </a:r>
            <a:r>
              <a:rPr dirty="0" sz="1200" spc="-229">
                <a:latin typeface="宋体"/>
                <a:cs typeface="宋体"/>
              </a:rPr>
              <a:t>，</a:t>
            </a:r>
            <a:r>
              <a:rPr dirty="0" sz="1200">
                <a:latin typeface="宋体"/>
                <a:cs typeface="宋体"/>
              </a:rPr>
              <a:t>也需要智慧建筑及其互联网技术的 落地实施。</a:t>
            </a:r>
            <a:endParaRPr sz="1200">
              <a:latin typeface="宋体"/>
              <a:cs typeface="宋体"/>
            </a:endParaRPr>
          </a:p>
          <a:p>
            <a:pPr marL="12700" marR="5080" indent="304800">
              <a:lnSpc>
                <a:spcPct val="162500"/>
              </a:lnSpc>
            </a:pPr>
            <a:r>
              <a:rPr dirty="0" sz="1200" spc="10">
                <a:latin typeface="宋体"/>
                <a:cs typeface="宋体"/>
              </a:rPr>
              <a:t>伴随着智慧城市试点建设的推</a:t>
            </a:r>
            <a:r>
              <a:rPr dirty="0" sz="1200">
                <a:latin typeface="宋体"/>
                <a:cs typeface="宋体"/>
              </a:rPr>
              <a:t>进</a:t>
            </a:r>
            <a:r>
              <a:rPr dirty="0" sz="1200" spc="25">
                <a:latin typeface="宋体"/>
                <a:cs typeface="宋体"/>
              </a:rPr>
              <a:t>，</a:t>
            </a:r>
            <a:r>
              <a:rPr dirty="0" sz="1200" spc="10">
                <a:latin typeface="宋体"/>
                <a:cs typeface="宋体"/>
              </a:rPr>
              <a:t>我国已有多地加入了智慧建筑的发展</a:t>
            </a:r>
            <a:r>
              <a:rPr dirty="0" sz="1200">
                <a:latin typeface="宋体"/>
                <a:cs typeface="宋体"/>
              </a:rPr>
              <a:t>阵 营，通过出台相关政策，建设智慧建筑</a:t>
            </a:r>
            <a:r>
              <a:rPr dirty="0" sz="1200" spc="-5">
                <a:latin typeface="Calibri"/>
                <a:cs typeface="Calibri"/>
              </a:rPr>
              <a:t>(</a:t>
            </a:r>
            <a:r>
              <a:rPr dirty="0" sz="1200">
                <a:latin typeface="宋体"/>
                <a:cs typeface="宋体"/>
              </a:rPr>
              <a:t>城市</a:t>
            </a:r>
            <a:r>
              <a:rPr dirty="0" sz="1200">
                <a:latin typeface="Calibri"/>
                <a:cs typeface="Calibri"/>
              </a:rPr>
              <a:t>)</a:t>
            </a:r>
            <a:r>
              <a:rPr dirty="0" sz="1200">
                <a:latin typeface="宋体"/>
                <a:cs typeface="宋体"/>
              </a:rPr>
              <a:t>示范工程，成立智慧建筑产业研究 院、产业联盟等，打造适宜智慧建筑产业发展的生态创新体系，助力产业发展。 除设备商</a:t>
            </a:r>
            <a:r>
              <a:rPr dirty="0" sz="1200" spc="-540">
                <a:latin typeface="宋体"/>
                <a:cs typeface="宋体"/>
              </a:rPr>
              <a:t>、</a:t>
            </a:r>
            <a:r>
              <a:rPr dirty="0" sz="1200">
                <a:latin typeface="宋体"/>
                <a:cs typeface="宋体"/>
              </a:rPr>
              <a:t>集成商等智慧城市传统从业者</a:t>
            </a:r>
            <a:r>
              <a:rPr dirty="0" sz="1200" spc="-530">
                <a:latin typeface="宋体"/>
                <a:cs typeface="宋体"/>
              </a:rPr>
              <a:t>，</a:t>
            </a:r>
            <a:r>
              <a:rPr dirty="0" sz="1200">
                <a:latin typeface="宋体"/>
                <a:cs typeface="宋体"/>
              </a:rPr>
              <a:t>不少互联网企业及软件商利用物联网、 大数据</a:t>
            </a:r>
            <a:r>
              <a:rPr dirty="0" sz="1200" spc="-160">
                <a:latin typeface="宋体"/>
                <a:cs typeface="宋体"/>
              </a:rPr>
              <a:t>、</a:t>
            </a:r>
            <a:r>
              <a:rPr dirty="0" sz="1200">
                <a:latin typeface="宋体"/>
                <a:cs typeface="宋体"/>
              </a:rPr>
              <a:t>人工智能等技术优势进入智能建筑领域</a:t>
            </a:r>
            <a:r>
              <a:rPr dirty="0" sz="1200" spc="-160">
                <a:latin typeface="宋体"/>
                <a:cs typeface="宋体"/>
              </a:rPr>
              <a:t>，</a:t>
            </a:r>
            <a:r>
              <a:rPr dirty="0" sz="1200">
                <a:latin typeface="宋体"/>
                <a:cs typeface="宋体"/>
              </a:rPr>
              <a:t>丰富了产业生态体系</a:t>
            </a:r>
            <a:r>
              <a:rPr dirty="0" sz="1200" spc="-160">
                <a:latin typeface="宋体"/>
                <a:cs typeface="宋体"/>
              </a:rPr>
              <a:t>，</a:t>
            </a:r>
            <a:r>
              <a:rPr dirty="0" sz="1200">
                <a:latin typeface="宋体"/>
                <a:cs typeface="宋体"/>
              </a:rPr>
              <a:t>通过发</a:t>
            </a:r>
            <a:endParaRPr sz="1200">
              <a:latin typeface="宋体"/>
              <a:cs typeface="宋体"/>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31609" y="8549640"/>
            <a:ext cx="0" cy="297180"/>
          </a:xfrm>
          <a:custGeom>
            <a:avLst/>
            <a:gdLst/>
            <a:ahLst/>
            <a:cxnLst/>
            <a:rect l="l" t="t" r="r" b="b"/>
            <a:pathLst>
              <a:path w="0" h="297179">
                <a:moveTo>
                  <a:pt x="0" y="0"/>
                </a:moveTo>
                <a:lnTo>
                  <a:pt x="0" y="297179"/>
                </a:lnTo>
              </a:path>
            </a:pathLst>
          </a:custGeom>
          <a:ln w="3175">
            <a:solidFill>
              <a:srgbClr val="000000"/>
            </a:solidFill>
          </a:ln>
        </p:spPr>
        <p:txBody>
          <a:bodyPr wrap="square" lIns="0" tIns="0" rIns="0" bIns="0" rtlCol="0"/>
          <a:lstStyle/>
          <a:p/>
        </p:txBody>
      </p:sp>
      <p:sp>
        <p:nvSpPr>
          <p:cNvPr id="3" name="object 3"/>
          <p:cNvSpPr txBox="1"/>
          <p:nvPr/>
        </p:nvSpPr>
        <p:spPr>
          <a:xfrm>
            <a:off x="1130300" y="528955"/>
            <a:ext cx="5376545"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80645">
              <a:lnSpc>
                <a:spcPct val="162500"/>
              </a:lnSpc>
            </a:pPr>
            <a:r>
              <a:rPr dirty="0" sz="1200">
                <a:latin typeface="宋体"/>
                <a:cs typeface="宋体"/>
              </a:rPr>
              <a:t>挥自身在技术</a:t>
            </a:r>
            <a:r>
              <a:rPr dirty="0" sz="1200" spc="-160">
                <a:latin typeface="宋体"/>
                <a:cs typeface="宋体"/>
              </a:rPr>
              <a:t>、</a:t>
            </a:r>
            <a:r>
              <a:rPr dirty="0" sz="1200">
                <a:latin typeface="宋体"/>
                <a:cs typeface="宋体"/>
              </a:rPr>
              <a:t>用户</a:t>
            </a:r>
            <a:r>
              <a:rPr dirty="0" sz="1200" spc="-160">
                <a:latin typeface="宋体"/>
                <a:cs typeface="宋体"/>
              </a:rPr>
              <a:t>、</a:t>
            </a:r>
            <a:r>
              <a:rPr dirty="0" sz="1200">
                <a:latin typeface="宋体"/>
                <a:cs typeface="宋体"/>
              </a:rPr>
              <a:t>平台和创新能力上的优势打造了不少试点项</a:t>
            </a:r>
            <a:r>
              <a:rPr dirty="0" sz="1200" spc="5">
                <a:latin typeface="宋体"/>
                <a:cs typeface="宋体"/>
              </a:rPr>
              <a:t>目</a:t>
            </a:r>
            <a:r>
              <a:rPr dirty="0" sz="1200" spc="-170">
                <a:latin typeface="宋体"/>
                <a:cs typeface="宋体"/>
              </a:rPr>
              <a:t>，</a:t>
            </a:r>
            <a:r>
              <a:rPr dirty="0" sz="1200">
                <a:latin typeface="宋体"/>
                <a:cs typeface="宋体"/>
              </a:rPr>
              <a:t>取得了较 好的社会经济效益，为我国智慧建筑的下一步发展提供了重要参考。</a:t>
            </a:r>
            <a:endParaRPr sz="1200">
              <a:latin typeface="宋体"/>
              <a:cs typeface="宋体"/>
            </a:endParaRPr>
          </a:p>
          <a:p>
            <a:pPr marL="12700" marR="21590" indent="304800">
              <a:lnSpc>
                <a:spcPct val="162500"/>
              </a:lnSpc>
            </a:pPr>
            <a:r>
              <a:rPr dirty="0" sz="1200">
                <a:latin typeface="宋体"/>
                <a:cs typeface="宋体"/>
              </a:rPr>
              <a:t>在看到智慧建筑良好发展趋势的同时</a:t>
            </a:r>
            <a:r>
              <a:rPr dirty="0" sz="1200" spc="-470">
                <a:latin typeface="宋体"/>
                <a:cs typeface="宋体"/>
              </a:rPr>
              <a:t>，</a:t>
            </a:r>
            <a:r>
              <a:rPr dirty="0" sz="1200">
                <a:latin typeface="宋体"/>
                <a:cs typeface="宋体"/>
              </a:rPr>
              <a:t>我们也要看到其带来的一些需要解决 的问题</a:t>
            </a:r>
            <a:r>
              <a:rPr dirty="0" sz="1200" spc="-120">
                <a:latin typeface="宋体"/>
                <a:cs typeface="宋体"/>
              </a:rPr>
              <a:t>。</a:t>
            </a:r>
            <a:r>
              <a:rPr dirty="0" sz="1200">
                <a:latin typeface="宋体"/>
                <a:cs typeface="宋体"/>
              </a:rPr>
              <a:t>一方面</a:t>
            </a:r>
            <a:r>
              <a:rPr dirty="0" sz="1200" spc="-120">
                <a:latin typeface="宋体"/>
                <a:cs typeface="宋体"/>
              </a:rPr>
              <a:t>，</a:t>
            </a:r>
            <a:r>
              <a:rPr dirty="0" sz="1200">
                <a:latin typeface="宋体"/>
                <a:cs typeface="宋体"/>
              </a:rPr>
              <a:t>我国智慧建筑相关标准仍不完</a:t>
            </a:r>
            <a:r>
              <a:rPr dirty="0" sz="1200" spc="0">
                <a:latin typeface="宋体"/>
                <a:cs typeface="宋体"/>
              </a:rPr>
              <a:t>善</a:t>
            </a:r>
            <a:r>
              <a:rPr dirty="0" sz="1200" spc="-120">
                <a:latin typeface="宋体"/>
                <a:cs typeface="宋体"/>
              </a:rPr>
              <a:t>，</a:t>
            </a:r>
            <a:r>
              <a:rPr dirty="0" sz="1200">
                <a:latin typeface="宋体"/>
                <a:cs typeface="宋体"/>
              </a:rPr>
              <a:t>需要及时补充和修订</a:t>
            </a:r>
            <a:r>
              <a:rPr dirty="0" sz="1200" spc="-125">
                <a:latin typeface="宋体"/>
                <a:cs typeface="宋体"/>
              </a:rPr>
              <a:t>，</a:t>
            </a:r>
            <a:r>
              <a:rPr dirty="0" sz="1200">
                <a:latin typeface="宋体"/>
                <a:cs typeface="宋体"/>
              </a:rPr>
              <a:t>特别 是为全面融入智慧城市建设</a:t>
            </a:r>
            <a:r>
              <a:rPr dirty="0" sz="1200" spc="-120">
                <a:latin typeface="宋体"/>
                <a:cs typeface="宋体"/>
              </a:rPr>
              <a:t>，</a:t>
            </a:r>
            <a:r>
              <a:rPr dirty="0" sz="1200">
                <a:latin typeface="宋体"/>
                <a:cs typeface="宋体"/>
              </a:rPr>
              <a:t>在智能建筑的顶层规划</a:t>
            </a:r>
            <a:r>
              <a:rPr dirty="0" sz="1200" spc="-110">
                <a:latin typeface="宋体"/>
                <a:cs typeface="宋体"/>
              </a:rPr>
              <a:t>、</a:t>
            </a:r>
            <a:r>
              <a:rPr dirty="0" sz="1200">
                <a:latin typeface="宋体"/>
                <a:cs typeface="宋体"/>
              </a:rPr>
              <a:t>体系架构</a:t>
            </a:r>
            <a:r>
              <a:rPr dirty="0" sz="1200" spc="-120">
                <a:latin typeface="宋体"/>
                <a:cs typeface="宋体"/>
              </a:rPr>
              <a:t>、</a:t>
            </a:r>
            <a:r>
              <a:rPr dirty="0" sz="1200">
                <a:latin typeface="宋体"/>
                <a:cs typeface="宋体"/>
              </a:rPr>
              <a:t>指标体系</a:t>
            </a:r>
            <a:r>
              <a:rPr dirty="0" sz="1200" spc="-125">
                <a:latin typeface="宋体"/>
                <a:cs typeface="宋体"/>
              </a:rPr>
              <a:t>、</a:t>
            </a:r>
            <a:r>
              <a:rPr dirty="0" sz="1200">
                <a:latin typeface="宋体"/>
                <a:cs typeface="宋体"/>
              </a:rPr>
              <a:t>智 能硬件</a:t>
            </a:r>
            <a:r>
              <a:rPr dirty="0" sz="1200" spc="-15">
                <a:latin typeface="宋体"/>
                <a:cs typeface="宋体"/>
              </a:rPr>
              <a:t>、</a:t>
            </a:r>
            <a:r>
              <a:rPr dirty="0" sz="1200">
                <a:latin typeface="宋体"/>
                <a:cs typeface="宋体"/>
              </a:rPr>
              <a:t>数据融合和构建公共</a:t>
            </a:r>
            <a:r>
              <a:rPr dirty="0" sz="1200" spc="0">
                <a:latin typeface="宋体"/>
                <a:cs typeface="宋体"/>
              </a:rPr>
              <a:t>信</a:t>
            </a:r>
            <a:r>
              <a:rPr dirty="0" sz="1200">
                <a:latin typeface="宋体"/>
                <a:cs typeface="宋体"/>
              </a:rPr>
              <a:t>息平台等方面必须加强标准的制定</a:t>
            </a:r>
            <a:r>
              <a:rPr dirty="0" sz="1200" spc="-5">
                <a:latin typeface="Calibri"/>
                <a:cs typeface="Calibri"/>
              </a:rPr>
              <a:t>[13]</a:t>
            </a:r>
            <a:r>
              <a:rPr dirty="0" sz="1200" spc="-5">
                <a:latin typeface="宋体"/>
                <a:cs typeface="宋体"/>
              </a:rPr>
              <a:t>，</a:t>
            </a:r>
            <a:r>
              <a:rPr dirty="0" sz="1200">
                <a:latin typeface="宋体"/>
                <a:cs typeface="宋体"/>
              </a:rPr>
              <a:t>应尽快 制定包括：数据接入标准、数据交互标准、数据入库标准、建筑地理编码标准、 建设设计编码标准等一系列标准</a:t>
            </a:r>
            <a:r>
              <a:rPr dirty="0" sz="1200" spc="-240">
                <a:latin typeface="宋体"/>
                <a:cs typeface="宋体"/>
              </a:rPr>
              <a:t>。</a:t>
            </a:r>
            <a:r>
              <a:rPr dirty="0" sz="1200">
                <a:latin typeface="宋体"/>
                <a:cs typeface="宋体"/>
              </a:rPr>
              <a:t>另一方面</a:t>
            </a:r>
            <a:r>
              <a:rPr dirty="0" sz="1200" spc="-229">
                <a:latin typeface="宋体"/>
                <a:cs typeface="宋体"/>
              </a:rPr>
              <a:t>，</a:t>
            </a:r>
            <a:r>
              <a:rPr dirty="0" sz="1200">
                <a:latin typeface="宋体"/>
                <a:cs typeface="宋体"/>
              </a:rPr>
              <a:t>智慧建筑的运行将依赖于其采集的 大量的用户数据</a:t>
            </a:r>
            <a:r>
              <a:rPr dirty="0" sz="1200" spc="-240">
                <a:latin typeface="宋体"/>
                <a:cs typeface="宋体"/>
              </a:rPr>
              <a:t>，</a:t>
            </a:r>
            <a:r>
              <a:rPr dirty="0" sz="1200">
                <a:latin typeface="宋体"/>
                <a:cs typeface="宋体"/>
              </a:rPr>
              <a:t>为使用者带来便利的同时也带了数据泄露的风险</a:t>
            </a:r>
            <a:r>
              <a:rPr dirty="0" sz="1200" spc="-229">
                <a:latin typeface="宋体"/>
                <a:cs typeface="宋体"/>
              </a:rPr>
              <a:t>，</a:t>
            </a:r>
            <a:r>
              <a:rPr dirty="0" sz="1200">
                <a:latin typeface="宋体"/>
                <a:cs typeface="宋体"/>
              </a:rPr>
              <a:t>应如何管理 和使用这些可能涉及个人隐私的数据，都需要进一步的探讨和研究。</a:t>
            </a:r>
            <a:endParaRPr sz="1200">
              <a:latin typeface="宋体"/>
              <a:cs typeface="宋体"/>
            </a:endParaRPr>
          </a:p>
          <a:p>
            <a:pPr marL="12700" marR="21590" indent="304800">
              <a:lnSpc>
                <a:spcPct val="162500"/>
              </a:lnSpc>
            </a:pPr>
            <a:r>
              <a:rPr dirty="0" sz="1200">
                <a:latin typeface="宋体"/>
                <a:cs typeface="宋体"/>
              </a:rPr>
              <a:t>此外，我们还应意识到，从智能建筑到智慧建筑的发展不会是一蹴而就的， 如何才能将人工智能等新兴技术合理地应用于建筑行业需要不断的实践和探索， 随</a:t>
            </a:r>
            <a:r>
              <a:rPr dirty="0" sz="1200" spc="0">
                <a:latin typeface="宋体"/>
                <a:cs typeface="宋体"/>
              </a:rPr>
              <a:t>着</a:t>
            </a:r>
            <a:r>
              <a:rPr dirty="0" sz="1200">
                <a:latin typeface="宋体"/>
                <a:cs typeface="宋体"/>
              </a:rPr>
              <a:t>社会发</a:t>
            </a:r>
            <a:r>
              <a:rPr dirty="0" sz="1200" spc="0">
                <a:latin typeface="宋体"/>
                <a:cs typeface="宋体"/>
              </a:rPr>
              <a:t>展</a:t>
            </a:r>
            <a:r>
              <a:rPr dirty="0" sz="1200">
                <a:latin typeface="宋体"/>
                <a:cs typeface="宋体"/>
              </a:rPr>
              <a:t>又会</a:t>
            </a:r>
            <a:r>
              <a:rPr dirty="0" sz="1200" spc="0">
                <a:latin typeface="宋体"/>
                <a:cs typeface="宋体"/>
              </a:rPr>
              <a:t>对</a:t>
            </a:r>
            <a:r>
              <a:rPr dirty="0" sz="1200">
                <a:latin typeface="宋体"/>
                <a:cs typeface="宋体"/>
              </a:rPr>
              <a:t>智慧建</a:t>
            </a:r>
            <a:r>
              <a:rPr dirty="0" sz="1200" spc="0">
                <a:latin typeface="宋体"/>
                <a:cs typeface="宋体"/>
              </a:rPr>
              <a:t>筑</a:t>
            </a:r>
            <a:r>
              <a:rPr dirty="0" sz="1200">
                <a:latin typeface="宋体"/>
                <a:cs typeface="宋体"/>
              </a:rPr>
              <a:t>的功</a:t>
            </a:r>
            <a:r>
              <a:rPr dirty="0" sz="1200" spc="0">
                <a:latin typeface="宋体"/>
                <a:cs typeface="宋体"/>
              </a:rPr>
              <a:t>能</a:t>
            </a:r>
            <a:r>
              <a:rPr dirty="0" sz="1200">
                <a:latin typeface="宋体"/>
                <a:cs typeface="宋体"/>
              </a:rPr>
              <a:t>不断提</a:t>
            </a:r>
            <a:r>
              <a:rPr dirty="0" sz="1200" spc="0">
                <a:latin typeface="宋体"/>
                <a:cs typeface="宋体"/>
              </a:rPr>
              <a:t>出</a:t>
            </a:r>
            <a:r>
              <a:rPr dirty="0" sz="1200">
                <a:latin typeface="宋体"/>
                <a:cs typeface="宋体"/>
              </a:rPr>
              <a:t>新的</a:t>
            </a:r>
            <a:r>
              <a:rPr dirty="0" sz="1200" spc="0">
                <a:latin typeface="宋体"/>
                <a:cs typeface="宋体"/>
              </a:rPr>
              <a:t>需</a:t>
            </a:r>
            <a:r>
              <a:rPr dirty="0" sz="1200">
                <a:latin typeface="宋体"/>
                <a:cs typeface="宋体"/>
              </a:rPr>
              <a:t>求，例如</a:t>
            </a:r>
            <a:r>
              <a:rPr dirty="0" sz="1200" spc="-320">
                <a:latin typeface="宋体"/>
                <a:cs typeface="宋体"/>
              </a:rPr>
              <a:t> </a:t>
            </a:r>
            <a:r>
              <a:rPr dirty="0" sz="1200">
                <a:latin typeface="Calibri"/>
                <a:cs typeface="Calibri"/>
              </a:rPr>
              <a:t>2020 </a:t>
            </a:r>
            <a:r>
              <a:rPr dirty="0" sz="1200">
                <a:latin typeface="宋体"/>
                <a:cs typeface="宋体"/>
              </a:rPr>
              <a:t>年</a:t>
            </a:r>
            <a:r>
              <a:rPr dirty="0" sz="1200" spc="0">
                <a:latin typeface="宋体"/>
                <a:cs typeface="宋体"/>
              </a:rPr>
              <a:t>的</a:t>
            </a:r>
            <a:r>
              <a:rPr dirty="0" sz="1200">
                <a:latin typeface="宋体"/>
                <a:cs typeface="宋体"/>
              </a:rPr>
              <a:t>新冠疫 情又对智慧建筑在防疫工作中的功能提出了新的要求</a:t>
            </a:r>
            <a:r>
              <a:rPr dirty="0" sz="1200" spc="-240">
                <a:latin typeface="宋体"/>
                <a:cs typeface="宋体"/>
              </a:rPr>
              <a:t>。</a:t>
            </a:r>
            <a:r>
              <a:rPr dirty="0" sz="1200">
                <a:latin typeface="宋体"/>
                <a:cs typeface="宋体"/>
              </a:rPr>
              <a:t>因此</a:t>
            </a:r>
            <a:r>
              <a:rPr dirty="0" sz="1200" spc="-229">
                <a:latin typeface="宋体"/>
                <a:cs typeface="宋体"/>
              </a:rPr>
              <a:t>，</a:t>
            </a:r>
            <a:r>
              <a:rPr dirty="0" sz="1200">
                <a:latin typeface="宋体"/>
                <a:cs typeface="宋体"/>
              </a:rPr>
              <a:t>建筑的智慧化是一 个必然的趋势但并不会一步到位</a:t>
            </a:r>
            <a:r>
              <a:rPr dirty="0" sz="1200" spc="-160">
                <a:latin typeface="宋体"/>
                <a:cs typeface="宋体"/>
              </a:rPr>
              <a:t>。</a:t>
            </a:r>
            <a:r>
              <a:rPr dirty="0" sz="1200">
                <a:latin typeface="宋体"/>
                <a:cs typeface="宋体"/>
              </a:rPr>
              <a:t>产业政策</a:t>
            </a:r>
            <a:r>
              <a:rPr dirty="0" sz="1200" spc="-160">
                <a:latin typeface="宋体"/>
                <a:cs typeface="宋体"/>
              </a:rPr>
              <a:t>，</a:t>
            </a:r>
            <a:r>
              <a:rPr dirty="0" sz="1200">
                <a:latin typeface="宋体"/>
                <a:cs typeface="宋体"/>
              </a:rPr>
              <a:t>行业标准</a:t>
            </a:r>
            <a:r>
              <a:rPr dirty="0" sz="1200" spc="-160">
                <a:latin typeface="宋体"/>
                <a:cs typeface="宋体"/>
              </a:rPr>
              <a:t>，</a:t>
            </a:r>
            <a:r>
              <a:rPr dirty="0" sz="1200">
                <a:latin typeface="宋体"/>
                <a:cs typeface="宋体"/>
              </a:rPr>
              <a:t>用户体验是建筑智慧升 级的主用驱动力</a:t>
            </a:r>
            <a:r>
              <a:rPr dirty="0" sz="1200" spc="-470">
                <a:latin typeface="宋体"/>
                <a:cs typeface="宋体"/>
              </a:rPr>
              <a:t>，</a:t>
            </a:r>
            <a:r>
              <a:rPr dirty="0" sz="1200">
                <a:latin typeface="宋体"/>
                <a:cs typeface="宋体"/>
              </a:rPr>
              <a:t>由此所促成的产品不断更新升级才能使得智慧建筑走向更好的 发展方向</a:t>
            </a:r>
            <a:r>
              <a:rPr dirty="0" sz="1200" spc="-5">
                <a:latin typeface="Calibri"/>
                <a:cs typeface="Calibri"/>
              </a:rPr>
              <a:t>[5]</a:t>
            </a:r>
            <a:r>
              <a:rPr dirty="0" sz="1200">
                <a:latin typeface="宋体"/>
                <a:cs typeface="宋体"/>
              </a:rPr>
              <a:t>。</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1.3</a:t>
            </a:r>
            <a:r>
              <a:rPr dirty="0" sz="1200" spc="60">
                <a:latin typeface="Cambria"/>
                <a:cs typeface="Cambria"/>
              </a:rPr>
              <a:t> </a:t>
            </a:r>
            <a:r>
              <a:rPr dirty="0" sz="1200">
                <a:latin typeface="黑体"/>
                <a:cs typeface="黑体"/>
              </a:rPr>
              <a:t>智慧建筑技术架构</a:t>
            </a:r>
            <a:endParaRPr sz="1200">
              <a:latin typeface="黑体"/>
              <a:cs typeface="黑体"/>
            </a:endParaRPr>
          </a:p>
          <a:p>
            <a:pPr marL="12700" marR="80645" indent="304800">
              <a:lnSpc>
                <a:spcPct val="162500"/>
              </a:lnSpc>
              <a:spcBef>
                <a:spcPts val="805"/>
              </a:spcBef>
            </a:pPr>
            <a:r>
              <a:rPr dirty="0" sz="1200">
                <a:latin typeface="宋体"/>
                <a:cs typeface="宋体"/>
              </a:rPr>
              <a:t>智慧建筑是全信息建筑</a:t>
            </a:r>
            <a:r>
              <a:rPr dirty="0" sz="1200" spc="-470">
                <a:latin typeface="宋体"/>
                <a:cs typeface="宋体"/>
              </a:rPr>
              <a:t>，</a:t>
            </a:r>
            <a:r>
              <a:rPr dirty="0" sz="1200">
                <a:latin typeface="宋体"/>
                <a:cs typeface="宋体"/>
              </a:rPr>
              <a:t>在智能建筑基础上从时间维度拓展到建筑全生命周 </a:t>
            </a:r>
            <a:r>
              <a:rPr dirty="0" sz="1200" spc="10">
                <a:latin typeface="宋体"/>
                <a:cs typeface="宋体"/>
              </a:rPr>
              <a:t>期，从</a:t>
            </a:r>
            <a:r>
              <a:rPr dirty="0" sz="1200" spc="0">
                <a:latin typeface="宋体"/>
                <a:cs typeface="宋体"/>
              </a:rPr>
              <a:t>空</a:t>
            </a:r>
            <a:r>
              <a:rPr dirty="0" sz="1200" spc="10">
                <a:latin typeface="宋体"/>
                <a:cs typeface="宋体"/>
              </a:rPr>
              <a:t>间维度拓展</a:t>
            </a:r>
            <a:r>
              <a:rPr dirty="0" sz="1200" spc="0">
                <a:latin typeface="宋体"/>
                <a:cs typeface="宋体"/>
              </a:rPr>
              <a:t>到</a:t>
            </a:r>
            <a:r>
              <a:rPr dirty="0" sz="1200" spc="10">
                <a:latin typeface="宋体"/>
                <a:cs typeface="宋体"/>
              </a:rPr>
              <a:t>物联网的端</a:t>
            </a:r>
            <a:r>
              <a:rPr dirty="0" sz="1200" spc="0">
                <a:latin typeface="宋体"/>
                <a:cs typeface="宋体"/>
              </a:rPr>
              <a:t>边</a:t>
            </a:r>
            <a:r>
              <a:rPr dirty="0" sz="1200" spc="10">
                <a:latin typeface="宋体"/>
                <a:cs typeface="宋体"/>
              </a:rPr>
              <a:t>云一体化，应</a:t>
            </a:r>
            <a:r>
              <a:rPr dirty="0" sz="1200" spc="0">
                <a:latin typeface="宋体"/>
                <a:cs typeface="宋体"/>
              </a:rPr>
              <a:t>用</a:t>
            </a:r>
            <a:r>
              <a:rPr dirty="0" sz="1200" spc="10">
                <a:latin typeface="宋体"/>
                <a:cs typeface="宋体"/>
              </a:rPr>
              <a:t>边界涵盖使</a:t>
            </a:r>
            <a:r>
              <a:rPr dirty="0" sz="1200" spc="0">
                <a:latin typeface="宋体"/>
                <a:cs typeface="宋体"/>
              </a:rPr>
              <a:t>用</a:t>
            </a:r>
            <a:r>
              <a:rPr dirty="0" sz="1200" spc="10">
                <a:latin typeface="宋体"/>
                <a:cs typeface="宋体"/>
              </a:rPr>
              <a:t>者和管理</a:t>
            </a:r>
            <a:r>
              <a:rPr dirty="0" sz="1200">
                <a:latin typeface="宋体"/>
                <a:cs typeface="宋体"/>
              </a:rPr>
              <a:t>者</a:t>
            </a:r>
            <a:endParaRPr sz="1200">
              <a:latin typeface="宋体"/>
              <a:cs typeface="宋体"/>
            </a:endParaRPr>
          </a:p>
          <a:p>
            <a:pPr marL="12700">
              <a:lnSpc>
                <a:spcPct val="100000"/>
              </a:lnSpc>
              <a:spcBef>
                <a:spcPts val="900"/>
              </a:spcBef>
            </a:pPr>
            <a:r>
              <a:rPr dirty="0" sz="1200">
                <a:latin typeface="宋体"/>
                <a:cs typeface="宋体"/>
              </a:rPr>
              <a:t>（人</a:t>
            </a:r>
            <a:r>
              <a:rPr dirty="0" sz="1200" spc="-300">
                <a:latin typeface="宋体"/>
                <a:cs typeface="宋体"/>
              </a:rPr>
              <a:t>），</a:t>
            </a:r>
            <a:r>
              <a:rPr dirty="0" sz="1200">
                <a:latin typeface="宋体"/>
                <a:cs typeface="宋体"/>
              </a:rPr>
              <a:t>计算方式结合了认知计算和智能计算</a:t>
            </a:r>
            <a:r>
              <a:rPr dirty="0" sz="1200" spc="-5">
                <a:latin typeface="Calibri"/>
                <a:cs typeface="Calibri"/>
              </a:rPr>
              <a:t>[18]</a:t>
            </a:r>
            <a:r>
              <a:rPr dirty="0" sz="1200">
                <a:latin typeface="宋体"/>
                <a:cs typeface="宋体"/>
              </a:rPr>
              <a:t>。</a:t>
            </a:r>
            <a:endParaRPr sz="1200">
              <a:latin typeface="宋体"/>
              <a:cs typeface="宋体"/>
            </a:endParaRPr>
          </a:p>
          <a:p>
            <a:pPr marL="12700" marR="5715" indent="304800">
              <a:lnSpc>
                <a:spcPct val="162500"/>
              </a:lnSpc>
            </a:pPr>
            <a:r>
              <a:rPr dirty="0" sz="1200">
                <a:latin typeface="宋体"/>
                <a:cs typeface="宋体"/>
              </a:rPr>
              <a:t>智慧建筑以人为中心</a:t>
            </a:r>
            <a:r>
              <a:rPr dirty="0" sz="1200" spc="-265">
                <a:latin typeface="宋体"/>
                <a:cs typeface="宋体"/>
              </a:rPr>
              <a:t>，</a:t>
            </a:r>
            <a:r>
              <a:rPr dirty="0" sz="1200">
                <a:latin typeface="宋体"/>
                <a:cs typeface="宋体"/>
              </a:rPr>
              <a:t>通过边缘引擎</a:t>
            </a:r>
            <a:r>
              <a:rPr dirty="0" sz="1200" spc="-265">
                <a:latin typeface="宋体"/>
                <a:cs typeface="宋体"/>
              </a:rPr>
              <a:t>、</a:t>
            </a:r>
            <a:r>
              <a:rPr dirty="0" sz="1200">
                <a:latin typeface="宋体"/>
                <a:cs typeface="宋体"/>
              </a:rPr>
              <a:t>边缘网关</a:t>
            </a:r>
            <a:r>
              <a:rPr dirty="0" sz="1200" spc="-280">
                <a:latin typeface="宋体"/>
                <a:cs typeface="宋体"/>
              </a:rPr>
              <a:t>、</a:t>
            </a:r>
            <a:r>
              <a:rPr dirty="0" sz="1200">
                <a:latin typeface="宋体"/>
                <a:cs typeface="宋体"/>
              </a:rPr>
              <a:t>边缘控制</a:t>
            </a:r>
            <a:r>
              <a:rPr dirty="0" sz="1200" spc="5">
                <a:latin typeface="宋体"/>
                <a:cs typeface="宋体"/>
              </a:rPr>
              <a:t>器</a:t>
            </a:r>
            <a:r>
              <a:rPr dirty="0" sz="1200" spc="-280">
                <a:latin typeface="宋体"/>
                <a:cs typeface="宋体"/>
              </a:rPr>
              <a:t>、</a:t>
            </a:r>
            <a:r>
              <a:rPr dirty="0" sz="1200">
                <a:latin typeface="宋体"/>
                <a:cs typeface="宋体"/>
              </a:rPr>
              <a:t>边缘执行</a:t>
            </a:r>
            <a:r>
              <a:rPr dirty="0" sz="1200" spc="-5">
                <a:latin typeface="宋体"/>
                <a:cs typeface="宋体"/>
              </a:rPr>
              <a:t>器</a:t>
            </a:r>
            <a:r>
              <a:rPr dirty="0" sz="1200">
                <a:latin typeface="宋体"/>
                <a:cs typeface="宋体"/>
              </a:rPr>
              <a:t>、 边缘传感器将人和物结合</a:t>
            </a:r>
            <a:r>
              <a:rPr dirty="0" sz="1200" spc="-160">
                <a:latin typeface="宋体"/>
                <a:cs typeface="宋体"/>
              </a:rPr>
              <a:t>，</a:t>
            </a:r>
            <a:r>
              <a:rPr dirty="0" sz="1200">
                <a:latin typeface="宋体"/>
                <a:cs typeface="宋体"/>
              </a:rPr>
              <a:t>从全面感知</a:t>
            </a:r>
            <a:r>
              <a:rPr dirty="0" sz="1200" spc="-160">
                <a:latin typeface="宋体"/>
                <a:cs typeface="宋体"/>
              </a:rPr>
              <a:t>、</a:t>
            </a:r>
            <a:r>
              <a:rPr dirty="0" sz="1200">
                <a:latin typeface="宋体"/>
                <a:cs typeface="宋体"/>
              </a:rPr>
              <a:t>认知</a:t>
            </a:r>
            <a:r>
              <a:rPr dirty="0" sz="1200" spc="-160">
                <a:latin typeface="宋体"/>
                <a:cs typeface="宋体"/>
              </a:rPr>
              <a:t>、</a:t>
            </a:r>
            <a:r>
              <a:rPr dirty="0" sz="1200">
                <a:latin typeface="宋体"/>
                <a:cs typeface="宋体"/>
              </a:rPr>
              <a:t>自主学习到自我进化使建筑变得 有生命有智慧从而最终为人而服务</a:t>
            </a:r>
            <a:r>
              <a:rPr dirty="0" sz="1200" spc="-470">
                <a:latin typeface="宋体"/>
                <a:cs typeface="宋体"/>
              </a:rPr>
              <a:t>。</a:t>
            </a:r>
            <a:r>
              <a:rPr dirty="0" sz="1200">
                <a:latin typeface="宋体"/>
                <a:cs typeface="宋体"/>
              </a:rPr>
              <a:t>边缘侧智能产品覆盖在建筑的各个角落把原 本</a:t>
            </a:r>
            <a:r>
              <a:rPr dirty="0" sz="1200" spc="0">
                <a:latin typeface="宋体"/>
                <a:cs typeface="宋体"/>
              </a:rPr>
              <a:t>复</a:t>
            </a:r>
            <a:r>
              <a:rPr dirty="0" sz="1200">
                <a:latin typeface="宋体"/>
                <a:cs typeface="宋体"/>
              </a:rPr>
              <a:t>杂</a:t>
            </a:r>
            <a:r>
              <a:rPr dirty="0" sz="1200" spc="0">
                <a:latin typeface="宋体"/>
                <a:cs typeface="宋体"/>
              </a:rPr>
              <a:t>的</a:t>
            </a:r>
            <a:r>
              <a:rPr dirty="0" sz="1200">
                <a:latin typeface="宋体"/>
                <a:cs typeface="宋体"/>
              </a:rPr>
              <a:t>问题</a:t>
            </a:r>
            <a:r>
              <a:rPr dirty="0" sz="1200" spc="0">
                <a:latin typeface="宋体"/>
                <a:cs typeface="宋体"/>
              </a:rPr>
              <a:t>抽</a:t>
            </a:r>
            <a:r>
              <a:rPr dirty="0" sz="1200">
                <a:latin typeface="宋体"/>
                <a:cs typeface="宋体"/>
              </a:rPr>
              <a:t>象简</a:t>
            </a:r>
            <a:r>
              <a:rPr dirty="0" sz="1200" spc="0">
                <a:latin typeface="宋体"/>
                <a:cs typeface="宋体"/>
              </a:rPr>
              <a:t>化</a:t>
            </a:r>
            <a:r>
              <a:rPr dirty="0" sz="1200">
                <a:latin typeface="宋体"/>
                <a:cs typeface="宋体"/>
              </a:rPr>
              <a:t>形</a:t>
            </a:r>
            <a:r>
              <a:rPr dirty="0" sz="1200" spc="0">
                <a:latin typeface="宋体"/>
                <a:cs typeface="宋体"/>
              </a:rPr>
              <a:t>成</a:t>
            </a:r>
            <a:r>
              <a:rPr dirty="0" sz="1200">
                <a:latin typeface="宋体"/>
                <a:cs typeface="宋体"/>
              </a:rPr>
              <a:t>物和</a:t>
            </a:r>
            <a:r>
              <a:rPr dirty="0" sz="1200" spc="0">
                <a:latin typeface="宋体"/>
                <a:cs typeface="宋体"/>
              </a:rPr>
              <a:t>人</a:t>
            </a:r>
            <a:r>
              <a:rPr dirty="0" sz="1200">
                <a:latin typeface="宋体"/>
                <a:cs typeface="宋体"/>
              </a:rPr>
              <a:t>对象</a:t>
            </a:r>
            <a:r>
              <a:rPr dirty="0" sz="1200" spc="0">
                <a:latin typeface="宋体"/>
                <a:cs typeface="宋体"/>
              </a:rPr>
              <a:t>模</a:t>
            </a:r>
            <a:r>
              <a:rPr dirty="0" sz="1200">
                <a:latin typeface="宋体"/>
                <a:cs typeface="宋体"/>
              </a:rPr>
              <a:t>型</a:t>
            </a:r>
            <a:r>
              <a:rPr dirty="0" sz="1200" spc="0">
                <a:latin typeface="宋体"/>
                <a:cs typeface="宋体"/>
              </a:rPr>
              <a:t>，</a:t>
            </a:r>
            <a:r>
              <a:rPr dirty="0" sz="1200">
                <a:latin typeface="宋体"/>
                <a:cs typeface="宋体"/>
              </a:rPr>
              <a:t>有序</a:t>
            </a:r>
            <a:r>
              <a:rPr dirty="0" sz="1200" spc="0">
                <a:latin typeface="宋体"/>
                <a:cs typeface="宋体"/>
              </a:rPr>
              <a:t>有</a:t>
            </a:r>
            <a:r>
              <a:rPr dirty="0" sz="1200">
                <a:latin typeface="宋体"/>
                <a:cs typeface="宋体"/>
              </a:rPr>
              <a:t>效的</a:t>
            </a:r>
            <a:r>
              <a:rPr dirty="0" sz="1200" spc="0">
                <a:latin typeface="宋体"/>
                <a:cs typeface="宋体"/>
              </a:rPr>
              <a:t>监</a:t>
            </a:r>
            <a:r>
              <a:rPr dirty="0" sz="1200">
                <a:latin typeface="宋体"/>
                <a:cs typeface="宋体"/>
              </a:rPr>
              <a:t>控</a:t>
            </a:r>
            <a:r>
              <a:rPr dirty="0" sz="1200" spc="0">
                <a:latin typeface="宋体"/>
                <a:cs typeface="宋体"/>
              </a:rPr>
              <a:t>照</a:t>
            </a:r>
            <a:r>
              <a:rPr dirty="0" sz="1200">
                <a:latin typeface="宋体"/>
                <a:cs typeface="宋体"/>
              </a:rPr>
              <a:t>明、</a:t>
            </a:r>
            <a:r>
              <a:rPr dirty="0" sz="1200" spc="-15">
                <a:latin typeface="Calibri"/>
                <a:cs typeface="Calibri"/>
              </a:rPr>
              <a:t>HVAC</a:t>
            </a:r>
            <a:r>
              <a:rPr dirty="0" sz="1200" spc="-5">
                <a:latin typeface="Calibri"/>
                <a:cs typeface="Calibri"/>
              </a:rPr>
              <a:t> </a:t>
            </a:r>
            <a:r>
              <a:rPr dirty="0" sz="1200">
                <a:latin typeface="宋体"/>
                <a:cs typeface="宋体"/>
              </a:rPr>
              <a:t>等设 备和系统。</a:t>
            </a:r>
            <a:endParaRPr sz="1200">
              <a:latin typeface="宋体"/>
              <a:cs typeface="宋体"/>
            </a:endParaRPr>
          </a:p>
          <a:p>
            <a:pPr marL="12700" marR="80645" indent="304800">
              <a:lnSpc>
                <a:spcPct val="162500"/>
              </a:lnSpc>
            </a:pPr>
            <a:r>
              <a:rPr dirty="0" sz="1200">
                <a:latin typeface="宋体"/>
                <a:cs typeface="宋体"/>
              </a:rPr>
              <a:t>在众多智慧建筑系统候选架构模型中</a:t>
            </a:r>
            <a:r>
              <a:rPr dirty="0" sz="1200" spc="-240">
                <a:latin typeface="宋体"/>
                <a:cs typeface="宋体"/>
              </a:rPr>
              <a:t>，</a:t>
            </a:r>
            <a:r>
              <a:rPr dirty="0" sz="1200">
                <a:latin typeface="宋体"/>
                <a:cs typeface="宋体"/>
              </a:rPr>
              <a:t>云边协同有较大发展潜力</a:t>
            </a:r>
            <a:r>
              <a:rPr dirty="0" sz="1200" spc="-229">
                <a:latin typeface="宋体"/>
                <a:cs typeface="宋体"/>
              </a:rPr>
              <a:t>，</a:t>
            </a:r>
            <a:r>
              <a:rPr dirty="0" sz="1200">
                <a:latin typeface="宋体"/>
                <a:cs typeface="宋体"/>
              </a:rPr>
              <a:t>成为未来 智慧建筑技术候选架构之一，如图</a:t>
            </a:r>
            <a:r>
              <a:rPr dirty="0" sz="1200" spc="-305">
                <a:latin typeface="宋体"/>
                <a:cs typeface="宋体"/>
              </a:rPr>
              <a:t> </a:t>
            </a:r>
            <a:r>
              <a:rPr dirty="0" sz="1200">
                <a:latin typeface="宋体"/>
                <a:cs typeface="宋体"/>
              </a:rPr>
              <a:t>7、图</a:t>
            </a:r>
            <a:r>
              <a:rPr dirty="0" sz="1200" spc="-305">
                <a:latin typeface="宋体"/>
                <a:cs typeface="宋体"/>
              </a:rPr>
              <a:t> </a:t>
            </a:r>
            <a:r>
              <a:rPr dirty="0" sz="1200">
                <a:latin typeface="宋体"/>
                <a:cs typeface="宋体"/>
              </a:rPr>
              <a:t>8</a:t>
            </a:r>
            <a:r>
              <a:rPr dirty="0" sz="1200" spc="-305">
                <a:latin typeface="宋体"/>
                <a:cs typeface="宋体"/>
              </a:rPr>
              <a:t> </a:t>
            </a:r>
            <a:r>
              <a:rPr dirty="0" sz="1200">
                <a:latin typeface="宋体"/>
                <a:cs typeface="宋体"/>
              </a:rPr>
              <a:t>所示。</a:t>
            </a:r>
            <a:endParaRPr sz="1200">
              <a:latin typeface="宋体"/>
              <a:cs typeface="宋体"/>
            </a:endParaRPr>
          </a:p>
        </p:txBody>
      </p:sp>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633727" y="922020"/>
            <a:ext cx="4291584" cy="335280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4331449"/>
            <a:ext cx="5307965" cy="1683385"/>
          </a:xfrm>
          <a:prstGeom prst="rect">
            <a:avLst/>
          </a:prstGeom>
        </p:spPr>
        <p:txBody>
          <a:bodyPr wrap="square" lIns="0" tIns="12065" rIns="0" bIns="0" rtlCol="0" vert="horz">
            <a:spAutoFit/>
          </a:bodyPr>
          <a:lstStyle/>
          <a:p>
            <a:pPr marL="1463040">
              <a:lnSpc>
                <a:spcPct val="100000"/>
              </a:lnSpc>
              <a:spcBef>
                <a:spcPts val="95"/>
              </a:spcBef>
            </a:pPr>
            <a:r>
              <a:rPr dirty="0" sz="1000" spc="-10" b="1">
                <a:latin typeface="黑体"/>
                <a:cs typeface="黑体"/>
              </a:rPr>
              <a:t>图</a:t>
            </a:r>
            <a:r>
              <a:rPr dirty="0" sz="1000" spc="-260" b="1">
                <a:latin typeface="黑体"/>
                <a:cs typeface="黑体"/>
              </a:rPr>
              <a:t> </a:t>
            </a:r>
            <a:r>
              <a:rPr dirty="0" sz="1000" spc="-5" b="0">
                <a:latin typeface="等线 Light"/>
                <a:cs typeface="等线 Light"/>
              </a:rPr>
              <a:t>7</a:t>
            </a:r>
            <a:r>
              <a:rPr dirty="0" sz="1000" spc="55"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系</a:t>
            </a:r>
            <a:r>
              <a:rPr dirty="0" sz="1000" spc="-5" b="1">
                <a:latin typeface="黑体"/>
                <a:cs typeface="黑体"/>
              </a:rPr>
              <a:t>统的</a:t>
            </a:r>
            <a:r>
              <a:rPr dirty="0" sz="1000" spc="-10" b="1">
                <a:latin typeface="黑体"/>
                <a:cs typeface="黑体"/>
              </a:rPr>
              <a:t>技</a:t>
            </a:r>
            <a:r>
              <a:rPr dirty="0" sz="1000" spc="-5" b="1">
                <a:latin typeface="黑体"/>
                <a:cs typeface="黑体"/>
              </a:rPr>
              <a:t>术架</a:t>
            </a:r>
            <a:r>
              <a:rPr dirty="0" sz="1000" spc="-10" b="1">
                <a:latin typeface="黑体"/>
                <a:cs typeface="黑体"/>
              </a:rPr>
              <a:t>构</a:t>
            </a:r>
            <a:r>
              <a:rPr dirty="0" sz="1000" spc="-5" b="1">
                <a:latin typeface="黑体"/>
                <a:cs typeface="黑体"/>
              </a:rPr>
              <a:t>模型</a:t>
            </a:r>
            <a:r>
              <a:rPr dirty="0" sz="1000" spc="-10" b="1">
                <a:latin typeface="黑体"/>
                <a:cs typeface="黑体"/>
              </a:rPr>
              <a:t>之一</a:t>
            </a:r>
            <a:r>
              <a:rPr dirty="0" sz="1000" spc="-5" b="0">
                <a:latin typeface="等线 Light"/>
                <a:cs typeface="等线 Light"/>
              </a:rPr>
              <a:t>[19]</a:t>
            </a:r>
            <a:endParaRPr sz="1000">
              <a:latin typeface="等线 Light"/>
              <a:cs typeface="等线 Light"/>
            </a:endParaRPr>
          </a:p>
          <a:p>
            <a:pPr>
              <a:lnSpc>
                <a:spcPct val="100000"/>
              </a:lnSpc>
              <a:spcBef>
                <a:spcPts val="25"/>
              </a:spcBef>
            </a:pPr>
            <a:endParaRPr sz="900">
              <a:latin typeface="Times New Roman"/>
              <a:cs typeface="Times New Roman"/>
            </a:endParaRPr>
          </a:p>
          <a:p>
            <a:pPr marL="317500">
              <a:lnSpc>
                <a:spcPct val="100000"/>
              </a:lnSpc>
            </a:pPr>
            <a:r>
              <a:rPr dirty="0" sz="1200" spc="25">
                <a:latin typeface="宋体"/>
                <a:cs typeface="宋体"/>
              </a:rPr>
              <a:t>智慧建筑整体技术</a:t>
            </a:r>
            <a:r>
              <a:rPr dirty="0" sz="1200" spc="35">
                <a:latin typeface="宋体"/>
                <a:cs typeface="宋体"/>
              </a:rPr>
              <a:t>端</a:t>
            </a:r>
            <a:r>
              <a:rPr dirty="0" sz="1200" spc="5">
                <a:latin typeface="Calibri"/>
                <a:cs typeface="Calibri"/>
              </a:rPr>
              <a:t>—&gt;</a:t>
            </a:r>
            <a:r>
              <a:rPr dirty="0" sz="1200" spc="25">
                <a:latin typeface="宋体"/>
                <a:cs typeface="宋体"/>
              </a:rPr>
              <a:t>边</a:t>
            </a:r>
            <a:r>
              <a:rPr dirty="0" sz="1200" spc="5">
                <a:latin typeface="Calibri"/>
                <a:cs typeface="Calibri"/>
              </a:rPr>
              <a:t>—&gt;</a:t>
            </a:r>
            <a:r>
              <a:rPr dirty="0" sz="1200" spc="25">
                <a:latin typeface="宋体"/>
                <a:cs typeface="宋体"/>
              </a:rPr>
              <a:t>云结</a:t>
            </a:r>
            <a:r>
              <a:rPr dirty="0" sz="1200" spc="35">
                <a:latin typeface="宋体"/>
                <a:cs typeface="宋体"/>
              </a:rPr>
              <a:t>构</a:t>
            </a:r>
            <a:r>
              <a:rPr dirty="0" sz="1200" spc="25">
                <a:latin typeface="宋体"/>
                <a:cs typeface="宋体"/>
              </a:rPr>
              <a:t>，边云协同</a:t>
            </a:r>
            <a:r>
              <a:rPr dirty="0" sz="1200" spc="35">
                <a:latin typeface="宋体"/>
                <a:cs typeface="宋体"/>
              </a:rPr>
              <a:t>的</a:t>
            </a:r>
            <a:r>
              <a:rPr dirty="0" sz="1200" spc="25">
                <a:latin typeface="宋体"/>
                <a:cs typeface="宋体"/>
              </a:rPr>
              <a:t>能力与内涵涉</a:t>
            </a:r>
            <a:r>
              <a:rPr dirty="0" sz="1200">
                <a:latin typeface="宋体"/>
                <a:cs typeface="宋体"/>
              </a:rPr>
              <a:t>及</a:t>
            </a:r>
            <a:r>
              <a:rPr dirty="0" sz="1200" spc="-235">
                <a:latin typeface="宋体"/>
                <a:cs typeface="宋体"/>
              </a:rPr>
              <a:t> </a:t>
            </a:r>
            <a:r>
              <a:rPr dirty="0" sz="1200" spc="0">
                <a:latin typeface="Calibri"/>
                <a:cs typeface="Calibri"/>
              </a:rPr>
              <a:t>IaaS</a:t>
            </a:r>
            <a:r>
              <a:rPr dirty="0" sz="1200">
                <a:latin typeface="宋体"/>
                <a:cs typeface="宋体"/>
              </a:rPr>
              <a:t>、</a:t>
            </a:r>
            <a:endParaRPr sz="1200">
              <a:latin typeface="宋体"/>
              <a:cs typeface="宋体"/>
            </a:endParaRPr>
          </a:p>
          <a:p>
            <a:pPr algn="just" marL="12700" marR="5080">
              <a:lnSpc>
                <a:spcPct val="162500"/>
              </a:lnSpc>
            </a:pPr>
            <a:r>
              <a:rPr dirty="0" sz="1200" spc="-10">
                <a:latin typeface="Calibri"/>
                <a:cs typeface="Calibri"/>
              </a:rPr>
              <a:t>PaaS</a:t>
            </a:r>
            <a:r>
              <a:rPr dirty="0" sz="1200" spc="-110">
                <a:latin typeface="宋体"/>
                <a:cs typeface="宋体"/>
              </a:rPr>
              <a:t>、</a:t>
            </a:r>
            <a:r>
              <a:rPr dirty="0" sz="1200">
                <a:latin typeface="Calibri"/>
                <a:cs typeface="Calibri"/>
              </a:rPr>
              <a:t>SaaS</a:t>
            </a:r>
            <a:r>
              <a:rPr dirty="0" sz="1200" spc="-45">
                <a:latin typeface="Calibri"/>
                <a:cs typeface="Calibri"/>
              </a:rPr>
              <a:t> </a:t>
            </a:r>
            <a:r>
              <a:rPr dirty="0" sz="1200">
                <a:latin typeface="宋体"/>
                <a:cs typeface="宋体"/>
              </a:rPr>
              <a:t>各层面的全</a:t>
            </a:r>
            <a:r>
              <a:rPr dirty="0" sz="1200" spc="0">
                <a:latin typeface="宋体"/>
                <a:cs typeface="宋体"/>
              </a:rPr>
              <a:t>面</a:t>
            </a:r>
            <a:r>
              <a:rPr dirty="0" sz="1200">
                <a:latin typeface="宋体"/>
                <a:cs typeface="宋体"/>
              </a:rPr>
              <a:t>协同</a:t>
            </a:r>
            <a:r>
              <a:rPr dirty="0" sz="1200" spc="-110">
                <a:latin typeface="宋体"/>
                <a:cs typeface="宋体"/>
              </a:rPr>
              <a:t>，</a:t>
            </a:r>
            <a:r>
              <a:rPr dirty="0" sz="1200">
                <a:latin typeface="宋体"/>
                <a:cs typeface="宋体"/>
              </a:rPr>
              <a:t>主要包括六</a:t>
            </a:r>
            <a:r>
              <a:rPr dirty="0" sz="1200" spc="0">
                <a:latin typeface="宋体"/>
                <a:cs typeface="宋体"/>
              </a:rPr>
              <a:t>种</a:t>
            </a:r>
            <a:r>
              <a:rPr dirty="0" sz="1200">
                <a:latin typeface="宋体"/>
                <a:cs typeface="宋体"/>
              </a:rPr>
              <a:t>协</a:t>
            </a:r>
            <a:r>
              <a:rPr dirty="0" sz="1200" spc="-5">
                <a:latin typeface="宋体"/>
                <a:cs typeface="宋体"/>
              </a:rPr>
              <a:t>同</a:t>
            </a:r>
            <a:r>
              <a:rPr dirty="0" sz="1200" spc="-100">
                <a:latin typeface="宋体"/>
                <a:cs typeface="宋体"/>
              </a:rPr>
              <a:t>：</a:t>
            </a:r>
            <a:r>
              <a:rPr dirty="0" sz="1200">
                <a:latin typeface="宋体"/>
                <a:cs typeface="宋体"/>
              </a:rPr>
              <a:t>资源协同</a:t>
            </a:r>
            <a:r>
              <a:rPr dirty="0" sz="1200" spc="-100">
                <a:latin typeface="宋体"/>
                <a:cs typeface="宋体"/>
              </a:rPr>
              <a:t>、</a:t>
            </a:r>
            <a:r>
              <a:rPr dirty="0" sz="1200">
                <a:latin typeface="宋体"/>
                <a:cs typeface="宋体"/>
              </a:rPr>
              <a:t>数据协同</a:t>
            </a:r>
            <a:r>
              <a:rPr dirty="0" sz="1200" spc="-110">
                <a:latin typeface="宋体"/>
                <a:cs typeface="宋体"/>
              </a:rPr>
              <a:t>、</a:t>
            </a:r>
            <a:r>
              <a:rPr dirty="0" sz="1200">
                <a:latin typeface="宋体"/>
                <a:cs typeface="宋体"/>
              </a:rPr>
              <a:t>智能 协同</a:t>
            </a:r>
            <a:r>
              <a:rPr dirty="0" sz="1200" spc="-100">
                <a:latin typeface="宋体"/>
                <a:cs typeface="宋体"/>
              </a:rPr>
              <a:t>、</a:t>
            </a:r>
            <a:r>
              <a:rPr dirty="0" sz="1200">
                <a:latin typeface="宋体"/>
                <a:cs typeface="宋体"/>
              </a:rPr>
              <a:t>应用管理协同</a:t>
            </a:r>
            <a:r>
              <a:rPr dirty="0" sz="1200" spc="-100">
                <a:latin typeface="宋体"/>
                <a:cs typeface="宋体"/>
              </a:rPr>
              <a:t>、</a:t>
            </a:r>
            <a:r>
              <a:rPr dirty="0" sz="1200">
                <a:latin typeface="宋体"/>
                <a:cs typeface="宋体"/>
              </a:rPr>
              <a:t>业务管理协同</a:t>
            </a:r>
            <a:r>
              <a:rPr dirty="0" sz="1200" spc="-85">
                <a:latin typeface="宋体"/>
                <a:cs typeface="宋体"/>
              </a:rPr>
              <a:t>、</a:t>
            </a:r>
            <a:r>
              <a:rPr dirty="0" sz="1200">
                <a:latin typeface="宋体"/>
                <a:cs typeface="宋体"/>
              </a:rPr>
              <a:t>服务协同</a:t>
            </a:r>
            <a:r>
              <a:rPr dirty="0" sz="1200" spc="-100">
                <a:latin typeface="宋体"/>
                <a:cs typeface="宋体"/>
              </a:rPr>
              <a:t>。</a:t>
            </a:r>
            <a:r>
              <a:rPr dirty="0" sz="1200">
                <a:latin typeface="宋体"/>
                <a:cs typeface="宋体"/>
              </a:rPr>
              <a:t>其中</a:t>
            </a:r>
            <a:r>
              <a:rPr dirty="0" sz="1200" spc="-100">
                <a:latin typeface="宋体"/>
                <a:cs typeface="宋体"/>
              </a:rPr>
              <a:t>，</a:t>
            </a:r>
            <a:r>
              <a:rPr dirty="0" sz="1200">
                <a:latin typeface="宋体"/>
                <a:cs typeface="宋体"/>
              </a:rPr>
              <a:t>边缘计算不是单一的部 件</a:t>
            </a:r>
            <a:r>
              <a:rPr dirty="0" sz="1200" spc="-85">
                <a:latin typeface="宋体"/>
                <a:cs typeface="宋体"/>
              </a:rPr>
              <a:t>，</a:t>
            </a:r>
            <a:r>
              <a:rPr dirty="0" sz="1200">
                <a:latin typeface="宋体"/>
                <a:cs typeface="宋体"/>
              </a:rPr>
              <a:t>也不</a:t>
            </a:r>
            <a:r>
              <a:rPr dirty="0" sz="1200" spc="0">
                <a:latin typeface="宋体"/>
                <a:cs typeface="宋体"/>
              </a:rPr>
              <a:t>是</a:t>
            </a:r>
            <a:r>
              <a:rPr dirty="0" sz="1200">
                <a:latin typeface="宋体"/>
                <a:cs typeface="宋体"/>
              </a:rPr>
              <a:t>单一的</a:t>
            </a:r>
            <a:r>
              <a:rPr dirty="0" sz="1200" spc="0">
                <a:latin typeface="宋体"/>
                <a:cs typeface="宋体"/>
              </a:rPr>
              <a:t>层</a:t>
            </a:r>
            <a:r>
              <a:rPr dirty="0" sz="1200">
                <a:latin typeface="宋体"/>
                <a:cs typeface="宋体"/>
              </a:rPr>
              <a:t>次</a:t>
            </a:r>
            <a:r>
              <a:rPr dirty="0" sz="1200" spc="-85">
                <a:latin typeface="宋体"/>
                <a:cs typeface="宋体"/>
              </a:rPr>
              <a:t>，</a:t>
            </a:r>
            <a:r>
              <a:rPr dirty="0" sz="1200">
                <a:latin typeface="宋体"/>
                <a:cs typeface="宋体"/>
              </a:rPr>
              <a:t>而是</a:t>
            </a:r>
            <a:r>
              <a:rPr dirty="0" sz="1200" spc="0">
                <a:latin typeface="宋体"/>
                <a:cs typeface="宋体"/>
              </a:rPr>
              <a:t>涉</a:t>
            </a:r>
            <a:r>
              <a:rPr dirty="0" sz="1200">
                <a:latin typeface="宋体"/>
                <a:cs typeface="宋体"/>
              </a:rPr>
              <a:t>及到</a:t>
            </a:r>
            <a:r>
              <a:rPr dirty="0" sz="1200" spc="-315">
                <a:latin typeface="宋体"/>
                <a:cs typeface="宋体"/>
              </a:rPr>
              <a:t> </a:t>
            </a:r>
            <a:r>
              <a:rPr dirty="0" sz="1200" spc="-5">
                <a:latin typeface="Calibri"/>
                <a:cs typeface="Calibri"/>
              </a:rPr>
              <a:t>EC-laaS</a:t>
            </a:r>
            <a:r>
              <a:rPr dirty="0" sz="1200" spc="-75">
                <a:latin typeface="宋体"/>
                <a:cs typeface="宋体"/>
              </a:rPr>
              <a:t>、</a:t>
            </a:r>
            <a:r>
              <a:rPr dirty="0" sz="1200" spc="-10">
                <a:latin typeface="Calibri"/>
                <a:cs typeface="Calibri"/>
              </a:rPr>
              <a:t>EC-PaaS</a:t>
            </a:r>
            <a:r>
              <a:rPr dirty="0" sz="1200" spc="-75">
                <a:latin typeface="宋体"/>
                <a:cs typeface="宋体"/>
              </a:rPr>
              <a:t>、</a:t>
            </a:r>
            <a:r>
              <a:rPr dirty="0" sz="1200" spc="-5">
                <a:latin typeface="Calibri"/>
                <a:cs typeface="Calibri"/>
              </a:rPr>
              <a:t>EC-SaaS</a:t>
            </a:r>
            <a:r>
              <a:rPr dirty="0" sz="1200" spc="-10">
                <a:latin typeface="Calibri"/>
                <a:cs typeface="Calibri"/>
              </a:rPr>
              <a:t> </a:t>
            </a:r>
            <a:r>
              <a:rPr dirty="0" sz="1200">
                <a:latin typeface="宋体"/>
                <a:cs typeface="宋体"/>
              </a:rPr>
              <a:t>的端</a:t>
            </a:r>
            <a:r>
              <a:rPr dirty="0" sz="1200" spc="0">
                <a:latin typeface="宋体"/>
                <a:cs typeface="宋体"/>
              </a:rPr>
              <a:t>到</a:t>
            </a:r>
            <a:r>
              <a:rPr dirty="0" sz="1200">
                <a:latin typeface="宋体"/>
                <a:cs typeface="宋体"/>
              </a:rPr>
              <a:t>端开放平 台</a:t>
            </a:r>
            <a:r>
              <a:rPr dirty="0" sz="1200" spc="-5">
                <a:latin typeface="Calibri"/>
                <a:cs typeface="Calibri"/>
              </a:rPr>
              <a:t>[19]</a:t>
            </a:r>
            <a:r>
              <a:rPr dirty="0" sz="1200">
                <a:latin typeface="宋体"/>
                <a:cs typeface="宋体"/>
              </a:rPr>
              <a:t>。</a:t>
            </a:r>
            <a:endParaRPr sz="1200">
              <a:latin typeface="宋体"/>
              <a:cs typeface="宋体"/>
            </a:endParaRPr>
          </a:p>
        </p:txBody>
      </p:sp>
      <p:sp>
        <p:nvSpPr>
          <p:cNvPr id="5" name="object 5"/>
          <p:cNvSpPr/>
          <p:nvPr/>
        </p:nvSpPr>
        <p:spPr>
          <a:xfrm>
            <a:off x="1149096" y="6385560"/>
            <a:ext cx="5262372" cy="2926079"/>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643619" y="9383509"/>
            <a:ext cx="2280285"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265" b="1">
                <a:latin typeface="黑体"/>
                <a:cs typeface="黑体"/>
              </a:rPr>
              <a:t> </a:t>
            </a:r>
            <a:r>
              <a:rPr dirty="0" sz="1000" spc="-5" b="0">
                <a:latin typeface="等线 Light"/>
                <a:cs typeface="等线 Light"/>
              </a:rPr>
              <a:t>8</a:t>
            </a:r>
            <a:r>
              <a:rPr dirty="0" sz="1000" spc="50"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整</a:t>
            </a:r>
            <a:r>
              <a:rPr dirty="0" sz="1000" spc="-5" b="1">
                <a:latin typeface="黑体"/>
                <a:cs typeface="黑体"/>
              </a:rPr>
              <a:t>体技</a:t>
            </a:r>
            <a:r>
              <a:rPr dirty="0" sz="1000" spc="-10" b="1">
                <a:latin typeface="黑体"/>
                <a:cs typeface="黑体"/>
              </a:rPr>
              <a:t>术</a:t>
            </a:r>
            <a:r>
              <a:rPr dirty="0" sz="1000" spc="-5" b="1">
                <a:latin typeface="黑体"/>
                <a:cs typeface="黑体"/>
              </a:rPr>
              <a:t>框架</a:t>
            </a:r>
            <a:r>
              <a:rPr dirty="0" sz="1000" spc="-10" b="1">
                <a:latin typeface="黑体"/>
                <a:cs typeface="黑体"/>
              </a:rPr>
              <a:t>模</a:t>
            </a:r>
            <a:r>
              <a:rPr dirty="0" sz="1000" spc="-5" b="1">
                <a:latin typeface="黑体"/>
                <a:cs typeface="黑体"/>
              </a:rPr>
              <a:t>型之</a:t>
            </a:r>
            <a:r>
              <a:rPr dirty="0" sz="1000" spc="-10" b="1">
                <a:latin typeface="黑体"/>
                <a:cs typeface="黑体"/>
              </a:rPr>
              <a:t>一</a:t>
            </a:r>
            <a:r>
              <a:rPr dirty="0" sz="1000" spc="-5" b="0">
                <a:latin typeface="等线 Light"/>
                <a:cs typeface="等线 Light"/>
              </a:rPr>
              <a:t>[19]</a:t>
            </a:r>
            <a:endParaRPr sz="1000">
              <a:latin typeface="等线 Light"/>
              <a:cs typeface="等线 Light"/>
            </a:endParaRPr>
          </a:p>
        </p:txBody>
      </p:sp>
      <p:sp>
        <p:nvSpPr>
          <p:cNvPr id="7" name="object 7"/>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485900" y="947928"/>
            <a:ext cx="4587240" cy="270662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3743197"/>
            <a:ext cx="5359400" cy="2866390"/>
          </a:xfrm>
          <a:prstGeom prst="rect">
            <a:avLst/>
          </a:prstGeom>
        </p:spPr>
        <p:txBody>
          <a:bodyPr wrap="square" lIns="0" tIns="12065" rIns="0" bIns="0" rtlCol="0" vert="horz">
            <a:spAutoFit/>
          </a:bodyPr>
          <a:lstStyle/>
          <a:p>
            <a:pPr marL="1373505">
              <a:lnSpc>
                <a:spcPct val="100000"/>
              </a:lnSpc>
              <a:spcBef>
                <a:spcPts val="95"/>
              </a:spcBef>
            </a:pPr>
            <a:r>
              <a:rPr dirty="0" sz="1000" spc="-10" b="1">
                <a:latin typeface="黑体"/>
                <a:cs typeface="黑体"/>
              </a:rPr>
              <a:t>图</a:t>
            </a:r>
            <a:r>
              <a:rPr dirty="0" sz="1000" spc="-260" b="1">
                <a:latin typeface="黑体"/>
                <a:cs typeface="黑体"/>
              </a:rPr>
              <a:t> </a:t>
            </a:r>
            <a:r>
              <a:rPr dirty="0" sz="1000" spc="-5" b="0">
                <a:latin typeface="等线 Light"/>
                <a:cs typeface="等线 Light"/>
              </a:rPr>
              <a:t>9</a:t>
            </a:r>
            <a:r>
              <a:rPr dirty="0" sz="1000" spc="55" b="0">
                <a:latin typeface="等线 Light"/>
                <a:cs typeface="等线 Light"/>
              </a:rPr>
              <a:t> </a:t>
            </a:r>
            <a:r>
              <a:rPr dirty="0" sz="1000" spc="-5" b="1">
                <a:latin typeface="黑体"/>
                <a:cs typeface="黑体"/>
              </a:rPr>
              <a:t>阿</a:t>
            </a:r>
            <a:r>
              <a:rPr dirty="0" sz="1000" spc="-10" b="1">
                <a:latin typeface="黑体"/>
                <a:cs typeface="黑体"/>
              </a:rPr>
              <a:t>里</a:t>
            </a:r>
            <a:r>
              <a:rPr dirty="0" sz="1000" spc="-5" b="1">
                <a:latin typeface="黑体"/>
                <a:cs typeface="黑体"/>
              </a:rPr>
              <a:t>云边</a:t>
            </a:r>
            <a:r>
              <a:rPr dirty="0" sz="1000" spc="-10" b="1">
                <a:latin typeface="黑体"/>
                <a:cs typeface="黑体"/>
              </a:rPr>
              <a:t>缘</a:t>
            </a:r>
            <a:r>
              <a:rPr dirty="0" sz="1000" spc="-5" b="1">
                <a:latin typeface="黑体"/>
                <a:cs typeface="黑体"/>
              </a:rPr>
              <a:t>计算</a:t>
            </a:r>
            <a:r>
              <a:rPr dirty="0" sz="1000" spc="-10" b="1">
                <a:latin typeface="黑体"/>
                <a:cs typeface="黑体"/>
              </a:rPr>
              <a:t>框</a:t>
            </a:r>
            <a:r>
              <a:rPr dirty="0" sz="1000" spc="-5" b="1">
                <a:latin typeface="黑体"/>
                <a:cs typeface="黑体"/>
              </a:rPr>
              <a:t>架（</a:t>
            </a:r>
            <a:r>
              <a:rPr dirty="0" sz="1000" spc="-10" b="1">
                <a:latin typeface="黑体"/>
                <a:cs typeface="黑体"/>
              </a:rPr>
              <a:t>来</a:t>
            </a:r>
            <a:r>
              <a:rPr dirty="0" sz="1000" spc="-5" b="1">
                <a:latin typeface="黑体"/>
                <a:cs typeface="黑体"/>
              </a:rPr>
              <a:t>源：</a:t>
            </a:r>
            <a:r>
              <a:rPr dirty="0" sz="1000" spc="-10" b="1">
                <a:latin typeface="黑体"/>
                <a:cs typeface="黑体"/>
              </a:rPr>
              <a:t>网</a:t>
            </a:r>
            <a:r>
              <a:rPr dirty="0" sz="1000" spc="-5" b="1">
                <a:latin typeface="黑体"/>
                <a:cs typeface="黑体"/>
              </a:rPr>
              <a:t>络资</a:t>
            </a:r>
            <a:r>
              <a:rPr dirty="0" sz="1000" spc="-10" b="1">
                <a:latin typeface="黑体"/>
                <a:cs typeface="黑体"/>
              </a:rPr>
              <a:t>料）</a:t>
            </a:r>
            <a:endParaRPr sz="1000">
              <a:latin typeface="黑体"/>
              <a:cs typeface="黑体"/>
            </a:endParaRPr>
          </a:p>
          <a:p>
            <a:pPr algn="just" marL="12700" marR="59690" indent="304800">
              <a:lnSpc>
                <a:spcPct val="162500"/>
              </a:lnSpc>
              <a:spcBef>
                <a:spcPts val="110"/>
              </a:spcBef>
            </a:pPr>
            <a:r>
              <a:rPr dirty="0" sz="1200">
                <a:latin typeface="宋体"/>
                <a:cs typeface="宋体"/>
              </a:rPr>
              <a:t>阿里云刚刚推出</a:t>
            </a:r>
            <a:r>
              <a:rPr dirty="0" sz="1200" spc="0">
                <a:latin typeface="宋体"/>
                <a:cs typeface="宋体"/>
              </a:rPr>
              <a:t>了</a:t>
            </a:r>
            <a:r>
              <a:rPr dirty="0" sz="1200">
                <a:latin typeface="宋体"/>
                <a:cs typeface="宋体"/>
              </a:rPr>
              <a:t>边缘计算框架</a:t>
            </a:r>
            <a:r>
              <a:rPr dirty="0" sz="1200" spc="-120">
                <a:latin typeface="宋体"/>
                <a:cs typeface="宋体"/>
              </a:rPr>
              <a:t>，</a:t>
            </a:r>
            <a:r>
              <a:rPr dirty="0" sz="1200">
                <a:latin typeface="宋体"/>
                <a:cs typeface="宋体"/>
              </a:rPr>
              <a:t>称为</a:t>
            </a:r>
            <a:r>
              <a:rPr dirty="0" sz="1200" spc="-335">
                <a:latin typeface="宋体"/>
                <a:cs typeface="宋体"/>
              </a:rPr>
              <a:t> </a:t>
            </a:r>
            <a:r>
              <a:rPr dirty="0" sz="1200">
                <a:latin typeface="Calibri"/>
                <a:cs typeface="Calibri"/>
              </a:rPr>
              <a:t>link</a:t>
            </a:r>
            <a:r>
              <a:rPr dirty="0" sz="1200" spc="-40">
                <a:latin typeface="Calibri"/>
                <a:cs typeface="Calibri"/>
              </a:rPr>
              <a:t> </a:t>
            </a:r>
            <a:r>
              <a:rPr dirty="0" sz="1200" spc="-30">
                <a:latin typeface="Calibri"/>
                <a:cs typeface="Calibri"/>
              </a:rPr>
              <a:t>edge</a:t>
            </a:r>
            <a:r>
              <a:rPr dirty="0" sz="1200" spc="-30">
                <a:latin typeface="宋体"/>
                <a:cs typeface="宋体"/>
              </a:rPr>
              <a:t>，</a:t>
            </a:r>
            <a:r>
              <a:rPr dirty="0" sz="1200">
                <a:latin typeface="宋体"/>
                <a:cs typeface="宋体"/>
              </a:rPr>
              <a:t>目前还在公测当中</a:t>
            </a:r>
            <a:r>
              <a:rPr dirty="0" sz="1200" spc="-120">
                <a:latin typeface="宋体"/>
                <a:cs typeface="宋体"/>
              </a:rPr>
              <a:t>。</a:t>
            </a:r>
            <a:r>
              <a:rPr dirty="0" sz="1200">
                <a:latin typeface="宋体"/>
                <a:cs typeface="宋体"/>
              </a:rPr>
              <a:t>借助 </a:t>
            </a:r>
            <a:r>
              <a:rPr dirty="0" sz="1200" spc="0">
                <a:latin typeface="宋体"/>
                <a:cs typeface="宋体"/>
              </a:rPr>
              <a:t>物</a:t>
            </a:r>
            <a:r>
              <a:rPr dirty="0" sz="1200">
                <a:latin typeface="宋体"/>
                <a:cs typeface="宋体"/>
              </a:rPr>
              <a:t>联</a:t>
            </a:r>
            <a:r>
              <a:rPr dirty="0" sz="1200" spc="0">
                <a:latin typeface="宋体"/>
                <a:cs typeface="宋体"/>
              </a:rPr>
              <a:t>网</a:t>
            </a:r>
            <a:r>
              <a:rPr dirty="0" sz="1200">
                <a:latin typeface="宋体"/>
                <a:cs typeface="宋体"/>
              </a:rPr>
              <a:t>平</a:t>
            </a:r>
            <a:r>
              <a:rPr dirty="0" sz="1200" spc="0">
                <a:latin typeface="宋体"/>
                <a:cs typeface="宋体"/>
              </a:rPr>
              <a:t>台</a:t>
            </a:r>
            <a:r>
              <a:rPr dirty="0" sz="1200">
                <a:latin typeface="宋体"/>
                <a:cs typeface="宋体"/>
              </a:rPr>
              <a:t>提</a:t>
            </a:r>
            <a:r>
              <a:rPr dirty="0" sz="1200" spc="0">
                <a:latin typeface="宋体"/>
                <a:cs typeface="宋体"/>
              </a:rPr>
              <a:t>供</a:t>
            </a:r>
            <a:r>
              <a:rPr dirty="0" sz="1200">
                <a:latin typeface="宋体"/>
                <a:cs typeface="宋体"/>
              </a:rPr>
              <a:t>的</a:t>
            </a:r>
            <a:r>
              <a:rPr dirty="0" sz="1200" spc="-295">
                <a:latin typeface="宋体"/>
                <a:cs typeface="宋体"/>
              </a:rPr>
              <a:t> </a:t>
            </a:r>
            <a:r>
              <a:rPr dirty="0" sz="1200" spc="-5">
                <a:latin typeface="Calibri"/>
                <a:cs typeface="Calibri"/>
              </a:rPr>
              <a:t>IoT</a:t>
            </a:r>
            <a:r>
              <a:rPr dirty="0" sz="1200" spc="5">
                <a:latin typeface="Calibri"/>
                <a:cs typeface="Calibri"/>
              </a:rPr>
              <a:t> </a:t>
            </a:r>
            <a:r>
              <a:rPr dirty="0" sz="1200" spc="-5">
                <a:latin typeface="Calibri"/>
                <a:cs typeface="Calibri"/>
              </a:rPr>
              <a:t>Hub</a:t>
            </a:r>
            <a:r>
              <a:rPr dirty="0" sz="1200" spc="-5">
                <a:latin typeface="宋体"/>
                <a:cs typeface="宋体"/>
              </a:rPr>
              <a:t>，</a:t>
            </a:r>
            <a:r>
              <a:rPr dirty="0" sz="1200" spc="-5">
                <a:latin typeface="Calibri"/>
                <a:cs typeface="Calibri"/>
              </a:rPr>
              <a:t>Link</a:t>
            </a:r>
            <a:r>
              <a:rPr dirty="0" sz="1200">
                <a:latin typeface="Calibri"/>
                <a:cs typeface="Calibri"/>
              </a:rPr>
              <a:t> </a:t>
            </a:r>
            <a:r>
              <a:rPr dirty="0" sz="1200" spc="-10">
                <a:latin typeface="Calibri"/>
                <a:cs typeface="Calibri"/>
              </a:rPr>
              <a:t>Edge</a:t>
            </a:r>
            <a:r>
              <a:rPr dirty="0" sz="1200" spc="30">
                <a:latin typeface="Calibri"/>
                <a:cs typeface="Calibri"/>
              </a:rPr>
              <a:t> </a:t>
            </a:r>
            <a:r>
              <a:rPr dirty="0" sz="1200" spc="0">
                <a:latin typeface="宋体"/>
                <a:cs typeface="宋体"/>
              </a:rPr>
              <a:t>可</a:t>
            </a:r>
            <a:r>
              <a:rPr dirty="0" sz="1200">
                <a:latin typeface="宋体"/>
                <a:cs typeface="宋体"/>
              </a:rPr>
              <a:t>以</a:t>
            </a:r>
            <a:r>
              <a:rPr dirty="0" sz="1200" spc="0">
                <a:latin typeface="宋体"/>
                <a:cs typeface="宋体"/>
              </a:rPr>
              <a:t>将</a:t>
            </a:r>
            <a:r>
              <a:rPr dirty="0" sz="1200">
                <a:latin typeface="宋体"/>
                <a:cs typeface="宋体"/>
              </a:rPr>
              <a:t>边</a:t>
            </a:r>
            <a:r>
              <a:rPr dirty="0" sz="1200" spc="0">
                <a:latin typeface="宋体"/>
                <a:cs typeface="宋体"/>
              </a:rPr>
              <a:t>缘</a:t>
            </a:r>
            <a:r>
              <a:rPr dirty="0" sz="1200">
                <a:latin typeface="宋体"/>
                <a:cs typeface="宋体"/>
              </a:rPr>
              <a:t>设</a:t>
            </a:r>
            <a:r>
              <a:rPr dirty="0" sz="1200" spc="0">
                <a:latin typeface="宋体"/>
                <a:cs typeface="宋体"/>
              </a:rPr>
              <a:t>备</a:t>
            </a:r>
            <a:r>
              <a:rPr dirty="0" sz="1200">
                <a:latin typeface="宋体"/>
                <a:cs typeface="宋体"/>
              </a:rPr>
              <a:t>的</a:t>
            </a:r>
            <a:r>
              <a:rPr dirty="0" sz="1200" spc="0">
                <a:latin typeface="宋体"/>
                <a:cs typeface="宋体"/>
              </a:rPr>
              <a:t>数</a:t>
            </a:r>
            <a:r>
              <a:rPr dirty="0" sz="1200">
                <a:latin typeface="宋体"/>
                <a:cs typeface="宋体"/>
              </a:rPr>
              <a:t>据</a:t>
            </a:r>
            <a:r>
              <a:rPr dirty="0" sz="1200" spc="0">
                <a:latin typeface="宋体"/>
                <a:cs typeface="宋体"/>
              </a:rPr>
              <a:t>同</a:t>
            </a:r>
            <a:r>
              <a:rPr dirty="0" sz="1200">
                <a:latin typeface="宋体"/>
                <a:cs typeface="宋体"/>
              </a:rPr>
              <a:t>步</a:t>
            </a:r>
            <a:r>
              <a:rPr dirty="0" sz="1200" spc="0">
                <a:latin typeface="宋体"/>
                <a:cs typeface="宋体"/>
              </a:rPr>
              <a:t>到</a:t>
            </a:r>
            <a:r>
              <a:rPr dirty="0" sz="1200">
                <a:latin typeface="宋体"/>
                <a:cs typeface="宋体"/>
              </a:rPr>
              <a:t>物</a:t>
            </a:r>
            <a:r>
              <a:rPr dirty="0" sz="1200" spc="0">
                <a:latin typeface="宋体"/>
                <a:cs typeface="宋体"/>
              </a:rPr>
              <a:t>联</a:t>
            </a:r>
            <a:r>
              <a:rPr dirty="0" sz="1200">
                <a:latin typeface="宋体"/>
                <a:cs typeface="宋体"/>
              </a:rPr>
              <a:t>网</a:t>
            </a:r>
            <a:r>
              <a:rPr dirty="0" sz="1200" spc="0">
                <a:latin typeface="宋体"/>
                <a:cs typeface="宋体"/>
              </a:rPr>
              <a:t>平</a:t>
            </a:r>
            <a:r>
              <a:rPr dirty="0" sz="1200">
                <a:latin typeface="宋体"/>
                <a:cs typeface="宋体"/>
              </a:rPr>
              <a:t>台 进行云端分析，并能实现接收物联网平台下发的指令进行控制设备</a:t>
            </a:r>
            <a:r>
              <a:rPr dirty="0" sz="1200" spc="-5">
                <a:latin typeface="Calibri"/>
                <a:cs typeface="Calibri"/>
              </a:rPr>
              <a:t>[20]</a:t>
            </a:r>
            <a:r>
              <a:rPr dirty="0" sz="1200">
                <a:latin typeface="宋体"/>
                <a:cs typeface="宋体"/>
              </a:rPr>
              <a:t>。</a:t>
            </a:r>
            <a:endParaRPr sz="1200">
              <a:latin typeface="宋体"/>
              <a:cs typeface="宋体"/>
            </a:endParaRPr>
          </a:p>
          <a:p>
            <a:pPr marL="12700" marR="5080" indent="304800">
              <a:lnSpc>
                <a:spcPct val="162500"/>
              </a:lnSpc>
            </a:pPr>
            <a:r>
              <a:rPr dirty="0" sz="1200">
                <a:latin typeface="宋体"/>
                <a:cs typeface="宋体"/>
              </a:rPr>
              <a:t>总体来说</a:t>
            </a:r>
            <a:r>
              <a:rPr dirty="0" sz="1200" spc="-240">
                <a:latin typeface="宋体"/>
                <a:cs typeface="宋体"/>
              </a:rPr>
              <a:t>，</a:t>
            </a:r>
            <a:r>
              <a:rPr dirty="0" sz="1200">
                <a:latin typeface="宋体"/>
                <a:cs typeface="宋体"/>
              </a:rPr>
              <a:t>我国的智慧建筑边云协同技术框架研究还处于起步阶段</a:t>
            </a:r>
            <a:r>
              <a:rPr dirty="0" sz="1200" spc="-229">
                <a:latin typeface="宋体"/>
                <a:cs typeface="宋体"/>
              </a:rPr>
              <a:t>。</a:t>
            </a:r>
            <a:r>
              <a:rPr dirty="0" sz="1200">
                <a:latin typeface="宋体"/>
                <a:cs typeface="宋体"/>
              </a:rPr>
              <a:t>边云协 同计算技术包括各种类目和子类目，所有这些都应该赋予各种技术标准和案例， 从智慧建筑再到整个智慧城市</a:t>
            </a:r>
            <a:r>
              <a:rPr dirty="0" sz="1200" spc="-240">
                <a:latin typeface="宋体"/>
                <a:cs typeface="宋体"/>
              </a:rPr>
              <a:t>。</a:t>
            </a:r>
            <a:r>
              <a:rPr dirty="0" sz="1200">
                <a:latin typeface="宋体"/>
                <a:cs typeface="宋体"/>
              </a:rPr>
              <a:t>目前边云协同计算技术还未形成标准化</a:t>
            </a:r>
            <a:r>
              <a:rPr dirty="0" sz="1200" spc="-229">
                <a:latin typeface="宋体"/>
                <a:cs typeface="宋体"/>
              </a:rPr>
              <a:t>，</a:t>
            </a:r>
            <a:r>
              <a:rPr dirty="0" sz="1200">
                <a:latin typeface="宋体"/>
                <a:cs typeface="宋体"/>
              </a:rPr>
              <a:t>需要行 业及协会牵头来统一落实</a:t>
            </a:r>
            <a:r>
              <a:rPr dirty="0" sz="1200" spc="-240">
                <a:latin typeface="宋体"/>
                <a:cs typeface="宋体"/>
              </a:rPr>
              <a:t>。</a:t>
            </a:r>
            <a:r>
              <a:rPr dirty="0" sz="1200">
                <a:latin typeface="宋体"/>
                <a:cs typeface="宋体"/>
              </a:rPr>
              <a:t>加强边云协同计算的技术标准和规范建设</a:t>
            </a:r>
            <a:r>
              <a:rPr dirty="0" sz="1200" spc="-229">
                <a:latin typeface="宋体"/>
                <a:cs typeface="宋体"/>
              </a:rPr>
              <a:t>，</a:t>
            </a:r>
            <a:r>
              <a:rPr dirty="0" sz="1200">
                <a:latin typeface="宋体"/>
                <a:cs typeface="宋体"/>
              </a:rPr>
              <a:t>注重将边 </a:t>
            </a:r>
            <a:r>
              <a:rPr dirty="0" sz="1200" spc="10">
                <a:latin typeface="宋体"/>
                <a:cs typeface="宋体"/>
              </a:rPr>
              <a:t>云协同</a:t>
            </a:r>
            <a:r>
              <a:rPr dirty="0" sz="1200" spc="0">
                <a:latin typeface="宋体"/>
                <a:cs typeface="宋体"/>
              </a:rPr>
              <a:t>计</a:t>
            </a:r>
            <a:r>
              <a:rPr dirty="0" sz="1200" spc="10">
                <a:latin typeface="宋体"/>
                <a:cs typeface="宋体"/>
              </a:rPr>
              <a:t>算技术发展</a:t>
            </a:r>
            <a:r>
              <a:rPr dirty="0" sz="1200" spc="0">
                <a:latin typeface="宋体"/>
                <a:cs typeface="宋体"/>
              </a:rPr>
              <a:t>与</a:t>
            </a:r>
            <a:r>
              <a:rPr dirty="0" sz="1200" spc="10">
                <a:latin typeface="宋体"/>
                <a:cs typeface="宋体"/>
              </a:rPr>
              <a:t>新一代信息</a:t>
            </a:r>
            <a:r>
              <a:rPr dirty="0" sz="1200" spc="0">
                <a:latin typeface="宋体"/>
                <a:cs typeface="宋体"/>
              </a:rPr>
              <a:t>技</a:t>
            </a:r>
            <a:r>
              <a:rPr dirty="0" sz="1200" spc="10">
                <a:latin typeface="宋体"/>
                <a:cs typeface="宋体"/>
              </a:rPr>
              <a:t>术结合与融合</a:t>
            </a:r>
            <a:r>
              <a:rPr dirty="0" sz="1200" spc="0">
                <a:latin typeface="宋体"/>
                <a:cs typeface="宋体"/>
              </a:rPr>
              <a:t>，</a:t>
            </a:r>
            <a:r>
              <a:rPr dirty="0" sz="1200" spc="10">
                <a:latin typeface="宋体"/>
                <a:cs typeface="宋体"/>
              </a:rPr>
              <a:t>加强智慧建</a:t>
            </a:r>
            <a:r>
              <a:rPr dirty="0" sz="1200" spc="0">
                <a:latin typeface="宋体"/>
                <a:cs typeface="宋体"/>
              </a:rPr>
              <a:t>筑</a:t>
            </a:r>
            <a:r>
              <a:rPr dirty="0" sz="1200" spc="10">
                <a:latin typeface="宋体"/>
                <a:cs typeface="宋体"/>
              </a:rPr>
              <a:t>开源生态</a:t>
            </a:r>
            <a:r>
              <a:rPr dirty="0" sz="1200">
                <a:latin typeface="宋体"/>
                <a:cs typeface="宋体"/>
              </a:rPr>
              <a:t>建 设。</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991360" y="1105014"/>
            <a:ext cx="3579495"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黑体"/>
                <a:cs typeface="黑体"/>
              </a:rPr>
              <a:t>第</a:t>
            </a:r>
            <a:r>
              <a:rPr dirty="0" sz="1800" spc="-10" b="1">
                <a:latin typeface="黑体"/>
                <a:cs typeface="黑体"/>
              </a:rPr>
              <a:t>二章</a:t>
            </a:r>
            <a:r>
              <a:rPr dirty="0" sz="1800" spc="-30" b="1">
                <a:latin typeface="黑体"/>
                <a:cs typeface="黑体"/>
              </a:rPr>
              <a:t> </a:t>
            </a:r>
            <a:r>
              <a:rPr dirty="0" sz="1800" spc="-5" b="1">
                <a:latin typeface="黑体"/>
                <a:cs typeface="黑体"/>
              </a:rPr>
              <a:t>新</a:t>
            </a:r>
            <a:r>
              <a:rPr dirty="0" sz="1800" spc="-10" b="1">
                <a:latin typeface="黑体"/>
                <a:cs typeface="黑体"/>
              </a:rPr>
              <a:t>兴</a:t>
            </a:r>
            <a:r>
              <a:rPr dirty="0" sz="1800" spc="-5" b="1">
                <a:latin typeface="黑体"/>
                <a:cs typeface="黑体"/>
              </a:rPr>
              <a:t>技</a:t>
            </a:r>
            <a:r>
              <a:rPr dirty="0" sz="1800" spc="-10" b="1">
                <a:latin typeface="黑体"/>
                <a:cs typeface="黑体"/>
              </a:rPr>
              <a:t>术</a:t>
            </a:r>
            <a:r>
              <a:rPr dirty="0" sz="1800" spc="-5" b="1">
                <a:latin typeface="黑体"/>
                <a:cs typeface="黑体"/>
              </a:rPr>
              <a:t>赋能</a:t>
            </a:r>
            <a:r>
              <a:rPr dirty="0" sz="1800" spc="-10" b="1">
                <a:latin typeface="黑体"/>
                <a:cs typeface="黑体"/>
              </a:rPr>
              <a:t>智</a:t>
            </a:r>
            <a:r>
              <a:rPr dirty="0" sz="1800" spc="-5" b="1">
                <a:latin typeface="黑体"/>
                <a:cs typeface="黑体"/>
              </a:rPr>
              <a:t>慧</a:t>
            </a:r>
            <a:r>
              <a:rPr dirty="0" sz="1800" spc="-10" b="1">
                <a:latin typeface="黑体"/>
                <a:cs typeface="黑体"/>
              </a:rPr>
              <a:t>建</a:t>
            </a:r>
            <a:r>
              <a:rPr dirty="0" sz="1800" spc="-5" b="1">
                <a:latin typeface="黑体"/>
                <a:cs typeface="黑体"/>
              </a:rPr>
              <a:t>筑</a:t>
            </a:r>
            <a:r>
              <a:rPr dirty="0" sz="1800" spc="-10" b="1">
                <a:latin typeface="黑体"/>
                <a:cs typeface="黑体"/>
              </a:rPr>
              <a:t>发展</a:t>
            </a:r>
            <a:endParaRPr sz="1800">
              <a:latin typeface="黑体"/>
              <a:cs typeface="黑体"/>
            </a:endParaRPr>
          </a:p>
        </p:txBody>
      </p:sp>
      <p:sp>
        <p:nvSpPr>
          <p:cNvPr id="4" name="object 4"/>
          <p:cNvSpPr txBox="1"/>
          <p:nvPr/>
        </p:nvSpPr>
        <p:spPr>
          <a:xfrm>
            <a:off x="1130300" y="1539354"/>
            <a:ext cx="5376545" cy="457454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在智能建筑的基础上</a:t>
            </a:r>
            <a:r>
              <a:rPr dirty="0" sz="1200" spc="-540">
                <a:latin typeface="宋体"/>
                <a:cs typeface="宋体"/>
              </a:rPr>
              <a:t>，</a:t>
            </a:r>
            <a:r>
              <a:rPr dirty="0" sz="1200">
                <a:latin typeface="宋体"/>
                <a:cs typeface="宋体"/>
              </a:rPr>
              <a:t>以人工智能技术作为核心支撑和动力驱动</a:t>
            </a:r>
            <a:r>
              <a:rPr dirty="0" sz="1200" spc="-530">
                <a:latin typeface="宋体"/>
                <a:cs typeface="宋体"/>
              </a:rPr>
              <a:t>，</a:t>
            </a:r>
            <a:r>
              <a:rPr dirty="0" sz="1200">
                <a:latin typeface="宋体"/>
                <a:cs typeface="宋体"/>
              </a:rPr>
              <a:t>以云计</a:t>
            </a:r>
            <a:r>
              <a:rPr dirty="0" sz="1200" spc="-5">
                <a:latin typeface="宋体"/>
                <a:cs typeface="宋体"/>
              </a:rPr>
              <a:t>算</a:t>
            </a:r>
            <a:r>
              <a:rPr dirty="0" sz="1200">
                <a:latin typeface="宋体"/>
                <a:cs typeface="宋体"/>
              </a:rPr>
              <a:t>、</a:t>
            </a:r>
            <a:endParaRPr sz="1200">
              <a:latin typeface="宋体"/>
              <a:cs typeface="宋体"/>
            </a:endParaRPr>
          </a:p>
          <a:p>
            <a:pPr marL="12700" marR="80645">
              <a:lnSpc>
                <a:spcPct val="162500"/>
              </a:lnSpc>
            </a:pPr>
            <a:r>
              <a:rPr dirty="0" sz="1200">
                <a:latin typeface="宋体"/>
                <a:cs typeface="宋体"/>
              </a:rPr>
              <a:t>大数据</a:t>
            </a:r>
            <a:r>
              <a:rPr dirty="0" sz="1200" spc="-160">
                <a:latin typeface="宋体"/>
                <a:cs typeface="宋体"/>
              </a:rPr>
              <a:t>、</a:t>
            </a:r>
            <a:r>
              <a:rPr dirty="0" sz="1200">
                <a:latin typeface="宋体"/>
                <a:cs typeface="宋体"/>
              </a:rPr>
              <a:t>区块链</a:t>
            </a:r>
            <a:r>
              <a:rPr dirty="0" sz="1200" spc="-160">
                <a:latin typeface="宋体"/>
                <a:cs typeface="宋体"/>
              </a:rPr>
              <a:t>、</a:t>
            </a:r>
            <a:r>
              <a:rPr dirty="0" sz="1200">
                <a:latin typeface="宋体"/>
                <a:cs typeface="宋体"/>
              </a:rPr>
              <a:t>物联网等作为技术支持和空间延伸</a:t>
            </a:r>
            <a:r>
              <a:rPr dirty="0" sz="1200" spc="-160">
                <a:latin typeface="宋体"/>
                <a:cs typeface="宋体"/>
              </a:rPr>
              <a:t>，</a:t>
            </a:r>
            <a:r>
              <a:rPr dirty="0" sz="1200">
                <a:latin typeface="宋体"/>
                <a:cs typeface="宋体"/>
              </a:rPr>
              <a:t>经过有机的结合和协调工 作，将最终成就智慧建筑的发展目标。</a:t>
            </a:r>
            <a:endParaRPr sz="1200">
              <a:latin typeface="宋体"/>
              <a:cs typeface="宋体"/>
            </a:endParaRPr>
          </a:p>
          <a:p>
            <a:pPr>
              <a:lnSpc>
                <a:spcPct val="100000"/>
              </a:lnSpc>
              <a:spcBef>
                <a:spcPts val="45"/>
              </a:spcBef>
            </a:pPr>
            <a:endParaRPr sz="1450">
              <a:latin typeface="Times New Roman"/>
              <a:cs typeface="Times New Roman"/>
            </a:endParaRPr>
          </a:p>
          <a:p>
            <a:pPr marL="12700">
              <a:lnSpc>
                <a:spcPct val="100000"/>
              </a:lnSpc>
            </a:pPr>
            <a:r>
              <a:rPr dirty="0" sz="1200" spc="-5">
                <a:latin typeface="Cambria"/>
                <a:cs typeface="Cambria"/>
              </a:rPr>
              <a:t>2.1</a:t>
            </a:r>
            <a:r>
              <a:rPr dirty="0" sz="1200" spc="60">
                <a:latin typeface="Cambria"/>
                <a:cs typeface="Cambria"/>
              </a:rPr>
              <a:t> </a:t>
            </a:r>
            <a:r>
              <a:rPr dirty="0" sz="1200">
                <a:latin typeface="黑体"/>
                <a:cs typeface="黑体"/>
              </a:rPr>
              <a:t>人工智能技术</a:t>
            </a:r>
            <a:endParaRPr sz="1200">
              <a:latin typeface="黑体"/>
              <a:cs typeface="黑体"/>
            </a:endParaRPr>
          </a:p>
          <a:p>
            <a:pPr>
              <a:lnSpc>
                <a:spcPct val="100000"/>
              </a:lnSpc>
            </a:pPr>
            <a:endParaRPr sz="1150">
              <a:latin typeface="Times New Roman"/>
              <a:cs typeface="Times New Roman"/>
            </a:endParaRPr>
          </a:p>
          <a:p>
            <a:pPr marL="281940">
              <a:lnSpc>
                <a:spcPct val="100000"/>
              </a:lnSpc>
            </a:pPr>
            <a:r>
              <a:rPr dirty="0" sz="1200" spc="-5">
                <a:latin typeface="Calibri"/>
                <a:cs typeface="Calibri"/>
              </a:rPr>
              <a:t>2.1.1</a:t>
            </a:r>
            <a:r>
              <a:rPr dirty="0" sz="1200" spc="65">
                <a:latin typeface="Calibri"/>
                <a:cs typeface="Calibri"/>
              </a:rPr>
              <a:t> </a:t>
            </a:r>
            <a:r>
              <a:rPr dirty="0" sz="1200">
                <a:latin typeface="黑体"/>
                <a:cs typeface="黑体"/>
              </a:rPr>
              <a:t>人工智能技术概述及发展现状</a:t>
            </a:r>
            <a:endParaRPr sz="1200">
              <a:latin typeface="黑体"/>
              <a:cs typeface="黑体"/>
            </a:endParaRPr>
          </a:p>
          <a:p>
            <a:pPr algn="just" marL="12700" marR="80645" indent="304800">
              <a:lnSpc>
                <a:spcPct val="162500"/>
              </a:lnSpc>
              <a:spcBef>
                <a:spcPts val="385"/>
              </a:spcBef>
            </a:pPr>
            <a:r>
              <a:rPr dirty="0" sz="1200">
                <a:latin typeface="宋体"/>
                <a:cs typeface="宋体"/>
              </a:rPr>
              <a:t>人工智能技术指通过计算机程序来实现人类智能的技术</a:t>
            </a:r>
            <a:r>
              <a:rPr dirty="0" sz="1200" spc="-470">
                <a:latin typeface="宋体"/>
                <a:cs typeface="宋体"/>
              </a:rPr>
              <a:t>，</a:t>
            </a:r>
            <a:r>
              <a:rPr dirty="0" sz="1200">
                <a:latin typeface="宋体"/>
                <a:cs typeface="宋体"/>
              </a:rPr>
              <a:t>人工智能技术赋予 计算机以人类的思考和处理事务甚至学习的能力</a:t>
            </a:r>
            <a:r>
              <a:rPr dirty="0" sz="1200" spc="-470">
                <a:latin typeface="宋体"/>
                <a:cs typeface="宋体"/>
              </a:rPr>
              <a:t>，</a:t>
            </a:r>
            <a:r>
              <a:rPr dirty="0" sz="1200">
                <a:latin typeface="宋体"/>
                <a:cs typeface="宋体"/>
              </a:rPr>
              <a:t>帮助人类完成原本只能由人的 智力胜任的工作。</a:t>
            </a:r>
            <a:endParaRPr sz="1200">
              <a:latin typeface="宋体"/>
              <a:cs typeface="宋体"/>
            </a:endParaRPr>
          </a:p>
          <a:p>
            <a:pPr algn="just" marL="12700" marR="79375" indent="304800">
              <a:lnSpc>
                <a:spcPct val="162500"/>
              </a:lnSpc>
            </a:pPr>
            <a:r>
              <a:rPr dirty="0" sz="1200">
                <a:latin typeface="宋体"/>
                <a:cs typeface="宋体"/>
              </a:rPr>
              <a:t>当今时代</a:t>
            </a:r>
            <a:r>
              <a:rPr dirty="0" sz="1200" spc="-220">
                <a:latin typeface="宋体"/>
                <a:cs typeface="宋体"/>
              </a:rPr>
              <a:t>，</a:t>
            </a:r>
            <a:r>
              <a:rPr dirty="0" sz="1200">
                <a:latin typeface="宋体"/>
                <a:cs typeface="宋体"/>
              </a:rPr>
              <a:t>人工智能产业飞速发展</a:t>
            </a:r>
            <a:r>
              <a:rPr dirty="0" sz="1200" spc="-229">
                <a:latin typeface="宋体"/>
                <a:cs typeface="宋体"/>
              </a:rPr>
              <a:t>，</a:t>
            </a:r>
            <a:r>
              <a:rPr dirty="0" sz="1200">
                <a:latin typeface="宋体"/>
                <a:cs typeface="宋体"/>
              </a:rPr>
              <a:t>全球人工智能收入预计将以</a:t>
            </a:r>
            <a:r>
              <a:rPr dirty="0" sz="1200" spc="-380">
                <a:latin typeface="宋体"/>
                <a:cs typeface="宋体"/>
              </a:rPr>
              <a:t> </a:t>
            </a:r>
            <a:r>
              <a:rPr dirty="0" sz="1200" spc="-5">
                <a:latin typeface="Calibri"/>
                <a:cs typeface="Calibri"/>
              </a:rPr>
              <a:t>45%</a:t>
            </a:r>
            <a:r>
              <a:rPr dirty="0" sz="1200">
                <a:latin typeface="宋体"/>
                <a:cs typeface="宋体"/>
              </a:rPr>
              <a:t>的复合 年增长率快速提高。</a:t>
            </a:r>
            <a:endParaRPr sz="1200">
              <a:latin typeface="宋体"/>
              <a:cs typeface="宋体"/>
            </a:endParaRPr>
          </a:p>
          <a:p>
            <a:pPr algn="just" marL="12700" marR="79375" indent="304800">
              <a:lnSpc>
                <a:spcPct val="162500"/>
              </a:lnSpc>
            </a:pPr>
            <a:r>
              <a:rPr dirty="0" sz="1200">
                <a:latin typeface="宋体"/>
                <a:cs typeface="宋体"/>
              </a:rPr>
              <a:t>人工智能是一门研究使计算机模拟人类的思考过程和智能行为的学科</a:t>
            </a:r>
            <a:r>
              <a:rPr dirty="0" sz="1200" spc="-470">
                <a:latin typeface="宋体"/>
                <a:cs typeface="宋体"/>
              </a:rPr>
              <a:t>，</a:t>
            </a:r>
            <a:r>
              <a:rPr dirty="0" sz="1200">
                <a:latin typeface="宋体"/>
                <a:cs typeface="宋体"/>
              </a:rPr>
              <a:t>涉及 到计算机科学、心理学、哲学</a:t>
            </a:r>
            <a:r>
              <a:rPr dirty="0" sz="1200" spc="-15">
                <a:latin typeface="宋体"/>
                <a:cs typeface="宋体"/>
              </a:rPr>
              <a:t>、</a:t>
            </a:r>
            <a:r>
              <a:rPr dirty="0" sz="1200">
                <a:latin typeface="宋体"/>
                <a:cs typeface="宋体"/>
              </a:rPr>
              <a:t>语言学等</a:t>
            </a:r>
            <a:r>
              <a:rPr dirty="0" sz="1200">
                <a:latin typeface="Calibri"/>
                <a:cs typeface="Calibri"/>
              </a:rPr>
              <a:t>[21</a:t>
            </a:r>
            <a:r>
              <a:rPr dirty="0" sz="1200" spc="-10">
                <a:latin typeface="Calibri"/>
                <a:cs typeface="Calibri"/>
              </a:rPr>
              <a:t>]</a:t>
            </a:r>
            <a:r>
              <a:rPr dirty="0" sz="1200">
                <a:latin typeface="宋体"/>
                <a:cs typeface="宋体"/>
              </a:rPr>
              <a:t>。虽是计算机科学的分支，但人工 智能的涉及领域和覆盖范围已经超出了计算机科学的范畴</a:t>
            </a:r>
            <a:r>
              <a:rPr dirty="0" sz="1200" spc="-470">
                <a:latin typeface="宋体"/>
                <a:cs typeface="宋体"/>
              </a:rPr>
              <a:t>。</a:t>
            </a:r>
            <a:r>
              <a:rPr dirty="0" sz="1200">
                <a:latin typeface="宋体"/>
                <a:cs typeface="宋体"/>
              </a:rPr>
              <a:t>人工智能技术从概念 出现到现在</a:t>
            </a:r>
            <a:r>
              <a:rPr dirty="0" sz="1200" spc="-160">
                <a:latin typeface="宋体"/>
                <a:cs typeface="宋体"/>
              </a:rPr>
              <a:t>，</a:t>
            </a:r>
            <a:r>
              <a:rPr dirty="0" sz="1200">
                <a:latin typeface="宋体"/>
                <a:cs typeface="宋体"/>
              </a:rPr>
              <a:t>经过三个发展阶段</a:t>
            </a:r>
            <a:r>
              <a:rPr dirty="0" sz="1200" spc="-160">
                <a:latin typeface="宋体"/>
                <a:cs typeface="宋体"/>
              </a:rPr>
              <a:t>，</a:t>
            </a:r>
            <a:r>
              <a:rPr dirty="0" sz="1200">
                <a:latin typeface="宋体"/>
                <a:cs typeface="宋体"/>
              </a:rPr>
              <a:t>第一阶段是基础理论的完善和积累阶</a:t>
            </a:r>
            <a:r>
              <a:rPr dirty="0" sz="1200" spc="5">
                <a:latin typeface="宋体"/>
                <a:cs typeface="宋体"/>
              </a:rPr>
              <a:t>段</a:t>
            </a:r>
            <a:r>
              <a:rPr dirty="0" sz="1200" spc="-170">
                <a:latin typeface="宋体"/>
                <a:cs typeface="宋体"/>
              </a:rPr>
              <a:t>，</a:t>
            </a:r>
            <a:r>
              <a:rPr dirty="0" sz="1200">
                <a:latin typeface="宋体"/>
                <a:cs typeface="宋体"/>
              </a:rPr>
              <a:t>第二 阶段是人工智能通过输入数据进行简单机器学习阶段</a:t>
            </a:r>
            <a:r>
              <a:rPr dirty="0" sz="1200" spc="-470">
                <a:latin typeface="宋体"/>
                <a:cs typeface="宋体"/>
              </a:rPr>
              <a:t>，</a:t>
            </a:r>
            <a:r>
              <a:rPr dirty="0" sz="1200">
                <a:latin typeface="宋体"/>
                <a:cs typeface="宋体"/>
              </a:rPr>
              <a:t>第三阶段是人工智能通过</a:t>
            </a:r>
            <a:endParaRPr sz="1200">
              <a:latin typeface="宋体"/>
              <a:cs typeface="宋体"/>
            </a:endParaRPr>
          </a:p>
        </p:txBody>
      </p:sp>
      <p:sp>
        <p:nvSpPr>
          <p:cNvPr id="5" name="object 5"/>
          <p:cNvSpPr/>
          <p:nvPr/>
        </p:nvSpPr>
        <p:spPr>
          <a:xfrm>
            <a:off x="2215887" y="6298986"/>
            <a:ext cx="3124026" cy="2906756"/>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389123" y="9389618"/>
            <a:ext cx="31496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325" b="1">
                <a:latin typeface="黑体"/>
                <a:cs typeface="黑体"/>
              </a:rPr>
              <a:t> </a:t>
            </a:r>
            <a:r>
              <a:rPr dirty="0" sz="1000" spc="-5" b="0">
                <a:latin typeface="等线 Light"/>
                <a:cs typeface="等线 Light"/>
              </a:rPr>
              <a:t>10</a:t>
            </a:r>
            <a:endParaRPr sz="1000">
              <a:latin typeface="等线 Light"/>
              <a:cs typeface="等线 Light"/>
            </a:endParaRPr>
          </a:p>
        </p:txBody>
      </p:sp>
      <p:sp>
        <p:nvSpPr>
          <p:cNvPr id="8" name="object 8"/>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21</a:t>
            </a:r>
          </a:p>
        </p:txBody>
      </p:sp>
      <p:sp>
        <p:nvSpPr>
          <p:cNvPr id="7" name="object 7"/>
          <p:cNvSpPr txBox="1"/>
          <p:nvPr/>
        </p:nvSpPr>
        <p:spPr>
          <a:xfrm>
            <a:off x="2986519" y="9389618"/>
            <a:ext cx="2192655" cy="177165"/>
          </a:xfrm>
          <a:prstGeom prst="rect">
            <a:avLst/>
          </a:prstGeom>
        </p:spPr>
        <p:txBody>
          <a:bodyPr wrap="square" lIns="0" tIns="12065" rIns="0" bIns="0" rtlCol="0" vert="horz">
            <a:spAutoFit/>
          </a:bodyPr>
          <a:lstStyle/>
          <a:p>
            <a:pPr marL="12700">
              <a:lnSpc>
                <a:spcPct val="100000"/>
              </a:lnSpc>
              <a:spcBef>
                <a:spcPts val="95"/>
              </a:spcBef>
            </a:pPr>
            <a:r>
              <a:rPr dirty="0" sz="1000" spc="-5" b="1">
                <a:latin typeface="黑体"/>
                <a:cs typeface="黑体"/>
              </a:rPr>
              <a:t>新</a:t>
            </a:r>
            <a:r>
              <a:rPr dirty="0" sz="1000" spc="-10" b="1">
                <a:latin typeface="黑体"/>
                <a:cs typeface="黑体"/>
              </a:rPr>
              <a:t>兴</a:t>
            </a:r>
            <a:r>
              <a:rPr dirty="0" sz="1000" spc="-5" b="1">
                <a:latin typeface="黑体"/>
                <a:cs typeface="黑体"/>
              </a:rPr>
              <a:t>信息</a:t>
            </a:r>
            <a:r>
              <a:rPr dirty="0" sz="1000" spc="-10" b="1">
                <a:latin typeface="黑体"/>
                <a:cs typeface="黑体"/>
              </a:rPr>
              <a:t>技</a:t>
            </a:r>
            <a:r>
              <a:rPr dirty="0" sz="1000" spc="-5" b="1">
                <a:latin typeface="黑体"/>
                <a:cs typeface="黑体"/>
              </a:rPr>
              <a:t>术发</a:t>
            </a:r>
            <a:r>
              <a:rPr dirty="0" sz="1000" spc="-10" b="1">
                <a:latin typeface="黑体"/>
                <a:cs typeface="黑体"/>
              </a:rPr>
              <a:t>展</a:t>
            </a:r>
            <a:r>
              <a:rPr dirty="0" sz="1000" spc="-5" b="1">
                <a:latin typeface="黑体"/>
                <a:cs typeface="黑体"/>
              </a:rPr>
              <a:t>（来</a:t>
            </a:r>
            <a:r>
              <a:rPr dirty="0" sz="1000" spc="-10" b="1">
                <a:latin typeface="黑体"/>
                <a:cs typeface="黑体"/>
              </a:rPr>
              <a:t>源</a:t>
            </a:r>
            <a:r>
              <a:rPr dirty="0" sz="1000" spc="-5" b="1">
                <a:latin typeface="黑体"/>
                <a:cs typeface="黑体"/>
              </a:rPr>
              <a:t>：网</a:t>
            </a:r>
            <a:r>
              <a:rPr dirty="0" sz="1000" spc="-10" b="1">
                <a:latin typeface="黑体"/>
                <a:cs typeface="黑体"/>
              </a:rPr>
              <a:t>络</a:t>
            </a:r>
            <a:r>
              <a:rPr dirty="0" sz="1000" spc="-5" b="1">
                <a:latin typeface="黑体"/>
                <a:cs typeface="黑体"/>
              </a:rPr>
              <a:t>资料</a:t>
            </a:r>
            <a:r>
              <a:rPr dirty="0" sz="1000" spc="-10" b="1">
                <a:latin typeface="黑体"/>
                <a:cs typeface="黑体"/>
              </a:rPr>
              <a:t>）</a:t>
            </a:r>
            <a:endParaRPr sz="1000">
              <a:latin typeface="黑体"/>
              <a:cs typeface="黑体"/>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2247900" y="964692"/>
            <a:ext cx="3063240" cy="168402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2752598"/>
            <a:ext cx="5379720" cy="6828790"/>
          </a:xfrm>
          <a:prstGeom prst="rect">
            <a:avLst/>
          </a:prstGeom>
        </p:spPr>
        <p:txBody>
          <a:bodyPr wrap="square" lIns="0" tIns="12065" rIns="0" bIns="0" rtlCol="0" vert="horz">
            <a:spAutoFit/>
          </a:bodyPr>
          <a:lstStyle/>
          <a:p>
            <a:pPr marL="1525905">
              <a:lnSpc>
                <a:spcPct val="100000"/>
              </a:lnSpc>
              <a:spcBef>
                <a:spcPts val="95"/>
              </a:spcBef>
              <a:tabLst>
                <a:tab pos="21228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11	</a:t>
            </a:r>
            <a:r>
              <a:rPr dirty="0" sz="1000" spc="-5" b="1">
                <a:latin typeface="黑体"/>
                <a:cs typeface="黑体"/>
              </a:rPr>
              <a:t>人</a:t>
            </a:r>
            <a:r>
              <a:rPr dirty="0" sz="1000" spc="-10" b="1">
                <a:latin typeface="黑体"/>
                <a:cs typeface="黑体"/>
              </a:rPr>
              <a:t>工</a:t>
            </a:r>
            <a:r>
              <a:rPr dirty="0" sz="1000" spc="-5" b="1">
                <a:latin typeface="黑体"/>
                <a:cs typeface="黑体"/>
              </a:rPr>
              <a:t>智能</a:t>
            </a:r>
            <a:r>
              <a:rPr dirty="0" sz="1000" spc="-10" b="1">
                <a:latin typeface="黑体"/>
                <a:cs typeface="黑体"/>
              </a:rPr>
              <a:t>（</a:t>
            </a:r>
            <a:r>
              <a:rPr dirty="0" sz="1000" spc="-5" b="1">
                <a:latin typeface="黑体"/>
                <a:cs typeface="黑体"/>
              </a:rPr>
              <a:t>来源</a:t>
            </a:r>
            <a:r>
              <a:rPr dirty="0" sz="1000" spc="-10" b="1">
                <a:latin typeface="黑体"/>
                <a:cs typeface="黑体"/>
              </a:rPr>
              <a:t>：</a:t>
            </a:r>
            <a:r>
              <a:rPr dirty="0" sz="1000" spc="-5" b="1">
                <a:latin typeface="黑体"/>
                <a:cs typeface="黑体"/>
              </a:rPr>
              <a:t>网络</a:t>
            </a:r>
            <a:r>
              <a:rPr dirty="0" sz="1000" spc="-10" b="1">
                <a:latin typeface="黑体"/>
                <a:cs typeface="黑体"/>
              </a:rPr>
              <a:t>资</a:t>
            </a:r>
            <a:r>
              <a:rPr dirty="0" sz="1000" spc="-5" b="1">
                <a:latin typeface="黑体"/>
                <a:cs typeface="黑体"/>
              </a:rPr>
              <a:t>料</a:t>
            </a:r>
            <a:r>
              <a:rPr dirty="0" sz="1000" spc="-10" b="1">
                <a:latin typeface="黑体"/>
                <a:cs typeface="黑体"/>
              </a:rPr>
              <a:t>）</a:t>
            </a:r>
            <a:endParaRPr sz="1000">
              <a:latin typeface="黑体"/>
              <a:cs typeface="黑体"/>
            </a:endParaRPr>
          </a:p>
          <a:p>
            <a:pPr algn="just" marL="12700" marR="80645">
              <a:lnSpc>
                <a:spcPct val="162500"/>
              </a:lnSpc>
              <a:spcBef>
                <a:spcPts val="110"/>
              </a:spcBef>
            </a:pPr>
            <a:r>
              <a:rPr dirty="0" sz="1200">
                <a:latin typeface="宋体"/>
                <a:cs typeface="宋体"/>
              </a:rPr>
              <a:t>大数据</a:t>
            </a:r>
            <a:r>
              <a:rPr dirty="0" sz="1200" spc="-160">
                <a:latin typeface="宋体"/>
                <a:cs typeface="宋体"/>
              </a:rPr>
              <a:t>、</a:t>
            </a:r>
            <a:r>
              <a:rPr dirty="0" sz="1200">
                <a:latin typeface="宋体"/>
                <a:cs typeface="宋体"/>
              </a:rPr>
              <a:t>深度学习技术等实现自主学习的阶段</a:t>
            </a:r>
            <a:r>
              <a:rPr dirty="0" sz="1200" spc="-160">
                <a:latin typeface="宋体"/>
                <a:cs typeface="宋体"/>
              </a:rPr>
              <a:t>。</a:t>
            </a:r>
            <a:r>
              <a:rPr dirty="0" sz="1200">
                <a:latin typeface="宋体"/>
                <a:cs typeface="宋体"/>
              </a:rPr>
              <a:t>从理论到现实</a:t>
            </a:r>
            <a:r>
              <a:rPr dirty="0" sz="1200" spc="-160">
                <a:latin typeface="宋体"/>
                <a:cs typeface="宋体"/>
              </a:rPr>
              <a:t>，</a:t>
            </a:r>
            <a:r>
              <a:rPr dirty="0" sz="1200">
                <a:latin typeface="宋体"/>
                <a:cs typeface="宋体"/>
              </a:rPr>
              <a:t>从单一的大量的 数据对人工智能进行</a:t>
            </a:r>
            <a:r>
              <a:rPr dirty="0" sz="1200" spc="0">
                <a:latin typeface="宋体"/>
                <a:cs typeface="宋体"/>
              </a:rPr>
              <a:t>训</a:t>
            </a:r>
            <a:r>
              <a:rPr dirty="0" sz="1200" spc="-15">
                <a:latin typeface="宋体"/>
                <a:cs typeface="宋体"/>
              </a:rPr>
              <a:t>练</a:t>
            </a:r>
            <a:r>
              <a:rPr dirty="0" sz="1200" spc="-135">
                <a:latin typeface="宋体"/>
                <a:cs typeface="宋体"/>
              </a:rPr>
              <a:t>，</a:t>
            </a:r>
            <a:r>
              <a:rPr dirty="0" sz="1200">
                <a:latin typeface="宋体"/>
                <a:cs typeface="宋体"/>
              </a:rPr>
              <a:t>到大数</a:t>
            </a:r>
            <a:r>
              <a:rPr dirty="0" sz="1200" spc="0">
                <a:latin typeface="宋体"/>
                <a:cs typeface="宋体"/>
              </a:rPr>
              <a:t>据</a:t>
            </a:r>
            <a:r>
              <a:rPr dirty="0" sz="1200" spc="-145">
                <a:latin typeface="宋体"/>
                <a:cs typeface="宋体"/>
              </a:rPr>
              <a:t>、</a:t>
            </a:r>
            <a:r>
              <a:rPr dirty="0" sz="1200" spc="-5">
                <a:latin typeface="Calibri"/>
                <a:cs typeface="Calibri"/>
              </a:rPr>
              <a:t>CPU</a:t>
            </a:r>
            <a:r>
              <a:rPr dirty="0" sz="1200" spc="-40">
                <a:latin typeface="Calibri"/>
                <a:cs typeface="Calibri"/>
              </a:rPr>
              <a:t> </a:t>
            </a:r>
            <a:r>
              <a:rPr dirty="0" sz="1200">
                <a:latin typeface="宋体"/>
                <a:cs typeface="宋体"/>
              </a:rPr>
              <a:t>并行计</a:t>
            </a:r>
            <a:r>
              <a:rPr dirty="0" sz="1200" spc="0">
                <a:latin typeface="宋体"/>
                <a:cs typeface="宋体"/>
              </a:rPr>
              <a:t>算</a:t>
            </a:r>
            <a:r>
              <a:rPr dirty="0" sz="1200" spc="-135">
                <a:latin typeface="宋体"/>
                <a:cs typeface="宋体"/>
              </a:rPr>
              <a:t>、</a:t>
            </a:r>
            <a:r>
              <a:rPr dirty="0" sz="1200">
                <a:latin typeface="宋体"/>
                <a:cs typeface="宋体"/>
              </a:rPr>
              <a:t>深度学习技术相结合</a:t>
            </a:r>
            <a:r>
              <a:rPr dirty="0" sz="1200" spc="0">
                <a:latin typeface="宋体"/>
                <a:cs typeface="宋体"/>
              </a:rPr>
              <a:t>助</a:t>
            </a:r>
            <a:r>
              <a:rPr dirty="0" sz="1200">
                <a:latin typeface="宋体"/>
                <a:cs typeface="宋体"/>
              </a:rPr>
              <a:t>力 人工智能，人工智能技术已经走向成熟并开始大范围的实际应用。</a:t>
            </a:r>
            <a:endParaRPr sz="1200">
              <a:latin typeface="宋体"/>
              <a:cs typeface="宋体"/>
            </a:endParaRPr>
          </a:p>
          <a:p>
            <a:pPr marL="12700" marR="5715" indent="304800">
              <a:lnSpc>
                <a:spcPct val="162500"/>
              </a:lnSpc>
            </a:pPr>
            <a:r>
              <a:rPr dirty="0" sz="1200">
                <a:latin typeface="宋体"/>
                <a:cs typeface="宋体"/>
              </a:rPr>
              <a:t>近些年</a:t>
            </a:r>
            <a:r>
              <a:rPr dirty="0" sz="1200" spc="-160">
                <a:latin typeface="宋体"/>
                <a:cs typeface="宋体"/>
              </a:rPr>
              <a:t>，</a:t>
            </a:r>
            <a:r>
              <a:rPr dirty="0" sz="1200">
                <a:latin typeface="宋体"/>
                <a:cs typeface="宋体"/>
              </a:rPr>
              <a:t>机器人技术也在人工智能技术的带动下</a:t>
            </a:r>
            <a:r>
              <a:rPr dirty="0" sz="1200" spc="-160">
                <a:latin typeface="宋体"/>
                <a:cs typeface="宋体"/>
              </a:rPr>
              <a:t>，</a:t>
            </a:r>
            <a:r>
              <a:rPr dirty="0" sz="1200">
                <a:latin typeface="宋体"/>
                <a:cs typeface="宋体"/>
              </a:rPr>
              <a:t>发展迅猛</a:t>
            </a:r>
            <a:r>
              <a:rPr dirty="0" sz="1200" spc="-160">
                <a:latin typeface="宋体"/>
                <a:cs typeface="宋体"/>
              </a:rPr>
              <a:t>。</a:t>
            </a:r>
            <a:r>
              <a:rPr dirty="0" sz="1200">
                <a:latin typeface="宋体"/>
                <a:cs typeface="宋体"/>
              </a:rPr>
              <a:t>在现代的广义 的定义中</a:t>
            </a:r>
            <a:r>
              <a:rPr dirty="0" sz="1200" spc="-240">
                <a:latin typeface="宋体"/>
                <a:cs typeface="宋体"/>
              </a:rPr>
              <a:t>，</a:t>
            </a:r>
            <a:r>
              <a:rPr dirty="0" sz="1200">
                <a:latin typeface="宋体"/>
                <a:cs typeface="宋体"/>
              </a:rPr>
              <a:t>机器人是自动执行工作的机械装置</a:t>
            </a:r>
            <a:r>
              <a:rPr dirty="0" sz="1200" spc="-229">
                <a:latin typeface="宋体"/>
                <a:cs typeface="宋体"/>
              </a:rPr>
              <a:t>，</a:t>
            </a:r>
            <a:r>
              <a:rPr dirty="0" sz="1200">
                <a:latin typeface="宋体"/>
                <a:cs typeface="宋体"/>
              </a:rPr>
              <a:t>包括一切模拟人类行为或思想与 模拟其他生物</a:t>
            </a:r>
            <a:r>
              <a:rPr dirty="0" sz="1200" spc="5">
                <a:latin typeface="宋体"/>
                <a:cs typeface="宋体"/>
              </a:rPr>
              <a:t>的</a:t>
            </a:r>
            <a:r>
              <a:rPr dirty="0" sz="1200">
                <a:latin typeface="宋体"/>
                <a:cs typeface="宋体"/>
              </a:rPr>
              <a:t>机</a:t>
            </a:r>
            <a:r>
              <a:rPr dirty="0" sz="1200" spc="-15">
                <a:latin typeface="宋体"/>
                <a:cs typeface="宋体"/>
              </a:rPr>
              <a:t>械</a:t>
            </a:r>
            <a:r>
              <a:rPr dirty="0" sz="1200">
                <a:latin typeface="Calibri"/>
                <a:cs typeface="Calibri"/>
              </a:rPr>
              <a:t>[46</a:t>
            </a:r>
            <a:r>
              <a:rPr dirty="0" sz="1200" spc="-10">
                <a:latin typeface="Calibri"/>
                <a:cs typeface="Calibri"/>
              </a:rPr>
              <a:t>]</a:t>
            </a:r>
            <a:r>
              <a:rPr dirty="0" sz="1200" spc="-160">
                <a:latin typeface="宋体"/>
                <a:cs typeface="宋体"/>
              </a:rPr>
              <a:t>。</a:t>
            </a:r>
            <a:r>
              <a:rPr dirty="0" sz="1200">
                <a:latin typeface="宋体"/>
                <a:cs typeface="宋体"/>
              </a:rPr>
              <a:t>它综合了计算</a:t>
            </a:r>
            <a:r>
              <a:rPr dirty="0" sz="1200" spc="5">
                <a:latin typeface="宋体"/>
                <a:cs typeface="宋体"/>
              </a:rPr>
              <a:t>机</a:t>
            </a:r>
            <a:r>
              <a:rPr dirty="0" sz="1200" spc="-160">
                <a:latin typeface="宋体"/>
                <a:cs typeface="宋体"/>
              </a:rPr>
              <a:t>、</a:t>
            </a:r>
            <a:r>
              <a:rPr dirty="0" sz="1200">
                <a:latin typeface="宋体"/>
                <a:cs typeface="宋体"/>
              </a:rPr>
              <a:t>控制论</a:t>
            </a:r>
            <a:r>
              <a:rPr dirty="0" sz="1200" spc="-160">
                <a:latin typeface="宋体"/>
                <a:cs typeface="宋体"/>
              </a:rPr>
              <a:t>、</a:t>
            </a:r>
            <a:r>
              <a:rPr dirty="0" sz="1200">
                <a:latin typeface="宋体"/>
                <a:cs typeface="宋体"/>
              </a:rPr>
              <a:t>机构学</a:t>
            </a:r>
            <a:r>
              <a:rPr dirty="0" sz="1200" spc="-160">
                <a:latin typeface="宋体"/>
                <a:cs typeface="宋体"/>
              </a:rPr>
              <a:t>、</a:t>
            </a:r>
            <a:r>
              <a:rPr dirty="0" sz="1200">
                <a:latin typeface="宋体"/>
                <a:cs typeface="宋体"/>
              </a:rPr>
              <a:t>信息和传感技</a:t>
            </a:r>
            <a:r>
              <a:rPr dirty="0" sz="1200" spc="5">
                <a:latin typeface="宋体"/>
                <a:cs typeface="宋体"/>
              </a:rPr>
              <a:t>术</a:t>
            </a:r>
            <a:r>
              <a:rPr dirty="0" sz="1200">
                <a:latin typeface="宋体"/>
                <a:cs typeface="宋体"/>
              </a:rPr>
              <a:t>、 人工智能、仿生学等多个学科</a:t>
            </a:r>
            <a:r>
              <a:rPr dirty="0" sz="1200" spc="0">
                <a:latin typeface="宋体"/>
                <a:cs typeface="宋体"/>
              </a:rPr>
              <a:t>，</a:t>
            </a:r>
            <a:r>
              <a:rPr dirty="0" sz="1200">
                <a:latin typeface="宋体"/>
                <a:cs typeface="宋体"/>
              </a:rPr>
              <a:t>研究极其活跃，应用也极其广泛</a:t>
            </a:r>
            <a:r>
              <a:rPr dirty="0" sz="1200" spc="-5">
                <a:latin typeface="Calibri"/>
                <a:cs typeface="Calibri"/>
              </a:rPr>
              <a:t>[47]</a:t>
            </a:r>
            <a:r>
              <a:rPr dirty="0" sz="1200">
                <a:latin typeface="宋体"/>
                <a:cs typeface="宋体"/>
              </a:rPr>
              <a:t>。在中国，  从应用环境出发</a:t>
            </a:r>
            <a:r>
              <a:rPr dirty="0" sz="1200" spc="-160">
                <a:latin typeface="宋体"/>
                <a:cs typeface="宋体"/>
              </a:rPr>
              <a:t>，</a:t>
            </a:r>
            <a:r>
              <a:rPr dirty="0" sz="1200">
                <a:latin typeface="宋体"/>
                <a:cs typeface="宋体"/>
              </a:rPr>
              <a:t>机器人被分为两大类</a:t>
            </a:r>
            <a:r>
              <a:rPr dirty="0" sz="1200" spc="-160">
                <a:latin typeface="宋体"/>
                <a:cs typeface="宋体"/>
              </a:rPr>
              <a:t>，</a:t>
            </a:r>
            <a:r>
              <a:rPr dirty="0" sz="1200">
                <a:latin typeface="宋体"/>
                <a:cs typeface="宋体"/>
              </a:rPr>
              <a:t>工业机器人和特种机器</a:t>
            </a:r>
            <a:r>
              <a:rPr dirty="0" sz="1200" spc="0">
                <a:latin typeface="宋体"/>
                <a:cs typeface="宋体"/>
              </a:rPr>
              <a:t>人</a:t>
            </a:r>
            <a:r>
              <a:rPr dirty="0" sz="1200" spc="-170">
                <a:latin typeface="宋体"/>
                <a:cs typeface="宋体"/>
              </a:rPr>
              <a:t>。</a:t>
            </a:r>
            <a:r>
              <a:rPr dirty="0" sz="1200">
                <a:latin typeface="宋体"/>
                <a:cs typeface="宋体"/>
              </a:rPr>
              <a:t>而从机器人 的操作方式上</a:t>
            </a:r>
            <a:r>
              <a:rPr dirty="0" sz="1200" spc="-220">
                <a:latin typeface="宋体"/>
                <a:cs typeface="宋体"/>
              </a:rPr>
              <a:t>，</a:t>
            </a:r>
            <a:r>
              <a:rPr dirty="0" sz="1200">
                <a:latin typeface="宋体"/>
                <a:cs typeface="宋体"/>
              </a:rPr>
              <a:t>机器人又可分为操作型</a:t>
            </a:r>
            <a:r>
              <a:rPr dirty="0" sz="1200" spc="-220">
                <a:latin typeface="宋体"/>
                <a:cs typeface="宋体"/>
              </a:rPr>
              <a:t>、</a:t>
            </a:r>
            <a:r>
              <a:rPr dirty="0" sz="1200">
                <a:latin typeface="宋体"/>
                <a:cs typeface="宋体"/>
              </a:rPr>
              <a:t>程控型</a:t>
            </a:r>
            <a:r>
              <a:rPr dirty="0" sz="1200" spc="-204">
                <a:latin typeface="宋体"/>
                <a:cs typeface="宋体"/>
              </a:rPr>
              <a:t>、</a:t>
            </a:r>
            <a:r>
              <a:rPr dirty="0" sz="1200">
                <a:latin typeface="宋体"/>
                <a:cs typeface="宋体"/>
              </a:rPr>
              <a:t>数控型</a:t>
            </a:r>
            <a:r>
              <a:rPr dirty="0" sz="1200" spc="-220">
                <a:latin typeface="宋体"/>
                <a:cs typeface="宋体"/>
              </a:rPr>
              <a:t>、</a:t>
            </a:r>
            <a:r>
              <a:rPr dirty="0" sz="1200">
                <a:latin typeface="宋体"/>
                <a:cs typeface="宋体"/>
              </a:rPr>
              <a:t>平台型</a:t>
            </a:r>
            <a:r>
              <a:rPr dirty="0" sz="1200" spc="-220">
                <a:latin typeface="宋体"/>
                <a:cs typeface="宋体"/>
              </a:rPr>
              <a:t>、</a:t>
            </a:r>
            <a:r>
              <a:rPr dirty="0" sz="1200">
                <a:latin typeface="宋体"/>
                <a:cs typeface="宋体"/>
              </a:rPr>
              <a:t>示教再现</a:t>
            </a:r>
            <a:r>
              <a:rPr dirty="0" sz="1200" spc="-5">
                <a:latin typeface="宋体"/>
                <a:cs typeface="宋体"/>
              </a:rPr>
              <a:t>型</a:t>
            </a:r>
            <a:r>
              <a:rPr dirty="0" sz="1200">
                <a:latin typeface="宋体"/>
                <a:cs typeface="宋体"/>
              </a:rPr>
              <a:t>、 感觉控制型、适应控制型、学习控制型以及智能型</a:t>
            </a:r>
            <a:r>
              <a:rPr dirty="0" sz="1200" spc="-5">
                <a:latin typeface="Calibri"/>
                <a:cs typeface="Calibri"/>
              </a:rPr>
              <a:t>[48]</a:t>
            </a:r>
            <a:r>
              <a:rPr dirty="0" sz="1200">
                <a:latin typeface="宋体"/>
                <a:cs typeface="宋体"/>
              </a:rPr>
              <a:t>。</a:t>
            </a:r>
            <a:endParaRPr sz="1200">
              <a:latin typeface="宋体"/>
              <a:cs typeface="宋体"/>
            </a:endParaRPr>
          </a:p>
          <a:p>
            <a:pPr marL="12700" marR="6350" indent="304800">
              <a:lnSpc>
                <a:spcPct val="162500"/>
              </a:lnSpc>
            </a:pPr>
            <a:r>
              <a:rPr dirty="0" sz="1200">
                <a:latin typeface="Calibri"/>
                <a:cs typeface="Calibri"/>
              </a:rPr>
              <a:t>2016</a:t>
            </a:r>
            <a:r>
              <a:rPr dirty="0" sz="1200" spc="30">
                <a:latin typeface="Calibri"/>
                <a:cs typeface="Calibri"/>
              </a:rPr>
              <a:t> </a:t>
            </a:r>
            <a:r>
              <a:rPr dirty="0" sz="1200" spc="0">
                <a:latin typeface="宋体"/>
                <a:cs typeface="宋体"/>
              </a:rPr>
              <a:t>年</a:t>
            </a:r>
            <a:r>
              <a:rPr dirty="0" sz="1200">
                <a:latin typeface="宋体"/>
                <a:cs typeface="宋体"/>
              </a:rPr>
              <a:t>的</a:t>
            </a:r>
            <a:r>
              <a:rPr dirty="0" sz="1200" spc="-275">
                <a:latin typeface="宋体"/>
                <a:cs typeface="宋体"/>
              </a:rPr>
              <a:t> </a:t>
            </a:r>
            <a:r>
              <a:rPr dirty="0" sz="1200" spc="-5">
                <a:latin typeface="Calibri"/>
                <a:cs typeface="Calibri"/>
              </a:rPr>
              <a:t>AlphaGo</a:t>
            </a:r>
            <a:r>
              <a:rPr dirty="0" sz="1200" spc="30">
                <a:latin typeface="Calibri"/>
                <a:cs typeface="Calibri"/>
              </a:rPr>
              <a:t> </a:t>
            </a:r>
            <a:r>
              <a:rPr dirty="0" sz="1200" spc="0">
                <a:latin typeface="宋体"/>
                <a:cs typeface="宋体"/>
              </a:rPr>
              <a:t>的</a:t>
            </a:r>
            <a:r>
              <a:rPr dirty="0" sz="1200" spc="10">
                <a:latin typeface="宋体"/>
                <a:cs typeface="宋体"/>
              </a:rPr>
              <a:t>横</a:t>
            </a:r>
            <a:r>
              <a:rPr dirty="0" sz="1200" spc="0">
                <a:latin typeface="宋体"/>
                <a:cs typeface="宋体"/>
              </a:rPr>
              <a:t>空出</a:t>
            </a:r>
            <a:r>
              <a:rPr dirty="0" sz="1200" spc="10">
                <a:latin typeface="宋体"/>
                <a:cs typeface="宋体"/>
              </a:rPr>
              <a:t>世</a:t>
            </a:r>
            <a:r>
              <a:rPr dirty="0" sz="1200" spc="0">
                <a:latin typeface="宋体"/>
                <a:cs typeface="宋体"/>
              </a:rPr>
              <a:t>使得</a:t>
            </a:r>
            <a:r>
              <a:rPr dirty="0" sz="1200" spc="10">
                <a:latin typeface="宋体"/>
                <a:cs typeface="宋体"/>
              </a:rPr>
              <a:t>人</a:t>
            </a:r>
            <a:r>
              <a:rPr dirty="0" sz="1200" spc="0">
                <a:latin typeface="宋体"/>
                <a:cs typeface="宋体"/>
              </a:rPr>
              <a:t>工智</a:t>
            </a:r>
            <a:r>
              <a:rPr dirty="0" sz="1200" spc="10">
                <a:latin typeface="宋体"/>
                <a:cs typeface="宋体"/>
              </a:rPr>
              <a:t>能</a:t>
            </a:r>
            <a:r>
              <a:rPr dirty="0" sz="1200" spc="0">
                <a:latin typeface="宋体"/>
                <a:cs typeface="宋体"/>
              </a:rPr>
              <a:t>技术</a:t>
            </a:r>
            <a:r>
              <a:rPr dirty="0" sz="1200" spc="10">
                <a:latin typeface="宋体"/>
                <a:cs typeface="宋体"/>
              </a:rPr>
              <a:t>进</a:t>
            </a:r>
            <a:r>
              <a:rPr dirty="0" sz="1200" spc="0">
                <a:latin typeface="宋体"/>
                <a:cs typeface="宋体"/>
              </a:rPr>
              <a:t>入大</a:t>
            </a:r>
            <a:r>
              <a:rPr dirty="0" sz="1200" spc="10">
                <a:latin typeface="宋体"/>
                <a:cs typeface="宋体"/>
              </a:rPr>
              <a:t>众</a:t>
            </a:r>
            <a:r>
              <a:rPr dirty="0" sz="1200" spc="0">
                <a:latin typeface="宋体"/>
                <a:cs typeface="宋体"/>
              </a:rPr>
              <a:t>的视</a:t>
            </a:r>
            <a:r>
              <a:rPr dirty="0" sz="1200" spc="10">
                <a:latin typeface="宋体"/>
                <a:cs typeface="宋体"/>
              </a:rPr>
              <a:t>野</a:t>
            </a:r>
            <a:r>
              <a:rPr dirty="0" sz="1200" spc="0">
                <a:latin typeface="宋体"/>
                <a:cs typeface="宋体"/>
              </a:rPr>
              <a:t>，在</a:t>
            </a:r>
            <a:r>
              <a:rPr dirty="0" sz="1200" spc="10">
                <a:latin typeface="宋体"/>
                <a:cs typeface="宋体"/>
              </a:rPr>
              <a:t>机</a:t>
            </a:r>
            <a:r>
              <a:rPr dirty="0" sz="1200">
                <a:latin typeface="宋体"/>
                <a:cs typeface="宋体"/>
              </a:rPr>
              <a:t>器 博弈领域</a:t>
            </a:r>
            <a:r>
              <a:rPr dirty="0" sz="1200" spc="-160">
                <a:latin typeface="宋体"/>
                <a:cs typeface="宋体"/>
              </a:rPr>
              <a:t>，</a:t>
            </a:r>
            <a:r>
              <a:rPr dirty="0" sz="1200">
                <a:latin typeface="宋体"/>
                <a:cs typeface="宋体"/>
              </a:rPr>
              <a:t>人工智能宣布了自己的霸主地位</a:t>
            </a:r>
            <a:r>
              <a:rPr dirty="0" sz="1200" spc="-160">
                <a:latin typeface="宋体"/>
                <a:cs typeface="宋体"/>
              </a:rPr>
              <a:t>。</a:t>
            </a:r>
            <a:r>
              <a:rPr dirty="0" sz="1200">
                <a:latin typeface="宋体"/>
                <a:cs typeface="宋体"/>
              </a:rPr>
              <a:t>智能手机的语音识</a:t>
            </a:r>
            <a:r>
              <a:rPr dirty="0" sz="1200" spc="0">
                <a:latin typeface="宋体"/>
                <a:cs typeface="宋体"/>
              </a:rPr>
              <a:t>别</a:t>
            </a:r>
            <a:r>
              <a:rPr dirty="0" sz="1200" spc="-170">
                <a:latin typeface="宋体"/>
                <a:cs typeface="宋体"/>
              </a:rPr>
              <a:t>、</a:t>
            </a:r>
            <a:r>
              <a:rPr dirty="0" sz="1200">
                <a:latin typeface="宋体"/>
                <a:cs typeface="宋体"/>
              </a:rPr>
              <a:t>人脸识别技 术</a:t>
            </a:r>
            <a:r>
              <a:rPr dirty="0" sz="1200" spc="-360">
                <a:latin typeface="宋体"/>
                <a:cs typeface="宋体"/>
              </a:rPr>
              <a:t>，</a:t>
            </a:r>
            <a:r>
              <a:rPr dirty="0" sz="1200">
                <a:latin typeface="宋体"/>
                <a:cs typeface="宋体"/>
              </a:rPr>
              <a:t>门禁系统</a:t>
            </a:r>
            <a:r>
              <a:rPr dirty="0" sz="1200" spc="-360">
                <a:latin typeface="宋体"/>
                <a:cs typeface="宋体"/>
              </a:rPr>
              <a:t>、</a:t>
            </a:r>
            <a:r>
              <a:rPr dirty="0" sz="1200">
                <a:latin typeface="宋体"/>
                <a:cs typeface="宋体"/>
              </a:rPr>
              <a:t>检验系统的人脸识别技术已经是处处可见的</a:t>
            </a:r>
            <a:r>
              <a:rPr dirty="0" sz="1200" spc="5">
                <a:latin typeface="宋体"/>
                <a:cs typeface="宋体"/>
              </a:rPr>
              <a:t>了</a:t>
            </a:r>
            <a:r>
              <a:rPr dirty="0" sz="1200" spc="-360">
                <a:latin typeface="宋体"/>
                <a:cs typeface="宋体"/>
              </a:rPr>
              <a:t>，</a:t>
            </a:r>
            <a:r>
              <a:rPr dirty="0" sz="1200">
                <a:latin typeface="宋体"/>
                <a:cs typeface="宋体"/>
              </a:rPr>
              <a:t>人工智能在人</a:t>
            </a:r>
            <a:r>
              <a:rPr dirty="0" sz="1200" spc="5">
                <a:latin typeface="宋体"/>
                <a:cs typeface="宋体"/>
              </a:rPr>
              <a:t>脸</a:t>
            </a:r>
            <a:r>
              <a:rPr dirty="0" sz="1200">
                <a:latin typeface="宋体"/>
                <a:cs typeface="宋体"/>
              </a:rPr>
              <a:t>、 语音识别方面的误差已经接近甚至超出了人类水平</a:t>
            </a:r>
            <a:r>
              <a:rPr dirty="0" sz="1200" spc="-470">
                <a:latin typeface="宋体"/>
                <a:cs typeface="宋体"/>
              </a:rPr>
              <a:t>。</a:t>
            </a:r>
            <a:r>
              <a:rPr dirty="0" sz="1200">
                <a:latin typeface="宋体"/>
                <a:cs typeface="宋体"/>
              </a:rPr>
              <a:t>机器人技术与人工智能技术 相辅相成</a:t>
            </a:r>
            <a:r>
              <a:rPr dirty="0" sz="1200" spc="-100">
                <a:latin typeface="宋体"/>
                <a:cs typeface="宋体"/>
              </a:rPr>
              <a:t>，</a:t>
            </a:r>
            <a:r>
              <a:rPr dirty="0" sz="1200">
                <a:latin typeface="宋体"/>
                <a:cs typeface="宋体"/>
              </a:rPr>
              <a:t>共同发展</a:t>
            </a:r>
            <a:r>
              <a:rPr dirty="0" sz="1200" spc="-100">
                <a:latin typeface="宋体"/>
                <a:cs typeface="宋体"/>
              </a:rPr>
              <a:t>。</a:t>
            </a:r>
            <a:r>
              <a:rPr dirty="0" sz="1200">
                <a:latin typeface="宋体"/>
                <a:cs typeface="宋体"/>
              </a:rPr>
              <a:t>当今社会</a:t>
            </a:r>
            <a:r>
              <a:rPr dirty="0" sz="1200" spc="-85">
                <a:latin typeface="宋体"/>
                <a:cs typeface="宋体"/>
              </a:rPr>
              <a:t>，</a:t>
            </a:r>
            <a:r>
              <a:rPr dirty="0" sz="1200">
                <a:latin typeface="宋体"/>
                <a:cs typeface="宋体"/>
              </a:rPr>
              <a:t>机器人技术越来越微型化</a:t>
            </a:r>
            <a:r>
              <a:rPr dirty="0" sz="1200" spc="-100">
                <a:latin typeface="宋体"/>
                <a:cs typeface="宋体"/>
              </a:rPr>
              <a:t>，</a:t>
            </a:r>
            <a:r>
              <a:rPr dirty="0" sz="1200">
                <a:latin typeface="宋体"/>
                <a:cs typeface="宋体"/>
              </a:rPr>
              <a:t>越来越智能化</a:t>
            </a:r>
            <a:r>
              <a:rPr dirty="0" sz="1200" spc="-100">
                <a:latin typeface="宋体"/>
                <a:cs typeface="宋体"/>
              </a:rPr>
              <a:t>，</a:t>
            </a:r>
            <a:r>
              <a:rPr dirty="0" sz="1200">
                <a:latin typeface="宋体"/>
                <a:cs typeface="宋体"/>
              </a:rPr>
              <a:t>已 逐步发展成为智能机器人</a:t>
            </a:r>
            <a:r>
              <a:rPr dirty="0" sz="1200" spc="-240">
                <a:latin typeface="宋体"/>
                <a:cs typeface="宋体"/>
              </a:rPr>
              <a:t>。</a:t>
            </a:r>
            <a:r>
              <a:rPr dirty="0" sz="1200">
                <a:latin typeface="宋体"/>
                <a:cs typeface="宋体"/>
              </a:rPr>
              <a:t>它可以通过感知完成人类的多种指令</a:t>
            </a:r>
            <a:r>
              <a:rPr dirty="0" sz="1200" spc="-229">
                <a:latin typeface="宋体"/>
                <a:cs typeface="宋体"/>
              </a:rPr>
              <a:t>，</a:t>
            </a:r>
            <a:r>
              <a:rPr dirty="0" sz="1200">
                <a:latin typeface="宋体"/>
                <a:cs typeface="宋体"/>
              </a:rPr>
              <a:t>甚至可以自主 学习和进步。人工智能与机器人技术已经逐步走向人类日常生活的方方面面。</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pPr>
            <a:r>
              <a:rPr dirty="0" sz="1200" spc="-5">
                <a:latin typeface="Calibri"/>
                <a:cs typeface="Calibri"/>
              </a:rPr>
              <a:t>2.1.2</a:t>
            </a:r>
            <a:r>
              <a:rPr dirty="0" sz="1200" spc="65">
                <a:latin typeface="Calibri"/>
                <a:cs typeface="Calibri"/>
              </a:rPr>
              <a:t> </a:t>
            </a:r>
            <a:r>
              <a:rPr dirty="0" sz="1200">
                <a:latin typeface="黑体"/>
                <a:cs typeface="黑体"/>
              </a:rPr>
              <a:t>人工智能技术在智慧建筑中的应用</a:t>
            </a:r>
            <a:endParaRPr sz="1200">
              <a:latin typeface="黑体"/>
              <a:cs typeface="黑体"/>
            </a:endParaRPr>
          </a:p>
          <a:p>
            <a:pPr algn="just" marL="12700" marR="83820" indent="304800">
              <a:lnSpc>
                <a:spcPct val="162500"/>
              </a:lnSpc>
              <a:spcBef>
                <a:spcPts val="385"/>
              </a:spcBef>
            </a:pPr>
            <a:r>
              <a:rPr dirty="0" sz="1200">
                <a:latin typeface="宋体"/>
                <a:cs typeface="宋体"/>
              </a:rPr>
              <a:t>人工智能技术作为智慧建筑的核心支撑</a:t>
            </a:r>
            <a:r>
              <a:rPr dirty="0" sz="1200" spc="-240">
                <a:latin typeface="宋体"/>
                <a:cs typeface="宋体"/>
              </a:rPr>
              <a:t>。</a:t>
            </a:r>
            <a:r>
              <a:rPr dirty="0" sz="1200">
                <a:latin typeface="宋体"/>
                <a:cs typeface="宋体"/>
              </a:rPr>
              <a:t>在数据大爆炸的现在</a:t>
            </a:r>
            <a:r>
              <a:rPr dirty="0" sz="1200" spc="-229">
                <a:latin typeface="宋体"/>
                <a:cs typeface="宋体"/>
              </a:rPr>
              <a:t>，</a:t>
            </a:r>
            <a:r>
              <a:rPr dirty="0" sz="1200">
                <a:latin typeface="宋体"/>
                <a:cs typeface="宋体"/>
              </a:rPr>
              <a:t>想要实现环 境</a:t>
            </a:r>
            <a:r>
              <a:rPr dirty="0" sz="1200" spc="-120">
                <a:latin typeface="宋体"/>
                <a:cs typeface="宋体"/>
              </a:rPr>
              <a:t>、</a:t>
            </a:r>
            <a:r>
              <a:rPr dirty="0" sz="1200">
                <a:latin typeface="宋体"/>
                <a:cs typeface="宋体"/>
              </a:rPr>
              <a:t>建筑</a:t>
            </a:r>
            <a:r>
              <a:rPr dirty="0" sz="1200" spc="-120">
                <a:latin typeface="宋体"/>
                <a:cs typeface="宋体"/>
              </a:rPr>
              <a:t>、</a:t>
            </a:r>
            <a:r>
              <a:rPr dirty="0" sz="1200">
                <a:latin typeface="宋体"/>
                <a:cs typeface="宋体"/>
              </a:rPr>
              <a:t>人类的协调统一</a:t>
            </a:r>
            <a:r>
              <a:rPr dirty="0" sz="1200" spc="-110">
                <a:latin typeface="宋体"/>
                <a:cs typeface="宋体"/>
              </a:rPr>
              <a:t>，</a:t>
            </a:r>
            <a:r>
              <a:rPr dirty="0" sz="1200">
                <a:latin typeface="宋体"/>
                <a:cs typeface="宋体"/>
              </a:rPr>
              <a:t>就必须存在一个能够处理环境变化数据</a:t>
            </a:r>
            <a:r>
              <a:rPr dirty="0" sz="1200" spc="-120">
                <a:latin typeface="宋体"/>
                <a:cs typeface="宋体"/>
              </a:rPr>
              <a:t>、</a:t>
            </a:r>
            <a:r>
              <a:rPr dirty="0" sz="1200">
                <a:latin typeface="宋体"/>
                <a:cs typeface="宋体"/>
              </a:rPr>
              <a:t>建筑实时 数据</a:t>
            </a:r>
            <a:r>
              <a:rPr dirty="0" sz="1200" spc="-120">
                <a:latin typeface="宋体"/>
                <a:cs typeface="宋体"/>
              </a:rPr>
              <a:t>、</a:t>
            </a:r>
            <a:r>
              <a:rPr dirty="0" sz="1200">
                <a:latin typeface="宋体"/>
                <a:cs typeface="宋体"/>
              </a:rPr>
              <a:t>人群时间空间变量数据的中心</a:t>
            </a:r>
            <a:r>
              <a:rPr dirty="0" sz="1200" spc="-120">
                <a:latin typeface="宋体"/>
                <a:cs typeface="宋体"/>
              </a:rPr>
              <a:t>，</a:t>
            </a:r>
            <a:r>
              <a:rPr dirty="0" sz="1200">
                <a:latin typeface="宋体"/>
                <a:cs typeface="宋体"/>
              </a:rPr>
              <a:t>就类似我们的身</a:t>
            </a:r>
            <a:r>
              <a:rPr dirty="0" sz="1200" spc="5">
                <a:latin typeface="宋体"/>
                <a:cs typeface="宋体"/>
              </a:rPr>
              <a:t>体</a:t>
            </a:r>
            <a:r>
              <a:rPr dirty="0" sz="1200" spc="-120">
                <a:latin typeface="宋体"/>
                <a:cs typeface="宋体"/>
              </a:rPr>
              <a:t>，</a:t>
            </a:r>
            <a:r>
              <a:rPr dirty="0" sz="1200">
                <a:latin typeface="宋体"/>
                <a:cs typeface="宋体"/>
              </a:rPr>
              <a:t>想要做出正确的</a:t>
            </a:r>
            <a:r>
              <a:rPr dirty="0" sz="1200" spc="-125">
                <a:latin typeface="宋体"/>
                <a:cs typeface="宋体"/>
              </a:rPr>
              <a:t>、</a:t>
            </a:r>
            <a:r>
              <a:rPr dirty="0" sz="1200">
                <a:latin typeface="宋体"/>
                <a:cs typeface="宋体"/>
              </a:rPr>
              <a:t>复 杂的反应就离不开大脑的统筹指挥</a:t>
            </a:r>
            <a:r>
              <a:rPr dirty="0" sz="1200" spc="-470">
                <a:latin typeface="宋体"/>
                <a:cs typeface="宋体"/>
              </a:rPr>
              <a:t>，</a:t>
            </a:r>
            <a:r>
              <a:rPr dirty="0" sz="1200">
                <a:latin typeface="宋体"/>
                <a:cs typeface="宋体"/>
              </a:rPr>
              <a:t>而人工智能技术就是作为智慧建筑的大脑存</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456944" y="934212"/>
            <a:ext cx="4645152" cy="1743455"/>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2746489"/>
            <a:ext cx="5377815" cy="6735445"/>
          </a:xfrm>
          <a:prstGeom prst="rect">
            <a:avLst/>
          </a:prstGeom>
        </p:spPr>
        <p:txBody>
          <a:bodyPr wrap="square" lIns="0" tIns="12065" rIns="0" bIns="0" rtlCol="0" vert="horz">
            <a:spAutoFit/>
          </a:bodyPr>
          <a:lstStyle/>
          <a:p>
            <a:pPr marL="1297305">
              <a:lnSpc>
                <a:spcPct val="100000"/>
              </a:lnSpc>
              <a:spcBef>
                <a:spcPts val="95"/>
              </a:spcBef>
              <a:tabLst>
                <a:tab pos="18942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12	</a:t>
            </a:r>
            <a:r>
              <a:rPr dirty="0" sz="1000" spc="-5" b="1">
                <a:latin typeface="黑体"/>
                <a:cs typeface="黑体"/>
              </a:rPr>
              <a:t>人</a:t>
            </a:r>
            <a:r>
              <a:rPr dirty="0" sz="1000" spc="-10" b="1">
                <a:latin typeface="黑体"/>
                <a:cs typeface="黑体"/>
              </a:rPr>
              <a:t>工</a:t>
            </a:r>
            <a:r>
              <a:rPr dirty="0" sz="1000" spc="-5" b="1">
                <a:latin typeface="黑体"/>
                <a:cs typeface="黑体"/>
              </a:rPr>
              <a:t>智能</a:t>
            </a:r>
            <a:r>
              <a:rPr dirty="0" sz="1000" spc="-10" b="1">
                <a:latin typeface="黑体"/>
                <a:cs typeface="黑体"/>
              </a:rPr>
              <a:t>技</a:t>
            </a:r>
            <a:r>
              <a:rPr dirty="0" sz="1000" spc="-5" b="1">
                <a:latin typeface="黑体"/>
                <a:cs typeface="黑体"/>
              </a:rPr>
              <a:t>术在</a:t>
            </a:r>
            <a:r>
              <a:rPr dirty="0" sz="1000" spc="-10" b="1">
                <a:latin typeface="黑体"/>
                <a:cs typeface="黑体"/>
              </a:rPr>
              <a:t>智</a:t>
            </a:r>
            <a:r>
              <a:rPr dirty="0" sz="1000" spc="-5" b="1">
                <a:latin typeface="黑体"/>
                <a:cs typeface="黑体"/>
              </a:rPr>
              <a:t>慧建</a:t>
            </a:r>
            <a:r>
              <a:rPr dirty="0" sz="1000" spc="-10" b="1">
                <a:latin typeface="黑体"/>
                <a:cs typeface="黑体"/>
              </a:rPr>
              <a:t>筑</a:t>
            </a:r>
            <a:r>
              <a:rPr dirty="0" sz="1000" spc="-5" b="1">
                <a:latin typeface="黑体"/>
                <a:cs typeface="黑体"/>
              </a:rPr>
              <a:t>中的</a:t>
            </a:r>
            <a:r>
              <a:rPr dirty="0" sz="1000" spc="-10" b="1">
                <a:latin typeface="黑体"/>
                <a:cs typeface="黑体"/>
              </a:rPr>
              <a:t>应</a:t>
            </a:r>
            <a:r>
              <a:rPr dirty="0" sz="1000" spc="-5" b="1">
                <a:latin typeface="黑体"/>
                <a:cs typeface="黑体"/>
              </a:rPr>
              <a:t>用</a:t>
            </a:r>
            <a:r>
              <a:rPr dirty="0" sz="1000" spc="-5" b="0">
                <a:latin typeface="等线 Light"/>
                <a:cs typeface="等线 Light"/>
              </a:rPr>
              <a:t>[22]</a:t>
            </a:r>
            <a:endParaRPr sz="1000">
              <a:latin typeface="等线 Light"/>
              <a:cs typeface="等线 Light"/>
            </a:endParaRPr>
          </a:p>
          <a:p>
            <a:pPr marL="12700" marR="22860">
              <a:lnSpc>
                <a:spcPct val="162500"/>
              </a:lnSpc>
              <a:spcBef>
                <a:spcPts val="160"/>
              </a:spcBef>
            </a:pPr>
            <a:r>
              <a:rPr dirty="0" sz="1200">
                <a:latin typeface="宋体"/>
                <a:cs typeface="宋体"/>
              </a:rPr>
              <a:t>在的</a:t>
            </a:r>
            <a:r>
              <a:rPr dirty="0" sz="1200" spc="-470">
                <a:latin typeface="宋体"/>
                <a:cs typeface="宋体"/>
              </a:rPr>
              <a:t>。</a:t>
            </a:r>
            <a:r>
              <a:rPr dirty="0" sz="1200">
                <a:latin typeface="宋体"/>
                <a:cs typeface="宋体"/>
              </a:rPr>
              <a:t>人工智能技术的发展使得以极高的效率和准确率处理统筹各种各样的数据 和变量变得可行</a:t>
            </a:r>
            <a:r>
              <a:rPr dirty="0" sz="1200" spc="-160">
                <a:latin typeface="宋体"/>
                <a:cs typeface="宋体"/>
              </a:rPr>
              <a:t>。</a:t>
            </a:r>
            <a:r>
              <a:rPr dirty="0" sz="1200">
                <a:latin typeface="宋体"/>
                <a:cs typeface="宋体"/>
              </a:rPr>
              <a:t>要知道</a:t>
            </a:r>
            <a:r>
              <a:rPr dirty="0" sz="1200" spc="-160">
                <a:latin typeface="宋体"/>
                <a:cs typeface="宋体"/>
              </a:rPr>
              <a:t>，</a:t>
            </a:r>
            <a:r>
              <a:rPr dirty="0" sz="1200">
                <a:latin typeface="宋体"/>
                <a:cs typeface="宋体"/>
              </a:rPr>
              <a:t>智慧建筑不单单只是一个简单的小房</a:t>
            </a:r>
            <a:r>
              <a:rPr dirty="0" sz="1200" spc="0">
                <a:latin typeface="宋体"/>
                <a:cs typeface="宋体"/>
              </a:rPr>
              <a:t>间</a:t>
            </a:r>
            <a:r>
              <a:rPr dirty="0" sz="1200" spc="-170">
                <a:latin typeface="宋体"/>
                <a:cs typeface="宋体"/>
              </a:rPr>
              <a:t>，</a:t>
            </a:r>
            <a:r>
              <a:rPr dirty="0" sz="1200">
                <a:latin typeface="宋体"/>
                <a:cs typeface="宋体"/>
              </a:rPr>
              <a:t>通过一个主 人的服务就能够使环境整洁</a:t>
            </a:r>
            <a:r>
              <a:rPr dirty="0" sz="1200" spc="-120">
                <a:latin typeface="宋体"/>
                <a:cs typeface="宋体"/>
              </a:rPr>
              <a:t>，</a:t>
            </a:r>
            <a:r>
              <a:rPr dirty="0" sz="1200">
                <a:latin typeface="宋体"/>
                <a:cs typeface="宋体"/>
              </a:rPr>
              <a:t>客人满意</a:t>
            </a:r>
            <a:r>
              <a:rPr dirty="0" sz="1200" spc="-110">
                <a:latin typeface="宋体"/>
                <a:cs typeface="宋体"/>
              </a:rPr>
              <a:t>；</a:t>
            </a:r>
            <a:r>
              <a:rPr dirty="0" sz="1200">
                <a:latin typeface="宋体"/>
                <a:cs typeface="宋体"/>
              </a:rPr>
              <a:t>智慧建筑的构成很庞大</a:t>
            </a:r>
            <a:r>
              <a:rPr dirty="0" sz="1200" spc="-120">
                <a:latin typeface="宋体"/>
                <a:cs typeface="宋体"/>
              </a:rPr>
              <a:t>、</a:t>
            </a:r>
            <a:r>
              <a:rPr dirty="0" sz="1200">
                <a:latin typeface="宋体"/>
                <a:cs typeface="宋体"/>
              </a:rPr>
              <a:t>很复杂</a:t>
            </a:r>
            <a:r>
              <a:rPr dirty="0" sz="1200" spc="-125">
                <a:latin typeface="宋体"/>
                <a:cs typeface="宋体"/>
              </a:rPr>
              <a:t>，</a:t>
            </a:r>
            <a:r>
              <a:rPr dirty="0" sz="1200">
                <a:latin typeface="宋体"/>
                <a:cs typeface="宋体"/>
              </a:rPr>
              <a:t>单纯 的依靠人力进行监控和协调必然会出现各种各样的问题</a:t>
            </a:r>
            <a:r>
              <a:rPr dirty="0" sz="1200" spc="-470">
                <a:latin typeface="宋体"/>
                <a:cs typeface="宋体"/>
              </a:rPr>
              <a:t>，</a:t>
            </a:r>
            <a:r>
              <a:rPr dirty="0" sz="1200">
                <a:latin typeface="宋体"/>
                <a:cs typeface="宋体"/>
              </a:rPr>
              <a:t>也会使得智慧建筑失去 应有的反应速度，并且提高人力资源的成本，增添不确定的变量。而这个时候， 人工智能的作用就凸显出来</a:t>
            </a:r>
            <a:r>
              <a:rPr dirty="0" sz="1200" spc="-240">
                <a:latin typeface="宋体"/>
                <a:cs typeface="宋体"/>
              </a:rPr>
              <a:t>，</a:t>
            </a:r>
            <a:r>
              <a:rPr dirty="0" sz="1200">
                <a:latin typeface="宋体"/>
                <a:cs typeface="宋体"/>
              </a:rPr>
              <a:t>它可以处理庞大的数据</a:t>
            </a:r>
            <a:r>
              <a:rPr dirty="0" sz="1200" spc="-229">
                <a:latin typeface="宋体"/>
                <a:cs typeface="宋体"/>
              </a:rPr>
              <a:t>，</a:t>
            </a:r>
            <a:r>
              <a:rPr dirty="0" sz="1200">
                <a:latin typeface="宋体"/>
                <a:cs typeface="宋体"/>
              </a:rPr>
              <a:t>拥有远超人类的计算能力 和处理能力</a:t>
            </a:r>
            <a:r>
              <a:rPr dirty="0" sz="1200" spc="-240">
                <a:latin typeface="宋体"/>
                <a:cs typeface="宋体"/>
              </a:rPr>
              <a:t>，</a:t>
            </a:r>
            <a:r>
              <a:rPr dirty="0" sz="1200">
                <a:latin typeface="宋体"/>
                <a:cs typeface="宋体"/>
              </a:rPr>
              <a:t>面对突发状况</a:t>
            </a:r>
            <a:r>
              <a:rPr dirty="0" sz="1200" spc="-229">
                <a:latin typeface="宋体"/>
                <a:cs typeface="宋体"/>
              </a:rPr>
              <a:t>，</a:t>
            </a:r>
            <a:r>
              <a:rPr dirty="0" sz="1200">
                <a:latin typeface="宋体"/>
                <a:cs typeface="宋体"/>
              </a:rPr>
              <a:t>不知疲倦的人工智能也可以第一时间发现并进行处 理</a:t>
            </a:r>
            <a:r>
              <a:rPr dirty="0" sz="1200" spc="0">
                <a:latin typeface="宋体"/>
                <a:cs typeface="宋体"/>
              </a:rPr>
              <a:t>工</a:t>
            </a:r>
            <a:r>
              <a:rPr dirty="0" sz="1200">
                <a:latin typeface="宋体"/>
                <a:cs typeface="宋体"/>
              </a:rPr>
              <a:t>作，</a:t>
            </a:r>
            <a:r>
              <a:rPr dirty="0" sz="1200" spc="0">
                <a:latin typeface="宋体"/>
                <a:cs typeface="宋体"/>
              </a:rPr>
              <a:t>极</a:t>
            </a:r>
            <a:r>
              <a:rPr dirty="0" sz="1200">
                <a:latin typeface="宋体"/>
                <a:cs typeface="宋体"/>
              </a:rPr>
              <a:t>大地提</a:t>
            </a:r>
            <a:r>
              <a:rPr dirty="0" sz="1200" spc="0">
                <a:latin typeface="宋体"/>
                <a:cs typeface="宋体"/>
              </a:rPr>
              <a:t>高</a:t>
            </a:r>
            <a:r>
              <a:rPr dirty="0" sz="1200">
                <a:latin typeface="宋体"/>
                <a:cs typeface="宋体"/>
              </a:rPr>
              <a:t>了整</a:t>
            </a:r>
            <a:r>
              <a:rPr dirty="0" sz="1200" spc="0">
                <a:latin typeface="宋体"/>
                <a:cs typeface="宋体"/>
              </a:rPr>
              <a:t>个</a:t>
            </a:r>
            <a:r>
              <a:rPr dirty="0" sz="1200">
                <a:latin typeface="宋体"/>
                <a:cs typeface="宋体"/>
              </a:rPr>
              <a:t>建筑</a:t>
            </a:r>
            <a:r>
              <a:rPr dirty="0" sz="1200" spc="0">
                <a:latin typeface="宋体"/>
                <a:cs typeface="宋体"/>
              </a:rPr>
              <a:t>的</a:t>
            </a:r>
            <a:r>
              <a:rPr dirty="0" sz="1200">
                <a:latin typeface="宋体"/>
                <a:cs typeface="宋体"/>
              </a:rPr>
              <a:t>效率并</a:t>
            </a:r>
            <a:r>
              <a:rPr dirty="0" sz="1200" spc="0">
                <a:latin typeface="宋体"/>
                <a:cs typeface="宋体"/>
              </a:rPr>
              <a:t>且</a:t>
            </a:r>
            <a:r>
              <a:rPr dirty="0" sz="1200">
                <a:latin typeface="宋体"/>
                <a:cs typeface="宋体"/>
              </a:rPr>
              <a:t>降低</a:t>
            </a:r>
            <a:r>
              <a:rPr dirty="0" sz="1200" spc="0">
                <a:latin typeface="宋体"/>
                <a:cs typeface="宋体"/>
              </a:rPr>
              <a:t>了</a:t>
            </a:r>
            <a:r>
              <a:rPr dirty="0" sz="1200">
                <a:latin typeface="宋体"/>
                <a:cs typeface="宋体"/>
              </a:rPr>
              <a:t>建筑</a:t>
            </a:r>
            <a:r>
              <a:rPr dirty="0" sz="1200" spc="0">
                <a:latin typeface="宋体"/>
                <a:cs typeface="宋体"/>
              </a:rPr>
              <a:t>的</a:t>
            </a:r>
            <a:r>
              <a:rPr dirty="0" sz="1200">
                <a:latin typeface="宋体"/>
                <a:cs typeface="宋体"/>
              </a:rPr>
              <a:t>人工成</a:t>
            </a:r>
            <a:r>
              <a:rPr dirty="0" sz="1200" spc="0">
                <a:latin typeface="宋体"/>
                <a:cs typeface="宋体"/>
              </a:rPr>
              <a:t>本</a:t>
            </a:r>
            <a:r>
              <a:rPr dirty="0" sz="1200">
                <a:latin typeface="宋体"/>
                <a:cs typeface="宋体"/>
              </a:rPr>
              <a:t>，图</a:t>
            </a:r>
            <a:r>
              <a:rPr dirty="0" sz="1200" spc="-315">
                <a:latin typeface="宋体"/>
                <a:cs typeface="宋体"/>
              </a:rPr>
              <a:t> </a:t>
            </a:r>
            <a:r>
              <a:rPr dirty="0" sz="1200">
                <a:latin typeface="Calibri"/>
                <a:cs typeface="Calibri"/>
              </a:rPr>
              <a:t>12</a:t>
            </a:r>
            <a:r>
              <a:rPr dirty="0" sz="1200" spc="5">
                <a:latin typeface="Calibri"/>
                <a:cs typeface="Calibri"/>
              </a:rPr>
              <a:t> </a:t>
            </a:r>
            <a:r>
              <a:rPr dirty="0" sz="1200">
                <a:latin typeface="宋体"/>
                <a:cs typeface="宋体"/>
              </a:rPr>
              <a:t>为卷 积神经网络的深度学习算法应用于智慧建筑的示意图</a:t>
            </a:r>
            <a:r>
              <a:rPr dirty="0" sz="1200" spc="-240">
                <a:latin typeface="宋体"/>
                <a:cs typeface="宋体"/>
              </a:rPr>
              <a:t>。</a:t>
            </a:r>
            <a:r>
              <a:rPr dirty="0" sz="1200">
                <a:latin typeface="宋体"/>
                <a:cs typeface="宋体"/>
              </a:rPr>
              <a:t>更为重要的是</a:t>
            </a:r>
            <a:r>
              <a:rPr dirty="0" sz="1200" spc="-229">
                <a:latin typeface="宋体"/>
                <a:cs typeface="宋体"/>
              </a:rPr>
              <a:t>，</a:t>
            </a:r>
            <a:r>
              <a:rPr dirty="0" sz="1200">
                <a:latin typeface="宋体"/>
                <a:cs typeface="宋体"/>
              </a:rPr>
              <a:t>人工智能 的存在会使得原本互不统一</a:t>
            </a:r>
            <a:r>
              <a:rPr dirty="0" sz="1200" spc="-160">
                <a:latin typeface="宋体"/>
                <a:cs typeface="宋体"/>
              </a:rPr>
              <a:t>，</a:t>
            </a:r>
            <a:r>
              <a:rPr dirty="0" sz="1200">
                <a:latin typeface="宋体"/>
                <a:cs typeface="宋体"/>
              </a:rPr>
              <a:t>各自分离的各个部门</a:t>
            </a:r>
            <a:r>
              <a:rPr dirty="0" sz="1200" spc="-160">
                <a:latin typeface="宋体"/>
                <a:cs typeface="宋体"/>
              </a:rPr>
              <a:t>、</a:t>
            </a:r>
            <a:r>
              <a:rPr dirty="0" sz="1200">
                <a:latin typeface="宋体"/>
                <a:cs typeface="宋体"/>
              </a:rPr>
              <a:t>各个区域进行有机融</a:t>
            </a:r>
            <a:r>
              <a:rPr dirty="0" sz="1200" spc="0">
                <a:latin typeface="宋体"/>
                <a:cs typeface="宋体"/>
              </a:rPr>
              <a:t>合</a:t>
            </a:r>
            <a:r>
              <a:rPr dirty="0" sz="1200" spc="-170">
                <a:latin typeface="宋体"/>
                <a:cs typeface="宋体"/>
              </a:rPr>
              <a:t>，</a:t>
            </a:r>
            <a:r>
              <a:rPr dirty="0" sz="1200">
                <a:latin typeface="宋体"/>
                <a:cs typeface="宋体"/>
              </a:rPr>
              <a:t>形 成一个在空间上分离</a:t>
            </a:r>
            <a:r>
              <a:rPr dirty="0" sz="1200" spc="-160">
                <a:latin typeface="宋体"/>
                <a:cs typeface="宋体"/>
              </a:rPr>
              <a:t>，</a:t>
            </a:r>
            <a:r>
              <a:rPr dirty="0" sz="1200">
                <a:latin typeface="宋体"/>
                <a:cs typeface="宋体"/>
              </a:rPr>
              <a:t>但在时间上融为一体的协调的整体</a:t>
            </a:r>
            <a:r>
              <a:rPr dirty="0" sz="1200" spc="-160">
                <a:latin typeface="宋体"/>
                <a:cs typeface="宋体"/>
              </a:rPr>
              <a:t>，</a:t>
            </a:r>
            <a:r>
              <a:rPr dirty="0" sz="1200">
                <a:latin typeface="宋体"/>
                <a:cs typeface="宋体"/>
              </a:rPr>
              <a:t>不存在级与</a:t>
            </a:r>
            <a:r>
              <a:rPr dirty="0" sz="1200" spc="0">
                <a:latin typeface="宋体"/>
                <a:cs typeface="宋体"/>
              </a:rPr>
              <a:t>级</a:t>
            </a:r>
            <a:r>
              <a:rPr dirty="0" sz="1200" spc="-170">
                <a:latin typeface="宋体"/>
                <a:cs typeface="宋体"/>
              </a:rPr>
              <a:t>、</a:t>
            </a:r>
            <a:r>
              <a:rPr dirty="0" sz="1200">
                <a:latin typeface="宋体"/>
                <a:cs typeface="宋体"/>
              </a:rPr>
              <a:t>区与 区之间的通报，使得智慧建筑真正成为了一个具有生命力的整合体。</a:t>
            </a:r>
            <a:endParaRPr sz="1200">
              <a:latin typeface="宋体"/>
              <a:cs typeface="宋体"/>
            </a:endParaRPr>
          </a:p>
          <a:p>
            <a:pPr marL="12700" marR="5080" indent="304800">
              <a:lnSpc>
                <a:spcPct val="162500"/>
              </a:lnSpc>
            </a:pPr>
            <a:r>
              <a:rPr dirty="0" sz="1200" spc="10">
                <a:latin typeface="宋体"/>
                <a:cs typeface="宋体"/>
              </a:rPr>
              <a:t>已经趋向成熟化和多元化的机</a:t>
            </a:r>
            <a:r>
              <a:rPr dirty="0" sz="1200" spc="0">
                <a:latin typeface="宋体"/>
                <a:cs typeface="宋体"/>
              </a:rPr>
              <a:t>器</a:t>
            </a:r>
            <a:r>
              <a:rPr dirty="0" sz="1200" spc="10">
                <a:latin typeface="宋体"/>
                <a:cs typeface="宋体"/>
              </a:rPr>
              <a:t>人技术无疑也可以帮助智慧建筑的完善</a:t>
            </a:r>
            <a:r>
              <a:rPr dirty="0" sz="1200">
                <a:latin typeface="宋体"/>
                <a:cs typeface="宋体"/>
              </a:rPr>
              <a:t>和 发展</a:t>
            </a:r>
            <a:r>
              <a:rPr dirty="0" sz="1200" spc="-240">
                <a:latin typeface="宋体"/>
                <a:cs typeface="宋体"/>
              </a:rPr>
              <a:t>。</a:t>
            </a:r>
            <a:r>
              <a:rPr dirty="0" sz="1200">
                <a:latin typeface="宋体"/>
                <a:cs typeface="宋体"/>
              </a:rPr>
              <a:t>服务型智能机器人是机器人家族的新兴成员</a:t>
            </a:r>
            <a:r>
              <a:rPr dirty="0" sz="1200" spc="-229">
                <a:latin typeface="宋体"/>
                <a:cs typeface="宋体"/>
              </a:rPr>
              <a:t>，</a:t>
            </a:r>
            <a:r>
              <a:rPr dirty="0" sz="1200">
                <a:latin typeface="宋体"/>
                <a:cs typeface="宋体"/>
              </a:rPr>
              <a:t>是一种半自主或者全自主工 作的机器人</a:t>
            </a:r>
            <a:r>
              <a:rPr dirty="0" sz="1200" spc="-160">
                <a:latin typeface="宋体"/>
                <a:cs typeface="宋体"/>
              </a:rPr>
              <a:t>，</a:t>
            </a:r>
            <a:r>
              <a:rPr dirty="0" sz="1200">
                <a:latin typeface="宋体"/>
                <a:cs typeface="宋体"/>
              </a:rPr>
              <a:t>也是最适用于智慧建筑的机器人</a:t>
            </a:r>
            <a:r>
              <a:rPr dirty="0" sz="1200" spc="-160">
                <a:latin typeface="宋体"/>
                <a:cs typeface="宋体"/>
              </a:rPr>
              <a:t>。</a:t>
            </a:r>
            <a:r>
              <a:rPr dirty="0" sz="1200">
                <a:latin typeface="宋体"/>
                <a:cs typeface="宋体"/>
              </a:rPr>
              <a:t>从功能性讲</a:t>
            </a:r>
            <a:r>
              <a:rPr dirty="0" sz="1200" spc="-160">
                <a:latin typeface="宋体"/>
                <a:cs typeface="宋体"/>
              </a:rPr>
              <a:t>，</a:t>
            </a:r>
            <a:r>
              <a:rPr dirty="0" sz="1200">
                <a:latin typeface="宋体"/>
                <a:cs typeface="宋体"/>
              </a:rPr>
              <a:t>服务型智能机器人 能够实现对智慧建筑的有效补充</a:t>
            </a:r>
            <a:r>
              <a:rPr dirty="0" sz="1200" spc="-470">
                <a:latin typeface="宋体"/>
                <a:cs typeface="宋体"/>
              </a:rPr>
              <a:t>。</a:t>
            </a:r>
            <a:r>
              <a:rPr dirty="0" sz="1200">
                <a:latin typeface="宋体"/>
                <a:cs typeface="宋体"/>
              </a:rPr>
              <a:t>在智慧建筑系统的操控或服务型智能机器人的 设定下</a:t>
            </a:r>
            <a:r>
              <a:rPr dirty="0" sz="1200" spc="-160">
                <a:latin typeface="宋体"/>
                <a:cs typeface="宋体"/>
              </a:rPr>
              <a:t>，</a:t>
            </a:r>
            <a:r>
              <a:rPr dirty="0" sz="1200">
                <a:latin typeface="宋体"/>
                <a:cs typeface="宋体"/>
              </a:rPr>
              <a:t>它可以帮助物品在智慧建筑中的运输</a:t>
            </a:r>
            <a:r>
              <a:rPr dirty="0" sz="1200" spc="-160">
                <a:latin typeface="宋体"/>
                <a:cs typeface="宋体"/>
              </a:rPr>
              <a:t>，</a:t>
            </a:r>
            <a:r>
              <a:rPr dirty="0" sz="1200">
                <a:latin typeface="宋体"/>
                <a:cs typeface="宋体"/>
              </a:rPr>
              <a:t>对智慧建筑进行清</a:t>
            </a:r>
            <a:r>
              <a:rPr dirty="0" sz="1200" spc="0">
                <a:latin typeface="宋体"/>
                <a:cs typeface="宋体"/>
              </a:rPr>
              <a:t>洁</a:t>
            </a:r>
            <a:r>
              <a:rPr dirty="0" sz="1200" spc="-170">
                <a:latin typeface="宋体"/>
                <a:cs typeface="宋体"/>
              </a:rPr>
              <a:t>。</a:t>
            </a:r>
            <a:r>
              <a:rPr dirty="0" sz="1200">
                <a:latin typeface="宋体"/>
                <a:cs typeface="宋体"/>
              </a:rPr>
              <a:t>在智慧建 筑地区发生火灾</a:t>
            </a:r>
            <a:r>
              <a:rPr dirty="0" sz="1200" spc="-360">
                <a:latin typeface="宋体"/>
                <a:cs typeface="宋体"/>
              </a:rPr>
              <a:t>、</a:t>
            </a:r>
            <a:r>
              <a:rPr dirty="0" sz="1200">
                <a:latin typeface="宋体"/>
                <a:cs typeface="宋体"/>
              </a:rPr>
              <a:t>地震等灾害或发生人员摔倒</a:t>
            </a:r>
            <a:r>
              <a:rPr dirty="0" sz="1200" spc="-350">
                <a:latin typeface="宋体"/>
                <a:cs typeface="宋体"/>
              </a:rPr>
              <a:t>、</a:t>
            </a:r>
            <a:r>
              <a:rPr dirty="0" sz="1200">
                <a:latin typeface="宋体"/>
                <a:cs typeface="宋体"/>
              </a:rPr>
              <a:t>踩踏事故</a:t>
            </a:r>
            <a:r>
              <a:rPr dirty="0" sz="1200" spc="-5">
                <a:latin typeface="宋体"/>
                <a:cs typeface="宋体"/>
              </a:rPr>
              <a:t>时</a:t>
            </a:r>
            <a:r>
              <a:rPr dirty="0" sz="1200" spc="-360">
                <a:latin typeface="宋体"/>
                <a:cs typeface="宋体"/>
              </a:rPr>
              <a:t>，</a:t>
            </a:r>
            <a:r>
              <a:rPr dirty="0" sz="1200">
                <a:latin typeface="宋体"/>
                <a:cs typeface="宋体"/>
              </a:rPr>
              <a:t>它也可以帮助报</a:t>
            </a:r>
            <a:r>
              <a:rPr dirty="0" sz="1200" spc="5">
                <a:latin typeface="宋体"/>
                <a:cs typeface="宋体"/>
              </a:rPr>
              <a:t>警</a:t>
            </a:r>
            <a:r>
              <a:rPr dirty="0" sz="1200">
                <a:latin typeface="宋体"/>
                <a:cs typeface="宋体"/>
              </a:rPr>
              <a:t>， 并且指挥人员有序避难</a:t>
            </a:r>
            <a:r>
              <a:rPr dirty="0" sz="1200" spc="-240">
                <a:latin typeface="宋体"/>
                <a:cs typeface="宋体"/>
              </a:rPr>
              <a:t>、</a:t>
            </a:r>
            <a:r>
              <a:rPr dirty="0" sz="1200">
                <a:latin typeface="宋体"/>
                <a:cs typeface="宋体"/>
              </a:rPr>
              <a:t>撤离</a:t>
            </a:r>
            <a:r>
              <a:rPr dirty="0" sz="1200" spc="-229">
                <a:latin typeface="宋体"/>
                <a:cs typeface="宋体"/>
              </a:rPr>
              <a:t>。</a:t>
            </a:r>
            <a:r>
              <a:rPr dirty="0" sz="1200">
                <a:latin typeface="宋体"/>
                <a:cs typeface="宋体"/>
              </a:rPr>
              <a:t>而服务型智能机器人在建筑内的移动巡逻也可加 大智慧建筑的监控范围</a:t>
            </a:r>
            <a:r>
              <a:rPr dirty="0" sz="1200" spc="-240">
                <a:latin typeface="宋体"/>
                <a:cs typeface="宋体"/>
              </a:rPr>
              <a:t>，</a:t>
            </a:r>
            <a:r>
              <a:rPr dirty="0" sz="1200">
                <a:latin typeface="宋体"/>
                <a:cs typeface="宋体"/>
              </a:rPr>
              <a:t>承担智慧建筑的安保工作</a:t>
            </a:r>
            <a:r>
              <a:rPr dirty="0" sz="1200" spc="-229">
                <a:latin typeface="宋体"/>
                <a:cs typeface="宋体"/>
              </a:rPr>
              <a:t>，</a:t>
            </a:r>
            <a:r>
              <a:rPr dirty="0" sz="1200">
                <a:latin typeface="宋体"/>
                <a:cs typeface="宋体"/>
              </a:rPr>
              <a:t>以及由服务型智能机器人进 行迎宾和指挥工作，也使智慧建筑的表现更加亲切化，人性化。</a:t>
            </a:r>
            <a:endParaRPr sz="1200">
              <a:latin typeface="宋体"/>
              <a:cs typeface="宋体"/>
            </a:endParaRPr>
          </a:p>
          <a:p>
            <a:pPr marL="317500">
              <a:lnSpc>
                <a:spcPct val="100000"/>
              </a:lnSpc>
              <a:spcBef>
                <a:spcPts val="900"/>
              </a:spcBef>
            </a:pPr>
            <a:r>
              <a:rPr dirty="0" sz="1200">
                <a:latin typeface="宋体"/>
                <a:cs typeface="宋体"/>
              </a:rPr>
              <a:t>人工智能技术带给智慧建筑以人的温暖</a:t>
            </a:r>
            <a:r>
              <a:rPr dirty="0" sz="1200" spc="-240">
                <a:latin typeface="宋体"/>
                <a:cs typeface="宋体"/>
              </a:rPr>
              <a:t>。</a:t>
            </a:r>
            <a:r>
              <a:rPr dirty="0" sz="1200">
                <a:latin typeface="宋体"/>
                <a:cs typeface="宋体"/>
              </a:rPr>
              <a:t>以智慧建筑中的大厅温度为例</a:t>
            </a:r>
            <a:r>
              <a:rPr dirty="0" sz="1200" spc="-229">
                <a:latin typeface="宋体"/>
                <a:cs typeface="宋体"/>
              </a:rPr>
              <a:t>，</a:t>
            </a:r>
            <a:r>
              <a:rPr dirty="0" sz="1200">
                <a:latin typeface="宋体"/>
                <a:cs typeface="宋体"/>
              </a:rPr>
              <a:t>人</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24</a:t>
            </a:r>
          </a:p>
        </p:txBody>
      </p:sp>
      <p:sp>
        <p:nvSpPr>
          <p:cNvPr id="2" name="object 2"/>
          <p:cNvSpPr txBox="1"/>
          <p:nvPr/>
        </p:nvSpPr>
        <p:spPr>
          <a:xfrm>
            <a:off x="1130300" y="528955"/>
            <a:ext cx="5376545" cy="8061959"/>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715">
              <a:lnSpc>
                <a:spcPct val="162500"/>
              </a:lnSpc>
            </a:pPr>
            <a:r>
              <a:rPr dirty="0" sz="1200">
                <a:latin typeface="宋体"/>
                <a:cs typeface="宋体"/>
              </a:rPr>
              <a:t>工智能可以根据人员着装</a:t>
            </a:r>
            <a:r>
              <a:rPr dirty="0" sz="1200" spc="-240">
                <a:latin typeface="宋体"/>
                <a:cs typeface="宋体"/>
              </a:rPr>
              <a:t>、</a:t>
            </a:r>
            <a:r>
              <a:rPr dirty="0" sz="1200">
                <a:latin typeface="宋体"/>
                <a:cs typeface="宋体"/>
              </a:rPr>
              <a:t>人流密度等进行温度处理调整</a:t>
            </a:r>
            <a:r>
              <a:rPr dirty="0" sz="1200" spc="-229">
                <a:latin typeface="宋体"/>
                <a:cs typeface="宋体"/>
              </a:rPr>
              <a:t>，</a:t>
            </a:r>
            <a:r>
              <a:rPr dirty="0" sz="1200">
                <a:latin typeface="宋体"/>
                <a:cs typeface="宋体"/>
              </a:rPr>
              <a:t>带给人群更舒适的体 验</a:t>
            </a:r>
            <a:r>
              <a:rPr dirty="0" sz="1200" spc="-100">
                <a:latin typeface="宋体"/>
                <a:cs typeface="宋体"/>
              </a:rPr>
              <a:t>。</a:t>
            </a:r>
            <a:r>
              <a:rPr dirty="0" sz="1200">
                <a:latin typeface="宋体"/>
                <a:cs typeface="宋体"/>
              </a:rPr>
              <a:t>由此向更广更深的方向扩展</a:t>
            </a:r>
            <a:r>
              <a:rPr dirty="0" sz="1200" spc="-100">
                <a:latin typeface="宋体"/>
                <a:cs typeface="宋体"/>
              </a:rPr>
              <a:t>，</a:t>
            </a:r>
            <a:r>
              <a:rPr dirty="0" sz="1200">
                <a:latin typeface="宋体"/>
                <a:cs typeface="宋体"/>
              </a:rPr>
              <a:t>灯光</a:t>
            </a:r>
            <a:r>
              <a:rPr dirty="0" sz="1200" spc="-85">
                <a:latin typeface="宋体"/>
                <a:cs typeface="宋体"/>
              </a:rPr>
              <a:t>、</a:t>
            </a:r>
            <a:r>
              <a:rPr dirty="0" sz="1200">
                <a:latin typeface="宋体"/>
                <a:cs typeface="宋体"/>
              </a:rPr>
              <a:t>停车场车位</a:t>
            </a:r>
            <a:r>
              <a:rPr dirty="0" sz="1200" spc="-100">
                <a:latin typeface="宋体"/>
                <a:cs typeface="宋体"/>
              </a:rPr>
              <a:t>、</a:t>
            </a:r>
            <a:r>
              <a:rPr dirty="0" sz="1200">
                <a:latin typeface="宋体"/>
                <a:cs typeface="宋体"/>
              </a:rPr>
              <a:t>人群行进方向等</a:t>
            </a:r>
            <a:r>
              <a:rPr dirty="0" sz="1200" spc="-100">
                <a:latin typeface="宋体"/>
                <a:cs typeface="宋体"/>
              </a:rPr>
              <a:t>，</a:t>
            </a:r>
            <a:r>
              <a:rPr dirty="0" sz="1200">
                <a:latin typeface="宋体"/>
                <a:cs typeface="宋体"/>
              </a:rPr>
              <a:t>通过人 工智能的处理都将变得更加舒适协调</a:t>
            </a:r>
            <a:r>
              <a:rPr dirty="0" sz="1200" spc="-160">
                <a:latin typeface="宋体"/>
                <a:cs typeface="宋体"/>
              </a:rPr>
              <a:t>。</a:t>
            </a:r>
            <a:r>
              <a:rPr dirty="0" sz="1200">
                <a:latin typeface="宋体"/>
                <a:cs typeface="宋体"/>
              </a:rPr>
              <a:t>更进一步</a:t>
            </a:r>
            <a:r>
              <a:rPr dirty="0" sz="1200" spc="-160">
                <a:latin typeface="宋体"/>
                <a:cs typeface="宋体"/>
              </a:rPr>
              <a:t>，</a:t>
            </a:r>
            <a:r>
              <a:rPr dirty="0" sz="1200">
                <a:latin typeface="宋体"/>
                <a:cs typeface="宋体"/>
              </a:rPr>
              <a:t>语音播报</a:t>
            </a:r>
            <a:r>
              <a:rPr dirty="0" sz="1200" spc="-160">
                <a:latin typeface="宋体"/>
                <a:cs typeface="宋体"/>
              </a:rPr>
              <a:t>、</a:t>
            </a:r>
            <a:r>
              <a:rPr dirty="0" sz="1200">
                <a:latin typeface="宋体"/>
                <a:cs typeface="宋体"/>
              </a:rPr>
              <a:t>视频展示等在人工 智能的指令下都会变得更加贴切</a:t>
            </a:r>
            <a:r>
              <a:rPr dirty="0" sz="1200" spc="-540">
                <a:latin typeface="宋体"/>
                <a:cs typeface="宋体"/>
              </a:rPr>
              <a:t>，</a:t>
            </a:r>
            <a:r>
              <a:rPr dirty="0" sz="1200">
                <a:latin typeface="宋体"/>
                <a:cs typeface="宋体"/>
              </a:rPr>
              <a:t>更加符合人群所需</a:t>
            </a:r>
            <a:r>
              <a:rPr dirty="0" sz="1200" spc="-530">
                <a:latin typeface="宋体"/>
                <a:cs typeface="宋体"/>
              </a:rPr>
              <a:t>。</a:t>
            </a:r>
            <a:r>
              <a:rPr dirty="0" sz="1200">
                <a:latin typeface="宋体"/>
                <a:cs typeface="宋体"/>
              </a:rPr>
              <a:t>甚至有了人工智能的帮</a:t>
            </a:r>
            <a:r>
              <a:rPr dirty="0" sz="1200" spc="-5">
                <a:latin typeface="宋体"/>
                <a:cs typeface="宋体"/>
              </a:rPr>
              <a:t>助</a:t>
            </a:r>
            <a:r>
              <a:rPr dirty="0" sz="1200">
                <a:latin typeface="宋体"/>
                <a:cs typeface="宋体"/>
              </a:rPr>
              <a:t>， 智慧建筑中大量存在的服务机器人也会给人更周到更人性化的服务</a:t>
            </a:r>
            <a:r>
              <a:rPr dirty="0" sz="1200" spc="-470">
                <a:latin typeface="宋体"/>
                <a:cs typeface="宋体"/>
              </a:rPr>
              <a:t>，</a:t>
            </a:r>
            <a:r>
              <a:rPr dirty="0" sz="1200">
                <a:latin typeface="宋体"/>
                <a:cs typeface="宋体"/>
              </a:rPr>
              <a:t>给人超出机 器本身的温暖</a:t>
            </a:r>
            <a:r>
              <a:rPr dirty="0" sz="1200" spc="-240">
                <a:latin typeface="宋体"/>
                <a:cs typeface="宋体"/>
              </a:rPr>
              <a:t>。</a:t>
            </a:r>
            <a:r>
              <a:rPr dirty="0" sz="1200">
                <a:latin typeface="宋体"/>
                <a:cs typeface="宋体"/>
              </a:rPr>
              <a:t>人工智能将洋溢在整个智慧建筑中的蓬勃的生命力展现出来</a:t>
            </a:r>
            <a:r>
              <a:rPr dirty="0" sz="1200" spc="-229">
                <a:latin typeface="宋体"/>
                <a:cs typeface="宋体"/>
              </a:rPr>
              <a:t>，</a:t>
            </a:r>
            <a:r>
              <a:rPr dirty="0" sz="1200">
                <a:latin typeface="宋体"/>
                <a:cs typeface="宋体"/>
              </a:rPr>
              <a:t>使 得人与建筑之间的距离更近。</a:t>
            </a:r>
            <a:endParaRPr sz="1200">
              <a:latin typeface="宋体"/>
              <a:cs typeface="宋体"/>
            </a:endParaRPr>
          </a:p>
          <a:p>
            <a:pPr marL="12700" marR="5715" indent="304800">
              <a:lnSpc>
                <a:spcPct val="162500"/>
              </a:lnSpc>
            </a:pPr>
            <a:r>
              <a:rPr dirty="0" sz="1200">
                <a:latin typeface="宋体"/>
                <a:cs typeface="宋体"/>
              </a:rPr>
              <a:t>机器人技术的引入和应用</a:t>
            </a:r>
            <a:r>
              <a:rPr dirty="0" sz="1200" spc="-240">
                <a:latin typeface="宋体"/>
                <a:cs typeface="宋体"/>
              </a:rPr>
              <a:t>，</a:t>
            </a:r>
            <a:r>
              <a:rPr dirty="0" sz="1200">
                <a:latin typeface="宋体"/>
                <a:cs typeface="宋体"/>
              </a:rPr>
              <a:t>可以令机器人在很多方面代替人工操作</a:t>
            </a:r>
            <a:r>
              <a:rPr dirty="0" sz="1200" spc="-229">
                <a:latin typeface="宋体"/>
                <a:cs typeface="宋体"/>
              </a:rPr>
              <a:t>，</a:t>
            </a:r>
            <a:r>
              <a:rPr dirty="0" sz="1200">
                <a:latin typeface="宋体"/>
                <a:cs typeface="宋体"/>
              </a:rPr>
              <a:t>令建筑 智能化程度提高</a:t>
            </a:r>
            <a:r>
              <a:rPr dirty="0" sz="1200" spc="-120">
                <a:latin typeface="宋体"/>
                <a:cs typeface="宋体"/>
              </a:rPr>
              <a:t>；</a:t>
            </a:r>
            <a:r>
              <a:rPr dirty="0" sz="1200">
                <a:latin typeface="宋体"/>
                <a:cs typeface="宋体"/>
              </a:rPr>
              <a:t>同时</a:t>
            </a:r>
            <a:r>
              <a:rPr dirty="0" sz="1200" spc="-120">
                <a:latin typeface="宋体"/>
                <a:cs typeface="宋体"/>
              </a:rPr>
              <a:t>，</a:t>
            </a:r>
            <a:r>
              <a:rPr dirty="0" sz="1200">
                <a:latin typeface="宋体"/>
                <a:cs typeface="宋体"/>
              </a:rPr>
              <a:t>智能机器人提供的信息更加多</a:t>
            </a:r>
            <a:r>
              <a:rPr dirty="0" sz="1200" spc="0">
                <a:latin typeface="宋体"/>
                <a:cs typeface="宋体"/>
              </a:rPr>
              <a:t>样</a:t>
            </a:r>
            <a:r>
              <a:rPr dirty="0" sz="1200" spc="-120">
                <a:latin typeface="宋体"/>
                <a:cs typeface="宋体"/>
              </a:rPr>
              <a:t>，</a:t>
            </a:r>
            <a:r>
              <a:rPr dirty="0" sz="1200">
                <a:latin typeface="宋体"/>
                <a:cs typeface="宋体"/>
              </a:rPr>
              <a:t>更加准确</a:t>
            </a:r>
            <a:r>
              <a:rPr dirty="0" sz="1200" spc="-120">
                <a:latin typeface="宋体"/>
                <a:cs typeface="宋体"/>
              </a:rPr>
              <a:t>，</a:t>
            </a:r>
            <a:r>
              <a:rPr dirty="0" sz="1200">
                <a:latin typeface="宋体"/>
                <a:cs typeface="宋体"/>
              </a:rPr>
              <a:t>可以满足 人们对信息的更高的需求</a:t>
            </a:r>
            <a:r>
              <a:rPr dirty="0" sz="1200" spc="-160">
                <a:latin typeface="宋体"/>
                <a:cs typeface="宋体"/>
              </a:rPr>
              <a:t>；</a:t>
            </a:r>
            <a:r>
              <a:rPr dirty="0" sz="1200">
                <a:latin typeface="宋体"/>
                <a:cs typeface="宋体"/>
              </a:rPr>
              <a:t>机器人的前期投入高</a:t>
            </a:r>
            <a:r>
              <a:rPr dirty="0" sz="1200" spc="-160">
                <a:latin typeface="宋体"/>
                <a:cs typeface="宋体"/>
              </a:rPr>
              <a:t>，</a:t>
            </a:r>
            <a:r>
              <a:rPr dirty="0" sz="1200">
                <a:latin typeface="宋体"/>
                <a:cs typeface="宋体"/>
              </a:rPr>
              <a:t>但后期的成本</a:t>
            </a:r>
            <a:r>
              <a:rPr dirty="0" sz="1200" spc="0">
                <a:latin typeface="宋体"/>
                <a:cs typeface="宋体"/>
              </a:rPr>
              <a:t>低</a:t>
            </a:r>
            <a:r>
              <a:rPr dirty="0" sz="1200" spc="-170">
                <a:latin typeface="宋体"/>
                <a:cs typeface="宋体"/>
              </a:rPr>
              <a:t>，</a:t>
            </a:r>
            <a:r>
              <a:rPr dirty="0" sz="1200">
                <a:latin typeface="宋体"/>
                <a:cs typeface="宋体"/>
              </a:rPr>
              <a:t>随着人力资 源成本的提高，机器人的无疲倦感、可重复性强以及不惧危险等优势更加明显。 更进一步的</a:t>
            </a:r>
            <a:r>
              <a:rPr dirty="0" sz="1200" spc="-240">
                <a:latin typeface="宋体"/>
                <a:cs typeface="宋体"/>
              </a:rPr>
              <a:t>，</a:t>
            </a:r>
            <a:r>
              <a:rPr dirty="0" sz="1200">
                <a:latin typeface="宋体"/>
                <a:cs typeface="宋体"/>
              </a:rPr>
              <a:t>更加智能化的机器人在智慧建筑的操作系统的帮助下</a:t>
            </a:r>
            <a:r>
              <a:rPr dirty="0" sz="1200" spc="-229">
                <a:latin typeface="宋体"/>
                <a:cs typeface="宋体"/>
              </a:rPr>
              <a:t>，</a:t>
            </a:r>
            <a:r>
              <a:rPr dirty="0" sz="1200">
                <a:latin typeface="宋体"/>
                <a:cs typeface="宋体"/>
              </a:rPr>
              <a:t>甚至可以代 替原本的智能楼宇师的工作</a:t>
            </a:r>
            <a:r>
              <a:rPr dirty="0" sz="1200" spc="-540">
                <a:latin typeface="宋体"/>
                <a:cs typeface="宋体"/>
              </a:rPr>
              <a:t>，</a:t>
            </a:r>
            <a:r>
              <a:rPr dirty="0" sz="1200">
                <a:latin typeface="宋体"/>
                <a:cs typeface="宋体"/>
              </a:rPr>
              <a:t>帮助智慧建筑系统完成系统的检测</a:t>
            </a:r>
            <a:r>
              <a:rPr dirty="0" sz="1200" spc="-530">
                <a:latin typeface="宋体"/>
                <a:cs typeface="宋体"/>
              </a:rPr>
              <a:t>，</a:t>
            </a:r>
            <a:r>
              <a:rPr dirty="0" sz="1200">
                <a:latin typeface="宋体"/>
                <a:cs typeface="宋体"/>
              </a:rPr>
              <a:t>修理以及调</a:t>
            </a:r>
            <a:r>
              <a:rPr dirty="0" sz="1200" spc="-5">
                <a:latin typeface="宋体"/>
                <a:cs typeface="宋体"/>
              </a:rPr>
              <a:t>试</a:t>
            </a:r>
            <a:r>
              <a:rPr dirty="0" sz="1200">
                <a:latin typeface="宋体"/>
                <a:cs typeface="宋体"/>
              </a:rPr>
              <a:t>， 大大降低智慧建筑的维护修理成本。</a:t>
            </a:r>
            <a:endParaRPr sz="1200">
              <a:latin typeface="宋体"/>
              <a:cs typeface="宋体"/>
            </a:endParaRPr>
          </a:p>
          <a:p>
            <a:pPr marL="12700" marR="81280" indent="304800">
              <a:lnSpc>
                <a:spcPct val="162500"/>
              </a:lnSpc>
            </a:pPr>
            <a:r>
              <a:rPr dirty="0" sz="1200" spc="0">
                <a:latin typeface="宋体"/>
                <a:cs typeface="宋体"/>
              </a:rPr>
              <a:t>综上所述，</a:t>
            </a:r>
            <a:r>
              <a:rPr dirty="0" sz="1200">
                <a:latin typeface="宋体"/>
                <a:cs typeface="宋体"/>
              </a:rPr>
              <a:t>智</a:t>
            </a:r>
            <a:r>
              <a:rPr dirty="0" sz="1200" spc="0">
                <a:latin typeface="宋体"/>
                <a:cs typeface="宋体"/>
              </a:rPr>
              <a:t>慧建</a:t>
            </a:r>
            <a:r>
              <a:rPr dirty="0" sz="1200">
                <a:latin typeface="宋体"/>
                <a:cs typeface="宋体"/>
              </a:rPr>
              <a:t>筑</a:t>
            </a:r>
            <a:r>
              <a:rPr dirty="0" sz="1200" spc="-280">
                <a:latin typeface="宋体"/>
                <a:cs typeface="宋体"/>
              </a:rPr>
              <a:t> </a:t>
            </a:r>
            <a:r>
              <a:rPr dirty="0" sz="1200">
                <a:latin typeface="Calibri"/>
                <a:cs typeface="Calibri"/>
              </a:rPr>
              <a:t>AI</a:t>
            </a:r>
            <a:r>
              <a:rPr dirty="0" sz="1200" spc="40">
                <a:latin typeface="Calibri"/>
                <a:cs typeface="Calibri"/>
              </a:rPr>
              <a:t> </a:t>
            </a:r>
            <a:r>
              <a:rPr dirty="0" sz="1200" spc="0">
                <a:latin typeface="宋体"/>
                <a:cs typeface="宋体"/>
              </a:rPr>
              <a:t>技术可应用</a:t>
            </a:r>
            <a:r>
              <a:rPr dirty="0" sz="1200">
                <a:latin typeface="宋体"/>
                <a:cs typeface="宋体"/>
              </a:rPr>
              <a:t>于</a:t>
            </a:r>
            <a:r>
              <a:rPr dirty="0" sz="1200" spc="0">
                <a:latin typeface="宋体"/>
                <a:cs typeface="宋体"/>
              </a:rPr>
              <a:t>提高系统的可靠性、安全</a:t>
            </a:r>
            <a:r>
              <a:rPr dirty="0" sz="1200">
                <a:latin typeface="宋体"/>
                <a:cs typeface="宋体"/>
              </a:rPr>
              <a:t>性</a:t>
            </a:r>
            <a:r>
              <a:rPr dirty="0" sz="1200" spc="0">
                <a:latin typeface="宋体"/>
                <a:cs typeface="宋体"/>
              </a:rPr>
              <a:t>、物理</a:t>
            </a:r>
            <a:r>
              <a:rPr dirty="0" sz="1200">
                <a:latin typeface="宋体"/>
                <a:cs typeface="宋体"/>
              </a:rPr>
              <a:t>和 网络安全并且优化和增强客户体验，具体应用和实例如下：</a:t>
            </a:r>
            <a:endParaRPr sz="1200">
              <a:latin typeface="宋体"/>
              <a:cs typeface="宋体"/>
            </a:endParaRPr>
          </a:p>
          <a:p>
            <a:pPr marL="584200" marR="81280" indent="-266700">
              <a:lnSpc>
                <a:spcPct val="162500"/>
              </a:lnSpc>
              <a:buFont typeface="Wingdings"/>
              <a:buChar char=""/>
              <a:tabLst>
                <a:tab pos="546100" algn="l"/>
              </a:tabLst>
            </a:pPr>
            <a:r>
              <a:rPr dirty="0" sz="1200">
                <a:latin typeface="宋体"/>
                <a:cs typeface="宋体"/>
              </a:rPr>
              <a:t>分</a:t>
            </a:r>
            <a:r>
              <a:rPr dirty="0" sz="1200" spc="5">
                <a:latin typeface="宋体"/>
                <a:cs typeface="宋体"/>
              </a:rPr>
              <a:t>类</a:t>
            </a:r>
            <a:r>
              <a:rPr dirty="0" sz="1200">
                <a:latin typeface="宋体"/>
                <a:cs typeface="宋体"/>
              </a:rPr>
              <a:t>、汇</a:t>
            </a:r>
            <a:r>
              <a:rPr dirty="0" sz="1200" spc="5">
                <a:latin typeface="宋体"/>
                <a:cs typeface="宋体"/>
              </a:rPr>
              <a:t>总</a:t>
            </a:r>
            <a:r>
              <a:rPr dirty="0" sz="1200">
                <a:latin typeface="宋体"/>
                <a:cs typeface="宋体"/>
              </a:rPr>
              <a:t>、</a:t>
            </a:r>
            <a:r>
              <a:rPr dirty="0" sz="1200" spc="5">
                <a:latin typeface="宋体"/>
                <a:cs typeface="宋体"/>
              </a:rPr>
              <a:t>识</a:t>
            </a:r>
            <a:r>
              <a:rPr dirty="0" sz="1200">
                <a:latin typeface="宋体"/>
                <a:cs typeface="宋体"/>
              </a:rPr>
              <a:t>别资</a:t>
            </a:r>
            <a:r>
              <a:rPr dirty="0" sz="1200" spc="5">
                <a:latin typeface="宋体"/>
                <a:cs typeface="宋体"/>
              </a:rPr>
              <a:t>产</a:t>
            </a:r>
            <a:r>
              <a:rPr dirty="0" sz="1200">
                <a:latin typeface="宋体"/>
                <a:cs typeface="宋体"/>
              </a:rPr>
              <a:t>运作</a:t>
            </a:r>
            <a:r>
              <a:rPr dirty="0" sz="1200" spc="5">
                <a:latin typeface="宋体"/>
                <a:cs typeface="宋体"/>
              </a:rPr>
              <a:t>中</a:t>
            </a:r>
            <a:r>
              <a:rPr dirty="0" sz="1200">
                <a:latin typeface="宋体"/>
                <a:cs typeface="宋体"/>
              </a:rPr>
              <a:t>的行</a:t>
            </a:r>
            <a:r>
              <a:rPr dirty="0" sz="1200" spc="5">
                <a:latin typeface="宋体"/>
                <a:cs typeface="宋体"/>
              </a:rPr>
              <a:t>为</a:t>
            </a:r>
            <a:r>
              <a:rPr dirty="0" sz="1200">
                <a:latin typeface="宋体"/>
                <a:cs typeface="宋体"/>
              </a:rPr>
              <a:t>模式</a:t>
            </a:r>
            <a:r>
              <a:rPr dirty="0" sz="1200" spc="5">
                <a:latin typeface="宋体"/>
                <a:cs typeface="宋体"/>
              </a:rPr>
              <a:t>，</a:t>
            </a:r>
            <a:r>
              <a:rPr dirty="0" sz="1200">
                <a:latin typeface="宋体"/>
                <a:cs typeface="宋体"/>
              </a:rPr>
              <a:t>聚</a:t>
            </a:r>
            <a:r>
              <a:rPr dirty="0" sz="1200" spc="5">
                <a:latin typeface="宋体"/>
                <a:cs typeface="宋体"/>
              </a:rPr>
              <a:t>合</a:t>
            </a:r>
            <a:r>
              <a:rPr dirty="0" sz="1200">
                <a:latin typeface="宋体"/>
                <a:cs typeface="宋体"/>
              </a:rPr>
              <a:t>异构</a:t>
            </a:r>
            <a:r>
              <a:rPr dirty="0" sz="1200" spc="5">
                <a:latin typeface="宋体"/>
                <a:cs typeface="宋体"/>
              </a:rPr>
              <a:t>数</a:t>
            </a:r>
            <a:r>
              <a:rPr dirty="0" sz="1200">
                <a:latin typeface="宋体"/>
                <a:cs typeface="宋体"/>
              </a:rPr>
              <a:t>据源</a:t>
            </a:r>
            <a:r>
              <a:rPr dirty="0" sz="1200" spc="5">
                <a:latin typeface="宋体"/>
                <a:cs typeface="宋体"/>
              </a:rPr>
              <a:t>以</a:t>
            </a:r>
            <a:r>
              <a:rPr dirty="0" sz="1200">
                <a:latin typeface="宋体"/>
                <a:cs typeface="宋体"/>
              </a:rPr>
              <a:t>提供</a:t>
            </a:r>
            <a:r>
              <a:rPr dirty="0" sz="1200" spc="5">
                <a:latin typeface="宋体"/>
                <a:cs typeface="宋体"/>
              </a:rPr>
              <a:t>优</a:t>
            </a:r>
            <a:r>
              <a:rPr dirty="0" sz="1200">
                <a:latin typeface="宋体"/>
                <a:cs typeface="宋体"/>
              </a:rPr>
              <a:t>化 建议并支持决策制定；</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预测维护、改进运营、优化成本、有效利用可再生资源和能源储存；</a:t>
            </a:r>
            <a:endParaRPr sz="1200">
              <a:latin typeface="宋体"/>
              <a:cs typeface="宋体"/>
            </a:endParaRPr>
          </a:p>
          <a:p>
            <a:pPr marL="584200" indent="-266700">
              <a:lnSpc>
                <a:spcPct val="100000"/>
              </a:lnSpc>
              <a:spcBef>
                <a:spcPts val="900"/>
              </a:spcBef>
              <a:buFont typeface="Wingdings"/>
              <a:buChar char=""/>
              <a:tabLst>
                <a:tab pos="546100" algn="l"/>
              </a:tabLst>
            </a:pPr>
            <a:r>
              <a:rPr dirty="0" sz="1200" spc="-5">
                <a:latin typeface="Calibri"/>
                <a:cs typeface="Calibri"/>
              </a:rPr>
              <a:t>AI-assisted</a:t>
            </a:r>
            <a:r>
              <a:rPr dirty="0" sz="1200" spc="10">
                <a:latin typeface="Calibri"/>
                <a:cs typeface="Calibri"/>
              </a:rPr>
              <a:t> </a:t>
            </a:r>
            <a:r>
              <a:rPr dirty="0" sz="1200">
                <a:latin typeface="宋体"/>
                <a:cs typeface="宋体"/>
              </a:rPr>
              <a:t>调试或无需调试，全自动化；</a:t>
            </a:r>
            <a:endParaRPr sz="1200">
              <a:latin typeface="宋体"/>
              <a:cs typeface="宋体"/>
            </a:endParaRPr>
          </a:p>
          <a:p>
            <a:pPr marL="584200" marR="79375" indent="-266700">
              <a:lnSpc>
                <a:spcPct val="162500"/>
              </a:lnSpc>
              <a:buFont typeface="Wingdings"/>
              <a:buChar char=""/>
              <a:tabLst>
                <a:tab pos="546100" algn="l"/>
              </a:tabLst>
            </a:pPr>
            <a:r>
              <a:rPr dirty="0" sz="1200">
                <a:latin typeface="宋体"/>
                <a:cs typeface="宋体"/>
              </a:rPr>
              <a:t>基于</a:t>
            </a:r>
            <a:r>
              <a:rPr dirty="0" sz="1200" spc="-350">
                <a:latin typeface="宋体"/>
                <a:cs typeface="宋体"/>
              </a:rPr>
              <a:t> </a:t>
            </a:r>
            <a:r>
              <a:rPr dirty="0" sz="1200">
                <a:latin typeface="Calibri"/>
                <a:cs typeface="Calibri"/>
              </a:rPr>
              <a:t>AI</a:t>
            </a:r>
            <a:r>
              <a:rPr dirty="0" sz="1200" spc="-25">
                <a:latin typeface="Calibri"/>
                <a:cs typeface="Calibri"/>
              </a:rPr>
              <a:t> </a:t>
            </a:r>
            <a:r>
              <a:rPr dirty="0" sz="1200">
                <a:latin typeface="宋体"/>
                <a:cs typeface="宋体"/>
              </a:rPr>
              <a:t>优化</a:t>
            </a:r>
            <a:r>
              <a:rPr dirty="0" sz="1200" spc="-100">
                <a:latin typeface="宋体"/>
                <a:cs typeface="宋体"/>
              </a:rPr>
              <a:t>，</a:t>
            </a:r>
            <a:r>
              <a:rPr dirty="0" sz="1200">
                <a:latin typeface="宋体"/>
                <a:cs typeface="宋体"/>
              </a:rPr>
              <a:t>根据不同的外部环境和大楼人</a:t>
            </a:r>
            <a:r>
              <a:rPr dirty="0" sz="1200" spc="0">
                <a:latin typeface="宋体"/>
                <a:cs typeface="宋体"/>
              </a:rPr>
              <a:t>员</a:t>
            </a:r>
            <a:r>
              <a:rPr dirty="0" sz="1200" spc="-85">
                <a:latin typeface="宋体"/>
                <a:cs typeface="宋体"/>
              </a:rPr>
              <a:t>，</a:t>
            </a:r>
            <a:r>
              <a:rPr dirty="0" sz="1200">
                <a:latin typeface="宋体"/>
                <a:cs typeface="宋体"/>
              </a:rPr>
              <a:t>自主调整控制策略</a:t>
            </a:r>
            <a:r>
              <a:rPr dirty="0" sz="1200" spc="-85">
                <a:latin typeface="宋体"/>
                <a:cs typeface="宋体"/>
              </a:rPr>
              <a:t>，</a:t>
            </a:r>
            <a:r>
              <a:rPr dirty="0" sz="1200">
                <a:latin typeface="宋体"/>
                <a:cs typeface="宋体"/>
              </a:rPr>
              <a:t>无 需人工干预；</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停机预测和停机响应，停机威胁侦测及回应；</a:t>
            </a:r>
            <a:endParaRPr sz="1200">
              <a:latin typeface="宋体"/>
              <a:cs typeface="宋体"/>
            </a:endParaRPr>
          </a:p>
          <a:p>
            <a:pPr marL="584200" marR="81280" indent="-266700">
              <a:lnSpc>
                <a:spcPct val="162500"/>
              </a:lnSpc>
              <a:buFont typeface="Wingdings"/>
              <a:buChar char=""/>
              <a:tabLst>
                <a:tab pos="546100" algn="l"/>
              </a:tabLst>
            </a:pPr>
            <a:r>
              <a:rPr dirty="0" sz="1200">
                <a:latin typeface="宋体"/>
                <a:cs typeface="宋体"/>
              </a:rPr>
              <a:t>根</a:t>
            </a:r>
            <a:r>
              <a:rPr dirty="0" sz="1200" spc="5">
                <a:latin typeface="宋体"/>
                <a:cs typeface="宋体"/>
              </a:rPr>
              <a:t>据</a:t>
            </a:r>
            <a:r>
              <a:rPr dirty="0" sz="1200">
                <a:latin typeface="宋体"/>
                <a:cs typeface="宋体"/>
              </a:rPr>
              <a:t>建筑</a:t>
            </a:r>
            <a:r>
              <a:rPr dirty="0" sz="1200" spc="5">
                <a:latin typeface="宋体"/>
                <a:cs typeface="宋体"/>
              </a:rPr>
              <a:t>物</a:t>
            </a:r>
            <a:r>
              <a:rPr dirty="0" sz="1200">
                <a:latin typeface="宋体"/>
                <a:cs typeface="宋体"/>
              </a:rPr>
              <a:t>中</a:t>
            </a:r>
            <a:r>
              <a:rPr dirty="0" sz="1200" spc="5">
                <a:latin typeface="宋体"/>
                <a:cs typeface="宋体"/>
              </a:rPr>
              <a:t>的</a:t>
            </a:r>
            <a:r>
              <a:rPr dirty="0" sz="1200">
                <a:latin typeface="宋体"/>
                <a:cs typeface="宋体"/>
              </a:rPr>
              <a:t>安装</a:t>
            </a:r>
            <a:r>
              <a:rPr dirty="0" sz="1200" spc="5">
                <a:latin typeface="宋体"/>
                <a:cs typeface="宋体"/>
              </a:rPr>
              <a:t>基</a:t>
            </a:r>
            <a:r>
              <a:rPr dirty="0" sz="1200">
                <a:latin typeface="宋体"/>
                <a:cs typeface="宋体"/>
              </a:rPr>
              <a:t>础和</a:t>
            </a:r>
            <a:r>
              <a:rPr dirty="0" sz="1200" spc="5">
                <a:latin typeface="宋体"/>
                <a:cs typeface="宋体"/>
              </a:rPr>
              <a:t>已</a:t>
            </a:r>
            <a:r>
              <a:rPr dirty="0" sz="1200">
                <a:latin typeface="宋体"/>
                <a:cs typeface="宋体"/>
              </a:rPr>
              <a:t>安装</a:t>
            </a:r>
            <a:r>
              <a:rPr dirty="0" sz="1200" spc="5">
                <a:latin typeface="宋体"/>
                <a:cs typeface="宋体"/>
              </a:rPr>
              <a:t>产</a:t>
            </a:r>
            <a:r>
              <a:rPr dirty="0" sz="1200">
                <a:latin typeface="宋体"/>
                <a:cs typeface="宋体"/>
              </a:rPr>
              <a:t>品现</a:t>
            </a:r>
            <a:r>
              <a:rPr dirty="0" sz="1200" spc="5">
                <a:latin typeface="宋体"/>
                <a:cs typeface="宋体"/>
              </a:rPr>
              <a:t>状</a:t>
            </a:r>
            <a:r>
              <a:rPr dirty="0" sz="1200">
                <a:latin typeface="宋体"/>
                <a:cs typeface="宋体"/>
              </a:rPr>
              <a:t>，</a:t>
            </a:r>
            <a:r>
              <a:rPr dirty="0" sz="1200" spc="5">
                <a:latin typeface="宋体"/>
                <a:cs typeface="宋体"/>
              </a:rPr>
              <a:t>为</a:t>
            </a:r>
            <a:r>
              <a:rPr dirty="0" sz="1200">
                <a:latin typeface="宋体"/>
                <a:cs typeface="宋体"/>
              </a:rPr>
              <a:t>终端</a:t>
            </a:r>
            <a:r>
              <a:rPr dirty="0" sz="1200" spc="5">
                <a:latin typeface="宋体"/>
                <a:cs typeface="宋体"/>
              </a:rPr>
              <a:t>用</a:t>
            </a:r>
            <a:r>
              <a:rPr dirty="0" sz="1200">
                <a:latin typeface="宋体"/>
                <a:cs typeface="宋体"/>
              </a:rPr>
              <a:t>户提</a:t>
            </a:r>
            <a:r>
              <a:rPr dirty="0" sz="1200" spc="5">
                <a:latin typeface="宋体"/>
                <a:cs typeface="宋体"/>
              </a:rPr>
              <a:t>供</a:t>
            </a:r>
            <a:r>
              <a:rPr dirty="0" sz="1200">
                <a:latin typeface="宋体"/>
                <a:cs typeface="宋体"/>
              </a:rPr>
              <a:t>个性</a:t>
            </a:r>
            <a:r>
              <a:rPr dirty="0" sz="1200" spc="5">
                <a:latin typeface="宋体"/>
                <a:cs typeface="宋体"/>
              </a:rPr>
              <a:t>化</a:t>
            </a:r>
            <a:r>
              <a:rPr dirty="0" sz="1200">
                <a:latin typeface="宋体"/>
                <a:cs typeface="宋体"/>
              </a:rPr>
              <a:t>的 推荐；</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同类型建筑之间相互</a:t>
            </a:r>
            <a:r>
              <a:rPr dirty="0" sz="1200">
                <a:latin typeface="Calibri"/>
                <a:cs typeface="Calibri"/>
              </a:rPr>
              <a:t>“</a:t>
            </a:r>
            <a:r>
              <a:rPr dirty="0" sz="1200">
                <a:latin typeface="宋体"/>
                <a:cs typeface="宋体"/>
              </a:rPr>
              <a:t>学艺</a:t>
            </a:r>
            <a:r>
              <a:rPr dirty="0" sz="1200" spc="-10">
                <a:latin typeface="Calibri"/>
                <a:cs typeface="Calibri"/>
              </a:rPr>
              <a:t>”</a:t>
            </a:r>
            <a:r>
              <a:rPr dirty="0" sz="1200" spc="-10">
                <a:latin typeface="宋体"/>
                <a:cs typeface="宋体"/>
              </a:rPr>
              <a:t>，</a:t>
            </a:r>
            <a:r>
              <a:rPr dirty="0" sz="1200">
                <a:latin typeface="宋体"/>
                <a:cs typeface="宋体"/>
              </a:rPr>
              <a:t>学习如何更好地运作自己。</a:t>
            </a:r>
            <a:endParaRPr sz="1200">
              <a:latin typeface="宋体"/>
              <a:cs typeface="宋体"/>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25</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130300" y="903859"/>
            <a:ext cx="5376545" cy="8730615"/>
          </a:xfrm>
          <a:prstGeom prst="rect">
            <a:avLst/>
          </a:prstGeom>
        </p:spPr>
        <p:txBody>
          <a:bodyPr wrap="square" lIns="0" tIns="12700" rIns="0" bIns="0" rtlCol="0" vert="horz">
            <a:spAutoFit/>
          </a:bodyPr>
          <a:lstStyle/>
          <a:p>
            <a:pPr lvl="1" marL="288290" indent="-275590">
              <a:lnSpc>
                <a:spcPct val="100000"/>
              </a:lnSpc>
              <a:spcBef>
                <a:spcPts val="100"/>
              </a:spcBef>
              <a:buFont typeface="Cambria"/>
              <a:buAutoNum type="arabicPeriod" startAt="2"/>
              <a:tabLst>
                <a:tab pos="288925" algn="l"/>
              </a:tabLst>
            </a:pPr>
            <a:r>
              <a:rPr dirty="0" sz="1200">
                <a:latin typeface="黑体"/>
                <a:cs typeface="黑体"/>
              </a:rPr>
              <a:t>大</a:t>
            </a:r>
            <a:r>
              <a:rPr dirty="0" sz="1200">
                <a:latin typeface="黑体"/>
                <a:cs typeface="黑体"/>
              </a:rPr>
              <a:t>数据技术</a:t>
            </a:r>
            <a:endParaRPr sz="1200">
              <a:latin typeface="黑体"/>
              <a:cs typeface="黑体"/>
            </a:endParaRPr>
          </a:p>
          <a:p>
            <a:pPr lvl="1">
              <a:lnSpc>
                <a:spcPct val="100000"/>
              </a:lnSpc>
              <a:spcBef>
                <a:spcPts val="55"/>
              </a:spcBef>
              <a:buFont typeface="Cambria"/>
              <a:buAutoNum type="arabicPeriod" startAt="2"/>
            </a:pPr>
            <a:endParaRPr sz="1100">
              <a:latin typeface="Times New Roman"/>
              <a:cs typeface="Times New Roman"/>
            </a:endParaRPr>
          </a:p>
          <a:p>
            <a:pPr lvl="2" marL="668020" indent="-386080">
              <a:lnSpc>
                <a:spcPct val="100000"/>
              </a:lnSpc>
              <a:buFont typeface="Calibri"/>
              <a:buAutoNum type="arabicPeriod"/>
              <a:tabLst>
                <a:tab pos="668020" algn="l"/>
              </a:tabLst>
            </a:pPr>
            <a:r>
              <a:rPr dirty="0" sz="1200">
                <a:latin typeface="黑体"/>
                <a:cs typeface="黑体"/>
              </a:rPr>
              <a:t>大</a:t>
            </a:r>
            <a:r>
              <a:rPr dirty="0" sz="1200">
                <a:latin typeface="黑体"/>
                <a:cs typeface="黑体"/>
              </a:rPr>
              <a:t>数据技术概述及发展现状</a:t>
            </a:r>
            <a:endParaRPr sz="1200">
              <a:latin typeface="黑体"/>
              <a:cs typeface="黑体"/>
            </a:endParaRPr>
          </a:p>
          <a:p>
            <a:pPr algn="just" marL="12700" marR="80645" indent="304800">
              <a:lnSpc>
                <a:spcPct val="162500"/>
              </a:lnSpc>
              <a:spcBef>
                <a:spcPts val="384"/>
              </a:spcBef>
            </a:pPr>
            <a:r>
              <a:rPr dirty="0" sz="1200">
                <a:latin typeface="宋体"/>
                <a:cs typeface="宋体"/>
              </a:rPr>
              <a:t>大数据技术</a:t>
            </a:r>
            <a:r>
              <a:rPr dirty="0" sz="1200" spc="-160">
                <a:latin typeface="宋体"/>
                <a:cs typeface="宋体"/>
              </a:rPr>
              <a:t>，</a:t>
            </a:r>
            <a:r>
              <a:rPr dirty="0" sz="1200">
                <a:latin typeface="宋体"/>
                <a:cs typeface="宋体"/>
              </a:rPr>
              <a:t>是指涵盖各类大数据平台</a:t>
            </a:r>
            <a:r>
              <a:rPr dirty="0" sz="1200" spc="-160">
                <a:latin typeface="宋体"/>
                <a:cs typeface="宋体"/>
              </a:rPr>
              <a:t>、</a:t>
            </a:r>
            <a:r>
              <a:rPr dirty="0" sz="1200">
                <a:latin typeface="宋体"/>
                <a:cs typeface="宋体"/>
              </a:rPr>
              <a:t>大数据分析</a:t>
            </a:r>
            <a:r>
              <a:rPr dirty="0" sz="1200" spc="-160">
                <a:latin typeface="宋体"/>
                <a:cs typeface="宋体"/>
              </a:rPr>
              <a:t>、</a:t>
            </a:r>
            <a:r>
              <a:rPr dirty="0" sz="1200">
                <a:latin typeface="宋体"/>
                <a:cs typeface="宋体"/>
              </a:rPr>
              <a:t>大数据管理体系等的 大数据应用技术</a:t>
            </a:r>
            <a:r>
              <a:rPr dirty="0" sz="1200" spc="-120">
                <a:latin typeface="宋体"/>
                <a:cs typeface="宋体"/>
              </a:rPr>
              <a:t>。</a:t>
            </a:r>
            <a:r>
              <a:rPr dirty="0" sz="1200">
                <a:latin typeface="宋体"/>
                <a:cs typeface="宋体"/>
              </a:rPr>
              <a:t>大数据是一种规模大到在获取</a:t>
            </a:r>
            <a:r>
              <a:rPr dirty="0" sz="1200" spc="-110">
                <a:latin typeface="宋体"/>
                <a:cs typeface="宋体"/>
              </a:rPr>
              <a:t>、</a:t>
            </a:r>
            <a:r>
              <a:rPr dirty="0" sz="1200">
                <a:latin typeface="宋体"/>
                <a:cs typeface="宋体"/>
              </a:rPr>
              <a:t>存储</a:t>
            </a:r>
            <a:r>
              <a:rPr dirty="0" sz="1200" spc="-120">
                <a:latin typeface="宋体"/>
                <a:cs typeface="宋体"/>
              </a:rPr>
              <a:t>、</a:t>
            </a:r>
            <a:r>
              <a:rPr dirty="0" sz="1200">
                <a:latin typeface="宋体"/>
                <a:cs typeface="宋体"/>
              </a:rPr>
              <a:t>管理</a:t>
            </a:r>
            <a:r>
              <a:rPr dirty="0" sz="1200" spc="-120">
                <a:latin typeface="宋体"/>
                <a:cs typeface="宋体"/>
              </a:rPr>
              <a:t>、</a:t>
            </a:r>
            <a:r>
              <a:rPr dirty="0" sz="1200">
                <a:latin typeface="宋体"/>
                <a:cs typeface="宋体"/>
              </a:rPr>
              <a:t>分析方面远远超 出传统数据库软件工具能力范围的数据集合</a:t>
            </a:r>
            <a:r>
              <a:rPr dirty="0" sz="1200" spc="-470">
                <a:latin typeface="宋体"/>
                <a:cs typeface="宋体"/>
              </a:rPr>
              <a:t>，</a:t>
            </a:r>
            <a:r>
              <a:rPr dirty="0" sz="1200">
                <a:latin typeface="宋体"/>
                <a:cs typeface="宋体"/>
              </a:rPr>
              <a:t>因此大数据技术必须具有处理海量 的数据、快速的数据流转、多样的数据类型等特征</a:t>
            </a:r>
            <a:r>
              <a:rPr dirty="0" sz="1200" spc="-5">
                <a:latin typeface="Calibri"/>
                <a:cs typeface="Calibri"/>
              </a:rPr>
              <a:t>[23]</a:t>
            </a:r>
            <a:r>
              <a:rPr dirty="0" sz="1200">
                <a:latin typeface="宋体"/>
                <a:cs typeface="宋体"/>
              </a:rPr>
              <a:t>。</a:t>
            </a:r>
            <a:endParaRPr sz="1200">
              <a:latin typeface="宋体"/>
              <a:cs typeface="宋体"/>
            </a:endParaRPr>
          </a:p>
          <a:p>
            <a:pPr marL="12700" marR="5715" indent="304800">
              <a:lnSpc>
                <a:spcPct val="162500"/>
              </a:lnSpc>
            </a:pPr>
            <a:r>
              <a:rPr dirty="0" sz="1200">
                <a:latin typeface="宋体"/>
                <a:cs typeface="宋体"/>
              </a:rPr>
              <a:t>大数据技术的意义不仅在于掌握庞大的数据信息</a:t>
            </a:r>
            <a:r>
              <a:rPr dirty="0" sz="1200" spc="-470">
                <a:latin typeface="宋体"/>
                <a:cs typeface="宋体"/>
              </a:rPr>
              <a:t>，</a:t>
            </a:r>
            <a:r>
              <a:rPr dirty="0" sz="1200">
                <a:latin typeface="宋体"/>
                <a:cs typeface="宋体"/>
              </a:rPr>
              <a:t>更在于对这些含有信息的 </a:t>
            </a:r>
            <a:r>
              <a:rPr dirty="0" sz="1200" spc="0">
                <a:latin typeface="宋体"/>
                <a:cs typeface="宋体"/>
              </a:rPr>
              <a:t>海</a:t>
            </a:r>
            <a:r>
              <a:rPr dirty="0" sz="1200">
                <a:latin typeface="宋体"/>
                <a:cs typeface="宋体"/>
              </a:rPr>
              <a:t>量</a:t>
            </a:r>
            <a:r>
              <a:rPr dirty="0" sz="1200" spc="0">
                <a:latin typeface="宋体"/>
                <a:cs typeface="宋体"/>
              </a:rPr>
              <a:t>数</a:t>
            </a:r>
            <a:r>
              <a:rPr dirty="0" sz="1200">
                <a:latin typeface="宋体"/>
                <a:cs typeface="宋体"/>
              </a:rPr>
              <a:t>据</a:t>
            </a:r>
            <a:r>
              <a:rPr dirty="0" sz="1200" spc="0">
                <a:latin typeface="宋体"/>
                <a:cs typeface="宋体"/>
              </a:rPr>
              <a:t>进</a:t>
            </a:r>
            <a:r>
              <a:rPr dirty="0" sz="1200">
                <a:latin typeface="宋体"/>
                <a:cs typeface="宋体"/>
              </a:rPr>
              <a:t>行</a:t>
            </a:r>
            <a:r>
              <a:rPr dirty="0" sz="1200" spc="0">
                <a:latin typeface="宋体"/>
                <a:cs typeface="宋体"/>
              </a:rPr>
              <a:t>专业</a:t>
            </a:r>
            <a:r>
              <a:rPr dirty="0" sz="1200">
                <a:latin typeface="宋体"/>
                <a:cs typeface="宋体"/>
              </a:rPr>
              <a:t>化</a:t>
            </a:r>
            <a:r>
              <a:rPr dirty="0" sz="1200" spc="0">
                <a:latin typeface="宋体"/>
                <a:cs typeface="宋体"/>
              </a:rPr>
              <a:t>处</a:t>
            </a:r>
            <a:r>
              <a:rPr dirty="0" sz="1200">
                <a:latin typeface="宋体"/>
                <a:cs typeface="宋体"/>
              </a:rPr>
              <a:t>理</a:t>
            </a:r>
            <a:r>
              <a:rPr dirty="0" sz="1200" spc="0">
                <a:latin typeface="宋体"/>
                <a:cs typeface="宋体"/>
              </a:rPr>
              <a:t>。</a:t>
            </a:r>
            <a:r>
              <a:rPr dirty="0" sz="1200">
                <a:latin typeface="宋体"/>
                <a:cs typeface="宋体"/>
              </a:rPr>
              <a:t>换</a:t>
            </a:r>
            <a:r>
              <a:rPr dirty="0" sz="1200" spc="0">
                <a:latin typeface="宋体"/>
                <a:cs typeface="宋体"/>
              </a:rPr>
              <a:t>而</a:t>
            </a:r>
            <a:r>
              <a:rPr dirty="0" sz="1200">
                <a:latin typeface="宋体"/>
                <a:cs typeface="宋体"/>
              </a:rPr>
              <a:t>言</a:t>
            </a:r>
            <a:r>
              <a:rPr dirty="0" sz="1200" spc="0">
                <a:latin typeface="宋体"/>
                <a:cs typeface="宋体"/>
              </a:rPr>
              <a:t>之，</a:t>
            </a:r>
            <a:r>
              <a:rPr dirty="0" sz="1200">
                <a:latin typeface="宋体"/>
                <a:cs typeface="宋体"/>
              </a:rPr>
              <a:t>大</a:t>
            </a:r>
            <a:r>
              <a:rPr dirty="0" sz="1200" spc="0">
                <a:latin typeface="宋体"/>
                <a:cs typeface="宋体"/>
              </a:rPr>
              <a:t>数</a:t>
            </a:r>
            <a:r>
              <a:rPr dirty="0" sz="1200">
                <a:latin typeface="宋体"/>
                <a:cs typeface="宋体"/>
              </a:rPr>
              <a:t>据</a:t>
            </a:r>
            <a:r>
              <a:rPr dirty="0" sz="1200" spc="0">
                <a:latin typeface="宋体"/>
                <a:cs typeface="宋体"/>
              </a:rPr>
              <a:t>技</a:t>
            </a:r>
            <a:r>
              <a:rPr dirty="0" sz="1200">
                <a:latin typeface="宋体"/>
                <a:cs typeface="宋体"/>
              </a:rPr>
              <a:t>术</a:t>
            </a:r>
            <a:r>
              <a:rPr dirty="0" sz="1200" spc="0">
                <a:latin typeface="宋体"/>
                <a:cs typeface="宋体"/>
              </a:rPr>
              <a:t>在于</a:t>
            </a:r>
            <a:r>
              <a:rPr dirty="0" sz="1200">
                <a:latin typeface="宋体"/>
                <a:cs typeface="宋体"/>
              </a:rPr>
              <a:t>提</a:t>
            </a:r>
            <a:r>
              <a:rPr dirty="0" sz="1200" spc="0">
                <a:latin typeface="宋体"/>
                <a:cs typeface="宋体"/>
              </a:rPr>
              <a:t>高</a:t>
            </a:r>
            <a:r>
              <a:rPr dirty="0" sz="1200">
                <a:latin typeface="宋体"/>
                <a:cs typeface="宋体"/>
              </a:rPr>
              <a:t>对</a:t>
            </a:r>
            <a:r>
              <a:rPr dirty="0" sz="1200" spc="0">
                <a:latin typeface="宋体"/>
                <a:cs typeface="宋体"/>
              </a:rPr>
              <a:t>大</a:t>
            </a:r>
            <a:r>
              <a:rPr dirty="0" sz="1200">
                <a:latin typeface="宋体"/>
                <a:cs typeface="宋体"/>
              </a:rPr>
              <a:t>量</a:t>
            </a:r>
            <a:r>
              <a:rPr dirty="0" sz="1200" spc="0">
                <a:latin typeface="宋体"/>
                <a:cs typeface="宋体"/>
              </a:rPr>
              <a:t>数</a:t>
            </a:r>
            <a:r>
              <a:rPr dirty="0" sz="1200">
                <a:latin typeface="宋体"/>
                <a:cs typeface="宋体"/>
              </a:rPr>
              <a:t>据</a:t>
            </a:r>
            <a:r>
              <a:rPr dirty="0" sz="1200" spc="0">
                <a:latin typeface="宋体"/>
                <a:cs typeface="宋体"/>
              </a:rPr>
              <a:t>的</a:t>
            </a:r>
            <a:r>
              <a:rPr dirty="0" sz="1200">
                <a:latin typeface="Calibri"/>
                <a:cs typeface="Calibri"/>
              </a:rPr>
              <a:t>“</a:t>
            </a:r>
            <a:r>
              <a:rPr dirty="0" sz="1200" spc="0">
                <a:latin typeface="宋体"/>
                <a:cs typeface="宋体"/>
              </a:rPr>
              <a:t>加</a:t>
            </a:r>
            <a:r>
              <a:rPr dirty="0" sz="1200">
                <a:latin typeface="宋体"/>
                <a:cs typeface="宋体"/>
              </a:rPr>
              <a:t>工 能力</a:t>
            </a:r>
            <a:r>
              <a:rPr dirty="0" sz="1200" spc="-100">
                <a:latin typeface="Calibri"/>
                <a:cs typeface="Calibri"/>
              </a:rPr>
              <a:t>”</a:t>
            </a:r>
            <a:r>
              <a:rPr dirty="0" sz="1200" spc="-100">
                <a:latin typeface="宋体"/>
                <a:cs typeface="宋体"/>
              </a:rPr>
              <a:t>，</a:t>
            </a:r>
            <a:r>
              <a:rPr dirty="0" sz="1200">
                <a:latin typeface="宋体"/>
                <a:cs typeface="宋体"/>
              </a:rPr>
              <a:t>通过</a:t>
            </a:r>
            <a:r>
              <a:rPr dirty="0" sz="1200" spc="-15">
                <a:latin typeface="Calibri"/>
                <a:cs typeface="Calibri"/>
              </a:rPr>
              <a:t>“</a:t>
            </a:r>
            <a:r>
              <a:rPr dirty="0" sz="1200">
                <a:latin typeface="宋体"/>
                <a:cs typeface="宋体"/>
              </a:rPr>
              <a:t>加工</a:t>
            </a:r>
            <a:r>
              <a:rPr dirty="0" sz="1200" spc="0">
                <a:latin typeface="Calibri"/>
                <a:cs typeface="Calibri"/>
              </a:rPr>
              <a:t>”</a:t>
            </a:r>
            <a:r>
              <a:rPr dirty="0" sz="1200">
                <a:latin typeface="宋体"/>
                <a:cs typeface="宋体"/>
              </a:rPr>
              <a:t>实现数据的</a:t>
            </a:r>
            <a:r>
              <a:rPr dirty="0" sz="1200">
                <a:latin typeface="Calibri"/>
                <a:cs typeface="Calibri"/>
              </a:rPr>
              <a:t>“</a:t>
            </a:r>
            <a:r>
              <a:rPr dirty="0" sz="1200">
                <a:latin typeface="宋体"/>
                <a:cs typeface="宋体"/>
              </a:rPr>
              <a:t>增值</a:t>
            </a:r>
            <a:r>
              <a:rPr dirty="0" sz="1200" spc="-15">
                <a:latin typeface="Calibri"/>
                <a:cs typeface="Calibri"/>
              </a:rPr>
              <a:t>”</a:t>
            </a:r>
            <a:r>
              <a:rPr dirty="0" sz="1200" spc="-195">
                <a:latin typeface="宋体"/>
                <a:cs typeface="宋体"/>
              </a:rPr>
              <a:t>。</a:t>
            </a:r>
            <a:r>
              <a:rPr dirty="0" sz="1200">
                <a:latin typeface="宋体"/>
                <a:cs typeface="宋体"/>
              </a:rPr>
              <a:t>在智慧建筑的应用管理</a:t>
            </a:r>
            <a:r>
              <a:rPr dirty="0" sz="1200" spc="0">
                <a:latin typeface="宋体"/>
                <a:cs typeface="宋体"/>
              </a:rPr>
              <a:t>中</a:t>
            </a:r>
            <a:r>
              <a:rPr dirty="0" sz="1200" spc="-195">
                <a:latin typeface="宋体"/>
                <a:cs typeface="宋体"/>
              </a:rPr>
              <a:t>，</a:t>
            </a:r>
            <a:r>
              <a:rPr dirty="0" sz="1200">
                <a:latin typeface="宋体"/>
                <a:cs typeface="宋体"/>
              </a:rPr>
              <a:t>不同工作系统 会收集</a:t>
            </a:r>
            <a:r>
              <a:rPr dirty="0" sz="1200" spc="-540">
                <a:latin typeface="宋体"/>
                <a:cs typeface="宋体"/>
              </a:rPr>
              <a:t>、</a:t>
            </a:r>
            <a:r>
              <a:rPr dirty="0" sz="1200">
                <a:latin typeface="宋体"/>
                <a:cs typeface="宋体"/>
              </a:rPr>
              <a:t>储存大量不同种类的数据</a:t>
            </a:r>
            <a:r>
              <a:rPr dirty="0" sz="1200" spc="-530">
                <a:latin typeface="宋体"/>
                <a:cs typeface="宋体"/>
              </a:rPr>
              <a:t>，</a:t>
            </a:r>
            <a:r>
              <a:rPr dirty="0" sz="1200">
                <a:latin typeface="宋体"/>
                <a:cs typeface="宋体"/>
              </a:rPr>
              <a:t>运用大数据技术专业化处理这些海量的信</a:t>
            </a:r>
            <a:r>
              <a:rPr dirty="0" sz="1200" spc="-5">
                <a:latin typeface="宋体"/>
                <a:cs typeface="宋体"/>
              </a:rPr>
              <a:t>息</a:t>
            </a:r>
            <a:r>
              <a:rPr dirty="0" sz="1200">
                <a:latin typeface="宋体"/>
                <a:cs typeface="宋体"/>
              </a:rPr>
              <a:t>， 能有效提高智慧建筑的智能化水平。</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buFont typeface="Calibri"/>
              <a:buAutoNum type="arabicPeriod" startAt="2"/>
              <a:tabLst>
                <a:tab pos="668020" algn="l"/>
              </a:tabLst>
            </a:pPr>
            <a:r>
              <a:rPr dirty="0" sz="1200">
                <a:latin typeface="黑体"/>
                <a:cs typeface="黑体"/>
              </a:rPr>
              <a:t>大</a:t>
            </a:r>
            <a:r>
              <a:rPr dirty="0" sz="1200">
                <a:latin typeface="黑体"/>
                <a:cs typeface="黑体"/>
              </a:rPr>
              <a:t>数据技术在智慧建筑中的应用</a:t>
            </a:r>
            <a:endParaRPr sz="1200">
              <a:latin typeface="黑体"/>
              <a:cs typeface="黑体"/>
            </a:endParaRPr>
          </a:p>
          <a:p>
            <a:pPr algn="just" marL="12700" marR="79375" indent="304800">
              <a:lnSpc>
                <a:spcPct val="162500"/>
              </a:lnSpc>
              <a:spcBef>
                <a:spcPts val="384"/>
              </a:spcBef>
            </a:pPr>
            <a:r>
              <a:rPr dirty="0" sz="1200" spc="10">
                <a:latin typeface="宋体"/>
                <a:cs typeface="宋体"/>
              </a:rPr>
              <a:t>大</a:t>
            </a:r>
            <a:r>
              <a:rPr dirty="0" sz="1200" spc="0">
                <a:latin typeface="宋体"/>
                <a:cs typeface="宋体"/>
              </a:rPr>
              <a:t>数</a:t>
            </a:r>
            <a:r>
              <a:rPr dirty="0" sz="1200" spc="10">
                <a:latin typeface="宋体"/>
                <a:cs typeface="宋体"/>
              </a:rPr>
              <a:t>据</a:t>
            </a:r>
            <a:r>
              <a:rPr dirty="0" sz="1200" spc="0">
                <a:latin typeface="宋体"/>
                <a:cs typeface="宋体"/>
              </a:rPr>
              <a:t>技</a:t>
            </a:r>
            <a:r>
              <a:rPr dirty="0" sz="1200" spc="10">
                <a:latin typeface="宋体"/>
                <a:cs typeface="宋体"/>
              </a:rPr>
              <a:t>术</a:t>
            </a:r>
            <a:r>
              <a:rPr dirty="0" sz="1200" spc="0">
                <a:latin typeface="宋体"/>
                <a:cs typeface="宋体"/>
              </a:rPr>
              <a:t>提</a:t>
            </a:r>
            <a:r>
              <a:rPr dirty="0" sz="1200" spc="10">
                <a:latin typeface="宋体"/>
                <a:cs typeface="宋体"/>
              </a:rPr>
              <a:t>供</a:t>
            </a:r>
            <a:r>
              <a:rPr dirty="0" sz="1200" spc="0">
                <a:latin typeface="宋体"/>
                <a:cs typeface="宋体"/>
              </a:rPr>
              <a:t>面</a:t>
            </a:r>
            <a:r>
              <a:rPr dirty="0" sz="1200" spc="10">
                <a:latin typeface="宋体"/>
                <a:cs typeface="宋体"/>
              </a:rPr>
              <a:t>向</a:t>
            </a:r>
            <a:r>
              <a:rPr dirty="0" sz="1200" spc="0">
                <a:latin typeface="宋体"/>
                <a:cs typeface="宋体"/>
              </a:rPr>
              <a:t>建</a:t>
            </a:r>
            <a:r>
              <a:rPr dirty="0" sz="1200" spc="10">
                <a:latin typeface="宋体"/>
                <a:cs typeface="宋体"/>
              </a:rPr>
              <a:t>筑</a:t>
            </a:r>
            <a:r>
              <a:rPr dirty="0" sz="1200" spc="0">
                <a:latin typeface="宋体"/>
                <a:cs typeface="宋体"/>
              </a:rPr>
              <a:t>对</a:t>
            </a:r>
            <a:r>
              <a:rPr dirty="0" sz="1200" spc="10">
                <a:latin typeface="宋体"/>
                <a:cs typeface="宋体"/>
              </a:rPr>
              <a:t>象的</a:t>
            </a:r>
            <a:r>
              <a:rPr dirty="0" sz="1200" spc="0">
                <a:latin typeface="宋体"/>
                <a:cs typeface="宋体"/>
              </a:rPr>
              <a:t>数</a:t>
            </a:r>
            <a:r>
              <a:rPr dirty="0" sz="1200" spc="10">
                <a:latin typeface="宋体"/>
                <a:cs typeface="宋体"/>
              </a:rPr>
              <a:t>字</a:t>
            </a:r>
            <a:r>
              <a:rPr dirty="0" sz="1200" spc="0">
                <a:latin typeface="宋体"/>
                <a:cs typeface="宋体"/>
              </a:rPr>
              <a:t>模</a:t>
            </a:r>
            <a:r>
              <a:rPr dirty="0" sz="1200" spc="10">
                <a:latin typeface="宋体"/>
                <a:cs typeface="宋体"/>
              </a:rPr>
              <a:t>型</a:t>
            </a:r>
            <a:r>
              <a:rPr dirty="0" sz="1200" spc="0">
                <a:latin typeface="宋体"/>
                <a:cs typeface="宋体"/>
              </a:rPr>
              <a:t>构</a:t>
            </a:r>
            <a:r>
              <a:rPr dirty="0" sz="1200" spc="10">
                <a:latin typeface="宋体"/>
                <a:cs typeface="宋体"/>
              </a:rPr>
              <a:t>建</a:t>
            </a:r>
            <a:r>
              <a:rPr dirty="0" sz="1200" spc="0">
                <a:latin typeface="宋体"/>
                <a:cs typeface="宋体"/>
              </a:rPr>
              <a:t>方</a:t>
            </a:r>
            <a:r>
              <a:rPr dirty="0" sz="1200" spc="10">
                <a:latin typeface="宋体"/>
                <a:cs typeface="宋体"/>
              </a:rPr>
              <a:t>法</a:t>
            </a:r>
            <a:r>
              <a:rPr dirty="0" sz="1200" spc="0">
                <a:latin typeface="宋体"/>
                <a:cs typeface="宋体"/>
              </a:rPr>
              <a:t>，</a:t>
            </a:r>
            <a:r>
              <a:rPr dirty="0" sz="1200" spc="10">
                <a:latin typeface="宋体"/>
                <a:cs typeface="宋体"/>
              </a:rPr>
              <a:t>利用</a:t>
            </a:r>
            <a:r>
              <a:rPr dirty="0" sz="1200" spc="0">
                <a:latin typeface="宋体"/>
                <a:cs typeface="宋体"/>
              </a:rPr>
              <a:t>或</a:t>
            </a:r>
            <a:r>
              <a:rPr dirty="0" sz="1200" spc="10">
                <a:latin typeface="宋体"/>
                <a:cs typeface="宋体"/>
              </a:rPr>
              <a:t>构</a:t>
            </a:r>
            <a:r>
              <a:rPr dirty="0" sz="1200">
                <a:latin typeface="宋体"/>
                <a:cs typeface="宋体"/>
              </a:rPr>
              <a:t>建</a:t>
            </a:r>
            <a:r>
              <a:rPr dirty="0" sz="1200" spc="-275">
                <a:latin typeface="宋体"/>
                <a:cs typeface="宋体"/>
              </a:rPr>
              <a:t> </a:t>
            </a:r>
            <a:r>
              <a:rPr dirty="0" sz="1200" spc="-5">
                <a:latin typeface="Calibri"/>
                <a:cs typeface="Calibri"/>
              </a:rPr>
              <a:t>BIM</a:t>
            </a:r>
            <a:r>
              <a:rPr dirty="0" sz="1200" spc="65">
                <a:latin typeface="Calibri"/>
                <a:cs typeface="Calibri"/>
              </a:rPr>
              <a:t> </a:t>
            </a:r>
            <a:r>
              <a:rPr dirty="0" sz="1200" spc="10">
                <a:latin typeface="宋体"/>
                <a:cs typeface="宋体"/>
              </a:rPr>
              <a:t>智</a:t>
            </a:r>
            <a:r>
              <a:rPr dirty="0" sz="1200">
                <a:latin typeface="宋体"/>
                <a:cs typeface="宋体"/>
              </a:rPr>
              <a:t>慧 建筑和设备的数字模型</a:t>
            </a:r>
            <a:r>
              <a:rPr dirty="0" sz="1200" spc="-120">
                <a:latin typeface="宋体"/>
                <a:cs typeface="宋体"/>
              </a:rPr>
              <a:t>，</a:t>
            </a:r>
            <a:r>
              <a:rPr dirty="0" sz="1200">
                <a:latin typeface="宋体"/>
                <a:cs typeface="宋体"/>
              </a:rPr>
              <a:t>构建可视化数据模型</a:t>
            </a:r>
            <a:r>
              <a:rPr dirty="0" sz="1200" spc="-110">
                <a:latin typeface="宋体"/>
                <a:cs typeface="宋体"/>
              </a:rPr>
              <a:t>，</a:t>
            </a:r>
            <a:r>
              <a:rPr dirty="0" sz="1200">
                <a:latin typeface="宋体"/>
                <a:cs typeface="宋体"/>
              </a:rPr>
              <a:t>对采集的时序</a:t>
            </a:r>
            <a:r>
              <a:rPr dirty="0" sz="1200" spc="-120">
                <a:latin typeface="宋体"/>
                <a:cs typeface="宋体"/>
              </a:rPr>
              <a:t>、</a:t>
            </a:r>
            <a:r>
              <a:rPr dirty="0" sz="1200">
                <a:latin typeface="宋体"/>
                <a:cs typeface="宋体"/>
              </a:rPr>
              <a:t>流式</a:t>
            </a:r>
            <a:r>
              <a:rPr dirty="0" sz="1200" spc="-120">
                <a:latin typeface="宋体"/>
                <a:cs typeface="宋体"/>
              </a:rPr>
              <a:t>、</a:t>
            </a:r>
            <a:r>
              <a:rPr dirty="0" sz="1200">
                <a:latin typeface="宋体"/>
                <a:cs typeface="宋体"/>
              </a:rPr>
              <a:t>关系型等 多元数据进行清洗</a:t>
            </a:r>
            <a:r>
              <a:rPr dirty="0" sz="1200" spc="-160">
                <a:latin typeface="宋体"/>
                <a:cs typeface="宋体"/>
              </a:rPr>
              <a:t>、</a:t>
            </a:r>
            <a:r>
              <a:rPr dirty="0" sz="1200">
                <a:latin typeface="宋体"/>
                <a:cs typeface="宋体"/>
              </a:rPr>
              <a:t>重组和标准化处理</a:t>
            </a:r>
            <a:r>
              <a:rPr dirty="0" sz="1200" spc="-160">
                <a:latin typeface="宋体"/>
                <a:cs typeface="宋体"/>
              </a:rPr>
              <a:t>，</a:t>
            </a:r>
            <a:r>
              <a:rPr dirty="0" sz="1200">
                <a:latin typeface="宋体"/>
                <a:cs typeface="宋体"/>
              </a:rPr>
              <a:t>优化数据的层级关系</a:t>
            </a:r>
            <a:r>
              <a:rPr dirty="0" sz="1200" spc="-160">
                <a:latin typeface="宋体"/>
                <a:cs typeface="宋体"/>
              </a:rPr>
              <a:t>，</a:t>
            </a:r>
            <a:r>
              <a:rPr dirty="0" sz="1200">
                <a:latin typeface="宋体"/>
                <a:cs typeface="宋体"/>
              </a:rPr>
              <a:t>提升数据流通效 率，为业主、工作人员提供多维度、多视角的数据服务。</a:t>
            </a:r>
            <a:endParaRPr sz="1200">
              <a:latin typeface="宋体"/>
              <a:cs typeface="宋体"/>
            </a:endParaRPr>
          </a:p>
          <a:p>
            <a:pPr algn="just" marL="12700" marR="80645" indent="304800">
              <a:lnSpc>
                <a:spcPct val="162500"/>
              </a:lnSpc>
            </a:pPr>
            <a:r>
              <a:rPr dirty="0" sz="1200">
                <a:latin typeface="宋体"/>
                <a:cs typeface="宋体"/>
              </a:rPr>
              <a:t>大数据技术提供智慧建筑业务对象化数据建模服务</a:t>
            </a:r>
            <a:r>
              <a:rPr dirty="0" sz="1200" spc="-470">
                <a:latin typeface="宋体"/>
                <a:cs typeface="宋体"/>
              </a:rPr>
              <a:t>，</a:t>
            </a:r>
            <a:r>
              <a:rPr dirty="0" sz="1200">
                <a:latin typeface="宋体"/>
                <a:cs typeface="宋体"/>
              </a:rPr>
              <a:t>支持复杂分析流程的构 建</a:t>
            </a:r>
            <a:r>
              <a:rPr dirty="0" sz="1200" spc="-100">
                <a:latin typeface="宋体"/>
                <a:cs typeface="宋体"/>
              </a:rPr>
              <a:t>，</a:t>
            </a:r>
            <a:r>
              <a:rPr dirty="0" sz="1200">
                <a:latin typeface="宋体"/>
                <a:cs typeface="宋体"/>
              </a:rPr>
              <a:t>提供从设备运维</a:t>
            </a:r>
            <a:r>
              <a:rPr dirty="0" sz="1200" spc="-100">
                <a:latin typeface="宋体"/>
                <a:cs typeface="宋体"/>
              </a:rPr>
              <a:t>、</a:t>
            </a:r>
            <a:r>
              <a:rPr dirty="0" sz="1200">
                <a:latin typeface="宋体"/>
                <a:cs typeface="宋体"/>
              </a:rPr>
              <a:t>经营管理</a:t>
            </a:r>
            <a:r>
              <a:rPr dirty="0" sz="1200" spc="-85">
                <a:latin typeface="宋体"/>
                <a:cs typeface="宋体"/>
              </a:rPr>
              <a:t>、</a:t>
            </a:r>
            <a:r>
              <a:rPr dirty="0" sz="1200">
                <a:latin typeface="宋体"/>
                <a:cs typeface="宋体"/>
              </a:rPr>
              <a:t>节能降耗</a:t>
            </a:r>
            <a:r>
              <a:rPr dirty="0" sz="1200" spc="-100">
                <a:latin typeface="宋体"/>
                <a:cs typeface="宋体"/>
              </a:rPr>
              <a:t>、</a:t>
            </a:r>
            <a:r>
              <a:rPr dirty="0" sz="1200">
                <a:latin typeface="宋体"/>
                <a:cs typeface="宋体"/>
              </a:rPr>
              <a:t>视频图像</a:t>
            </a:r>
            <a:r>
              <a:rPr dirty="0" sz="1200" spc="-100">
                <a:latin typeface="宋体"/>
                <a:cs typeface="宋体"/>
              </a:rPr>
              <a:t>、</a:t>
            </a:r>
            <a:r>
              <a:rPr dirty="0" sz="1200">
                <a:latin typeface="宋体"/>
                <a:cs typeface="宋体"/>
              </a:rPr>
              <a:t>文本等大量数据中挖掘 出隐含的</a:t>
            </a:r>
            <a:r>
              <a:rPr dirty="0" sz="1200" spc="-160">
                <a:latin typeface="宋体"/>
                <a:cs typeface="宋体"/>
              </a:rPr>
              <a:t>、</a:t>
            </a:r>
            <a:r>
              <a:rPr dirty="0" sz="1200">
                <a:latin typeface="宋体"/>
                <a:cs typeface="宋体"/>
              </a:rPr>
              <a:t>先前未知的</a:t>
            </a:r>
            <a:r>
              <a:rPr dirty="0" sz="1200" spc="-160">
                <a:latin typeface="宋体"/>
                <a:cs typeface="宋体"/>
              </a:rPr>
              <a:t>、</a:t>
            </a:r>
            <a:r>
              <a:rPr dirty="0" sz="1200">
                <a:latin typeface="宋体"/>
                <a:cs typeface="宋体"/>
              </a:rPr>
              <a:t>对业务和工作人员具有潜在价值的关系</a:t>
            </a:r>
            <a:r>
              <a:rPr dirty="0" sz="1200" spc="-160">
                <a:latin typeface="宋体"/>
                <a:cs typeface="宋体"/>
              </a:rPr>
              <a:t>、</a:t>
            </a:r>
            <a:r>
              <a:rPr dirty="0" sz="1200">
                <a:latin typeface="宋体"/>
                <a:cs typeface="宋体"/>
              </a:rPr>
              <a:t>模式和趋势的 业务能力，从而实现智慧建筑科学运营管理，促进业务升级。</a:t>
            </a:r>
            <a:endParaRPr sz="1200">
              <a:latin typeface="宋体"/>
              <a:cs typeface="宋体"/>
            </a:endParaRPr>
          </a:p>
          <a:p>
            <a:pPr algn="just" marL="12700" marR="80645" indent="304800">
              <a:lnSpc>
                <a:spcPct val="162500"/>
              </a:lnSpc>
            </a:pPr>
            <a:r>
              <a:rPr dirty="0" sz="1200" spc="10">
                <a:latin typeface="宋体"/>
                <a:cs typeface="宋体"/>
              </a:rPr>
              <a:t>基</a:t>
            </a:r>
            <a:r>
              <a:rPr dirty="0" sz="1200" spc="25">
                <a:latin typeface="宋体"/>
                <a:cs typeface="宋体"/>
              </a:rPr>
              <a:t>于</a:t>
            </a:r>
            <a:r>
              <a:rPr dirty="0" sz="1200" spc="10">
                <a:latin typeface="宋体"/>
                <a:cs typeface="宋体"/>
              </a:rPr>
              <a:t>以</a:t>
            </a:r>
            <a:r>
              <a:rPr dirty="0" sz="1200" spc="25">
                <a:latin typeface="宋体"/>
                <a:cs typeface="宋体"/>
              </a:rPr>
              <a:t>上</a:t>
            </a:r>
            <a:r>
              <a:rPr dirty="0" sz="1200" spc="10">
                <a:latin typeface="宋体"/>
                <a:cs typeface="宋体"/>
              </a:rPr>
              <a:t>构</a:t>
            </a:r>
            <a:r>
              <a:rPr dirty="0" sz="1200" spc="25">
                <a:latin typeface="宋体"/>
                <a:cs typeface="宋体"/>
              </a:rPr>
              <a:t>建</a:t>
            </a:r>
            <a:r>
              <a:rPr dirty="0" sz="1200" spc="10">
                <a:latin typeface="宋体"/>
                <a:cs typeface="宋体"/>
              </a:rPr>
              <a:t>方法</a:t>
            </a:r>
            <a:r>
              <a:rPr dirty="0" sz="1200" spc="25">
                <a:latin typeface="宋体"/>
                <a:cs typeface="宋体"/>
              </a:rPr>
              <a:t>和</a:t>
            </a:r>
            <a:r>
              <a:rPr dirty="0" sz="1200" spc="10">
                <a:latin typeface="宋体"/>
                <a:cs typeface="宋体"/>
              </a:rPr>
              <a:t>服</a:t>
            </a:r>
            <a:r>
              <a:rPr dirty="0" sz="1200" spc="25">
                <a:latin typeface="宋体"/>
                <a:cs typeface="宋体"/>
              </a:rPr>
              <a:t>务</a:t>
            </a:r>
            <a:r>
              <a:rPr dirty="0" sz="1200" spc="10">
                <a:latin typeface="宋体"/>
                <a:cs typeface="宋体"/>
              </a:rPr>
              <a:t>，大</a:t>
            </a:r>
            <a:r>
              <a:rPr dirty="0" sz="1200" spc="25">
                <a:latin typeface="宋体"/>
                <a:cs typeface="宋体"/>
              </a:rPr>
              <a:t>数</a:t>
            </a:r>
            <a:r>
              <a:rPr dirty="0" sz="1200" spc="10">
                <a:latin typeface="宋体"/>
                <a:cs typeface="宋体"/>
              </a:rPr>
              <a:t>据</a:t>
            </a:r>
            <a:r>
              <a:rPr dirty="0" sz="1200" spc="25">
                <a:latin typeface="宋体"/>
                <a:cs typeface="宋体"/>
              </a:rPr>
              <a:t>技</a:t>
            </a:r>
            <a:r>
              <a:rPr dirty="0" sz="1200" spc="10">
                <a:latin typeface="宋体"/>
                <a:cs typeface="宋体"/>
              </a:rPr>
              <a:t>术</a:t>
            </a:r>
            <a:r>
              <a:rPr dirty="0" sz="1200" spc="25">
                <a:latin typeface="宋体"/>
                <a:cs typeface="宋体"/>
              </a:rPr>
              <a:t>可</a:t>
            </a:r>
            <a:r>
              <a:rPr dirty="0" sz="1200" spc="10">
                <a:latin typeface="宋体"/>
                <a:cs typeface="宋体"/>
              </a:rPr>
              <a:t>消除</a:t>
            </a:r>
            <a:r>
              <a:rPr dirty="0" sz="1200" spc="25">
                <a:latin typeface="宋体"/>
                <a:cs typeface="宋体"/>
              </a:rPr>
              <a:t>楼</a:t>
            </a:r>
            <a:r>
              <a:rPr dirty="0" sz="1200" spc="10">
                <a:latin typeface="宋体"/>
                <a:cs typeface="宋体"/>
              </a:rPr>
              <a:t>宇</a:t>
            </a:r>
            <a:r>
              <a:rPr dirty="0" sz="1200" spc="25">
                <a:latin typeface="宋体"/>
                <a:cs typeface="宋体"/>
              </a:rPr>
              <a:t>中</a:t>
            </a:r>
            <a:r>
              <a:rPr dirty="0" sz="1200" spc="10">
                <a:latin typeface="宋体"/>
                <a:cs typeface="宋体"/>
              </a:rPr>
              <a:t>个体</a:t>
            </a:r>
            <a:r>
              <a:rPr dirty="0" sz="1200" spc="25">
                <a:latin typeface="Calibri"/>
                <a:cs typeface="Calibri"/>
              </a:rPr>
              <a:t>“</a:t>
            </a:r>
            <a:r>
              <a:rPr dirty="0" sz="1200" spc="10">
                <a:latin typeface="宋体"/>
                <a:cs typeface="宋体"/>
              </a:rPr>
              <a:t>烟</a:t>
            </a:r>
            <a:r>
              <a:rPr dirty="0" sz="1200" spc="25">
                <a:latin typeface="宋体"/>
                <a:cs typeface="宋体"/>
              </a:rPr>
              <a:t>囱</a:t>
            </a:r>
            <a:r>
              <a:rPr dirty="0" sz="1200" spc="10">
                <a:latin typeface="宋体"/>
                <a:cs typeface="宋体"/>
              </a:rPr>
              <a:t>式</a:t>
            </a:r>
            <a:r>
              <a:rPr dirty="0" sz="1200" spc="25">
                <a:latin typeface="Calibri"/>
                <a:cs typeface="Calibri"/>
              </a:rPr>
              <a:t>”</a:t>
            </a:r>
            <a:r>
              <a:rPr dirty="0" sz="1200" spc="10">
                <a:latin typeface="宋体"/>
                <a:cs typeface="宋体"/>
              </a:rPr>
              <a:t>信</a:t>
            </a:r>
            <a:r>
              <a:rPr dirty="0" sz="1200" spc="25">
                <a:latin typeface="宋体"/>
                <a:cs typeface="宋体"/>
              </a:rPr>
              <a:t>息</a:t>
            </a:r>
            <a:r>
              <a:rPr dirty="0" sz="1200">
                <a:latin typeface="宋体"/>
                <a:cs typeface="宋体"/>
              </a:rPr>
              <a:t>系 统</a:t>
            </a:r>
            <a:r>
              <a:rPr dirty="0" sz="1200" spc="-160">
                <a:latin typeface="宋体"/>
                <a:cs typeface="宋体"/>
              </a:rPr>
              <a:t>，</a:t>
            </a:r>
            <a:r>
              <a:rPr dirty="0" sz="1200">
                <a:latin typeface="宋体"/>
                <a:cs typeface="宋体"/>
              </a:rPr>
              <a:t>实现智慧建筑中的多业务系统的有效融合</a:t>
            </a:r>
            <a:r>
              <a:rPr dirty="0" sz="1200" spc="-160">
                <a:latin typeface="宋体"/>
                <a:cs typeface="宋体"/>
              </a:rPr>
              <a:t>、</a:t>
            </a:r>
            <a:r>
              <a:rPr dirty="0" sz="1200">
                <a:latin typeface="宋体"/>
                <a:cs typeface="宋体"/>
              </a:rPr>
              <a:t>联动和智能协同</a:t>
            </a:r>
            <a:r>
              <a:rPr dirty="0" sz="1200" spc="-160">
                <a:latin typeface="宋体"/>
                <a:cs typeface="宋体"/>
              </a:rPr>
              <a:t>，</a:t>
            </a:r>
            <a:r>
              <a:rPr dirty="0" sz="1200">
                <a:latin typeface="宋体"/>
                <a:cs typeface="宋体"/>
              </a:rPr>
              <a:t>使得智慧建筑 中的人员工作和生活更加轻松。</a:t>
            </a:r>
            <a:endParaRPr sz="1200">
              <a:latin typeface="宋体"/>
              <a:cs typeface="宋体"/>
            </a:endParaRPr>
          </a:p>
          <a:p>
            <a:pPr marL="317500">
              <a:lnSpc>
                <a:spcPct val="100000"/>
              </a:lnSpc>
              <a:spcBef>
                <a:spcPts val="900"/>
              </a:spcBef>
            </a:pPr>
            <a:r>
              <a:rPr dirty="0" sz="1200">
                <a:latin typeface="宋体"/>
                <a:cs typeface="宋体"/>
              </a:rPr>
              <a:t>大数据应用主要体现在设备运维、业务协同、环境协同、能源计量等方面。</a:t>
            </a:r>
            <a:endParaRPr sz="1200">
              <a:latin typeface="宋体"/>
              <a:cs typeface="宋体"/>
            </a:endParaRPr>
          </a:p>
          <a:p>
            <a:pPr lvl="3" marL="812800" indent="-228600">
              <a:lnSpc>
                <a:spcPct val="100000"/>
              </a:lnSpc>
              <a:spcBef>
                <a:spcPts val="900"/>
              </a:spcBef>
              <a:buFont typeface="Wingdings"/>
              <a:buChar char=""/>
              <a:tabLst>
                <a:tab pos="812800" algn="l"/>
              </a:tabLst>
            </a:pPr>
            <a:r>
              <a:rPr dirty="0" sz="1200">
                <a:latin typeface="宋体"/>
                <a:cs typeface="宋体"/>
              </a:rPr>
              <a:t>设备运维大数据：</a:t>
            </a:r>
            <a:endParaRPr sz="1200">
              <a:latin typeface="宋体"/>
              <a:cs typeface="宋体"/>
            </a:endParaRPr>
          </a:p>
          <a:p>
            <a:pPr algn="just" marL="12700" marR="81280" indent="304800">
              <a:lnSpc>
                <a:spcPct val="162500"/>
              </a:lnSpc>
            </a:pPr>
            <a:r>
              <a:rPr dirty="0" sz="1200" spc="0">
                <a:latin typeface="宋体"/>
                <a:cs typeface="宋体"/>
              </a:rPr>
              <a:t>对大型</a:t>
            </a:r>
            <a:r>
              <a:rPr dirty="0" sz="1200" spc="10">
                <a:latin typeface="宋体"/>
                <a:cs typeface="宋体"/>
              </a:rPr>
              <a:t>机</a:t>
            </a:r>
            <a:r>
              <a:rPr dirty="0" sz="1200" spc="0">
                <a:latin typeface="宋体"/>
                <a:cs typeface="宋体"/>
              </a:rPr>
              <a:t>电设备的使用效</a:t>
            </a:r>
            <a:r>
              <a:rPr dirty="0" sz="1200" spc="10">
                <a:latin typeface="宋体"/>
                <a:cs typeface="宋体"/>
              </a:rPr>
              <a:t>益</a:t>
            </a:r>
            <a:r>
              <a:rPr dirty="0" sz="1200" spc="0">
                <a:latin typeface="宋体"/>
                <a:cs typeface="宋体"/>
              </a:rPr>
              <a:t>进行分析、评估</a:t>
            </a:r>
            <a:r>
              <a:rPr dirty="0" sz="1200" spc="0">
                <a:latin typeface="Calibri"/>
                <a:cs typeface="Calibri"/>
              </a:rPr>
              <a:t>,</a:t>
            </a:r>
            <a:r>
              <a:rPr dirty="0" sz="1200" spc="0">
                <a:latin typeface="宋体"/>
                <a:cs typeface="宋体"/>
              </a:rPr>
              <a:t>建立一</a:t>
            </a:r>
            <a:r>
              <a:rPr dirty="0" sz="1200" spc="10">
                <a:latin typeface="宋体"/>
                <a:cs typeface="宋体"/>
              </a:rPr>
              <a:t>套</a:t>
            </a:r>
            <a:r>
              <a:rPr dirty="0" sz="1200" spc="0">
                <a:latin typeface="宋体"/>
                <a:cs typeface="宋体"/>
              </a:rPr>
              <a:t>大型设备管理绩</a:t>
            </a:r>
            <a:r>
              <a:rPr dirty="0" sz="1200" spc="10">
                <a:latin typeface="宋体"/>
                <a:cs typeface="宋体"/>
              </a:rPr>
              <a:t>效</a:t>
            </a:r>
            <a:r>
              <a:rPr dirty="0" sz="1200">
                <a:latin typeface="宋体"/>
                <a:cs typeface="宋体"/>
              </a:rPr>
              <a:t>评 </a:t>
            </a:r>
            <a:r>
              <a:rPr dirty="0" sz="1200" spc="0">
                <a:latin typeface="宋体"/>
                <a:cs typeface="宋体"/>
              </a:rPr>
              <a:t>估指标体系</a:t>
            </a:r>
            <a:r>
              <a:rPr dirty="0" sz="1200" spc="0">
                <a:latin typeface="Calibri"/>
                <a:cs typeface="Calibri"/>
              </a:rPr>
              <a:t>,</a:t>
            </a:r>
            <a:r>
              <a:rPr dirty="0" sz="1200" spc="0">
                <a:latin typeface="宋体"/>
                <a:cs typeface="宋体"/>
              </a:rPr>
              <a:t>如静态数据的分</a:t>
            </a:r>
            <a:r>
              <a:rPr dirty="0" sz="1200" spc="10">
                <a:latin typeface="宋体"/>
                <a:cs typeface="宋体"/>
              </a:rPr>
              <a:t>析</a:t>
            </a:r>
            <a:r>
              <a:rPr dirty="0" sz="1200" spc="0">
                <a:latin typeface="宋体"/>
                <a:cs typeface="宋体"/>
              </a:rPr>
              <a:t>，根据各种不同的设备类别、服</a:t>
            </a:r>
            <a:r>
              <a:rPr dirty="0" sz="1200" spc="10">
                <a:latin typeface="宋体"/>
                <a:cs typeface="宋体"/>
              </a:rPr>
              <a:t>务</a:t>
            </a:r>
            <a:r>
              <a:rPr dirty="0" sz="1200" spc="0">
                <a:latin typeface="宋体"/>
                <a:cs typeface="宋体"/>
              </a:rPr>
              <a:t>贡献、报警</a:t>
            </a:r>
            <a:r>
              <a:rPr dirty="0" sz="1200">
                <a:latin typeface="宋体"/>
                <a:cs typeface="宋体"/>
              </a:rPr>
              <a:t>频 </a:t>
            </a:r>
            <a:r>
              <a:rPr dirty="0" sz="1200" spc="0">
                <a:latin typeface="宋体"/>
                <a:cs typeface="宋体"/>
              </a:rPr>
              <a:t>率</a:t>
            </a:r>
            <a:r>
              <a:rPr dirty="0" sz="1200">
                <a:latin typeface="宋体"/>
                <a:cs typeface="宋体"/>
              </a:rPr>
              <a:t>、</a:t>
            </a:r>
            <a:r>
              <a:rPr dirty="0" sz="1200" spc="0">
                <a:latin typeface="宋体"/>
                <a:cs typeface="宋体"/>
              </a:rPr>
              <a:t>故障</a:t>
            </a:r>
            <a:r>
              <a:rPr dirty="0" sz="1200">
                <a:latin typeface="宋体"/>
                <a:cs typeface="宋体"/>
              </a:rPr>
              <a:t>停</a:t>
            </a:r>
            <a:r>
              <a:rPr dirty="0" sz="1200" spc="0">
                <a:latin typeface="宋体"/>
                <a:cs typeface="宋体"/>
              </a:rPr>
              <a:t>机时</a:t>
            </a:r>
            <a:r>
              <a:rPr dirty="0" sz="1200">
                <a:latin typeface="宋体"/>
                <a:cs typeface="宋体"/>
              </a:rPr>
              <a:t>间</a:t>
            </a:r>
            <a:r>
              <a:rPr dirty="0" sz="1200">
                <a:latin typeface="Calibri"/>
                <a:cs typeface="Calibri"/>
              </a:rPr>
              <a:t>/</a:t>
            </a:r>
            <a:r>
              <a:rPr dirty="0" sz="1200" spc="0">
                <a:latin typeface="宋体"/>
                <a:cs typeface="宋体"/>
              </a:rPr>
              <a:t>次</a:t>
            </a:r>
            <a:r>
              <a:rPr dirty="0" sz="1200">
                <a:latin typeface="宋体"/>
                <a:cs typeface="宋体"/>
              </a:rPr>
              <a:t>数</a:t>
            </a:r>
            <a:r>
              <a:rPr dirty="0" sz="1200" spc="0">
                <a:latin typeface="宋体"/>
                <a:cs typeface="宋体"/>
              </a:rPr>
              <a:t>、能</a:t>
            </a:r>
            <a:r>
              <a:rPr dirty="0" sz="1200">
                <a:latin typeface="宋体"/>
                <a:cs typeface="宋体"/>
              </a:rPr>
              <a:t>耗</a:t>
            </a:r>
            <a:r>
              <a:rPr dirty="0" sz="1200" spc="0">
                <a:latin typeface="宋体"/>
                <a:cs typeface="宋体"/>
              </a:rPr>
              <a:t>数据</a:t>
            </a:r>
            <a:r>
              <a:rPr dirty="0" sz="1200">
                <a:latin typeface="宋体"/>
                <a:cs typeface="宋体"/>
              </a:rPr>
              <a:t>、</a:t>
            </a:r>
            <a:r>
              <a:rPr dirty="0" sz="1200" spc="0">
                <a:latin typeface="宋体"/>
                <a:cs typeface="宋体"/>
              </a:rPr>
              <a:t>功耗</a:t>
            </a:r>
            <a:r>
              <a:rPr dirty="0" sz="1200">
                <a:latin typeface="宋体"/>
                <a:cs typeface="宋体"/>
              </a:rPr>
              <a:t>数</a:t>
            </a:r>
            <a:r>
              <a:rPr dirty="0" sz="1200" spc="0">
                <a:latin typeface="宋体"/>
                <a:cs typeface="宋体"/>
              </a:rPr>
              <a:t>据、</a:t>
            </a:r>
            <a:r>
              <a:rPr dirty="0" sz="1200">
                <a:latin typeface="宋体"/>
                <a:cs typeface="宋体"/>
              </a:rPr>
              <a:t>维</a:t>
            </a:r>
            <a:r>
              <a:rPr dirty="0" sz="1200" spc="0">
                <a:latin typeface="宋体"/>
                <a:cs typeface="宋体"/>
              </a:rPr>
              <a:t>保成</a:t>
            </a:r>
            <a:r>
              <a:rPr dirty="0" sz="1200">
                <a:latin typeface="宋体"/>
                <a:cs typeface="宋体"/>
              </a:rPr>
              <a:t>本</a:t>
            </a:r>
            <a:r>
              <a:rPr dirty="0" sz="1200" spc="0">
                <a:latin typeface="宋体"/>
                <a:cs typeface="宋体"/>
              </a:rPr>
              <a:t>等，</a:t>
            </a:r>
            <a:r>
              <a:rPr dirty="0" sz="1200">
                <a:latin typeface="宋体"/>
                <a:cs typeface="宋体"/>
              </a:rPr>
              <a:t>建</a:t>
            </a:r>
            <a:r>
              <a:rPr dirty="0" sz="1200" spc="0">
                <a:latin typeface="宋体"/>
                <a:cs typeface="宋体"/>
              </a:rPr>
              <a:t>立设</a:t>
            </a:r>
            <a:r>
              <a:rPr dirty="0" sz="1200">
                <a:latin typeface="宋体"/>
                <a:cs typeface="宋体"/>
              </a:rPr>
              <a:t>备</a:t>
            </a:r>
            <a:r>
              <a:rPr dirty="0" sz="1200" spc="0">
                <a:latin typeface="宋体"/>
                <a:cs typeface="宋体"/>
              </a:rPr>
              <a:t>绩效</a:t>
            </a:r>
            <a:r>
              <a:rPr dirty="0" sz="1200">
                <a:latin typeface="宋体"/>
                <a:cs typeface="宋体"/>
              </a:rPr>
              <a:t>评 </a:t>
            </a:r>
            <a:r>
              <a:rPr dirty="0" sz="1200" spc="0">
                <a:latin typeface="宋体"/>
                <a:cs typeface="宋体"/>
              </a:rPr>
              <a:t>估模型。有助于</a:t>
            </a:r>
            <a:r>
              <a:rPr dirty="0" sz="1200" spc="10">
                <a:latin typeface="宋体"/>
                <a:cs typeface="宋体"/>
              </a:rPr>
              <a:t>提</a:t>
            </a:r>
            <a:r>
              <a:rPr dirty="0" sz="1200" spc="0">
                <a:latin typeface="宋体"/>
                <a:cs typeface="宋体"/>
              </a:rPr>
              <a:t>高设备使用效率，避免设备闲置</a:t>
            </a:r>
            <a:r>
              <a:rPr dirty="0" sz="1200" spc="0">
                <a:latin typeface="Calibri"/>
                <a:cs typeface="Calibri"/>
              </a:rPr>
              <a:t>,</a:t>
            </a:r>
            <a:r>
              <a:rPr dirty="0" sz="1200" spc="0">
                <a:latin typeface="宋体"/>
                <a:cs typeface="宋体"/>
              </a:rPr>
              <a:t>为增收节支、节</a:t>
            </a:r>
            <a:r>
              <a:rPr dirty="0" sz="1200" spc="10">
                <a:latin typeface="宋体"/>
                <a:cs typeface="宋体"/>
              </a:rPr>
              <a:t>能</a:t>
            </a:r>
            <a:r>
              <a:rPr dirty="0" sz="1200" spc="0">
                <a:latin typeface="宋体"/>
                <a:cs typeface="宋体"/>
              </a:rPr>
              <a:t>减排起</a:t>
            </a:r>
            <a:r>
              <a:rPr dirty="0" sz="1200">
                <a:latin typeface="宋体"/>
                <a:cs typeface="宋体"/>
              </a:rPr>
              <a:t>到</a:t>
            </a:r>
            <a:endParaRPr sz="1200">
              <a:latin typeface="宋体"/>
              <a:cs typeface="宋体"/>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26</a:t>
            </a:r>
          </a:p>
        </p:txBody>
      </p:sp>
      <p:sp>
        <p:nvSpPr>
          <p:cNvPr id="2" name="object 2"/>
          <p:cNvSpPr txBox="1"/>
          <p:nvPr/>
        </p:nvSpPr>
        <p:spPr>
          <a:xfrm>
            <a:off x="1130300" y="528955"/>
            <a:ext cx="5380990" cy="89535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了积极作用</a:t>
            </a:r>
            <a:r>
              <a:rPr dirty="0" sz="1200">
                <a:latin typeface="Calibri"/>
                <a:cs typeface="Calibri"/>
              </a:rPr>
              <a:t>,</a:t>
            </a:r>
            <a:r>
              <a:rPr dirty="0" sz="1200">
                <a:latin typeface="宋体"/>
                <a:cs typeface="宋体"/>
              </a:rPr>
              <a:t>为业主购置和使用设备提供了重要依据和手段。</a:t>
            </a:r>
            <a:endParaRPr sz="1200">
              <a:latin typeface="宋体"/>
              <a:cs typeface="宋体"/>
            </a:endParaRPr>
          </a:p>
          <a:p>
            <a:pPr marL="12700" marR="26034" indent="304800">
              <a:lnSpc>
                <a:spcPct val="162500"/>
              </a:lnSpc>
            </a:pPr>
            <a:r>
              <a:rPr dirty="0" sz="1200">
                <a:latin typeface="宋体"/>
                <a:cs typeface="宋体"/>
              </a:rPr>
              <a:t>除静态数据的监控之外</a:t>
            </a:r>
            <a:r>
              <a:rPr dirty="0" sz="1200" spc="-240">
                <a:latin typeface="宋体"/>
                <a:cs typeface="宋体"/>
              </a:rPr>
              <a:t>，</a:t>
            </a:r>
            <a:r>
              <a:rPr dirty="0" sz="1200">
                <a:latin typeface="宋体"/>
                <a:cs typeface="宋体"/>
              </a:rPr>
              <a:t>实现建筑设备的大数据分析之后</a:t>
            </a:r>
            <a:r>
              <a:rPr dirty="0" sz="1200" spc="-229">
                <a:latin typeface="宋体"/>
                <a:cs typeface="宋体"/>
              </a:rPr>
              <a:t>，</a:t>
            </a:r>
            <a:r>
              <a:rPr dirty="0" sz="1200">
                <a:latin typeface="宋体"/>
                <a:cs typeface="宋体"/>
              </a:rPr>
              <a:t>在设备运行过程 中，可根据设备的运行状态、结合关联系统的协同监测，实现设备状态的预测、 预警、规划和引导，为建筑设备安全使用和维修提供数据支撑。</a:t>
            </a:r>
            <a:endParaRPr sz="1200">
              <a:latin typeface="宋体"/>
              <a:cs typeface="宋体"/>
            </a:endParaRPr>
          </a:p>
          <a:p>
            <a:pPr marL="812800" indent="-228600">
              <a:lnSpc>
                <a:spcPct val="100000"/>
              </a:lnSpc>
              <a:spcBef>
                <a:spcPts val="900"/>
              </a:spcBef>
              <a:buFont typeface="Wingdings"/>
              <a:buChar char=""/>
              <a:tabLst>
                <a:tab pos="812800" algn="l"/>
              </a:tabLst>
            </a:pPr>
            <a:r>
              <a:rPr dirty="0" sz="1200">
                <a:latin typeface="宋体"/>
                <a:cs typeface="宋体"/>
              </a:rPr>
              <a:t>业务协同大数据：</a:t>
            </a:r>
            <a:endParaRPr sz="1200">
              <a:latin typeface="宋体"/>
              <a:cs typeface="宋体"/>
            </a:endParaRPr>
          </a:p>
          <a:p>
            <a:pPr marL="12700" marR="9525" indent="304800">
              <a:lnSpc>
                <a:spcPct val="162500"/>
              </a:lnSpc>
            </a:pPr>
            <a:r>
              <a:rPr dirty="0" sz="1200">
                <a:latin typeface="宋体"/>
                <a:cs typeface="宋体"/>
              </a:rPr>
              <a:t>大数据可提供业务协同预案处置能力</a:t>
            </a:r>
            <a:r>
              <a:rPr dirty="0" sz="1200" spc="-240">
                <a:latin typeface="宋体"/>
                <a:cs typeface="宋体"/>
              </a:rPr>
              <a:t>：</a:t>
            </a:r>
            <a:r>
              <a:rPr dirty="0" sz="1200">
                <a:latin typeface="宋体"/>
                <a:cs typeface="宋体"/>
              </a:rPr>
              <a:t>通过物联网通讯将视频监控</a:t>
            </a:r>
            <a:r>
              <a:rPr dirty="0" sz="1200" spc="-229">
                <a:latin typeface="宋体"/>
                <a:cs typeface="宋体"/>
              </a:rPr>
              <a:t>、</a:t>
            </a:r>
            <a:r>
              <a:rPr dirty="0" sz="1200">
                <a:latin typeface="宋体"/>
                <a:cs typeface="宋体"/>
              </a:rPr>
              <a:t>融合通 讯</a:t>
            </a:r>
            <a:r>
              <a:rPr dirty="0" sz="1200" spc="-160">
                <a:latin typeface="宋体"/>
                <a:cs typeface="宋体"/>
              </a:rPr>
              <a:t>、</a:t>
            </a:r>
            <a:r>
              <a:rPr dirty="0" sz="1200">
                <a:latin typeface="宋体"/>
                <a:cs typeface="宋体"/>
              </a:rPr>
              <a:t>设备和人员定位等系统进行融合</a:t>
            </a:r>
            <a:r>
              <a:rPr dirty="0" sz="1200" spc="-160">
                <a:latin typeface="宋体"/>
                <a:cs typeface="宋体"/>
              </a:rPr>
              <a:t>，</a:t>
            </a:r>
            <a:r>
              <a:rPr dirty="0" sz="1200">
                <a:latin typeface="宋体"/>
                <a:cs typeface="宋体"/>
              </a:rPr>
              <a:t>实现跨系统的协同联动</a:t>
            </a:r>
            <a:r>
              <a:rPr dirty="0" sz="1200" spc="-160">
                <a:latin typeface="宋体"/>
                <a:cs typeface="宋体"/>
              </a:rPr>
              <a:t>，</a:t>
            </a:r>
            <a:r>
              <a:rPr dirty="0" sz="1200">
                <a:latin typeface="宋体"/>
                <a:cs typeface="宋体"/>
              </a:rPr>
              <a:t>在突发事件发生 前后实现事故报警</a:t>
            </a:r>
            <a:r>
              <a:rPr dirty="0" sz="1200" spc="-100">
                <a:latin typeface="宋体"/>
                <a:cs typeface="宋体"/>
              </a:rPr>
              <a:t>、</a:t>
            </a:r>
            <a:r>
              <a:rPr dirty="0" sz="1200">
                <a:latin typeface="宋体"/>
                <a:cs typeface="宋体"/>
              </a:rPr>
              <a:t>态势感知</a:t>
            </a:r>
            <a:r>
              <a:rPr dirty="0" sz="1200" spc="-100">
                <a:latin typeface="宋体"/>
                <a:cs typeface="宋体"/>
              </a:rPr>
              <a:t>、</a:t>
            </a:r>
            <a:r>
              <a:rPr dirty="0" sz="1200">
                <a:latin typeface="宋体"/>
                <a:cs typeface="宋体"/>
              </a:rPr>
              <a:t>应急预案</a:t>
            </a:r>
            <a:r>
              <a:rPr dirty="0" sz="1200" spc="-85">
                <a:latin typeface="宋体"/>
                <a:cs typeface="宋体"/>
              </a:rPr>
              <a:t>、</a:t>
            </a:r>
            <a:r>
              <a:rPr dirty="0" sz="1200">
                <a:latin typeface="宋体"/>
                <a:cs typeface="宋体"/>
              </a:rPr>
              <a:t>应急指挥</a:t>
            </a:r>
            <a:r>
              <a:rPr dirty="0" sz="1200" spc="-100">
                <a:latin typeface="宋体"/>
                <a:cs typeface="宋体"/>
              </a:rPr>
              <a:t>、</a:t>
            </a:r>
            <a:r>
              <a:rPr dirty="0" sz="1200">
                <a:latin typeface="宋体"/>
                <a:cs typeface="宋体"/>
              </a:rPr>
              <a:t>应急资源管理的处理</a:t>
            </a:r>
            <a:r>
              <a:rPr dirty="0" sz="1200" spc="-100">
                <a:latin typeface="宋体"/>
                <a:cs typeface="宋体"/>
              </a:rPr>
              <a:t>，</a:t>
            </a:r>
            <a:r>
              <a:rPr dirty="0" sz="1200">
                <a:latin typeface="宋体"/>
                <a:cs typeface="宋体"/>
              </a:rPr>
              <a:t>自 动给出紧急事故预案</a:t>
            </a:r>
            <a:r>
              <a:rPr dirty="0" sz="1200" spc="-540">
                <a:latin typeface="宋体"/>
                <a:cs typeface="宋体"/>
              </a:rPr>
              <a:t>，</a:t>
            </a:r>
            <a:r>
              <a:rPr dirty="0" sz="1200">
                <a:latin typeface="宋体"/>
                <a:cs typeface="宋体"/>
              </a:rPr>
              <a:t>为管理者各种提供指挥以及处理策略</a:t>
            </a:r>
            <a:r>
              <a:rPr dirty="0" sz="1200" spc="-530">
                <a:latin typeface="宋体"/>
                <a:cs typeface="宋体"/>
              </a:rPr>
              <a:t>，</a:t>
            </a:r>
            <a:r>
              <a:rPr dirty="0" sz="1200">
                <a:latin typeface="宋体"/>
                <a:cs typeface="宋体"/>
              </a:rPr>
              <a:t>及时执行下达指</a:t>
            </a:r>
            <a:r>
              <a:rPr dirty="0" sz="1200" spc="-5">
                <a:latin typeface="宋体"/>
                <a:cs typeface="宋体"/>
              </a:rPr>
              <a:t>令</a:t>
            </a:r>
            <a:r>
              <a:rPr dirty="0" sz="1200">
                <a:latin typeface="宋体"/>
                <a:cs typeface="宋体"/>
              </a:rPr>
              <a:t>。 在突发紧急事件时</a:t>
            </a:r>
            <a:r>
              <a:rPr dirty="0" sz="1200" spc="-470">
                <a:latin typeface="宋体"/>
                <a:cs typeface="宋体"/>
              </a:rPr>
              <a:t>，</a:t>
            </a:r>
            <a:r>
              <a:rPr dirty="0" sz="1200">
                <a:latin typeface="宋体"/>
                <a:cs typeface="宋体"/>
              </a:rPr>
              <a:t>可大大减轻值班人员在突发事件时的心理压力和提高对突发 事件的处理能力，为管理者做决策提供及时、准确、高效和科学的支撑。</a:t>
            </a:r>
            <a:endParaRPr sz="1200">
              <a:latin typeface="宋体"/>
              <a:cs typeface="宋体"/>
            </a:endParaRPr>
          </a:p>
          <a:p>
            <a:pPr marL="812800" indent="-228600">
              <a:lnSpc>
                <a:spcPct val="100000"/>
              </a:lnSpc>
              <a:spcBef>
                <a:spcPts val="900"/>
              </a:spcBef>
              <a:buFont typeface="Wingdings"/>
              <a:buChar char=""/>
              <a:tabLst>
                <a:tab pos="812800" algn="l"/>
              </a:tabLst>
            </a:pPr>
            <a:r>
              <a:rPr dirty="0" sz="1200">
                <a:latin typeface="宋体"/>
                <a:cs typeface="宋体"/>
              </a:rPr>
              <a:t>环境协同大数据：</a:t>
            </a:r>
            <a:endParaRPr sz="1200">
              <a:latin typeface="宋体"/>
              <a:cs typeface="宋体"/>
            </a:endParaRPr>
          </a:p>
          <a:p>
            <a:pPr marL="12700" marR="26034" indent="304800">
              <a:lnSpc>
                <a:spcPct val="162500"/>
              </a:lnSpc>
            </a:pPr>
            <a:r>
              <a:rPr dirty="0" sz="1200">
                <a:latin typeface="宋体"/>
                <a:cs typeface="宋体"/>
              </a:rPr>
              <a:t>大数据融合视频系统</a:t>
            </a:r>
            <a:r>
              <a:rPr dirty="0" sz="1200" spc="-160">
                <a:latin typeface="宋体"/>
                <a:cs typeface="宋体"/>
              </a:rPr>
              <a:t>、</a:t>
            </a:r>
            <a:r>
              <a:rPr dirty="0" sz="1200">
                <a:latin typeface="宋体"/>
                <a:cs typeface="宋体"/>
              </a:rPr>
              <a:t>入口门禁系统</a:t>
            </a:r>
            <a:r>
              <a:rPr dirty="0" sz="1200" spc="-160">
                <a:latin typeface="宋体"/>
                <a:cs typeface="宋体"/>
              </a:rPr>
              <a:t>、</a:t>
            </a:r>
            <a:r>
              <a:rPr dirty="0" sz="1200">
                <a:latin typeface="宋体"/>
                <a:cs typeface="宋体"/>
              </a:rPr>
              <a:t>设备和人员定位系统</a:t>
            </a:r>
            <a:r>
              <a:rPr dirty="0" sz="1200" spc="-160">
                <a:latin typeface="宋体"/>
                <a:cs typeface="宋体"/>
              </a:rPr>
              <a:t>、</a:t>
            </a:r>
            <a:r>
              <a:rPr dirty="0" sz="1200">
                <a:latin typeface="宋体"/>
                <a:cs typeface="宋体"/>
              </a:rPr>
              <a:t>空调系统等环 境监测系统</a:t>
            </a:r>
            <a:r>
              <a:rPr dirty="0" sz="1200" spc="-240">
                <a:latin typeface="宋体"/>
                <a:cs typeface="宋体"/>
              </a:rPr>
              <a:t>，</a:t>
            </a:r>
            <a:r>
              <a:rPr dirty="0" sz="1200">
                <a:latin typeface="宋体"/>
                <a:cs typeface="宋体"/>
              </a:rPr>
              <a:t>可实现建筑中各区域人流分布的动态评估</a:t>
            </a:r>
            <a:r>
              <a:rPr dirty="0" sz="1200" spc="-229">
                <a:latin typeface="宋体"/>
                <a:cs typeface="宋体"/>
              </a:rPr>
              <a:t>，</a:t>
            </a:r>
            <a:r>
              <a:rPr dirty="0" sz="1200">
                <a:latin typeface="宋体"/>
                <a:cs typeface="宋体"/>
              </a:rPr>
              <a:t>预测判断人流的密集程 度</a:t>
            </a:r>
            <a:r>
              <a:rPr dirty="0" sz="1200" spc="-120">
                <a:latin typeface="宋体"/>
                <a:cs typeface="宋体"/>
              </a:rPr>
              <a:t>，</a:t>
            </a:r>
            <a:r>
              <a:rPr dirty="0" sz="1200">
                <a:latin typeface="宋体"/>
                <a:cs typeface="宋体"/>
              </a:rPr>
              <a:t>提前调整空调和新风系统</a:t>
            </a:r>
            <a:r>
              <a:rPr dirty="0" sz="1200" spc="-120">
                <a:latin typeface="宋体"/>
                <a:cs typeface="宋体"/>
              </a:rPr>
              <a:t>，</a:t>
            </a:r>
            <a:r>
              <a:rPr dirty="0" sz="1200">
                <a:latin typeface="宋体"/>
                <a:cs typeface="宋体"/>
              </a:rPr>
              <a:t>实现环境温</a:t>
            </a:r>
            <a:r>
              <a:rPr dirty="0" sz="1200" spc="0">
                <a:latin typeface="宋体"/>
                <a:cs typeface="宋体"/>
              </a:rPr>
              <a:t>度</a:t>
            </a:r>
            <a:r>
              <a:rPr dirty="0" sz="1200" spc="-120">
                <a:latin typeface="宋体"/>
                <a:cs typeface="宋体"/>
              </a:rPr>
              <a:t>、</a:t>
            </a:r>
            <a:r>
              <a:rPr dirty="0" sz="1200">
                <a:latin typeface="宋体"/>
                <a:cs typeface="宋体"/>
              </a:rPr>
              <a:t>湿度和</a:t>
            </a:r>
            <a:r>
              <a:rPr dirty="0" sz="1200" spc="-330">
                <a:latin typeface="宋体"/>
                <a:cs typeface="宋体"/>
              </a:rPr>
              <a:t> </a:t>
            </a:r>
            <a:r>
              <a:rPr dirty="0" sz="1200" spc="-5">
                <a:latin typeface="Calibri"/>
                <a:cs typeface="Calibri"/>
              </a:rPr>
              <a:t>CO</a:t>
            </a:r>
            <a:r>
              <a:rPr dirty="0" sz="900" spc="-5">
                <a:latin typeface="Calibri"/>
                <a:cs typeface="Calibri"/>
              </a:rPr>
              <a:t>2 </a:t>
            </a:r>
            <a:r>
              <a:rPr dirty="0" sz="1200">
                <a:latin typeface="宋体"/>
                <a:cs typeface="宋体"/>
              </a:rPr>
              <a:t>含量的智能调节</a:t>
            </a:r>
            <a:r>
              <a:rPr dirty="0" sz="1200" spc="-120">
                <a:latin typeface="宋体"/>
                <a:cs typeface="宋体"/>
              </a:rPr>
              <a:t>，</a:t>
            </a:r>
            <a:r>
              <a:rPr dirty="0" sz="1200">
                <a:latin typeface="宋体"/>
                <a:cs typeface="宋体"/>
              </a:rPr>
              <a:t>提 高建筑环境的舒适度</a:t>
            </a:r>
            <a:r>
              <a:rPr dirty="0" sz="1200" spc="-240">
                <a:latin typeface="宋体"/>
                <a:cs typeface="宋体"/>
              </a:rPr>
              <a:t>。</a:t>
            </a:r>
            <a:r>
              <a:rPr dirty="0" sz="1200">
                <a:latin typeface="宋体"/>
                <a:cs typeface="宋体"/>
              </a:rPr>
              <a:t>还可对当前区域下的人员位置进行评估</a:t>
            </a:r>
            <a:r>
              <a:rPr dirty="0" sz="1200" spc="-229">
                <a:latin typeface="宋体"/>
                <a:cs typeface="宋体"/>
              </a:rPr>
              <a:t>，</a:t>
            </a:r>
            <a:r>
              <a:rPr dirty="0" sz="1200">
                <a:latin typeface="宋体"/>
                <a:cs typeface="宋体"/>
              </a:rPr>
              <a:t>判断区域人流活 跃度，为后续重点区域监控、商业数据分析提供数据支撑，也可以为人流疏导， 消费分析提供数据支持。</a:t>
            </a:r>
            <a:endParaRPr sz="1200">
              <a:latin typeface="宋体"/>
              <a:cs typeface="宋体"/>
            </a:endParaRPr>
          </a:p>
          <a:p>
            <a:pPr marL="812800" indent="-228600">
              <a:lnSpc>
                <a:spcPct val="100000"/>
              </a:lnSpc>
              <a:spcBef>
                <a:spcPts val="900"/>
              </a:spcBef>
              <a:buFont typeface="Wingdings"/>
              <a:buChar char=""/>
              <a:tabLst>
                <a:tab pos="812800" algn="l"/>
              </a:tabLst>
            </a:pPr>
            <a:r>
              <a:rPr dirty="0" sz="1200">
                <a:latin typeface="宋体"/>
                <a:cs typeface="宋体"/>
              </a:rPr>
              <a:t>能源计量大数据：</a:t>
            </a:r>
            <a:endParaRPr sz="1200">
              <a:latin typeface="宋体"/>
              <a:cs typeface="宋体"/>
            </a:endParaRPr>
          </a:p>
          <a:p>
            <a:pPr marL="12700" marR="5080" indent="304800">
              <a:lnSpc>
                <a:spcPct val="162500"/>
              </a:lnSpc>
            </a:pPr>
            <a:r>
              <a:rPr dirty="0" sz="1200">
                <a:latin typeface="宋体"/>
                <a:cs typeface="宋体"/>
              </a:rPr>
              <a:t>能</a:t>
            </a:r>
            <a:r>
              <a:rPr dirty="0" sz="1200" spc="0">
                <a:latin typeface="宋体"/>
                <a:cs typeface="宋体"/>
              </a:rPr>
              <a:t>源</a:t>
            </a:r>
            <a:r>
              <a:rPr dirty="0" sz="1200">
                <a:latin typeface="宋体"/>
                <a:cs typeface="宋体"/>
              </a:rPr>
              <a:t>短缺</a:t>
            </a:r>
            <a:r>
              <a:rPr dirty="0" sz="1200" spc="0">
                <a:latin typeface="宋体"/>
                <a:cs typeface="宋体"/>
              </a:rPr>
              <a:t>问</a:t>
            </a:r>
            <a:r>
              <a:rPr dirty="0" sz="1200">
                <a:latin typeface="宋体"/>
                <a:cs typeface="宋体"/>
              </a:rPr>
              <a:t>题已经</a:t>
            </a:r>
            <a:r>
              <a:rPr dirty="0" sz="1200" spc="0">
                <a:latin typeface="宋体"/>
                <a:cs typeface="宋体"/>
              </a:rPr>
              <a:t>成</a:t>
            </a:r>
            <a:r>
              <a:rPr dirty="0" sz="1200">
                <a:latin typeface="宋体"/>
                <a:cs typeface="宋体"/>
              </a:rPr>
              <a:t>为制</a:t>
            </a:r>
            <a:r>
              <a:rPr dirty="0" sz="1200" spc="0">
                <a:latin typeface="宋体"/>
                <a:cs typeface="宋体"/>
              </a:rPr>
              <a:t>约</a:t>
            </a:r>
            <a:r>
              <a:rPr dirty="0" sz="1200">
                <a:latin typeface="宋体"/>
                <a:cs typeface="宋体"/>
              </a:rPr>
              <a:t>中国</a:t>
            </a:r>
            <a:r>
              <a:rPr dirty="0" sz="1200" spc="0">
                <a:latin typeface="宋体"/>
                <a:cs typeface="宋体"/>
              </a:rPr>
              <a:t>乃</a:t>
            </a:r>
            <a:r>
              <a:rPr dirty="0" sz="1200">
                <a:latin typeface="宋体"/>
                <a:cs typeface="宋体"/>
              </a:rPr>
              <a:t>至全球</a:t>
            </a:r>
            <a:r>
              <a:rPr dirty="0" sz="1200" spc="0">
                <a:latin typeface="宋体"/>
                <a:cs typeface="宋体"/>
              </a:rPr>
              <a:t>经</a:t>
            </a:r>
            <a:r>
              <a:rPr dirty="0" sz="1200">
                <a:latin typeface="宋体"/>
                <a:cs typeface="宋体"/>
              </a:rPr>
              <a:t>济发</a:t>
            </a:r>
            <a:r>
              <a:rPr dirty="0" sz="1200" spc="0">
                <a:latin typeface="宋体"/>
                <a:cs typeface="宋体"/>
              </a:rPr>
              <a:t>展</a:t>
            </a:r>
            <a:r>
              <a:rPr dirty="0" sz="1200">
                <a:latin typeface="宋体"/>
                <a:cs typeface="宋体"/>
              </a:rPr>
              <a:t>的重</a:t>
            </a:r>
            <a:r>
              <a:rPr dirty="0" sz="1200" spc="0">
                <a:latin typeface="宋体"/>
                <a:cs typeface="宋体"/>
              </a:rPr>
              <a:t>要</a:t>
            </a:r>
            <a:r>
              <a:rPr dirty="0" sz="1200">
                <a:latin typeface="宋体"/>
                <a:cs typeface="宋体"/>
              </a:rPr>
              <a:t>因素</a:t>
            </a:r>
            <a:r>
              <a:rPr dirty="0" sz="1200" spc="0">
                <a:latin typeface="宋体"/>
                <a:cs typeface="宋体"/>
              </a:rPr>
              <a:t>。</a:t>
            </a:r>
            <a:r>
              <a:rPr dirty="0" sz="1200">
                <a:latin typeface="宋体"/>
                <a:cs typeface="宋体"/>
              </a:rPr>
              <a:t>据</a:t>
            </a:r>
            <a:r>
              <a:rPr dirty="0" sz="1200" spc="-315">
                <a:latin typeface="宋体"/>
                <a:cs typeface="宋体"/>
              </a:rPr>
              <a:t> </a:t>
            </a:r>
            <a:r>
              <a:rPr dirty="0" sz="1200" spc="-5">
                <a:latin typeface="Calibri"/>
                <a:cs typeface="Calibri"/>
              </a:rPr>
              <a:t>2019</a:t>
            </a:r>
            <a:r>
              <a:rPr dirty="0" sz="1200" spc="10">
                <a:latin typeface="Calibri"/>
                <a:cs typeface="Calibri"/>
              </a:rPr>
              <a:t> </a:t>
            </a:r>
            <a:r>
              <a:rPr dirty="0" sz="1200">
                <a:latin typeface="宋体"/>
                <a:cs typeface="宋体"/>
              </a:rPr>
              <a:t>年 中国建筑</a:t>
            </a:r>
            <a:r>
              <a:rPr dirty="0" sz="1200" spc="0">
                <a:latin typeface="宋体"/>
                <a:cs typeface="宋体"/>
              </a:rPr>
              <a:t>能</a:t>
            </a:r>
            <a:r>
              <a:rPr dirty="0" sz="1200">
                <a:latin typeface="宋体"/>
                <a:cs typeface="宋体"/>
              </a:rPr>
              <a:t>耗研究报告统计</a:t>
            </a:r>
            <a:r>
              <a:rPr dirty="0" sz="1200" spc="-55">
                <a:latin typeface="宋体"/>
                <a:cs typeface="宋体"/>
              </a:rPr>
              <a:t>，</a:t>
            </a:r>
            <a:r>
              <a:rPr dirty="0" sz="1200" spc="-55">
                <a:latin typeface="Calibri"/>
                <a:cs typeface="Calibri"/>
              </a:rPr>
              <a:t>2017</a:t>
            </a:r>
            <a:r>
              <a:rPr dirty="0" sz="1200" spc="0">
                <a:latin typeface="Calibri"/>
                <a:cs typeface="Calibri"/>
              </a:rPr>
              <a:t> </a:t>
            </a:r>
            <a:r>
              <a:rPr dirty="0" sz="1200">
                <a:latin typeface="宋体"/>
                <a:cs typeface="宋体"/>
              </a:rPr>
              <a:t>年中国建</a:t>
            </a:r>
            <a:r>
              <a:rPr dirty="0" sz="1200" spc="0">
                <a:latin typeface="宋体"/>
                <a:cs typeface="宋体"/>
              </a:rPr>
              <a:t>筑</a:t>
            </a:r>
            <a:r>
              <a:rPr dirty="0" sz="1200">
                <a:latin typeface="宋体"/>
                <a:cs typeface="宋体"/>
              </a:rPr>
              <a:t>能耗</a:t>
            </a:r>
            <a:r>
              <a:rPr dirty="0" sz="1200" spc="-320">
                <a:latin typeface="宋体"/>
                <a:cs typeface="宋体"/>
              </a:rPr>
              <a:t> </a:t>
            </a:r>
            <a:r>
              <a:rPr dirty="0" sz="1200" spc="-5">
                <a:latin typeface="Calibri"/>
                <a:cs typeface="Calibri"/>
              </a:rPr>
              <a:t>9.47</a:t>
            </a:r>
            <a:r>
              <a:rPr dirty="0" sz="1200" spc="0">
                <a:latin typeface="Calibri"/>
                <a:cs typeface="Calibri"/>
              </a:rPr>
              <a:t> </a:t>
            </a:r>
            <a:r>
              <a:rPr dirty="0" sz="1200">
                <a:latin typeface="宋体"/>
                <a:cs typeface="宋体"/>
              </a:rPr>
              <a:t>亿</a:t>
            </a:r>
            <a:r>
              <a:rPr dirty="0" sz="1200" spc="-315">
                <a:latin typeface="宋体"/>
                <a:cs typeface="宋体"/>
              </a:rPr>
              <a:t> </a:t>
            </a:r>
            <a:r>
              <a:rPr dirty="0" sz="1200" spc="-70">
                <a:latin typeface="Calibri"/>
                <a:cs typeface="Calibri"/>
              </a:rPr>
              <a:t>tce</a:t>
            </a:r>
            <a:r>
              <a:rPr dirty="0" sz="1200" spc="-70">
                <a:latin typeface="宋体"/>
                <a:cs typeface="宋体"/>
              </a:rPr>
              <a:t>（</a:t>
            </a:r>
            <a:r>
              <a:rPr dirty="0" sz="1200">
                <a:latin typeface="宋体"/>
                <a:cs typeface="宋体"/>
              </a:rPr>
              <a:t>吨标准煤</a:t>
            </a:r>
            <a:r>
              <a:rPr dirty="0" sz="1200" spc="0">
                <a:latin typeface="宋体"/>
                <a:cs typeface="宋体"/>
              </a:rPr>
              <a:t>当</a:t>
            </a:r>
            <a:r>
              <a:rPr dirty="0" sz="1200">
                <a:latin typeface="宋体"/>
                <a:cs typeface="宋体"/>
              </a:rPr>
              <a:t>量</a:t>
            </a:r>
            <a:r>
              <a:rPr dirty="0" sz="1200" spc="-300">
                <a:latin typeface="宋体"/>
                <a:cs typeface="宋体"/>
              </a:rPr>
              <a:t>），  </a:t>
            </a:r>
            <a:r>
              <a:rPr dirty="0" sz="1200" spc="25">
                <a:latin typeface="宋体"/>
                <a:cs typeface="宋体"/>
              </a:rPr>
              <a:t>占全国</a:t>
            </a:r>
            <a:r>
              <a:rPr dirty="0" sz="1200" spc="10">
                <a:latin typeface="宋体"/>
                <a:cs typeface="宋体"/>
              </a:rPr>
              <a:t>能</a:t>
            </a:r>
            <a:r>
              <a:rPr dirty="0" sz="1200" spc="25">
                <a:latin typeface="宋体"/>
                <a:cs typeface="宋体"/>
              </a:rPr>
              <a:t>源消费比</a:t>
            </a:r>
            <a:r>
              <a:rPr dirty="0" sz="1200">
                <a:latin typeface="宋体"/>
                <a:cs typeface="宋体"/>
              </a:rPr>
              <a:t>重</a:t>
            </a:r>
            <a:r>
              <a:rPr dirty="0" sz="1200" spc="-260">
                <a:latin typeface="宋体"/>
                <a:cs typeface="宋体"/>
              </a:rPr>
              <a:t> </a:t>
            </a:r>
            <a:r>
              <a:rPr dirty="0" sz="1200" spc="0">
                <a:latin typeface="Calibri"/>
                <a:cs typeface="Calibri"/>
              </a:rPr>
              <a:t>21.11%</a:t>
            </a:r>
            <a:r>
              <a:rPr dirty="0" sz="1200" spc="0">
                <a:latin typeface="宋体"/>
                <a:cs typeface="宋体"/>
              </a:rPr>
              <a:t>，</a:t>
            </a:r>
            <a:r>
              <a:rPr dirty="0" sz="1200" spc="25">
                <a:latin typeface="宋体"/>
                <a:cs typeface="宋体"/>
              </a:rPr>
              <a:t>建筑</a:t>
            </a:r>
            <a:r>
              <a:rPr dirty="0" sz="1200" spc="10">
                <a:latin typeface="宋体"/>
                <a:cs typeface="宋体"/>
              </a:rPr>
              <a:t>碳</a:t>
            </a:r>
            <a:r>
              <a:rPr dirty="0" sz="1200" spc="25">
                <a:latin typeface="宋体"/>
                <a:cs typeface="宋体"/>
              </a:rPr>
              <a:t>排</a:t>
            </a:r>
            <a:r>
              <a:rPr dirty="0" sz="1200">
                <a:latin typeface="宋体"/>
                <a:cs typeface="宋体"/>
              </a:rPr>
              <a:t>放</a:t>
            </a:r>
            <a:r>
              <a:rPr dirty="0" sz="1200" spc="-260">
                <a:latin typeface="宋体"/>
                <a:cs typeface="宋体"/>
              </a:rPr>
              <a:t> </a:t>
            </a:r>
            <a:r>
              <a:rPr dirty="0" sz="1200" spc="-5">
                <a:latin typeface="Calibri"/>
                <a:cs typeface="Calibri"/>
              </a:rPr>
              <a:t>20.44</a:t>
            </a:r>
            <a:r>
              <a:rPr dirty="0" sz="1200" spc="55">
                <a:latin typeface="Calibri"/>
                <a:cs typeface="Calibri"/>
              </a:rPr>
              <a:t> </a:t>
            </a:r>
            <a:r>
              <a:rPr dirty="0" sz="1200" spc="25">
                <a:latin typeface="宋体"/>
                <a:cs typeface="宋体"/>
              </a:rPr>
              <a:t>亿</a:t>
            </a:r>
            <a:r>
              <a:rPr dirty="0" sz="1200">
                <a:latin typeface="宋体"/>
                <a:cs typeface="宋体"/>
              </a:rPr>
              <a:t>吨</a:t>
            </a:r>
            <a:r>
              <a:rPr dirty="0" sz="1200" spc="-260">
                <a:latin typeface="宋体"/>
                <a:cs typeface="宋体"/>
              </a:rPr>
              <a:t> </a:t>
            </a:r>
            <a:r>
              <a:rPr dirty="0" sz="1200" spc="5">
                <a:latin typeface="Calibri"/>
                <a:cs typeface="Calibri"/>
              </a:rPr>
              <a:t>CO</a:t>
            </a:r>
            <a:r>
              <a:rPr dirty="0" sz="900" spc="5">
                <a:latin typeface="Calibri"/>
                <a:cs typeface="Calibri"/>
              </a:rPr>
              <a:t>2</a:t>
            </a:r>
            <a:r>
              <a:rPr dirty="0" sz="1200" spc="5">
                <a:latin typeface="宋体"/>
                <a:cs typeface="宋体"/>
              </a:rPr>
              <a:t>，</a:t>
            </a:r>
            <a:r>
              <a:rPr dirty="0" sz="1200" spc="25">
                <a:latin typeface="宋体"/>
                <a:cs typeface="宋体"/>
              </a:rPr>
              <a:t>占全</a:t>
            </a:r>
            <a:r>
              <a:rPr dirty="0" sz="1200" spc="10">
                <a:latin typeface="宋体"/>
                <a:cs typeface="宋体"/>
              </a:rPr>
              <a:t>国</a:t>
            </a:r>
            <a:r>
              <a:rPr dirty="0" sz="1200" spc="25">
                <a:latin typeface="宋体"/>
                <a:cs typeface="宋体"/>
              </a:rPr>
              <a:t>能源碳排</a:t>
            </a:r>
            <a:r>
              <a:rPr dirty="0" sz="1200">
                <a:latin typeface="宋体"/>
                <a:cs typeface="宋体"/>
              </a:rPr>
              <a:t>放</a:t>
            </a:r>
            <a:endParaRPr sz="1200">
              <a:latin typeface="宋体"/>
              <a:cs typeface="宋体"/>
            </a:endParaRPr>
          </a:p>
          <a:p>
            <a:pPr marL="12700" marR="83820">
              <a:lnSpc>
                <a:spcPct val="162500"/>
              </a:lnSpc>
            </a:pPr>
            <a:r>
              <a:rPr dirty="0" sz="1200" spc="-5">
                <a:latin typeface="Calibri"/>
                <a:cs typeface="Calibri"/>
              </a:rPr>
              <a:t>19.5%</a:t>
            </a:r>
            <a:r>
              <a:rPr dirty="0" sz="1200">
                <a:latin typeface="宋体"/>
                <a:cs typeface="宋体"/>
              </a:rPr>
              <a:t>。</a:t>
            </a:r>
            <a:r>
              <a:rPr dirty="0" sz="1200" spc="0">
                <a:latin typeface="宋体"/>
                <a:cs typeface="宋体"/>
              </a:rPr>
              <a:t>而</a:t>
            </a:r>
            <a:r>
              <a:rPr dirty="0" sz="1200">
                <a:latin typeface="宋体"/>
                <a:cs typeface="宋体"/>
              </a:rPr>
              <a:t>在</a:t>
            </a:r>
            <a:r>
              <a:rPr dirty="0" sz="1200" spc="0">
                <a:latin typeface="宋体"/>
                <a:cs typeface="宋体"/>
              </a:rPr>
              <a:t>我</a:t>
            </a:r>
            <a:r>
              <a:rPr dirty="0" sz="1200">
                <a:latin typeface="宋体"/>
                <a:cs typeface="宋体"/>
              </a:rPr>
              <a:t>国经</a:t>
            </a:r>
            <a:r>
              <a:rPr dirty="0" sz="1200" spc="0">
                <a:latin typeface="宋体"/>
                <a:cs typeface="宋体"/>
              </a:rPr>
              <a:t>济</a:t>
            </a:r>
            <a:r>
              <a:rPr dirty="0" sz="1200">
                <a:latin typeface="宋体"/>
                <a:cs typeface="宋体"/>
              </a:rPr>
              <a:t>发</a:t>
            </a:r>
            <a:r>
              <a:rPr dirty="0" sz="1200" spc="0">
                <a:latin typeface="宋体"/>
                <a:cs typeface="宋体"/>
              </a:rPr>
              <a:t>展</a:t>
            </a:r>
            <a:r>
              <a:rPr dirty="0" sz="1200">
                <a:latin typeface="宋体"/>
                <a:cs typeface="宋体"/>
              </a:rPr>
              <a:t>迅</a:t>
            </a:r>
            <a:r>
              <a:rPr dirty="0" sz="1200" spc="0">
                <a:latin typeface="宋体"/>
                <a:cs typeface="宋体"/>
              </a:rPr>
              <a:t>速</a:t>
            </a:r>
            <a:r>
              <a:rPr dirty="0" sz="1200">
                <a:latin typeface="宋体"/>
                <a:cs typeface="宋体"/>
              </a:rPr>
              <a:t>的超</a:t>
            </a:r>
            <a:r>
              <a:rPr dirty="0" sz="1200" spc="0">
                <a:latin typeface="宋体"/>
                <a:cs typeface="宋体"/>
              </a:rPr>
              <a:t>大</a:t>
            </a:r>
            <a:r>
              <a:rPr dirty="0" sz="1200">
                <a:latin typeface="宋体"/>
                <a:cs typeface="宋体"/>
              </a:rPr>
              <a:t>型</a:t>
            </a:r>
            <a:r>
              <a:rPr dirty="0" sz="1200" spc="0">
                <a:latin typeface="宋体"/>
                <a:cs typeface="宋体"/>
              </a:rPr>
              <a:t>城</a:t>
            </a:r>
            <a:r>
              <a:rPr dirty="0" sz="1200">
                <a:latin typeface="宋体"/>
                <a:cs typeface="宋体"/>
              </a:rPr>
              <a:t>市内</a:t>
            </a:r>
            <a:r>
              <a:rPr dirty="0" sz="1200" spc="0">
                <a:latin typeface="宋体"/>
                <a:cs typeface="宋体"/>
              </a:rPr>
              <a:t>，</a:t>
            </a:r>
            <a:r>
              <a:rPr dirty="0" sz="1200">
                <a:latin typeface="宋体"/>
                <a:cs typeface="宋体"/>
              </a:rPr>
              <a:t>如</a:t>
            </a:r>
            <a:r>
              <a:rPr dirty="0" sz="1200" spc="0">
                <a:latin typeface="宋体"/>
                <a:cs typeface="宋体"/>
              </a:rPr>
              <a:t>上</a:t>
            </a:r>
            <a:r>
              <a:rPr dirty="0" sz="1200">
                <a:latin typeface="宋体"/>
                <a:cs typeface="宋体"/>
              </a:rPr>
              <a:t>海</a:t>
            </a:r>
            <a:r>
              <a:rPr dirty="0" sz="1200" spc="0">
                <a:latin typeface="宋体"/>
                <a:cs typeface="宋体"/>
              </a:rPr>
              <a:t>、</a:t>
            </a:r>
            <a:r>
              <a:rPr dirty="0" sz="1200">
                <a:latin typeface="宋体"/>
                <a:cs typeface="宋体"/>
              </a:rPr>
              <a:t>北京</a:t>
            </a:r>
            <a:r>
              <a:rPr dirty="0" sz="1200" spc="0">
                <a:latin typeface="宋体"/>
                <a:cs typeface="宋体"/>
              </a:rPr>
              <a:t>，</a:t>
            </a:r>
            <a:r>
              <a:rPr dirty="0" sz="1200">
                <a:latin typeface="宋体"/>
                <a:cs typeface="宋体"/>
              </a:rPr>
              <a:t>建</a:t>
            </a:r>
            <a:r>
              <a:rPr dirty="0" sz="1200" spc="0">
                <a:latin typeface="宋体"/>
                <a:cs typeface="宋体"/>
              </a:rPr>
              <a:t>筑</a:t>
            </a:r>
            <a:r>
              <a:rPr dirty="0" sz="1200">
                <a:latin typeface="宋体"/>
                <a:cs typeface="宋体"/>
              </a:rPr>
              <a:t>能耗</a:t>
            </a:r>
            <a:r>
              <a:rPr dirty="0" sz="1200" spc="0">
                <a:latin typeface="宋体"/>
                <a:cs typeface="宋体"/>
              </a:rPr>
              <a:t>占</a:t>
            </a:r>
            <a:r>
              <a:rPr dirty="0" sz="1200">
                <a:latin typeface="宋体"/>
                <a:cs typeface="宋体"/>
              </a:rPr>
              <a:t>城 市总能耗的</a:t>
            </a:r>
            <a:r>
              <a:rPr dirty="0" sz="1200" spc="-305">
                <a:latin typeface="宋体"/>
                <a:cs typeface="宋体"/>
              </a:rPr>
              <a:t> </a:t>
            </a:r>
            <a:r>
              <a:rPr dirty="0" sz="1200" spc="-10">
                <a:latin typeface="Calibri"/>
                <a:cs typeface="Calibri"/>
              </a:rPr>
              <a:t>30%</a:t>
            </a:r>
            <a:r>
              <a:rPr dirty="0" sz="1200">
                <a:latin typeface="宋体"/>
                <a:cs typeface="宋体"/>
              </a:rPr>
              <a:t>以上</a:t>
            </a:r>
            <a:r>
              <a:rPr dirty="0" sz="1200" spc="-5">
                <a:latin typeface="Calibri"/>
                <a:cs typeface="Calibri"/>
              </a:rPr>
              <a:t>[24]</a:t>
            </a:r>
            <a:r>
              <a:rPr dirty="0" sz="1200">
                <a:latin typeface="宋体"/>
                <a:cs typeface="宋体"/>
              </a:rPr>
              <a:t>。</a:t>
            </a:r>
            <a:endParaRPr sz="1200">
              <a:latin typeface="宋体"/>
              <a:cs typeface="宋体"/>
            </a:endParaRPr>
          </a:p>
          <a:p>
            <a:pPr marL="12700" marR="9525" indent="304800">
              <a:lnSpc>
                <a:spcPct val="162500"/>
              </a:lnSpc>
            </a:pPr>
            <a:r>
              <a:rPr dirty="0" sz="1200">
                <a:latin typeface="宋体"/>
                <a:cs typeface="宋体"/>
              </a:rPr>
              <a:t>大数据技术可根据地理位置</a:t>
            </a:r>
            <a:r>
              <a:rPr dirty="0" sz="1200" spc="-160">
                <a:latin typeface="宋体"/>
                <a:cs typeface="宋体"/>
              </a:rPr>
              <a:t>、</a:t>
            </a:r>
            <a:r>
              <a:rPr dirty="0" sz="1200">
                <a:latin typeface="宋体"/>
                <a:cs typeface="宋体"/>
              </a:rPr>
              <a:t>天气</a:t>
            </a:r>
            <a:r>
              <a:rPr dirty="0" sz="1200" spc="-160">
                <a:latin typeface="宋体"/>
                <a:cs typeface="宋体"/>
              </a:rPr>
              <a:t>、</a:t>
            </a:r>
            <a:r>
              <a:rPr dirty="0" sz="1200">
                <a:latin typeface="宋体"/>
                <a:cs typeface="宋体"/>
              </a:rPr>
              <a:t>地质情况分析建筑用能需</a:t>
            </a:r>
            <a:r>
              <a:rPr dirty="0" sz="1200" spc="0">
                <a:latin typeface="宋体"/>
                <a:cs typeface="宋体"/>
              </a:rPr>
              <a:t>求</a:t>
            </a:r>
            <a:r>
              <a:rPr dirty="0" sz="1200" spc="-170">
                <a:latin typeface="宋体"/>
                <a:cs typeface="宋体"/>
              </a:rPr>
              <a:t>，</a:t>
            </a:r>
            <a:r>
              <a:rPr dirty="0" sz="1200">
                <a:latin typeface="宋体"/>
                <a:cs typeface="宋体"/>
              </a:rPr>
              <a:t>并对建筑 内能耗设备裕度进行合理设计与安排</a:t>
            </a:r>
            <a:r>
              <a:rPr dirty="0" sz="1200" spc="-240">
                <a:latin typeface="宋体"/>
                <a:cs typeface="宋体"/>
              </a:rPr>
              <a:t>，</a:t>
            </a:r>
            <a:r>
              <a:rPr dirty="0" sz="1200">
                <a:latin typeface="宋体"/>
                <a:cs typeface="宋体"/>
              </a:rPr>
              <a:t>降低建筑成本和投入使用后的能耗</a:t>
            </a:r>
            <a:r>
              <a:rPr dirty="0" sz="1200" spc="-229">
                <a:latin typeface="宋体"/>
                <a:cs typeface="宋体"/>
              </a:rPr>
              <a:t>。</a:t>
            </a:r>
            <a:r>
              <a:rPr dirty="0" sz="1200">
                <a:latin typeface="宋体"/>
                <a:cs typeface="宋体"/>
              </a:rPr>
              <a:t>还可 建立面向建筑对象的节能模型</a:t>
            </a:r>
            <a:r>
              <a:rPr dirty="0" sz="1200" spc="-540">
                <a:latin typeface="宋体"/>
                <a:cs typeface="宋体"/>
              </a:rPr>
              <a:t>，</a:t>
            </a:r>
            <a:r>
              <a:rPr dirty="0" sz="1200">
                <a:latin typeface="宋体"/>
                <a:cs typeface="宋体"/>
              </a:rPr>
              <a:t>统计同类建筑能耗数据</a:t>
            </a:r>
            <a:r>
              <a:rPr dirty="0" sz="1200" spc="-530">
                <a:latin typeface="宋体"/>
                <a:cs typeface="宋体"/>
              </a:rPr>
              <a:t>，</a:t>
            </a:r>
            <a:r>
              <a:rPr dirty="0" sz="1200">
                <a:latin typeface="宋体"/>
                <a:cs typeface="宋体"/>
              </a:rPr>
              <a:t>主动分析优化节能参</a:t>
            </a:r>
            <a:r>
              <a:rPr dirty="0" sz="1200" spc="-5">
                <a:latin typeface="宋体"/>
                <a:cs typeface="宋体"/>
              </a:rPr>
              <a:t>数</a:t>
            </a:r>
            <a:r>
              <a:rPr dirty="0" sz="1200">
                <a:latin typeface="宋体"/>
                <a:cs typeface="宋体"/>
              </a:rPr>
              <a:t>， 调节楼宇自动化联动执行设备</a:t>
            </a:r>
            <a:r>
              <a:rPr dirty="0" sz="1200" spc="-160">
                <a:latin typeface="宋体"/>
                <a:cs typeface="宋体"/>
              </a:rPr>
              <a:t>，</a:t>
            </a:r>
            <a:r>
              <a:rPr dirty="0" sz="1200">
                <a:latin typeface="宋体"/>
                <a:cs typeface="宋体"/>
              </a:rPr>
              <a:t>对建筑中的照明</a:t>
            </a:r>
            <a:r>
              <a:rPr dirty="0" sz="1200" spc="-160">
                <a:latin typeface="宋体"/>
                <a:cs typeface="宋体"/>
              </a:rPr>
              <a:t>、</a:t>
            </a:r>
            <a:r>
              <a:rPr dirty="0" sz="1200">
                <a:latin typeface="宋体"/>
                <a:cs typeface="宋体"/>
              </a:rPr>
              <a:t>采暖</a:t>
            </a:r>
            <a:r>
              <a:rPr dirty="0" sz="1200" spc="-160">
                <a:latin typeface="宋体"/>
                <a:cs typeface="宋体"/>
              </a:rPr>
              <a:t>、</a:t>
            </a:r>
            <a:r>
              <a:rPr dirty="0" sz="1200">
                <a:latin typeface="宋体"/>
                <a:cs typeface="宋体"/>
              </a:rPr>
              <a:t>供电等设备的使用时间 和数量进行自动化控制和调节</a:t>
            </a:r>
            <a:r>
              <a:rPr dirty="0" sz="1200" spc="-240">
                <a:latin typeface="宋体"/>
                <a:cs typeface="宋体"/>
              </a:rPr>
              <a:t>，</a:t>
            </a:r>
            <a:r>
              <a:rPr dirty="0" sz="1200">
                <a:latin typeface="宋体"/>
                <a:cs typeface="宋体"/>
              </a:rPr>
              <a:t>减少设备的无用功</a:t>
            </a:r>
            <a:r>
              <a:rPr dirty="0" sz="1200" spc="-229">
                <a:latin typeface="宋体"/>
                <a:cs typeface="宋体"/>
              </a:rPr>
              <a:t>，</a:t>
            </a:r>
            <a:r>
              <a:rPr dirty="0" sz="1200">
                <a:latin typeface="宋体"/>
                <a:cs typeface="宋体"/>
              </a:rPr>
              <a:t>并将能耗数据逐层分析到最</a:t>
            </a:r>
            <a:endParaRPr sz="1200">
              <a:latin typeface="宋体"/>
              <a:cs typeface="宋体"/>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77815" cy="6781800"/>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小单元，实现精准节能。</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2.3</a:t>
            </a:r>
            <a:r>
              <a:rPr dirty="0" sz="1200" spc="60">
                <a:latin typeface="Cambria"/>
                <a:cs typeface="Cambria"/>
              </a:rPr>
              <a:t> </a:t>
            </a:r>
            <a:r>
              <a:rPr dirty="0" sz="1200">
                <a:latin typeface="黑体"/>
                <a:cs typeface="黑体"/>
              </a:rPr>
              <a:t>边缘计算技术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2.3.1</a:t>
            </a:r>
            <a:r>
              <a:rPr dirty="0" sz="1200" spc="55">
                <a:latin typeface="Calibri"/>
                <a:cs typeface="Calibri"/>
              </a:rPr>
              <a:t> </a:t>
            </a:r>
            <a:r>
              <a:rPr dirty="0" sz="1200">
                <a:latin typeface="黑体"/>
                <a:cs typeface="黑体"/>
              </a:rPr>
              <a:t>边缘计算技术概述及发展现状</a:t>
            </a:r>
            <a:endParaRPr sz="1200">
              <a:latin typeface="黑体"/>
              <a:cs typeface="黑体"/>
            </a:endParaRPr>
          </a:p>
          <a:p>
            <a:pPr algn="just" marL="12700" marR="82550" indent="304800">
              <a:lnSpc>
                <a:spcPct val="162500"/>
              </a:lnSpc>
              <a:spcBef>
                <a:spcPts val="385"/>
              </a:spcBef>
            </a:pPr>
            <a:r>
              <a:rPr dirty="0" sz="1200">
                <a:latin typeface="宋体"/>
                <a:cs typeface="宋体"/>
              </a:rPr>
              <a:t>随着物联网技术的不断发展完善和大量基础设施的接入</a:t>
            </a:r>
            <a:r>
              <a:rPr dirty="0" sz="1200" spc="-470">
                <a:latin typeface="宋体"/>
                <a:cs typeface="宋体"/>
              </a:rPr>
              <a:t>，</a:t>
            </a:r>
            <a:r>
              <a:rPr dirty="0" sz="1200">
                <a:latin typeface="宋体"/>
                <a:cs typeface="宋体"/>
              </a:rPr>
              <a:t>智慧建筑中需要处 理海量数据</a:t>
            </a:r>
            <a:r>
              <a:rPr dirty="0" sz="1200" spc="-160">
                <a:latin typeface="宋体"/>
                <a:cs typeface="宋体"/>
              </a:rPr>
              <a:t>。</a:t>
            </a:r>
            <a:r>
              <a:rPr dirty="0" sz="1200">
                <a:latin typeface="宋体"/>
                <a:cs typeface="宋体"/>
              </a:rPr>
              <a:t>这使得云计算平台面临着带宽不够以及能耗过</a:t>
            </a:r>
            <a:r>
              <a:rPr dirty="0" sz="1200" spc="5">
                <a:latin typeface="宋体"/>
                <a:cs typeface="宋体"/>
              </a:rPr>
              <a:t>高</a:t>
            </a:r>
            <a:r>
              <a:rPr dirty="0" sz="1200">
                <a:latin typeface="宋体"/>
                <a:cs typeface="宋体"/>
              </a:rPr>
              <a:t>等挑</a:t>
            </a:r>
            <a:r>
              <a:rPr dirty="0" sz="1200" spc="-15">
                <a:latin typeface="宋体"/>
                <a:cs typeface="宋体"/>
              </a:rPr>
              <a:t>战</a:t>
            </a:r>
            <a:r>
              <a:rPr dirty="0" sz="1200" spc="-145">
                <a:latin typeface="宋体"/>
                <a:cs typeface="宋体"/>
              </a:rPr>
              <a:t>，</a:t>
            </a:r>
            <a:r>
              <a:rPr dirty="0" sz="1200">
                <a:latin typeface="宋体"/>
                <a:cs typeface="宋体"/>
              </a:rPr>
              <a:t>于是</a:t>
            </a:r>
            <a:r>
              <a:rPr dirty="0" sz="1200" spc="-170">
                <a:latin typeface="宋体"/>
                <a:cs typeface="宋体"/>
              </a:rPr>
              <a:t>，</a:t>
            </a:r>
            <a:r>
              <a:rPr dirty="0" sz="1200">
                <a:latin typeface="宋体"/>
                <a:cs typeface="宋体"/>
              </a:rPr>
              <a:t>边 缘计算技术越来越被人们所重视。</a:t>
            </a:r>
            <a:endParaRPr sz="1200">
              <a:latin typeface="宋体"/>
              <a:cs typeface="宋体"/>
            </a:endParaRPr>
          </a:p>
          <a:p>
            <a:pPr marL="12700" marR="22860" indent="304800">
              <a:lnSpc>
                <a:spcPct val="162500"/>
              </a:lnSpc>
            </a:pPr>
            <a:r>
              <a:rPr dirty="0" sz="1200">
                <a:latin typeface="宋体"/>
                <a:cs typeface="宋体"/>
              </a:rPr>
              <a:t>边缘计算是一种分布式的开放平台</a:t>
            </a:r>
            <a:r>
              <a:rPr dirty="0" sz="1200" spc="-470">
                <a:latin typeface="宋体"/>
                <a:cs typeface="宋体"/>
              </a:rPr>
              <a:t>，</a:t>
            </a:r>
            <a:r>
              <a:rPr dirty="0" sz="1200">
                <a:latin typeface="宋体"/>
                <a:cs typeface="宋体"/>
              </a:rPr>
              <a:t>大多数在接近物或者数据源头的边缘地 带。它把网络、存储、计算、应用核心能力结合在一起，不必上传数据到云端， 就能近地提供需要的智能服务</a:t>
            </a:r>
            <a:r>
              <a:rPr dirty="0" sz="1200" spc="-470">
                <a:latin typeface="宋体"/>
                <a:cs typeface="宋体"/>
              </a:rPr>
              <a:t>。</a:t>
            </a:r>
            <a:r>
              <a:rPr dirty="0" sz="1200">
                <a:latin typeface="宋体"/>
                <a:cs typeface="宋体"/>
              </a:rPr>
              <a:t>这一技术满足了智慧建筑行业数字化在隐私与安 全的保护</a:t>
            </a:r>
            <a:r>
              <a:rPr dirty="0" sz="1200" spc="-240">
                <a:latin typeface="宋体"/>
                <a:cs typeface="宋体"/>
              </a:rPr>
              <a:t>、</a:t>
            </a:r>
            <a:r>
              <a:rPr dirty="0" sz="1200">
                <a:latin typeface="宋体"/>
                <a:cs typeface="宋体"/>
              </a:rPr>
              <a:t>业务的实时与便捷以及快速连接等方面的要求</a:t>
            </a:r>
            <a:r>
              <a:rPr dirty="0" sz="1200" spc="-229">
                <a:latin typeface="宋体"/>
                <a:cs typeface="宋体"/>
              </a:rPr>
              <a:t>。</a:t>
            </a:r>
            <a:r>
              <a:rPr dirty="0" sz="1200">
                <a:latin typeface="宋体"/>
                <a:cs typeface="宋体"/>
              </a:rPr>
              <a:t>边缘计算的优势使得 它可以成为物理设施与数字计算连接的纽带</a:t>
            </a:r>
            <a:r>
              <a:rPr dirty="0" sz="1200" spc="-120">
                <a:latin typeface="宋体"/>
                <a:cs typeface="宋体"/>
              </a:rPr>
              <a:t>，</a:t>
            </a:r>
            <a:r>
              <a:rPr dirty="0" sz="1200">
                <a:latin typeface="宋体"/>
                <a:cs typeface="宋体"/>
              </a:rPr>
              <a:t>促进资产</a:t>
            </a:r>
            <a:r>
              <a:rPr dirty="0" sz="1200" spc="-110">
                <a:latin typeface="宋体"/>
                <a:cs typeface="宋体"/>
              </a:rPr>
              <a:t>、</a:t>
            </a:r>
            <a:r>
              <a:rPr dirty="0" sz="1200">
                <a:latin typeface="宋体"/>
                <a:cs typeface="宋体"/>
              </a:rPr>
              <a:t>网关</a:t>
            </a:r>
            <a:r>
              <a:rPr dirty="0" sz="1200" spc="-120">
                <a:latin typeface="宋体"/>
                <a:cs typeface="宋体"/>
              </a:rPr>
              <a:t>、</a:t>
            </a:r>
            <a:r>
              <a:rPr dirty="0" sz="1200">
                <a:latin typeface="宋体"/>
                <a:cs typeface="宋体"/>
              </a:rPr>
              <a:t>系统</a:t>
            </a:r>
            <a:r>
              <a:rPr dirty="0" sz="1200" spc="-120">
                <a:latin typeface="宋体"/>
                <a:cs typeface="宋体"/>
              </a:rPr>
              <a:t>、</a:t>
            </a:r>
            <a:r>
              <a:rPr dirty="0" sz="1200">
                <a:latin typeface="宋体"/>
                <a:cs typeface="宋体"/>
              </a:rPr>
              <a:t>服务实现 智能化。</a:t>
            </a:r>
            <a:endParaRPr sz="1200">
              <a:latin typeface="宋体"/>
              <a:cs typeface="宋体"/>
            </a:endParaRPr>
          </a:p>
          <a:p>
            <a:pPr algn="just" marL="12700" marR="82550" indent="304800">
              <a:lnSpc>
                <a:spcPct val="162500"/>
              </a:lnSpc>
            </a:pPr>
            <a:r>
              <a:rPr dirty="0" sz="1200">
                <a:latin typeface="宋体"/>
                <a:cs typeface="宋体"/>
              </a:rPr>
              <a:t>对于边缘计算的理解</a:t>
            </a:r>
            <a:r>
              <a:rPr dirty="0" sz="1200" spc="-240">
                <a:latin typeface="宋体"/>
                <a:cs typeface="宋体"/>
              </a:rPr>
              <a:t>，</a:t>
            </a:r>
            <a:r>
              <a:rPr dirty="0" sz="1200">
                <a:latin typeface="宋体"/>
                <a:cs typeface="宋体"/>
              </a:rPr>
              <a:t>一般来讲</a:t>
            </a:r>
            <a:r>
              <a:rPr dirty="0" sz="1200" spc="-229">
                <a:latin typeface="宋体"/>
                <a:cs typeface="宋体"/>
              </a:rPr>
              <a:t>，</a:t>
            </a:r>
            <a:r>
              <a:rPr dirty="0" sz="1200">
                <a:latin typeface="宋体"/>
                <a:cs typeface="宋体"/>
              </a:rPr>
              <a:t>在数据源与云端数据中心之间的任何计算 及</a:t>
            </a:r>
            <a:r>
              <a:rPr dirty="0" sz="1200" spc="5">
                <a:latin typeface="宋体"/>
                <a:cs typeface="宋体"/>
              </a:rPr>
              <a:t>网</a:t>
            </a:r>
            <a:r>
              <a:rPr dirty="0" sz="1200">
                <a:latin typeface="宋体"/>
                <a:cs typeface="宋体"/>
              </a:rPr>
              <a:t>络资</a:t>
            </a:r>
            <a:r>
              <a:rPr dirty="0" sz="1200" spc="5">
                <a:latin typeface="宋体"/>
                <a:cs typeface="宋体"/>
              </a:rPr>
              <a:t>源</a:t>
            </a:r>
            <a:r>
              <a:rPr dirty="0" sz="1200">
                <a:latin typeface="宋体"/>
                <a:cs typeface="宋体"/>
              </a:rPr>
              <a:t>都属于“边</a:t>
            </a:r>
            <a:r>
              <a:rPr dirty="0" sz="1200" spc="5">
                <a:latin typeface="宋体"/>
                <a:cs typeface="宋体"/>
              </a:rPr>
              <a:t>缘</a:t>
            </a:r>
            <a:r>
              <a:rPr dirty="0" sz="1200" spc="-590">
                <a:latin typeface="宋体"/>
                <a:cs typeface="宋体"/>
              </a:rPr>
              <a:t>”</a:t>
            </a:r>
            <a:r>
              <a:rPr dirty="0" sz="1200">
                <a:latin typeface="宋体"/>
                <a:cs typeface="宋体"/>
              </a:rPr>
              <a:t>。</a:t>
            </a:r>
            <a:r>
              <a:rPr dirty="0" sz="1200" spc="5">
                <a:latin typeface="宋体"/>
                <a:cs typeface="宋体"/>
              </a:rPr>
              <a:t>生</a:t>
            </a:r>
            <a:r>
              <a:rPr dirty="0" sz="1200">
                <a:latin typeface="宋体"/>
                <a:cs typeface="宋体"/>
              </a:rPr>
              <a:t>活中“边</a:t>
            </a:r>
            <a:r>
              <a:rPr dirty="0" sz="1200" spc="5">
                <a:latin typeface="宋体"/>
                <a:cs typeface="宋体"/>
              </a:rPr>
              <a:t>缘</a:t>
            </a:r>
            <a:r>
              <a:rPr dirty="0" sz="1200">
                <a:latin typeface="宋体"/>
                <a:cs typeface="宋体"/>
              </a:rPr>
              <a:t>”的</a:t>
            </a:r>
            <a:r>
              <a:rPr dirty="0" sz="1200" spc="5">
                <a:latin typeface="宋体"/>
                <a:cs typeface="宋体"/>
              </a:rPr>
              <a:t>例</a:t>
            </a:r>
            <a:r>
              <a:rPr dirty="0" sz="1200">
                <a:latin typeface="宋体"/>
                <a:cs typeface="宋体"/>
              </a:rPr>
              <a:t>子十</a:t>
            </a:r>
            <a:r>
              <a:rPr dirty="0" sz="1200" spc="5">
                <a:latin typeface="宋体"/>
                <a:cs typeface="宋体"/>
              </a:rPr>
              <a:t>分</a:t>
            </a:r>
            <a:r>
              <a:rPr dirty="0" sz="1200">
                <a:latin typeface="宋体"/>
                <a:cs typeface="宋体"/>
              </a:rPr>
              <a:t>常见</a:t>
            </a:r>
            <a:r>
              <a:rPr dirty="0" sz="1200" spc="5">
                <a:latin typeface="宋体"/>
                <a:cs typeface="宋体"/>
              </a:rPr>
              <a:t>，</a:t>
            </a:r>
            <a:r>
              <a:rPr dirty="0" sz="1200">
                <a:latin typeface="宋体"/>
                <a:cs typeface="宋体"/>
              </a:rPr>
              <a:t>简单</a:t>
            </a:r>
            <a:r>
              <a:rPr dirty="0" sz="1200" spc="5">
                <a:latin typeface="宋体"/>
                <a:cs typeface="宋体"/>
              </a:rPr>
              <a:t>来</a:t>
            </a:r>
            <a:r>
              <a:rPr dirty="0" sz="1200">
                <a:latin typeface="宋体"/>
                <a:cs typeface="宋体"/>
              </a:rPr>
              <a:t>讲，在个 人与云端之间</a:t>
            </a:r>
            <a:r>
              <a:rPr dirty="0" sz="1200" spc="-300">
                <a:latin typeface="宋体"/>
                <a:cs typeface="宋体"/>
              </a:rPr>
              <a:t>，“</a:t>
            </a:r>
            <a:r>
              <a:rPr dirty="0" sz="1200">
                <a:latin typeface="宋体"/>
                <a:cs typeface="宋体"/>
              </a:rPr>
              <a:t>边缘”即为智能手机，个人电脑等。</a:t>
            </a:r>
            <a:endParaRPr sz="1200">
              <a:latin typeface="宋体"/>
              <a:cs typeface="宋体"/>
            </a:endParaRPr>
          </a:p>
          <a:p>
            <a:pPr marL="12700" marR="5080" indent="304800">
              <a:lnSpc>
                <a:spcPct val="162500"/>
              </a:lnSpc>
            </a:pPr>
            <a:r>
              <a:rPr dirty="0" sz="1200">
                <a:latin typeface="宋体"/>
                <a:cs typeface="宋体"/>
              </a:rPr>
              <a:t>相比于云计算</a:t>
            </a:r>
            <a:r>
              <a:rPr dirty="0" sz="1200" spc="-160">
                <a:latin typeface="宋体"/>
                <a:cs typeface="宋体"/>
              </a:rPr>
              <a:t>，</a:t>
            </a:r>
            <a:r>
              <a:rPr dirty="0" sz="1200">
                <a:latin typeface="宋体"/>
                <a:cs typeface="宋体"/>
              </a:rPr>
              <a:t>边缘计算通常被理解为云计算的下沉</a:t>
            </a:r>
            <a:r>
              <a:rPr dirty="0" sz="1200" spc="-160">
                <a:latin typeface="宋体"/>
                <a:cs typeface="宋体"/>
              </a:rPr>
              <a:t>。</a:t>
            </a:r>
            <a:r>
              <a:rPr dirty="0" sz="1200">
                <a:latin typeface="宋体"/>
                <a:cs typeface="宋体"/>
              </a:rPr>
              <a:t>从原理上</a:t>
            </a:r>
            <a:r>
              <a:rPr dirty="0" sz="1200" spc="0">
                <a:latin typeface="宋体"/>
                <a:cs typeface="宋体"/>
              </a:rPr>
              <a:t>讲</a:t>
            </a:r>
            <a:r>
              <a:rPr dirty="0" sz="1200" spc="-170">
                <a:latin typeface="宋体"/>
                <a:cs typeface="宋体"/>
              </a:rPr>
              <a:t>，</a:t>
            </a:r>
            <a:r>
              <a:rPr dirty="0" sz="1200">
                <a:latin typeface="宋体"/>
                <a:cs typeface="宋体"/>
              </a:rPr>
              <a:t>边缘计 算即为在靠近物或数据的网络边缘侧进行本地计算</a:t>
            </a:r>
            <a:r>
              <a:rPr dirty="0" sz="1200" spc="-240">
                <a:latin typeface="宋体"/>
                <a:cs typeface="宋体"/>
              </a:rPr>
              <a:t>，</a:t>
            </a:r>
            <a:r>
              <a:rPr dirty="0" sz="1200">
                <a:latin typeface="宋体"/>
                <a:cs typeface="宋体"/>
              </a:rPr>
              <a:t>这种计算方式</a:t>
            </a:r>
            <a:r>
              <a:rPr dirty="0" sz="1200" spc="-229">
                <a:latin typeface="宋体"/>
                <a:cs typeface="宋体"/>
              </a:rPr>
              <a:t>，</a:t>
            </a:r>
            <a:r>
              <a:rPr dirty="0" sz="1200">
                <a:latin typeface="宋体"/>
                <a:cs typeface="宋体"/>
              </a:rPr>
              <a:t>既可以充分 利用网络</a:t>
            </a:r>
            <a:r>
              <a:rPr dirty="0" sz="1200" spc="-100">
                <a:latin typeface="宋体"/>
                <a:cs typeface="宋体"/>
              </a:rPr>
              <a:t>、</a:t>
            </a:r>
            <a:r>
              <a:rPr dirty="0" sz="1200">
                <a:latin typeface="宋体"/>
                <a:cs typeface="宋体"/>
              </a:rPr>
              <a:t>计算</a:t>
            </a:r>
            <a:r>
              <a:rPr dirty="0" sz="1200" spc="-100">
                <a:latin typeface="宋体"/>
                <a:cs typeface="宋体"/>
              </a:rPr>
              <a:t>、</a:t>
            </a:r>
            <a:r>
              <a:rPr dirty="0" sz="1200">
                <a:latin typeface="宋体"/>
                <a:cs typeface="宋体"/>
              </a:rPr>
              <a:t>储存</a:t>
            </a:r>
            <a:r>
              <a:rPr dirty="0" sz="1200" spc="-100">
                <a:latin typeface="宋体"/>
                <a:cs typeface="宋体"/>
              </a:rPr>
              <a:t>、</a:t>
            </a:r>
            <a:r>
              <a:rPr dirty="0" sz="1200">
                <a:latin typeface="宋体"/>
                <a:cs typeface="宋体"/>
              </a:rPr>
              <a:t>应用能力提供智能化服</a:t>
            </a:r>
            <a:r>
              <a:rPr dirty="0" sz="1200" spc="0">
                <a:latin typeface="宋体"/>
                <a:cs typeface="宋体"/>
              </a:rPr>
              <a:t>务</a:t>
            </a:r>
            <a:r>
              <a:rPr dirty="0" sz="1200" spc="-100">
                <a:latin typeface="宋体"/>
                <a:cs typeface="宋体"/>
              </a:rPr>
              <a:t>，</a:t>
            </a:r>
            <a:r>
              <a:rPr dirty="0" sz="1200">
                <a:latin typeface="宋体"/>
                <a:cs typeface="宋体"/>
              </a:rPr>
              <a:t>又由于靠近数据源</a:t>
            </a:r>
            <a:r>
              <a:rPr dirty="0" sz="1200" spc="-100">
                <a:latin typeface="宋体"/>
                <a:cs typeface="宋体"/>
              </a:rPr>
              <a:t>，</a:t>
            </a:r>
            <a:r>
              <a:rPr dirty="0" sz="1200">
                <a:latin typeface="宋体"/>
                <a:cs typeface="宋体"/>
              </a:rPr>
              <a:t>具备快 速、连贯的特性，带给了物联网技术前所未有的突破。边缘计算优异的连接性、 集中化和智能化</a:t>
            </a:r>
            <a:r>
              <a:rPr dirty="0" sz="1200" spc="-360">
                <a:latin typeface="宋体"/>
                <a:cs typeface="宋体"/>
              </a:rPr>
              <a:t>，</a:t>
            </a:r>
            <a:r>
              <a:rPr dirty="0" sz="1200">
                <a:latin typeface="宋体"/>
                <a:cs typeface="宋体"/>
              </a:rPr>
              <a:t>更切合日益高涨的智能化</a:t>
            </a:r>
            <a:r>
              <a:rPr dirty="0" sz="1200" spc="-350">
                <a:latin typeface="宋体"/>
                <a:cs typeface="宋体"/>
              </a:rPr>
              <a:t>、</a:t>
            </a:r>
            <a:r>
              <a:rPr dirty="0" sz="1200">
                <a:latin typeface="宋体"/>
                <a:cs typeface="宋体"/>
              </a:rPr>
              <a:t>自动化服务的需</a:t>
            </a:r>
            <a:r>
              <a:rPr dirty="0" sz="1200" spc="-5">
                <a:latin typeface="宋体"/>
                <a:cs typeface="宋体"/>
              </a:rPr>
              <a:t>求</a:t>
            </a:r>
            <a:r>
              <a:rPr dirty="0" sz="1200" spc="-360">
                <a:latin typeface="宋体"/>
                <a:cs typeface="宋体"/>
              </a:rPr>
              <a:t>，</a:t>
            </a:r>
            <a:r>
              <a:rPr dirty="0" sz="1200">
                <a:latin typeface="宋体"/>
                <a:cs typeface="宋体"/>
              </a:rPr>
              <a:t>无论是在连</a:t>
            </a:r>
            <a:r>
              <a:rPr dirty="0" sz="1200" spc="5">
                <a:latin typeface="宋体"/>
                <a:cs typeface="宋体"/>
              </a:rPr>
              <a:t>接</a:t>
            </a:r>
            <a:r>
              <a:rPr dirty="0" sz="1200">
                <a:latin typeface="宋体"/>
                <a:cs typeface="宋体"/>
              </a:rPr>
              <a:t>、 服务、数据、智能亦或是网络安全方面，边缘计算均具有超常表现。</a:t>
            </a:r>
            <a:endParaRPr sz="1200">
              <a:latin typeface="宋体"/>
              <a:cs typeface="宋体"/>
            </a:endParaRPr>
          </a:p>
        </p:txBody>
      </p:sp>
      <p:sp>
        <p:nvSpPr>
          <p:cNvPr id="3" name="object 3"/>
          <p:cNvSpPr/>
          <p:nvPr/>
        </p:nvSpPr>
        <p:spPr>
          <a:xfrm>
            <a:off x="1703832" y="7412736"/>
            <a:ext cx="4152900" cy="187604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643619" y="9397238"/>
            <a:ext cx="31496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325" b="1">
                <a:latin typeface="黑体"/>
                <a:cs typeface="黑体"/>
              </a:rPr>
              <a:t> </a:t>
            </a:r>
            <a:r>
              <a:rPr dirty="0" sz="1000" spc="-5" b="0">
                <a:latin typeface="等线 Light"/>
                <a:cs typeface="等线 Light"/>
              </a:rPr>
              <a:t>13</a:t>
            </a:r>
            <a:endParaRPr sz="1000">
              <a:latin typeface="等线 Light"/>
              <a:cs typeface="等线 Light"/>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27</a:t>
            </a:r>
          </a:p>
        </p:txBody>
      </p:sp>
      <p:sp>
        <p:nvSpPr>
          <p:cNvPr id="5" name="object 5"/>
          <p:cNvSpPr txBox="1"/>
          <p:nvPr/>
        </p:nvSpPr>
        <p:spPr>
          <a:xfrm>
            <a:off x="3241039" y="9397238"/>
            <a:ext cx="1682114" cy="177165"/>
          </a:xfrm>
          <a:prstGeom prst="rect">
            <a:avLst/>
          </a:prstGeom>
        </p:spPr>
        <p:txBody>
          <a:bodyPr wrap="square" lIns="0" tIns="12065" rIns="0" bIns="0" rtlCol="0" vert="horz">
            <a:spAutoFit/>
          </a:bodyPr>
          <a:lstStyle/>
          <a:p>
            <a:pPr marL="12700">
              <a:lnSpc>
                <a:spcPct val="100000"/>
              </a:lnSpc>
              <a:spcBef>
                <a:spcPts val="95"/>
              </a:spcBef>
            </a:pPr>
            <a:r>
              <a:rPr dirty="0" sz="1000" spc="-5" b="1">
                <a:latin typeface="黑体"/>
                <a:cs typeface="黑体"/>
              </a:rPr>
              <a:t>边</a:t>
            </a:r>
            <a:r>
              <a:rPr dirty="0" sz="1000" spc="-10" b="1">
                <a:latin typeface="黑体"/>
                <a:cs typeface="黑体"/>
              </a:rPr>
              <a:t>缘</a:t>
            </a:r>
            <a:r>
              <a:rPr dirty="0" sz="1000" spc="-5" b="1">
                <a:latin typeface="黑体"/>
                <a:cs typeface="黑体"/>
              </a:rPr>
              <a:t>计算</a:t>
            </a:r>
            <a:r>
              <a:rPr dirty="0" sz="1000" spc="-10" b="1">
                <a:latin typeface="黑体"/>
                <a:cs typeface="黑体"/>
              </a:rPr>
              <a:t>（</a:t>
            </a:r>
            <a:r>
              <a:rPr dirty="0" sz="1000" spc="-5" b="1">
                <a:latin typeface="黑体"/>
                <a:cs typeface="黑体"/>
              </a:rPr>
              <a:t>来源</a:t>
            </a:r>
            <a:r>
              <a:rPr dirty="0" sz="1000" spc="-10" b="1">
                <a:latin typeface="黑体"/>
                <a:cs typeface="黑体"/>
              </a:rPr>
              <a:t>：</a:t>
            </a:r>
            <a:r>
              <a:rPr dirty="0" sz="1000" spc="-5" b="1">
                <a:latin typeface="黑体"/>
                <a:cs typeface="黑体"/>
              </a:rPr>
              <a:t>网络</a:t>
            </a:r>
            <a:r>
              <a:rPr dirty="0" sz="1000" spc="-10" b="1">
                <a:latin typeface="黑体"/>
                <a:cs typeface="黑体"/>
              </a:rPr>
              <a:t>资</a:t>
            </a:r>
            <a:r>
              <a:rPr dirty="0" sz="1000" spc="-5" b="1">
                <a:latin typeface="黑体"/>
                <a:cs typeface="黑体"/>
              </a:rPr>
              <a:t>料</a:t>
            </a:r>
            <a:r>
              <a:rPr dirty="0" sz="1000" spc="-10" b="1">
                <a:latin typeface="黑体"/>
                <a:cs typeface="黑体"/>
              </a:rPr>
              <a:t>）</a:t>
            </a:r>
            <a:endParaRPr sz="1000">
              <a:latin typeface="黑体"/>
              <a:cs typeface="黑体"/>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59400" cy="578358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indent="304800">
              <a:lnSpc>
                <a:spcPct val="162500"/>
              </a:lnSpc>
            </a:pPr>
            <a:r>
              <a:rPr dirty="0" sz="1200">
                <a:latin typeface="宋体"/>
                <a:cs typeface="宋体"/>
              </a:rPr>
              <a:t>边缘计算扩大了计算系统的覆盖范围</a:t>
            </a:r>
            <a:r>
              <a:rPr dirty="0" sz="1200" spc="-15">
                <a:latin typeface="宋体"/>
                <a:cs typeface="宋体"/>
              </a:rPr>
              <a:t>，</a:t>
            </a:r>
            <a:r>
              <a:rPr dirty="0" sz="1200">
                <a:latin typeface="宋体"/>
                <a:cs typeface="宋体"/>
              </a:rPr>
              <a:t>推动了</a:t>
            </a:r>
            <a:r>
              <a:rPr dirty="0" sz="1200" spc="-330">
                <a:latin typeface="宋体"/>
                <a:cs typeface="宋体"/>
              </a:rPr>
              <a:t> </a:t>
            </a:r>
            <a:r>
              <a:rPr dirty="0" sz="1200">
                <a:latin typeface="Calibri"/>
                <a:cs typeface="Calibri"/>
              </a:rPr>
              <a:t>5G</a:t>
            </a:r>
            <a:r>
              <a:rPr dirty="0" sz="1200" spc="-15">
                <a:latin typeface="Calibri"/>
                <a:cs typeface="Calibri"/>
              </a:rPr>
              <a:t> </a:t>
            </a:r>
            <a:r>
              <a:rPr dirty="0" sz="1200">
                <a:latin typeface="宋体"/>
                <a:cs typeface="宋体"/>
              </a:rPr>
              <a:t>网络架构的演</a:t>
            </a:r>
            <a:r>
              <a:rPr dirty="0" sz="1200" spc="0">
                <a:latin typeface="宋体"/>
                <a:cs typeface="宋体"/>
              </a:rPr>
              <a:t>变</a:t>
            </a:r>
            <a:r>
              <a:rPr dirty="0" sz="1200" spc="-25">
                <a:latin typeface="宋体"/>
                <a:cs typeface="宋体"/>
              </a:rPr>
              <a:t>。</a:t>
            </a:r>
            <a:r>
              <a:rPr dirty="0" sz="1200">
                <a:latin typeface="宋体"/>
                <a:cs typeface="宋体"/>
              </a:rPr>
              <a:t>作为全 </a:t>
            </a:r>
            <a:r>
              <a:rPr dirty="0" sz="1200" spc="0">
                <a:latin typeface="宋体"/>
                <a:cs typeface="宋体"/>
              </a:rPr>
              <a:t>新</a:t>
            </a:r>
            <a:r>
              <a:rPr dirty="0" sz="1200">
                <a:latin typeface="宋体"/>
                <a:cs typeface="宋体"/>
              </a:rPr>
              <a:t>的</a:t>
            </a:r>
            <a:r>
              <a:rPr dirty="0" sz="1200" spc="0">
                <a:latin typeface="宋体"/>
                <a:cs typeface="宋体"/>
              </a:rPr>
              <a:t>领域</a:t>
            </a:r>
            <a:r>
              <a:rPr dirty="0" sz="1200">
                <a:latin typeface="宋体"/>
                <a:cs typeface="宋体"/>
              </a:rPr>
              <a:t>，</a:t>
            </a:r>
            <a:r>
              <a:rPr dirty="0" sz="1200" spc="0">
                <a:latin typeface="宋体"/>
                <a:cs typeface="宋体"/>
              </a:rPr>
              <a:t>边缘</a:t>
            </a:r>
            <a:r>
              <a:rPr dirty="0" sz="1200">
                <a:latin typeface="宋体"/>
                <a:cs typeface="宋体"/>
              </a:rPr>
              <a:t>计</a:t>
            </a:r>
            <a:r>
              <a:rPr dirty="0" sz="1200" spc="0">
                <a:latin typeface="宋体"/>
                <a:cs typeface="宋体"/>
              </a:rPr>
              <a:t>算具</a:t>
            </a:r>
            <a:r>
              <a:rPr dirty="0" sz="1200">
                <a:latin typeface="宋体"/>
                <a:cs typeface="宋体"/>
              </a:rPr>
              <a:t>备</a:t>
            </a:r>
            <a:r>
              <a:rPr dirty="0" sz="1200" spc="0">
                <a:latin typeface="宋体"/>
                <a:cs typeface="宋体"/>
              </a:rPr>
              <a:t>广大</a:t>
            </a:r>
            <a:r>
              <a:rPr dirty="0" sz="1200">
                <a:latin typeface="宋体"/>
                <a:cs typeface="宋体"/>
              </a:rPr>
              <a:t>的</a:t>
            </a:r>
            <a:r>
              <a:rPr dirty="0" sz="1200" spc="0">
                <a:latin typeface="宋体"/>
                <a:cs typeface="宋体"/>
              </a:rPr>
              <a:t>市场</a:t>
            </a:r>
            <a:r>
              <a:rPr dirty="0" sz="1200">
                <a:latin typeface="宋体"/>
                <a:cs typeface="宋体"/>
              </a:rPr>
              <a:t>，</a:t>
            </a:r>
            <a:r>
              <a:rPr dirty="0" sz="1200" spc="0">
                <a:latin typeface="宋体"/>
                <a:cs typeface="宋体"/>
              </a:rPr>
              <a:t>拥有</a:t>
            </a:r>
            <a:r>
              <a:rPr dirty="0" sz="1200">
                <a:latin typeface="宋体"/>
                <a:cs typeface="宋体"/>
              </a:rPr>
              <a:t>难</a:t>
            </a:r>
            <a:r>
              <a:rPr dirty="0" sz="1200" spc="0">
                <a:latin typeface="宋体"/>
                <a:cs typeface="宋体"/>
              </a:rPr>
              <a:t>以估</a:t>
            </a:r>
            <a:r>
              <a:rPr dirty="0" sz="1200">
                <a:latin typeface="宋体"/>
                <a:cs typeface="宋体"/>
              </a:rPr>
              <a:t>量</a:t>
            </a:r>
            <a:r>
              <a:rPr dirty="0" sz="1200" spc="0">
                <a:latin typeface="宋体"/>
                <a:cs typeface="宋体"/>
              </a:rPr>
              <a:t>的价</a:t>
            </a:r>
            <a:r>
              <a:rPr dirty="0" sz="1200">
                <a:latin typeface="宋体"/>
                <a:cs typeface="宋体"/>
              </a:rPr>
              <a:t>值</a:t>
            </a:r>
            <a:r>
              <a:rPr dirty="0" sz="1200" spc="0">
                <a:latin typeface="宋体"/>
                <a:cs typeface="宋体"/>
              </a:rPr>
              <a:t>。</a:t>
            </a:r>
            <a:r>
              <a:rPr dirty="0" sz="1200" spc="-5">
                <a:latin typeface="Calibri"/>
                <a:cs typeface="Calibri"/>
              </a:rPr>
              <a:t>Gartner</a:t>
            </a:r>
            <a:r>
              <a:rPr dirty="0" sz="1200" spc="30">
                <a:latin typeface="Calibri"/>
                <a:cs typeface="Calibri"/>
              </a:rPr>
              <a:t> </a:t>
            </a:r>
            <a:r>
              <a:rPr dirty="0" sz="1200" spc="0">
                <a:latin typeface="宋体"/>
                <a:cs typeface="宋体"/>
              </a:rPr>
              <a:t>公</a:t>
            </a:r>
            <a:r>
              <a:rPr dirty="0" sz="1200">
                <a:latin typeface="宋体"/>
                <a:cs typeface="宋体"/>
              </a:rPr>
              <a:t>司</a:t>
            </a:r>
            <a:r>
              <a:rPr dirty="0" sz="1200" spc="0">
                <a:latin typeface="宋体"/>
                <a:cs typeface="宋体"/>
              </a:rPr>
              <a:t>认</a:t>
            </a:r>
            <a:r>
              <a:rPr dirty="0" sz="1200">
                <a:latin typeface="宋体"/>
                <a:cs typeface="宋体"/>
              </a:rPr>
              <a:t>为 以集中式数据中心创建和处理数据为主的数据结构将在短时间内发生巨大转变， 到</a:t>
            </a:r>
            <a:r>
              <a:rPr dirty="0" sz="1200" spc="-315">
                <a:latin typeface="宋体"/>
                <a:cs typeface="宋体"/>
              </a:rPr>
              <a:t> </a:t>
            </a:r>
            <a:r>
              <a:rPr dirty="0" sz="1200">
                <a:latin typeface="Calibri"/>
                <a:cs typeface="Calibri"/>
              </a:rPr>
              <a:t>2022</a:t>
            </a:r>
            <a:r>
              <a:rPr dirty="0" sz="1200" spc="0">
                <a:latin typeface="Calibri"/>
                <a:cs typeface="Calibri"/>
              </a:rPr>
              <a:t> </a:t>
            </a:r>
            <a:r>
              <a:rPr dirty="0" sz="1200">
                <a:latin typeface="宋体"/>
                <a:cs typeface="宋体"/>
              </a:rPr>
              <a:t>年，边缘计</a:t>
            </a:r>
            <a:r>
              <a:rPr dirty="0" sz="1200" spc="0">
                <a:latin typeface="宋体"/>
                <a:cs typeface="宋体"/>
              </a:rPr>
              <a:t>算</a:t>
            </a:r>
            <a:r>
              <a:rPr dirty="0" sz="1200">
                <a:latin typeface="宋体"/>
                <a:cs typeface="宋体"/>
              </a:rPr>
              <a:t>将成为新的主体</a:t>
            </a:r>
            <a:r>
              <a:rPr dirty="0" sz="1200" spc="-5">
                <a:latin typeface="宋体"/>
                <a:cs typeface="宋体"/>
              </a:rPr>
              <a:t>，</a:t>
            </a:r>
            <a:r>
              <a:rPr dirty="0" sz="1200" spc="-5">
                <a:latin typeface="Calibri"/>
                <a:cs typeface="Calibri"/>
              </a:rPr>
              <a:t>75%</a:t>
            </a:r>
            <a:r>
              <a:rPr dirty="0" sz="1200">
                <a:latin typeface="宋体"/>
                <a:cs typeface="宋体"/>
              </a:rPr>
              <a:t>的数据都将</a:t>
            </a:r>
            <a:r>
              <a:rPr dirty="0" sz="1200" spc="0">
                <a:latin typeface="宋体"/>
                <a:cs typeface="宋体"/>
              </a:rPr>
              <a:t>归</a:t>
            </a:r>
            <a:r>
              <a:rPr dirty="0" sz="1200">
                <a:latin typeface="宋体"/>
                <a:cs typeface="宋体"/>
              </a:rPr>
              <a:t>属边缘计算。从</a:t>
            </a:r>
            <a:r>
              <a:rPr dirty="0" sz="1200" spc="-320">
                <a:latin typeface="宋体"/>
                <a:cs typeface="宋体"/>
              </a:rPr>
              <a:t> </a:t>
            </a:r>
            <a:r>
              <a:rPr dirty="0" sz="1200" spc="-5">
                <a:latin typeface="Calibri"/>
                <a:cs typeface="Calibri"/>
              </a:rPr>
              <a:t>2018  </a:t>
            </a:r>
            <a:r>
              <a:rPr dirty="0" sz="1200">
                <a:latin typeface="宋体"/>
                <a:cs typeface="宋体"/>
              </a:rPr>
              <a:t>年至今</a:t>
            </a:r>
            <a:r>
              <a:rPr dirty="0" sz="1200" spc="-229">
                <a:latin typeface="宋体"/>
                <a:cs typeface="宋体"/>
              </a:rPr>
              <a:t>，</a:t>
            </a:r>
            <a:r>
              <a:rPr dirty="0" sz="1200">
                <a:latin typeface="宋体"/>
                <a:cs typeface="宋体"/>
              </a:rPr>
              <a:t>全球边缘计算市场的年复合增</a:t>
            </a:r>
            <a:r>
              <a:rPr dirty="0" sz="1200" spc="0">
                <a:latin typeface="宋体"/>
                <a:cs typeface="宋体"/>
              </a:rPr>
              <a:t>长</a:t>
            </a:r>
            <a:r>
              <a:rPr dirty="0" sz="1200">
                <a:latin typeface="宋体"/>
                <a:cs typeface="宋体"/>
              </a:rPr>
              <a:t>率超过</a:t>
            </a:r>
            <a:r>
              <a:rPr dirty="0" sz="1200" spc="-335">
                <a:latin typeface="宋体"/>
                <a:cs typeface="宋体"/>
              </a:rPr>
              <a:t> </a:t>
            </a:r>
            <a:r>
              <a:rPr dirty="0" sz="1200" spc="-60">
                <a:latin typeface="Calibri"/>
                <a:cs typeface="Calibri"/>
              </a:rPr>
              <a:t>30%</a:t>
            </a:r>
            <a:r>
              <a:rPr dirty="0" sz="1200" spc="-60">
                <a:latin typeface="宋体"/>
                <a:cs typeface="宋体"/>
              </a:rPr>
              <a:t>，</a:t>
            </a:r>
            <a:r>
              <a:rPr dirty="0" sz="1200">
                <a:latin typeface="宋体"/>
                <a:cs typeface="宋体"/>
              </a:rPr>
              <a:t>根据拓墣产业研究院的预 测</a:t>
            </a:r>
            <a:r>
              <a:rPr dirty="0" sz="1200" spc="-240">
                <a:latin typeface="宋体"/>
                <a:cs typeface="宋体"/>
              </a:rPr>
              <a:t>，</a:t>
            </a:r>
            <a:r>
              <a:rPr dirty="0" sz="1200">
                <a:latin typeface="宋体"/>
                <a:cs typeface="宋体"/>
              </a:rPr>
              <a:t>这种高速的增长还没有到达终点</a:t>
            </a:r>
            <a:r>
              <a:rPr dirty="0" sz="1200" spc="-229">
                <a:latin typeface="宋体"/>
                <a:cs typeface="宋体"/>
              </a:rPr>
              <a:t>，</a:t>
            </a:r>
            <a:r>
              <a:rPr dirty="0" sz="1200">
                <a:latin typeface="宋体"/>
                <a:cs typeface="宋体"/>
              </a:rPr>
              <a:t>保守估计边缘计算的市场将以此速率持续 增</a:t>
            </a:r>
            <a:r>
              <a:rPr dirty="0" sz="1200" spc="0">
                <a:latin typeface="宋体"/>
                <a:cs typeface="宋体"/>
              </a:rPr>
              <a:t>长</a:t>
            </a:r>
            <a:r>
              <a:rPr dirty="0" sz="1200">
                <a:latin typeface="宋体"/>
                <a:cs typeface="宋体"/>
              </a:rPr>
              <a:t>直到</a:t>
            </a:r>
            <a:r>
              <a:rPr dirty="0" sz="1200" spc="-315">
                <a:latin typeface="宋体"/>
                <a:cs typeface="宋体"/>
              </a:rPr>
              <a:t> </a:t>
            </a:r>
            <a:r>
              <a:rPr dirty="0" sz="1200" spc="-5">
                <a:latin typeface="Calibri"/>
                <a:cs typeface="Calibri"/>
              </a:rPr>
              <a:t>2022</a:t>
            </a:r>
            <a:r>
              <a:rPr dirty="0" sz="1200" spc="10">
                <a:latin typeface="Calibri"/>
                <a:cs typeface="Calibri"/>
              </a:rPr>
              <a:t> </a:t>
            </a:r>
            <a:r>
              <a:rPr dirty="0" sz="1200">
                <a:latin typeface="宋体"/>
                <a:cs typeface="宋体"/>
              </a:rPr>
              <a:t>年</a:t>
            </a:r>
            <a:r>
              <a:rPr dirty="0" sz="1200" spc="0">
                <a:latin typeface="宋体"/>
                <a:cs typeface="宋体"/>
              </a:rPr>
              <a:t>。</a:t>
            </a:r>
            <a:r>
              <a:rPr dirty="0" sz="1200">
                <a:latin typeface="宋体"/>
                <a:cs typeface="宋体"/>
              </a:rPr>
              <a:t>科技发</a:t>
            </a:r>
            <a:r>
              <a:rPr dirty="0" sz="1200" spc="0">
                <a:latin typeface="宋体"/>
                <a:cs typeface="宋体"/>
              </a:rPr>
              <a:t>展</a:t>
            </a:r>
            <a:r>
              <a:rPr dirty="0" sz="1200">
                <a:latin typeface="宋体"/>
                <a:cs typeface="宋体"/>
              </a:rPr>
              <a:t>到今</a:t>
            </a:r>
            <a:r>
              <a:rPr dirty="0" sz="1200" spc="0">
                <a:latin typeface="宋体"/>
                <a:cs typeface="宋体"/>
              </a:rPr>
              <a:t>天</a:t>
            </a:r>
            <a:r>
              <a:rPr dirty="0" sz="1200">
                <a:latin typeface="宋体"/>
                <a:cs typeface="宋体"/>
              </a:rPr>
              <a:t>，参与</a:t>
            </a:r>
            <a:r>
              <a:rPr dirty="0" sz="1200" spc="0">
                <a:latin typeface="宋体"/>
                <a:cs typeface="宋体"/>
              </a:rPr>
              <a:t>联</a:t>
            </a:r>
            <a:r>
              <a:rPr dirty="0" sz="1200">
                <a:latin typeface="宋体"/>
                <a:cs typeface="宋体"/>
              </a:rPr>
              <a:t>网的</a:t>
            </a:r>
            <a:r>
              <a:rPr dirty="0" sz="1200" spc="0">
                <a:latin typeface="宋体"/>
                <a:cs typeface="宋体"/>
              </a:rPr>
              <a:t>终</a:t>
            </a:r>
            <a:r>
              <a:rPr dirty="0" sz="1200">
                <a:latin typeface="宋体"/>
                <a:cs typeface="宋体"/>
              </a:rPr>
              <a:t>端与设</a:t>
            </a:r>
            <a:r>
              <a:rPr dirty="0" sz="1200" spc="0">
                <a:latin typeface="宋体"/>
                <a:cs typeface="宋体"/>
              </a:rPr>
              <a:t>备</a:t>
            </a:r>
            <a:r>
              <a:rPr dirty="0" sz="1200">
                <a:latin typeface="宋体"/>
                <a:cs typeface="宋体"/>
              </a:rPr>
              <a:t>以百</a:t>
            </a:r>
            <a:r>
              <a:rPr dirty="0" sz="1200" spc="0">
                <a:latin typeface="宋体"/>
                <a:cs typeface="宋体"/>
              </a:rPr>
              <a:t>亿</a:t>
            </a:r>
            <a:r>
              <a:rPr dirty="0" sz="1200">
                <a:latin typeface="宋体"/>
                <a:cs typeface="宋体"/>
              </a:rPr>
              <a:t>计，庞</a:t>
            </a:r>
            <a:r>
              <a:rPr dirty="0" sz="1200" spc="0">
                <a:latin typeface="宋体"/>
                <a:cs typeface="宋体"/>
              </a:rPr>
              <a:t>大</a:t>
            </a:r>
            <a:r>
              <a:rPr dirty="0" sz="1200">
                <a:latin typeface="宋体"/>
                <a:cs typeface="宋体"/>
              </a:rPr>
              <a:t>的 终端与设备数量导致近半的网络面临带宽限制</a:t>
            </a:r>
            <a:r>
              <a:rPr dirty="0" sz="1200" spc="-240">
                <a:latin typeface="宋体"/>
                <a:cs typeface="宋体"/>
              </a:rPr>
              <a:t>，</a:t>
            </a:r>
            <a:r>
              <a:rPr dirty="0" sz="1200">
                <a:latin typeface="宋体"/>
                <a:cs typeface="宋体"/>
              </a:rPr>
              <a:t>边缘计算分析</a:t>
            </a:r>
            <a:r>
              <a:rPr dirty="0" sz="1200" spc="-229">
                <a:latin typeface="宋体"/>
                <a:cs typeface="宋体"/>
              </a:rPr>
              <a:t>、</a:t>
            </a:r>
            <a:r>
              <a:rPr dirty="0" sz="1200">
                <a:latin typeface="宋体"/>
                <a:cs typeface="宋体"/>
              </a:rPr>
              <a:t>处理和储存的数 据已经占据了所有数据的半壁江山</a:t>
            </a:r>
            <a:r>
              <a:rPr dirty="0" sz="1200" spc="-470">
                <a:latin typeface="宋体"/>
                <a:cs typeface="宋体"/>
              </a:rPr>
              <a:t>。</a:t>
            </a:r>
            <a:r>
              <a:rPr dirty="0" sz="1200">
                <a:latin typeface="宋体"/>
                <a:cs typeface="宋体"/>
              </a:rPr>
              <a:t>边缘计算市场已经成长为可与云计算市场相 比的市场规模超过万亿的新兴市场。</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2.3.2</a:t>
            </a:r>
            <a:r>
              <a:rPr dirty="0" sz="1200" spc="55">
                <a:latin typeface="Calibri"/>
                <a:cs typeface="Calibri"/>
              </a:rPr>
              <a:t> </a:t>
            </a:r>
            <a:r>
              <a:rPr dirty="0" sz="1200">
                <a:latin typeface="黑体"/>
                <a:cs typeface="黑体"/>
              </a:rPr>
              <a:t>边缘计算技术在智慧建筑中的应用</a:t>
            </a:r>
            <a:endParaRPr sz="1200">
              <a:latin typeface="黑体"/>
              <a:cs typeface="黑体"/>
            </a:endParaRPr>
          </a:p>
          <a:p>
            <a:pPr algn="just" marL="12700" marR="5080" indent="304800">
              <a:lnSpc>
                <a:spcPct val="162500"/>
              </a:lnSpc>
              <a:spcBef>
                <a:spcPts val="380"/>
              </a:spcBef>
            </a:pPr>
            <a:r>
              <a:rPr dirty="0" sz="1200">
                <a:latin typeface="宋体"/>
                <a:cs typeface="宋体"/>
              </a:rPr>
              <a:t>边缘计算技术的发展</a:t>
            </a:r>
            <a:r>
              <a:rPr dirty="0" sz="1200" spc="-240">
                <a:latin typeface="宋体"/>
                <a:cs typeface="宋体"/>
              </a:rPr>
              <a:t>，</a:t>
            </a:r>
            <a:r>
              <a:rPr dirty="0" sz="1200">
                <a:latin typeface="宋体"/>
                <a:cs typeface="宋体"/>
              </a:rPr>
              <a:t>可以跟云计算形成互补</a:t>
            </a:r>
            <a:r>
              <a:rPr dirty="0" sz="1200" spc="-229">
                <a:latin typeface="宋体"/>
                <a:cs typeface="宋体"/>
              </a:rPr>
              <a:t>，</a:t>
            </a:r>
            <a:r>
              <a:rPr dirty="0" sz="1200">
                <a:latin typeface="宋体"/>
                <a:cs typeface="宋体"/>
              </a:rPr>
              <a:t>有效解决智慧建筑中存在的 问题</a:t>
            </a:r>
            <a:r>
              <a:rPr dirty="0" sz="1200" spc="-240">
                <a:latin typeface="宋体"/>
                <a:cs typeface="宋体"/>
              </a:rPr>
              <a:t>。</a:t>
            </a:r>
            <a:r>
              <a:rPr dirty="0" sz="1200">
                <a:latin typeface="宋体"/>
                <a:cs typeface="宋体"/>
              </a:rPr>
              <a:t>边缘计算无需把数据上传到云中心</a:t>
            </a:r>
            <a:r>
              <a:rPr dirty="0" sz="1200" spc="-229">
                <a:latin typeface="宋体"/>
                <a:cs typeface="宋体"/>
              </a:rPr>
              <a:t>，</a:t>
            </a:r>
            <a:r>
              <a:rPr dirty="0" sz="1200">
                <a:latin typeface="宋体"/>
                <a:cs typeface="宋体"/>
              </a:rPr>
              <a:t>而是将原有云计算数据中心上运行的 部分计算任务转移到靠近建筑中各设备的边缘侧进行处理</a:t>
            </a:r>
            <a:r>
              <a:rPr dirty="0" sz="1200" spc="-470">
                <a:latin typeface="宋体"/>
                <a:cs typeface="宋体"/>
              </a:rPr>
              <a:t>，</a:t>
            </a:r>
            <a:r>
              <a:rPr dirty="0" sz="1200">
                <a:latin typeface="宋体"/>
                <a:cs typeface="宋体"/>
              </a:rPr>
              <a:t>从而降低云计算数据 中心的计算负载</a:t>
            </a:r>
            <a:r>
              <a:rPr dirty="0" sz="1200" spc="-160">
                <a:latin typeface="宋体"/>
                <a:cs typeface="宋体"/>
              </a:rPr>
              <a:t>，</a:t>
            </a:r>
            <a:r>
              <a:rPr dirty="0" sz="1200">
                <a:latin typeface="宋体"/>
                <a:cs typeface="宋体"/>
              </a:rPr>
              <a:t>减轻网络传输负荷</a:t>
            </a:r>
            <a:r>
              <a:rPr dirty="0" sz="1200" spc="-160">
                <a:latin typeface="宋体"/>
                <a:cs typeface="宋体"/>
              </a:rPr>
              <a:t>，</a:t>
            </a:r>
            <a:r>
              <a:rPr dirty="0" sz="1200">
                <a:latin typeface="宋体"/>
                <a:cs typeface="宋体"/>
              </a:rPr>
              <a:t>降低设备系统的响应延迟</a:t>
            </a:r>
            <a:r>
              <a:rPr dirty="0" sz="1200" spc="-160">
                <a:latin typeface="宋体"/>
                <a:cs typeface="宋体"/>
              </a:rPr>
              <a:t>，</a:t>
            </a:r>
            <a:r>
              <a:rPr dirty="0" sz="1200">
                <a:latin typeface="宋体"/>
                <a:cs typeface="宋体"/>
              </a:rPr>
              <a:t>保证数据传输 的安全性</a:t>
            </a:r>
            <a:r>
              <a:rPr dirty="0" sz="1200" spc="-160">
                <a:latin typeface="宋体"/>
                <a:cs typeface="宋体"/>
              </a:rPr>
              <a:t>，</a:t>
            </a:r>
            <a:r>
              <a:rPr dirty="0" sz="1200">
                <a:latin typeface="宋体"/>
                <a:cs typeface="宋体"/>
              </a:rPr>
              <a:t>从而更好地满足智慧建筑行业在快速连接</a:t>
            </a:r>
            <a:r>
              <a:rPr dirty="0" sz="1200" spc="-160">
                <a:latin typeface="宋体"/>
                <a:cs typeface="宋体"/>
              </a:rPr>
              <a:t>、</a:t>
            </a:r>
            <a:r>
              <a:rPr dirty="0" sz="1200">
                <a:latin typeface="宋体"/>
                <a:cs typeface="宋体"/>
              </a:rPr>
              <a:t>实时业务分析和处</a:t>
            </a:r>
            <a:r>
              <a:rPr dirty="0" sz="1200" spc="0">
                <a:latin typeface="宋体"/>
                <a:cs typeface="宋体"/>
              </a:rPr>
              <a:t>理</a:t>
            </a:r>
            <a:r>
              <a:rPr dirty="0" sz="1200" spc="-170">
                <a:latin typeface="宋体"/>
                <a:cs typeface="宋体"/>
              </a:rPr>
              <a:t>、</a:t>
            </a:r>
            <a:r>
              <a:rPr dirty="0" sz="1200">
                <a:latin typeface="宋体"/>
                <a:cs typeface="宋体"/>
              </a:rPr>
              <a:t>现 </a:t>
            </a:r>
            <a:r>
              <a:rPr dirty="0" sz="1200" spc="10">
                <a:latin typeface="宋体"/>
                <a:cs typeface="宋体"/>
              </a:rPr>
              <a:t>场数据</a:t>
            </a:r>
            <a:r>
              <a:rPr dirty="0" sz="1200" spc="0">
                <a:latin typeface="宋体"/>
                <a:cs typeface="宋体"/>
              </a:rPr>
              <a:t>优</a:t>
            </a:r>
            <a:r>
              <a:rPr dirty="0" sz="1200" spc="10">
                <a:latin typeface="宋体"/>
                <a:cs typeface="宋体"/>
              </a:rPr>
              <a:t>化和安全与</a:t>
            </a:r>
            <a:r>
              <a:rPr dirty="0" sz="1200" spc="0">
                <a:latin typeface="宋体"/>
                <a:cs typeface="宋体"/>
              </a:rPr>
              <a:t>隐</a:t>
            </a:r>
            <a:r>
              <a:rPr dirty="0" sz="1200" spc="10">
                <a:latin typeface="宋体"/>
                <a:cs typeface="宋体"/>
              </a:rPr>
              <a:t>私保护等方</a:t>
            </a:r>
            <a:r>
              <a:rPr dirty="0" sz="1200" spc="0">
                <a:latin typeface="宋体"/>
                <a:cs typeface="宋体"/>
              </a:rPr>
              <a:t>面</a:t>
            </a:r>
            <a:r>
              <a:rPr dirty="0" sz="1200" spc="10">
                <a:latin typeface="宋体"/>
                <a:cs typeface="宋体"/>
              </a:rPr>
              <a:t>的关键需求。</a:t>
            </a:r>
            <a:r>
              <a:rPr dirty="0" sz="1200" spc="0">
                <a:latin typeface="宋体"/>
                <a:cs typeface="宋体"/>
              </a:rPr>
              <a:t>云</a:t>
            </a:r>
            <a:r>
              <a:rPr dirty="0" sz="1200" spc="10">
                <a:latin typeface="宋体"/>
                <a:cs typeface="宋体"/>
              </a:rPr>
              <a:t>计算与边缘</a:t>
            </a:r>
            <a:r>
              <a:rPr dirty="0" sz="1200" spc="0">
                <a:latin typeface="宋体"/>
                <a:cs typeface="宋体"/>
              </a:rPr>
              <a:t>计</a:t>
            </a:r>
            <a:r>
              <a:rPr dirty="0" sz="1200" spc="10">
                <a:latin typeface="宋体"/>
                <a:cs typeface="宋体"/>
              </a:rPr>
              <a:t>算的协同</a:t>
            </a:r>
            <a:r>
              <a:rPr dirty="0" sz="1200">
                <a:latin typeface="宋体"/>
                <a:cs typeface="宋体"/>
              </a:rPr>
              <a:t>合 作，可以更好地实现智慧建筑中各个系统的各项功能，提升建筑的智慧化水平。</a:t>
            </a:r>
            <a:endParaRPr sz="1200">
              <a:latin typeface="宋体"/>
              <a:cs typeface="宋体"/>
            </a:endParaRPr>
          </a:p>
        </p:txBody>
      </p:sp>
      <p:sp>
        <p:nvSpPr>
          <p:cNvPr id="3" name="object 3"/>
          <p:cNvSpPr/>
          <p:nvPr/>
        </p:nvSpPr>
        <p:spPr>
          <a:xfrm>
            <a:off x="1380744" y="6411468"/>
            <a:ext cx="4799076" cy="287426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088639" y="9389618"/>
            <a:ext cx="31496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325" b="1">
                <a:latin typeface="黑体"/>
                <a:cs typeface="黑体"/>
              </a:rPr>
              <a:t> </a:t>
            </a:r>
            <a:r>
              <a:rPr dirty="0" sz="1000" spc="-5" b="0">
                <a:latin typeface="等线 Light"/>
                <a:cs typeface="等线 Light"/>
              </a:rPr>
              <a:t>14</a:t>
            </a:r>
            <a:endParaRPr sz="1000">
              <a:latin typeface="等线 Light"/>
              <a:cs typeface="等线 Light"/>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28</a:t>
            </a:r>
          </a:p>
        </p:txBody>
      </p:sp>
      <p:sp>
        <p:nvSpPr>
          <p:cNvPr id="5" name="object 5"/>
          <p:cNvSpPr txBox="1"/>
          <p:nvPr/>
        </p:nvSpPr>
        <p:spPr>
          <a:xfrm>
            <a:off x="3684523" y="9389618"/>
            <a:ext cx="789305" cy="177165"/>
          </a:xfrm>
          <a:prstGeom prst="rect">
            <a:avLst/>
          </a:prstGeom>
        </p:spPr>
        <p:txBody>
          <a:bodyPr wrap="square" lIns="0" tIns="12065" rIns="0" bIns="0" rtlCol="0" vert="horz">
            <a:spAutoFit/>
          </a:bodyPr>
          <a:lstStyle/>
          <a:p>
            <a:pPr marL="12700">
              <a:lnSpc>
                <a:spcPct val="100000"/>
              </a:lnSpc>
              <a:spcBef>
                <a:spcPts val="95"/>
              </a:spcBef>
            </a:pPr>
            <a:r>
              <a:rPr dirty="0" sz="1000" b="1">
                <a:latin typeface="黑体"/>
                <a:cs typeface="黑体"/>
              </a:rPr>
              <a:t>边</a:t>
            </a:r>
            <a:r>
              <a:rPr dirty="0" sz="1000" spc="-10" b="1">
                <a:latin typeface="黑体"/>
                <a:cs typeface="黑体"/>
              </a:rPr>
              <a:t>缘</a:t>
            </a:r>
            <a:r>
              <a:rPr dirty="0" sz="1000" b="1">
                <a:latin typeface="黑体"/>
                <a:cs typeface="黑体"/>
              </a:rPr>
              <a:t>计算</a:t>
            </a:r>
            <a:r>
              <a:rPr dirty="0" sz="1000" spc="-10" b="1">
                <a:latin typeface="黑体"/>
                <a:cs typeface="黑体"/>
              </a:rPr>
              <a:t>架构</a:t>
            </a:r>
            <a:endParaRPr sz="1000">
              <a:latin typeface="黑体"/>
              <a:cs typeface="黑体"/>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76545" cy="58902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715" indent="304800">
              <a:lnSpc>
                <a:spcPct val="162500"/>
              </a:lnSpc>
            </a:pPr>
            <a:r>
              <a:rPr dirty="0" sz="1200">
                <a:latin typeface="宋体"/>
                <a:cs typeface="宋体"/>
              </a:rPr>
              <a:t>在目前技术框架下</a:t>
            </a:r>
            <a:r>
              <a:rPr dirty="0" sz="1200" spc="-540">
                <a:latin typeface="宋体"/>
                <a:cs typeface="宋体"/>
              </a:rPr>
              <a:t>，</a:t>
            </a:r>
            <a:r>
              <a:rPr dirty="0" sz="1200">
                <a:latin typeface="宋体"/>
                <a:cs typeface="宋体"/>
              </a:rPr>
              <a:t>边缘计算已经成为智慧建筑行业重点发力的方向</a:t>
            </a:r>
            <a:r>
              <a:rPr dirty="0" sz="1200" spc="-530">
                <a:latin typeface="宋体"/>
                <a:cs typeface="宋体"/>
              </a:rPr>
              <a:t>。</a:t>
            </a:r>
            <a:r>
              <a:rPr dirty="0" sz="1200">
                <a:latin typeface="宋体"/>
                <a:cs typeface="宋体"/>
              </a:rPr>
              <a:t>比如， </a:t>
            </a:r>
            <a:r>
              <a:rPr dirty="0" sz="1200" spc="25">
                <a:latin typeface="宋体"/>
                <a:cs typeface="宋体"/>
              </a:rPr>
              <a:t>华为</a:t>
            </a:r>
            <a:r>
              <a:rPr dirty="0" sz="1200">
                <a:latin typeface="宋体"/>
                <a:cs typeface="宋体"/>
              </a:rPr>
              <a:t>和</a:t>
            </a:r>
            <a:r>
              <a:rPr dirty="0" sz="1200" spc="-270">
                <a:latin typeface="宋体"/>
                <a:cs typeface="宋体"/>
              </a:rPr>
              <a:t> </a:t>
            </a:r>
            <a:r>
              <a:rPr dirty="0" sz="1200" spc="-5">
                <a:latin typeface="Calibri"/>
                <a:cs typeface="Calibri"/>
              </a:rPr>
              <a:t>Honeywell</a:t>
            </a:r>
            <a:r>
              <a:rPr dirty="0" sz="1200" spc="75">
                <a:latin typeface="Calibri"/>
                <a:cs typeface="Calibri"/>
              </a:rPr>
              <a:t> </a:t>
            </a:r>
            <a:r>
              <a:rPr dirty="0" sz="1200" spc="25">
                <a:latin typeface="宋体"/>
                <a:cs typeface="宋体"/>
              </a:rPr>
              <a:t>就已经联</a:t>
            </a:r>
            <a:r>
              <a:rPr dirty="0" sz="1200" spc="10">
                <a:latin typeface="宋体"/>
                <a:cs typeface="宋体"/>
              </a:rPr>
              <a:t>合</a:t>
            </a:r>
            <a:r>
              <a:rPr dirty="0" sz="1200" spc="25">
                <a:latin typeface="宋体"/>
                <a:cs typeface="宋体"/>
              </a:rPr>
              <a:t>推出业界首个基于</a:t>
            </a:r>
            <a:r>
              <a:rPr dirty="0" sz="1200" spc="10">
                <a:latin typeface="宋体"/>
                <a:cs typeface="宋体"/>
              </a:rPr>
              <a:t>边</a:t>
            </a:r>
            <a:r>
              <a:rPr dirty="0" sz="1200" spc="25">
                <a:latin typeface="宋体"/>
                <a:cs typeface="宋体"/>
              </a:rPr>
              <a:t>缘计算的智慧建筑</a:t>
            </a:r>
            <a:r>
              <a:rPr dirty="0" sz="1200" spc="10">
                <a:latin typeface="宋体"/>
                <a:cs typeface="宋体"/>
              </a:rPr>
              <a:t>解</a:t>
            </a:r>
            <a:r>
              <a:rPr dirty="0" sz="1200" spc="25">
                <a:latin typeface="宋体"/>
                <a:cs typeface="宋体"/>
              </a:rPr>
              <a:t>决方</a:t>
            </a:r>
            <a:r>
              <a:rPr dirty="0" sz="1200">
                <a:latin typeface="宋体"/>
                <a:cs typeface="宋体"/>
              </a:rPr>
              <a:t>案</a:t>
            </a:r>
            <a:endParaRPr sz="1200">
              <a:latin typeface="宋体"/>
              <a:cs typeface="宋体"/>
            </a:endParaRPr>
          </a:p>
          <a:p>
            <a:pPr algn="just" marL="12700" marR="74930">
              <a:lnSpc>
                <a:spcPct val="162500"/>
              </a:lnSpc>
            </a:pPr>
            <a:r>
              <a:rPr dirty="0" sz="1200" spc="-10">
                <a:latin typeface="Calibri"/>
                <a:cs typeface="Calibri"/>
              </a:rPr>
              <a:t>——Niagara</a:t>
            </a:r>
            <a:r>
              <a:rPr dirty="0" sz="1200" spc="-40">
                <a:latin typeface="Calibri"/>
                <a:cs typeface="Calibri"/>
              </a:rPr>
              <a:t> </a:t>
            </a:r>
            <a:r>
              <a:rPr dirty="0" sz="1200" spc="-10">
                <a:latin typeface="Calibri"/>
                <a:cs typeface="Calibri"/>
              </a:rPr>
              <a:t>Framework</a:t>
            </a:r>
            <a:r>
              <a:rPr dirty="0" sz="1200" spc="-60">
                <a:latin typeface="宋体"/>
                <a:cs typeface="宋体"/>
              </a:rPr>
              <a:t>。</a:t>
            </a:r>
            <a:r>
              <a:rPr dirty="0" sz="1200">
                <a:latin typeface="宋体"/>
                <a:cs typeface="宋体"/>
              </a:rPr>
              <a:t>它实</a:t>
            </a:r>
            <a:r>
              <a:rPr dirty="0" sz="1200" spc="0">
                <a:latin typeface="宋体"/>
                <a:cs typeface="宋体"/>
              </a:rPr>
              <a:t>现</a:t>
            </a:r>
            <a:r>
              <a:rPr dirty="0" sz="1200">
                <a:latin typeface="宋体"/>
                <a:cs typeface="宋体"/>
              </a:rPr>
              <a:t>了建筑中复</a:t>
            </a:r>
            <a:r>
              <a:rPr dirty="0" sz="1200" spc="0">
                <a:latin typeface="宋体"/>
                <a:cs typeface="宋体"/>
              </a:rPr>
              <a:t>杂</a:t>
            </a:r>
            <a:r>
              <a:rPr dirty="0" sz="1200">
                <a:latin typeface="宋体"/>
                <a:cs typeface="宋体"/>
              </a:rPr>
              <a:t>多样的控制</a:t>
            </a:r>
            <a:r>
              <a:rPr dirty="0" sz="1200" spc="0">
                <a:latin typeface="宋体"/>
                <a:cs typeface="宋体"/>
              </a:rPr>
              <a:t>设</a:t>
            </a:r>
            <a:r>
              <a:rPr dirty="0" sz="1200">
                <a:latin typeface="宋体"/>
                <a:cs typeface="宋体"/>
              </a:rPr>
              <a:t>备之间的</a:t>
            </a:r>
            <a:r>
              <a:rPr dirty="0" sz="1200" spc="0">
                <a:latin typeface="宋体"/>
                <a:cs typeface="宋体"/>
              </a:rPr>
              <a:t>互</a:t>
            </a:r>
            <a:r>
              <a:rPr dirty="0" sz="1200" spc="-15">
                <a:latin typeface="宋体"/>
                <a:cs typeface="宋体"/>
              </a:rPr>
              <a:t>联</a:t>
            </a:r>
            <a:r>
              <a:rPr dirty="0" sz="1200" spc="-60">
                <a:latin typeface="宋体"/>
                <a:cs typeface="宋体"/>
              </a:rPr>
              <a:t>，</a:t>
            </a:r>
            <a:r>
              <a:rPr dirty="0" sz="1200">
                <a:latin typeface="宋体"/>
                <a:cs typeface="宋体"/>
              </a:rPr>
              <a:t>并与 云平台协同工作进行统一的云化管理</a:t>
            </a:r>
            <a:r>
              <a:rPr dirty="0" sz="1200" spc="-160">
                <a:latin typeface="宋体"/>
                <a:cs typeface="宋体"/>
              </a:rPr>
              <a:t>、</a:t>
            </a:r>
            <a:r>
              <a:rPr dirty="0" sz="1200">
                <a:latin typeface="宋体"/>
                <a:cs typeface="宋体"/>
              </a:rPr>
              <a:t>能源分析</a:t>
            </a:r>
            <a:r>
              <a:rPr dirty="0" sz="1200" spc="-160">
                <a:latin typeface="宋体"/>
                <a:cs typeface="宋体"/>
              </a:rPr>
              <a:t>、</a:t>
            </a:r>
            <a:r>
              <a:rPr dirty="0" sz="1200">
                <a:latin typeface="宋体"/>
                <a:cs typeface="宋体"/>
              </a:rPr>
              <a:t>系统运行的预测和诊</a:t>
            </a:r>
            <a:r>
              <a:rPr dirty="0" sz="1200" spc="5">
                <a:latin typeface="宋体"/>
                <a:cs typeface="宋体"/>
              </a:rPr>
              <a:t>断</a:t>
            </a:r>
            <a:r>
              <a:rPr dirty="0" sz="1200" spc="-170">
                <a:latin typeface="宋体"/>
                <a:cs typeface="宋体"/>
              </a:rPr>
              <a:t>，</a:t>
            </a:r>
            <a:r>
              <a:rPr dirty="0" sz="1200">
                <a:latin typeface="宋体"/>
                <a:cs typeface="宋体"/>
              </a:rPr>
              <a:t>以及 </a:t>
            </a:r>
            <a:r>
              <a:rPr dirty="0" sz="1200" spc="0">
                <a:latin typeface="宋体"/>
                <a:cs typeface="宋体"/>
              </a:rPr>
              <a:t>建</a:t>
            </a:r>
            <a:r>
              <a:rPr dirty="0" sz="1200">
                <a:latin typeface="宋体"/>
                <a:cs typeface="宋体"/>
              </a:rPr>
              <a:t>筑</a:t>
            </a:r>
            <a:r>
              <a:rPr dirty="0" sz="1200" spc="0">
                <a:latin typeface="宋体"/>
                <a:cs typeface="宋体"/>
              </a:rPr>
              <a:t>管</a:t>
            </a:r>
            <a:r>
              <a:rPr dirty="0" sz="1200">
                <a:latin typeface="宋体"/>
                <a:cs typeface="宋体"/>
              </a:rPr>
              <a:t>理</a:t>
            </a:r>
            <a:r>
              <a:rPr dirty="0" sz="1200" spc="0">
                <a:latin typeface="宋体"/>
                <a:cs typeface="宋体"/>
              </a:rPr>
              <a:t>的</a:t>
            </a:r>
            <a:r>
              <a:rPr dirty="0" sz="1200">
                <a:latin typeface="宋体"/>
                <a:cs typeface="宋体"/>
              </a:rPr>
              <a:t>分</a:t>
            </a:r>
            <a:r>
              <a:rPr dirty="0" sz="1200" spc="0">
                <a:latin typeface="宋体"/>
                <a:cs typeface="宋体"/>
              </a:rPr>
              <a:t>布式</a:t>
            </a:r>
            <a:r>
              <a:rPr dirty="0" sz="1200">
                <a:latin typeface="宋体"/>
                <a:cs typeface="宋体"/>
              </a:rPr>
              <a:t>部</a:t>
            </a:r>
            <a:r>
              <a:rPr dirty="0" sz="1200" spc="0">
                <a:latin typeface="宋体"/>
                <a:cs typeface="宋体"/>
              </a:rPr>
              <a:t>署</a:t>
            </a:r>
            <a:r>
              <a:rPr dirty="0" sz="1200">
                <a:latin typeface="宋体"/>
                <a:cs typeface="宋体"/>
              </a:rPr>
              <a:t>和</a:t>
            </a:r>
            <a:r>
              <a:rPr dirty="0" sz="1200" spc="0">
                <a:latin typeface="宋体"/>
                <a:cs typeface="宋体"/>
              </a:rPr>
              <a:t>弹</a:t>
            </a:r>
            <a:r>
              <a:rPr dirty="0" sz="1200">
                <a:latin typeface="宋体"/>
                <a:cs typeface="宋体"/>
              </a:rPr>
              <a:t>性</a:t>
            </a:r>
            <a:r>
              <a:rPr dirty="0" sz="1200" spc="0">
                <a:latin typeface="宋体"/>
                <a:cs typeface="宋体"/>
              </a:rPr>
              <a:t>扩</a:t>
            </a:r>
            <a:r>
              <a:rPr dirty="0" sz="1200">
                <a:latin typeface="宋体"/>
                <a:cs typeface="宋体"/>
              </a:rPr>
              <a:t>展</a:t>
            </a:r>
            <a:r>
              <a:rPr dirty="0" sz="1200" spc="0">
                <a:latin typeface="宋体"/>
                <a:cs typeface="宋体"/>
              </a:rPr>
              <a:t>，提</a:t>
            </a:r>
            <a:r>
              <a:rPr dirty="0" sz="1200">
                <a:latin typeface="宋体"/>
                <a:cs typeface="宋体"/>
              </a:rPr>
              <a:t>升</a:t>
            </a:r>
            <a:r>
              <a:rPr dirty="0" sz="1200" spc="0">
                <a:latin typeface="宋体"/>
                <a:cs typeface="宋体"/>
              </a:rPr>
              <a:t>了</a:t>
            </a:r>
            <a:r>
              <a:rPr dirty="0" sz="1200">
                <a:latin typeface="宋体"/>
                <a:cs typeface="宋体"/>
              </a:rPr>
              <a:t>工</a:t>
            </a:r>
            <a:r>
              <a:rPr dirty="0" sz="1200" spc="0">
                <a:latin typeface="宋体"/>
                <a:cs typeface="宋体"/>
              </a:rPr>
              <a:t>作</a:t>
            </a:r>
            <a:r>
              <a:rPr dirty="0" sz="1200">
                <a:latin typeface="宋体"/>
                <a:cs typeface="宋体"/>
              </a:rPr>
              <a:t>效</a:t>
            </a:r>
            <a:r>
              <a:rPr dirty="0" sz="1200" spc="0">
                <a:latin typeface="宋体"/>
                <a:cs typeface="宋体"/>
              </a:rPr>
              <a:t>率，</a:t>
            </a:r>
            <a:r>
              <a:rPr dirty="0" sz="1200">
                <a:latin typeface="宋体"/>
                <a:cs typeface="宋体"/>
              </a:rPr>
              <a:t>为</a:t>
            </a:r>
            <a:r>
              <a:rPr dirty="0" sz="1200" spc="0">
                <a:latin typeface="宋体"/>
                <a:cs typeface="宋体"/>
              </a:rPr>
              <a:t>客</a:t>
            </a:r>
            <a:r>
              <a:rPr dirty="0" sz="1200">
                <a:latin typeface="宋体"/>
                <a:cs typeface="宋体"/>
              </a:rPr>
              <a:t>户</a:t>
            </a:r>
            <a:r>
              <a:rPr dirty="0" sz="1200" spc="0">
                <a:latin typeface="宋体"/>
                <a:cs typeface="宋体"/>
              </a:rPr>
              <a:t>提</a:t>
            </a:r>
            <a:r>
              <a:rPr dirty="0" sz="1200">
                <a:latin typeface="宋体"/>
                <a:cs typeface="宋体"/>
              </a:rPr>
              <a:t>供</a:t>
            </a:r>
            <a:r>
              <a:rPr dirty="0" sz="1200" spc="0">
                <a:latin typeface="宋体"/>
                <a:cs typeface="宋体"/>
              </a:rPr>
              <a:t>更</a:t>
            </a:r>
            <a:r>
              <a:rPr dirty="0" sz="1200">
                <a:latin typeface="Calibri"/>
                <a:cs typeface="Calibri"/>
              </a:rPr>
              <a:t>“</a:t>
            </a:r>
            <a:r>
              <a:rPr dirty="0" sz="1200" spc="0">
                <a:latin typeface="宋体"/>
                <a:cs typeface="宋体"/>
              </a:rPr>
              <a:t>高</a:t>
            </a:r>
            <a:r>
              <a:rPr dirty="0" sz="1200">
                <a:latin typeface="宋体"/>
                <a:cs typeface="宋体"/>
              </a:rPr>
              <a:t>效</a:t>
            </a:r>
            <a:r>
              <a:rPr dirty="0" sz="1200" spc="0">
                <a:latin typeface="宋体"/>
                <a:cs typeface="宋体"/>
              </a:rPr>
              <a:t>、</a:t>
            </a:r>
            <a:r>
              <a:rPr dirty="0" sz="1200">
                <a:latin typeface="宋体"/>
                <a:cs typeface="宋体"/>
              </a:rPr>
              <a:t>绿 色</a:t>
            </a:r>
            <a:r>
              <a:rPr dirty="0" sz="1200" spc="0">
                <a:latin typeface="宋体"/>
                <a:cs typeface="宋体"/>
              </a:rPr>
              <a:t>、</a:t>
            </a:r>
            <a:r>
              <a:rPr dirty="0" sz="1200">
                <a:latin typeface="宋体"/>
                <a:cs typeface="宋体"/>
              </a:rPr>
              <a:t>舒适</a:t>
            </a:r>
            <a:r>
              <a:rPr dirty="0" sz="1200">
                <a:latin typeface="Calibri"/>
                <a:cs typeface="Calibri"/>
              </a:rPr>
              <a:t>”</a:t>
            </a:r>
            <a:r>
              <a:rPr dirty="0" sz="1200">
                <a:latin typeface="宋体"/>
                <a:cs typeface="宋体"/>
              </a:rPr>
              <a:t>的</a:t>
            </a:r>
            <a:r>
              <a:rPr dirty="0" sz="1200" spc="0">
                <a:latin typeface="宋体"/>
                <a:cs typeface="宋体"/>
              </a:rPr>
              <a:t>建</a:t>
            </a:r>
            <a:r>
              <a:rPr dirty="0" sz="1200">
                <a:latin typeface="宋体"/>
                <a:cs typeface="宋体"/>
              </a:rPr>
              <a:t>筑环境</a:t>
            </a:r>
            <a:r>
              <a:rPr dirty="0" sz="1200" spc="0">
                <a:latin typeface="宋体"/>
                <a:cs typeface="宋体"/>
              </a:rPr>
              <a:t>。</a:t>
            </a:r>
            <a:r>
              <a:rPr dirty="0" sz="1200" spc="-10">
                <a:latin typeface="Calibri"/>
                <a:cs typeface="Calibri"/>
              </a:rPr>
              <a:t>Niagara</a:t>
            </a:r>
            <a:r>
              <a:rPr dirty="0" sz="1200" spc="-20">
                <a:latin typeface="Calibri"/>
                <a:cs typeface="Calibri"/>
              </a:rPr>
              <a:t> </a:t>
            </a:r>
            <a:r>
              <a:rPr dirty="0" sz="1200" spc="-10">
                <a:latin typeface="Calibri"/>
                <a:cs typeface="Calibri"/>
              </a:rPr>
              <a:t>Framework</a:t>
            </a:r>
            <a:r>
              <a:rPr dirty="0" sz="1200" spc="5">
                <a:latin typeface="Calibri"/>
                <a:cs typeface="Calibri"/>
              </a:rPr>
              <a:t> </a:t>
            </a:r>
            <a:r>
              <a:rPr dirty="0" sz="1200">
                <a:latin typeface="宋体"/>
                <a:cs typeface="宋体"/>
              </a:rPr>
              <a:t>是</a:t>
            </a:r>
            <a:r>
              <a:rPr dirty="0" sz="1200" spc="0">
                <a:latin typeface="宋体"/>
                <a:cs typeface="宋体"/>
              </a:rPr>
              <a:t>目</a:t>
            </a:r>
            <a:r>
              <a:rPr dirty="0" sz="1200">
                <a:latin typeface="宋体"/>
                <a:cs typeface="宋体"/>
              </a:rPr>
              <a:t>前较为</a:t>
            </a:r>
            <a:r>
              <a:rPr dirty="0" sz="1200" spc="0">
                <a:latin typeface="宋体"/>
                <a:cs typeface="宋体"/>
              </a:rPr>
              <a:t>成</a:t>
            </a:r>
            <a:r>
              <a:rPr dirty="0" sz="1200">
                <a:latin typeface="宋体"/>
                <a:cs typeface="宋体"/>
              </a:rPr>
              <a:t>熟的边</a:t>
            </a:r>
            <a:r>
              <a:rPr dirty="0" sz="1200" spc="0">
                <a:latin typeface="宋体"/>
                <a:cs typeface="宋体"/>
              </a:rPr>
              <a:t>缘</a:t>
            </a:r>
            <a:r>
              <a:rPr dirty="0" sz="1200">
                <a:latin typeface="宋体"/>
                <a:cs typeface="宋体"/>
              </a:rPr>
              <a:t>计算平</a:t>
            </a:r>
            <a:r>
              <a:rPr dirty="0" sz="1200" spc="0">
                <a:latin typeface="宋体"/>
                <a:cs typeface="宋体"/>
              </a:rPr>
              <a:t>台</a:t>
            </a:r>
            <a:r>
              <a:rPr dirty="0" sz="1200">
                <a:latin typeface="宋体"/>
                <a:cs typeface="宋体"/>
              </a:rPr>
              <a:t>，已 </a:t>
            </a:r>
            <a:r>
              <a:rPr dirty="0" sz="1200" spc="0">
                <a:latin typeface="宋体"/>
                <a:cs typeface="宋体"/>
              </a:rPr>
              <a:t>经</a:t>
            </a:r>
            <a:r>
              <a:rPr dirty="0" sz="1200">
                <a:latin typeface="宋体"/>
                <a:cs typeface="宋体"/>
              </a:rPr>
              <a:t>在</a:t>
            </a:r>
            <a:r>
              <a:rPr dirty="0" sz="1200" spc="0">
                <a:latin typeface="宋体"/>
                <a:cs typeface="宋体"/>
              </a:rPr>
              <a:t>全球</a:t>
            </a:r>
            <a:r>
              <a:rPr dirty="0" sz="1200">
                <a:latin typeface="宋体"/>
                <a:cs typeface="宋体"/>
              </a:rPr>
              <a:t>多</a:t>
            </a:r>
            <a:r>
              <a:rPr dirty="0" sz="1200" spc="0">
                <a:latin typeface="宋体"/>
                <a:cs typeface="宋体"/>
              </a:rPr>
              <a:t>个国</a:t>
            </a:r>
            <a:r>
              <a:rPr dirty="0" sz="1200">
                <a:latin typeface="宋体"/>
                <a:cs typeface="宋体"/>
              </a:rPr>
              <a:t>家</a:t>
            </a:r>
            <a:r>
              <a:rPr dirty="0" sz="1200">
                <a:latin typeface="Calibri"/>
                <a:cs typeface="Calibri"/>
              </a:rPr>
              <a:t>/</a:t>
            </a:r>
            <a:r>
              <a:rPr dirty="0" sz="1200" spc="0">
                <a:latin typeface="宋体"/>
                <a:cs typeface="宋体"/>
              </a:rPr>
              <a:t>地</a:t>
            </a:r>
            <a:r>
              <a:rPr dirty="0" sz="1200">
                <a:latin typeface="宋体"/>
                <a:cs typeface="宋体"/>
              </a:rPr>
              <a:t>区</a:t>
            </a:r>
            <a:r>
              <a:rPr dirty="0" sz="1200" spc="0">
                <a:latin typeface="宋体"/>
                <a:cs typeface="宋体"/>
              </a:rPr>
              <a:t>的智</a:t>
            </a:r>
            <a:r>
              <a:rPr dirty="0" sz="1200">
                <a:latin typeface="宋体"/>
                <a:cs typeface="宋体"/>
              </a:rPr>
              <a:t>慧</a:t>
            </a:r>
            <a:r>
              <a:rPr dirty="0" sz="1200" spc="0">
                <a:latin typeface="宋体"/>
                <a:cs typeface="宋体"/>
              </a:rPr>
              <a:t>建筑</a:t>
            </a:r>
            <a:r>
              <a:rPr dirty="0" sz="1200">
                <a:latin typeface="宋体"/>
                <a:cs typeface="宋体"/>
              </a:rPr>
              <a:t>领</a:t>
            </a:r>
            <a:r>
              <a:rPr dirty="0" sz="1200" spc="0">
                <a:latin typeface="宋体"/>
                <a:cs typeface="宋体"/>
              </a:rPr>
              <a:t>域部</a:t>
            </a:r>
            <a:r>
              <a:rPr dirty="0" sz="1200">
                <a:latin typeface="宋体"/>
                <a:cs typeface="宋体"/>
              </a:rPr>
              <a:t>署</a:t>
            </a:r>
            <a:r>
              <a:rPr dirty="0" sz="1200" spc="0">
                <a:latin typeface="宋体"/>
                <a:cs typeface="宋体"/>
              </a:rPr>
              <a:t>应用</a:t>
            </a:r>
            <a:r>
              <a:rPr dirty="0" sz="1200">
                <a:latin typeface="宋体"/>
                <a:cs typeface="宋体"/>
              </a:rPr>
              <a:t>，</a:t>
            </a:r>
            <a:r>
              <a:rPr dirty="0" sz="1200" spc="0">
                <a:latin typeface="宋体"/>
                <a:cs typeface="宋体"/>
              </a:rPr>
              <a:t>例如</a:t>
            </a:r>
            <a:r>
              <a:rPr dirty="0" sz="1200">
                <a:latin typeface="宋体"/>
                <a:cs typeface="宋体"/>
              </a:rPr>
              <a:t>南</a:t>
            </a:r>
            <a:r>
              <a:rPr dirty="0" sz="1200" spc="0">
                <a:latin typeface="宋体"/>
                <a:cs typeface="宋体"/>
              </a:rPr>
              <a:t>京长</a:t>
            </a:r>
            <a:r>
              <a:rPr dirty="0" sz="1200">
                <a:latin typeface="宋体"/>
                <a:cs typeface="宋体"/>
              </a:rPr>
              <a:t>江</a:t>
            </a:r>
            <a:r>
              <a:rPr dirty="0" sz="1200" spc="0">
                <a:latin typeface="宋体"/>
                <a:cs typeface="宋体"/>
              </a:rPr>
              <a:t>都市</a:t>
            </a:r>
            <a:r>
              <a:rPr dirty="0" sz="1200">
                <a:latin typeface="宋体"/>
                <a:cs typeface="宋体"/>
              </a:rPr>
              <a:t>楼</a:t>
            </a:r>
            <a:r>
              <a:rPr dirty="0" sz="1200" spc="0">
                <a:latin typeface="宋体"/>
                <a:cs typeface="宋体"/>
              </a:rPr>
              <a:t>宇科</a:t>
            </a:r>
            <a:r>
              <a:rPr dirty="0" sz="1200">
                <a:latin typeface="宋体"/>
                <a:cs typeface="宋体"/>
              </a:rPr>
              <a:t>技 有限责任</a:t>
            </a:r>
            <a:r>
              <a:rPr dirty="0" sz="1200" spc="0">
                <a:latin typeface="宋体"/>
                <a:cs typeface="宋体"/>
              </a:rPr>
              <a:t>公</a:t>
            </a:r>
            <a:r>
              <a:rPr dirty="0" sz="1200">
                <a:latin typeface="宋体"/>
                <a:cs typeface="宋体"/>
              </a:rPr>
              <a:t>司形成了</a:t>
            </a:r>
            <a:r>
              <a:rPr dirty="0" sz="1200" spc="-330">
                <a:latin typeface="宋体"/>
                <a:cs typeface="宋体"/>
              </a:rPr>
              <a:t> </a:t>
            </a:r>
            <a:r>
              <a:rPr dirty="0" sz="1200" spc="-20">
                <a:latin typeface="Calibri"/>
                <a:cs typeface="Calibri"/>
              </a:rPr>
              <a:t>Trenerg</a:t>
            </a:r>
            <a:r>
              <a:rPr dirty="0" sz="1200" spc="-5">
                <a:latin typeface="Calibri"/>
                <a:cs typeface="Calibri"/>
              </a:rPr>
              <a:t> </a:t>
            </a:r>
            <a:r>
              <a:rPr dirty="0" sz="1200">
                <a:latin typeface="宋体"/>
                <a:cs typeface="宋体"/>
              </a:rPr>
              <a:t>建筑运营</a:t>
            </a:r>
            <a:r>
              <a:rPr dirty="0" sz="1200" spc="0">
                <a:latin typeface="宋体"/>
                <a:cs typeface="宋体"/>
              </a:rPr>
              <a:t>管</a:t>
            </a:r>
            <a:r>
              <a:rPr dirty="0" sz="1200">
                <a:latin typeface="宋体"/>
                <a:cs typeface="宋体"/>
              </a:rPr>
              <a:t>理系统平台、天津市实</a:t>
            </a:r>
            <a:r>
              <a:rPr dirty="0" sz="1200" spc="0">
                <a:latin typeface="宋体"/>
                <a:cs typeface="宋体"/>
              </a:rPr>
              <a:t>想</a:t>
            </a:r>
            <a:r>
              <a:rPr dirty="0" sz="1200">
                <a:latin typeface="宋体"/>
                <a:cs typeface="宋体"/>
              </a:rPr>
              <a:t>科技有限公司 形成的能源管理平台套件</a:t>
            </a:r>
            <a:r>
              <a:rPr dirty="0" sz="1200" spc="-470">
                <a:latin typeface="宋体"/>
                <a:cs typeface="宋体"/>
              </a:rPr>
              <a:t>、</a:t>
            </a:r>
            <a:r>
              <a:rPr dirty="0" sz="1200">
                <a:latin typeface="宋体"/>
                <a:cs typeface="宋体"/>
              </a:rPr>
              <a:t>北京新创磐田工程技术有限公司开发了快速的冷站群 控工具包</a:t>
            </a:r>
            <a:r>
              <a:rPr dirty="0" sz="1200" spc="-305">
                <a:latin typeface="宋体"/>
                <a:cs typeface="宋体"/>
              </a:rPr>
              <a:t> </a:t>
            </a:r>
            <a:r>
              <a:rPr dirty="0" sz="1200" spc="-10">
                <a:latin typeface="Calibri"/>
                <a:cs typeface="Calibri"/>
              </a:rPr>
              <a:t>iStrategy</a:t>
            </a:r>
            <a:r>
              <a:rPr dirty="0" sz="1200" spc="15">
                <a:latin typeface="Calibri"/>
                <a:cs typeface="Calibri"/>
              </a:rPr>
              <a:t> </a:t>
            </a:r>
            <a:r>
              <a:rPr dirty="0" sz="1200">
                <a:latin typeface="宋体"/>
                <a:cs typeface="宋体"/>
              </a:rPr>
              <a:t>等等</a:t>
            </a:r>
            <a:r>
              <a:rPr dirty="0" sz="1200" spc="-5">
                <a:latin typeface="Calibri"/>
                <a:cs typeface="Calibri"/>
              </a:rPr>
              <a:t>[25]</a:t>
            </a:r>
            <a:r>
              <a:rPr dirty="0" sz="1200">
                <a:latin typeface="宋体"/>
                <a:cs typeface="宋体"/>
              </a:rPr>
              <a:t>。</a:t>
            </a:r>
            <a:endParaRPr sz="1200">
              <a:latin typeface="宋体"/>
              <a:cs typeface="宋体"/>
            </a:endParaRPr>
          </a:p>
          <a:p>
            <a:pPr algn="just" marL="12700" marR="80645" indent="304800">
              <a:lnSpc>
                <a:spcPct val="162500"/>
              </a:lnSpc>
            </a:pPr>
            <a:r>
              <a:rPr dirty="0" sz="1200">
                <a:latin typeface="宋体"/>
                <a:cs typeface="宋体"/>
              </a:rPr>
              <a:t>目前</a:t>
            </a:r>
            <a:r>
              <a:rPr dirty="0" sz="1200" spc="-160">
                <a:latin typeface="宋体"/>
                <a:cs typeface="宋体"/>
              </a:rPr>
              <a:t>，</a:t>
            </a:r>
            <a:r>
              <a:rPr dirty="0" sz="1200">
                <a:latin typeface="宋体"/>
                <a:cs typeface="宋体"/>
              </a:rPr>
              <a:t>边缘计算仍具有广阔的发展空间</a:t>
            </a:r>
            <a:r>
              <a:rPr dirty="0" sz="1200" spc="-160">
                <a:latin typeface="宋体"/>
                <a:cs typeface="宋体"/>
              </a:rPr>
              <a:t>。</a:t>
            </a:r>
            <a:r>
              <a:rPr dirty="0" sz="1200">
                <a:latin typeface="宋体"/>
                <a:cs typeface="宋体"/>
              </a:rPr>
              <a:t>相信在不久的未来</a:t>
            </a:r>
            <a:r>
              <a:rPr dirty="0" sz="1200" spc="-160">
                <a:latin typeface="宋体"/>
                <a:cs typeface="宋体"/>
              </a:rPr>
              <a:t>，</a:t>
            </a:r>
            <a:r>
              <a:rPr dirty="0" sz="1200">
                <a:latin typeface="宋体"/>
                <a:cs typeface="宋体"/>
              </a:rPr>
              <a:t>我们将会在更 </a:t>
            </a:r>
            <a:r>
              <a:rPr dirty="0" sz="1200" spc="10">
                <a:latin typeface="宋体"/>
                <a:cs typeface="宋体"/>
              </a:rPr>
              <a:t>多领域</a:t>
            </a:r>
            <a:r>
              <a:rPr dirty="0" sz="1200" spc="0">
                <a:latin typeface="宋体"/>
                <a:cs typeface="宋体"/>
              </a:rPr>
              <a:t>与</a:t>
            </a:r>
            <a:r>
              <a:rPr dirty="0" sz="1200" spc="10">
                <a:latin typeface="宋体"/>
                <a:cs typeface="宋体"/>
              </a:rPr>
              <a:t>生活场景中</a:t>
            </a:r>
            <a:r>
              <a:rPr dirty="0" sz="1200" spc="0">
                <a:latin typeface="宋体"/>
                <a:cs typeface="宋体"/>
              </a:rPr>
              <a:t>看</a:t>
            </a:r>
            <a:r>
              <a:rPr dirty="0" sz="1200" spc="10">
                <a:latin typeface="宋体"/>
                <a:cs typeface="宋体"/>
              </a:rPr>
              <a:t>到边缘计算</a:t>
            </a:r>
            <a:r>
              <a:rPr dirty="0" sz="1200" spc="0">
                <a:latin typeface="宋体"/>
                <a:cs typeface="宋体"/>
              </a:rPr>
              <a:t>的</a:t>
            </a:r>
            <a:r>
              <a:rPr dirty="0" sz="1200" spc="10">
                <a:latin typeface="宋体"/>
                <a:cs typeface="宋体"/>
              </a:rPr>
              <a:t>身影。它们的</a:t>
            </a:r>
            <a:r>
              <a:rPr dirty="0" sz="1200" spc="0">
                <a:latin typeface="宋体"/>
                <a:cs typeface="宋体"/>
              </a:rPr>
              <a:t>出</a:t>
            </a:r>
            <a:r>
              <a:rPr dirty="0" sz="1200" spc="10">
                <a:latin typeface="宋体"/>
                <a:cs typeface="宋体"/>
              </a:rPr>
              <a:t>现也将大大</a:t>
            </a:r>
            <a:r>
              <a:rPr dirty="0" sz="1200" spc="0">
                <a:latin typeface="宋体"/>
                <a:cs typeface="宋体"/>
              </a:rPr>
              <a:t>改</a:t>
            </a:r>
            <a:r>
              <a:rPr dirty="0" sz="1200" spc="10">
                <a:latin typeface="宋体"/>
                <a:cs typeface="宋体"/>
              </a:rPr>
              <a:t>变我们的</a:t>
            </a:r>
            <a:r>
              <a:rPr dirty="0" sz="1200">
                <a:latin typeface="宋体"/>
                <a:cs typeface="宋体"/>
              </a:rPr>
              <a:t>生 活，帮助我们</a:t>
            </a:r>
            <a:r>
              <a:rPr dirty="0" sz="1200">
                <a:latin typeface="Calibri"/>
                <a:cs typeface="Calibri"/>
              </a:rPr>
              <a:t>“</a:t>
            </a:r>
            <a:r>
              <a:rPr dirty="0" sz="1200">
                <a:latin typeface="宋体"/>
                <a:cs typeface="宋体"/>
              </a:rPr>
              <a:t>解锁</a:t>
            </a:r>
            <a:r>
              <a:rPr dirty="0" sz="1200" spc="-15">
                <a:latin typeface="Calibri"/>
                <a:cs typeface="Calibri"/>
              </a:rPr>
              <a:t>”</a:t>
            </a:r>
            <a:r>
              <a:rPr dirty="0" sz="1200">
                <a:latin typeface="宋体"/>
                <a:cs typeface="宋体"/>
              </a:rPr>
              <a:t>更多新技能。</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2.4</a:t>
            </a:r>
            <a:r>
              <a:rPr dirty="0" sz="1200" spc="60">
                <a:latin typeface="Cambria"/>
                <a:cs typeface="Cambria"/>
              </a:rPr>
              <a:t> </a:t>
            </a:r>
            <a:r>
              <a:rPr dirty="0" sz="1200">
                <a:latin typeface="黑体"/>
                <a:cs typeface="黑体"/>
              </a:rPr>
              <a:t>软件定义网络技术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2.4.1</a:t>
            </a:r>
            <a:r>
              <a:rPr dirty="0" sz="1200" spc="55">
                <a:latin typeface="Calibri"/>
                <a:cs typeface="Calibri"/>
              </a:rPr>
              <a:t> </a:t>
            </a:r>
            <a:r>
              <a:rPr dirty="0" sz="1200">
                <a:latin typeface="黑体"/>
                <a:cs typeface="黑体"/>
              </a:rPr>
              <a:t>软件定义网络技术概述及发展现状</a:t>
            </a:r>
            <a:endParaRPr sz="1200">
              <a:latin typeface="黑体"/>
              <a:cs typeface="黑体"/>
            </a:endParaRPr>
          </a:p>
          <a:p>
            <a:pPr algn="just" marL="12700" marR="70485" indent="304800">
              <a:lnSpc>
                <a:spcPct val="162500"/>
              </a:lnSpc>
              <a:spcBef>
                <a:spcPts val="385"/>
              </a:spcBef>
            </a:pPr>
            <a:r>
              <a:rPr dirty="0" sz="1200">
                <a:latin typeface="Calibri"/>
                <a:cs typeface="Calibri"/>
              </a:rPr>
              <a:t>2009</a:t>
            </a:r>
            <a:r>
              <a:rPr dirty="0" sz="1200" spc="100">
                <a:latin typeface="Calibri"/>
                <a:cs typeface="Calibri"/>
              </a:rPr>
              <a:t> </a:t>
            </a:r>
            <a:r>
              <a:rPr dirty="0" sz="1200" spc="75">
                <a:latin typeface="宋体"/>
                <a:cs typeface="宋体"/>
              </a:rPr>
              <a:t>年</a:t>
            </a:r>
            <a:r>
              <a:rPr dirty="0" sz="1200" spc="60">
                <a:latin typeface="宋体"/>
                <a:cs typeface="宋体"/>
              </a:rPr>
              <a:t>，</a:t>
            </a:r>
            <a:r>
              <a:rPr dirty="0" sz="1200" spc="75">
                <a:latin typeface="宋体"/>
                <a:cs typeface="宋体"/>
              </a:rPr>
              <a:t>基</a:t>
            </a:r>
            <a:r>
              <a:rPr dirty="0" sz="1200">
                <a:latin typeface="宋体"/>
                <a:cs typeface="宋体"/>
              </a:rPr>
              <a:t>于</a:t>
            </a:r>
            <a:r>
              <a:rPr dirty="0" sz="1200" spc="-204">
                <a:latin typeface="宋体"/>
                <a:cs typeface="宋体"/>
              </a:rPr>
              <a:t> </a:t>
            </a:r>
            <a:r>
              <a:rPr dirty="0" sz="1200" spc="0">
                <a:latin typeface="Calibri"/>
                <a:cs typeface="Calibri"/>
              </a:rPr>
              <a:t>OpenFlow</a:t>
            </a:r>
            <a:r>
              <a:rPr dirty="0" sz="1200" spc="0">
                <a:latin typeface="宋体"/>
                <a:cs typeface="宋体"/>
              </a:rPr>
              <a:t>，</a:t>
            </a:r>
            <a:r>
              <a:rPr dirty="0" sz="1200" spc="0">
                <a:latin typeface="Calibri"/>
                <a:cs typeface="Calibri"/>
              </a:rPr>
              <a:t>Nick</a:t>
            </a:r>
            <a:r>
              <a:rPr dirty="0" sz="1200" spc="90">
                <a:latin typeface="Calibri"/>
                <a:cs typeface="Calibri"/>
              </a:rPr>
              <a:t> </a:t>
            </a:r>
            <a:r>
              <a:rPr dirty="0" sz="1200" spc="-10">
                <a:latin typeface="Calibri"/>
                <a:cs typeface="Calibri"/>
              </a:rPr>
              <a:t>Mckeown</a:t>
            </a:r>
            <a:r>
              <a:rPr dirty="0" sz="1200" spc="114">
                <a:latin typeface="Calibri"/>
                <a:cs typeface="Calibri"/>
              </a:rPr>
              <a:t> </a:t>
            </a:r>
            <a:r>
              <a:rPr dirty="0" sz="1200" spc="75">
                <a:latin typeface="宋体"/>
                <a:cs typeface="宋体"/>
              </a:rPr>
              <a:t>教</a:t>
            </a:r>
            <a:r>
              <a:rPr dirty="0" sz="1200" spc="60">
                <a:latin typeface="宋体"/>
                <a:cs typeface="宋体"/>
              </a:rPr>
              <a:t>授</a:t>
            </a:r>
            <a:r>
              <a:rPr dirty="0" sz="1200" spc="75">
                <a:latin typeface="宋体"/>
                <a:cs typeface="宋体"/>
              </a:rPr>
              <a:t>正式提</a:t>
            </a:r>
            <a:r>
              <a:rPr dirty="0" sz="1200" spc="60">
                <a:latin typeface="宋体"/>
                <a:cs typeface="宋体"/>
              </a:rPr>
              <a:t>出</a:t>
            </a:r>
            <a:r>
              <a:rPr dirty="0" sz="1200">
                <a:latin typeface="宋体"/>
                <a:cs typeface="宋体"/>
              </a:rPr>
              <a:t>了</a:t>
            </a:r>
            <a:r>
              <a:rPr dirty="0" sz="1200" spc="-215">
                <a:latin typeface="宋体"/>
                <a:cs typeface="宋体"/>
              </a:rPr>
              <a:t> </a:t>
            </a:r>
            <a:r>
              <a:rPr dirty="0" sz="1200" spc="0">
                <a:latin typeface="Calibri"/>
                <a:cs typeface="Calibri"/>
              </a:rPr>
              <a:t>SDN</a:t>
            </a:r>
            <a:r>
              <a:rPr dirty="0" sz="1200" spc="0">
                <a:latin typeface="宋体"/>
                <a:cs typeface="宋体"/>
              </a:rPr>
              <a:t>（</a:t>
            </a:r>
            <a:r>
              <a:rPr dirty="0" sz="1200" spc="0">
                <a:latin typeface="Calibri"/>
                <a:cs typeface="Calibri"/>
              </a:rPr>
              <a:t>Software  </a:t>
            </a:r>
            <a:r>
              <a:rPr dirty="0" sz="1200" spc="-5">
                <a:latin typeface="Calibri"/>
                <a:cs typeface="Calibri"/>
              </a:rPr>
              <a:t>Defined</a:t>
            </a:r>
            <a:r>
              <a:rPr dirty="0" sz="1200" spc="10">
                <a:latin typeface="Calibri"/>
                <a:cs typeface="Calibri"/>
              </a:rPr>
              <a:t> </a:t>
            </a:r>
            <a:r>
              <a:rPr dirty="0" sz="1200" spc="-5">
                <a:latin typeface="Calibri"/>
                <a:cs typeface="Calibri"/>
              </a:rPr>
              <a:t>Network</a:t>
            </a:r>
            <a:r>
              <a:rPr dirty="0" sz="1200" spc="-5">
                <a:latin typeface="宋体"/>
                <a:cs typeface="宋体"/>
              </a:rPr>
              <a:t>，</a:t>
            </a:r>
            <a:r>
              <a:rPr dirty="0" sz="1200" spc="0">
                <a:latin typeface="宋体"/>
                <a:cs typeface="宋体"/>
              </a:rPr>
              <a:t>软件定</a:t>
            </a:r>
            <a:r>
              <a:rPr dirty="0" sz="1200">
                <a:latin typeface="宋体"/>
                <a:cs typeface="宋体"/>
              </a:rPr>
              <a:t>义</a:t>
            </a:r>
            <a:r>
              <a:rPr dirty="0" sz="1200" spc="0">
                <a:latin typeface="宋体"/>
                <a:cs typeface="宋体"/>
              </a:rPr>
              <a:t>网络</a:t>
            </a:r>
            <a:r>
              <a:rPr dirty="0" sz="1200" spc="-590">
                <a:latin typeface="宋体"/>
                <a:cs typeface="宋体"/>
              </a:rPr>
              <a:t>）</a:t>
            </a:r>
            <a:r>
              <a:rPr dirty="0" sz="1200" spc="0">
                <a:latin typeface="宋体"/>
                <a:cs typeface="宋体"/>
              </a:rPr>
              <a:t>。</a:t>
            </a:r>
            <a:r>
              <a:rPr dirty="0" sz="1200">
                <a:latin typeface="Calibri"/>
                <a:cs typeface="Calibri"/>
              </a:rPr>
              <a:t>SDN</a:t>
            </a:r>
            <a:r>
              <a:rPr dirty="0" sz="1200" spc="50">
                <a:latin typeface="Calibri"/>
                <a:cs typeface="Calibri"/>
              </a:rPr>
              <a:t> </a:t>
            </a:r>
            <a:r>
              <a:rPr dirty="0" sz="1200" spc="0">
                <a:latin typeface="宋体"/>
                <a:cs typeface="宋体"/>
              </a:rPr>
              <a:t>区别于传</a:t>
            </a:r>
            <a:r>
              <a:rPr dirty="0" sz="1200">
                <a:latin typeface="宋体"/>
                <a:cs typeface="宋体"/>
              </a:rPr>
              <a:t>统</a:t>
            </a:r>
            <a:r>
              <a:rPr dirty="0" sz="1200" spc="0">
                <a:latin typeface="宋体"/>
                <a:cs typeface="宋体"/>
              </a:rPr>
              <a:t>网络体系架构的</a:t>
            </a:r>
            <a:r>
              <a:rPr dirty="0" sz="1200">
                <a:latin typeface="宋体"/>
                <a:cs typeface="宋体"/>
              </a:rPr>
              <a:t>重</a:t>
            </a:r>
            <a:r>
              <a:rPr dirty="0" sz="1200" spc="0">
                <a:latin typeface="宋体"/>
                <a:cs typeface="宋体"/>
              </a:rPr>
              <a:t>要标志</a:t>
            </a:r>
            <a:r>
              <a:rPr dirty="0" sz="1200">
                <a:latin typeface="宋体"/>
                <a:cs typeface="宋体"/>
              </a:rPr>
              <a:t>是 控制和转发分离，如图</a:t>
            </a:r>
            <a:r>
              <a:rPr dirty="0" sz="1200" spc="-305">
                <a:latin typeface="宋体"/>
                <a:cs typeface="宋体"/>
              </a:rPr>
              <a:t> </a:t>
            </a:r>
            <a:r>
              <a:rPr dirty="0" sz="1200">
                <a:latin typeface="Calibri"/>
                <a:cs typeface="Calibri"/>
              </a:rPr>
              <a:t>15</a:t>
            </a:r>
            <a:r>
              <a:rPr dirty="0" sz="1200" spc="10">
                <a:latin typeface="Calibri"/>
                <a:cs typeface="Calibri"/>
              </a:rPr>
              <a:t> </a:t>
            </a:r>
            <a:r>
              <a:rPr dirty="0" sz="1200">
                <a:latin typeface="宋体"/>
                <a:cs typeface="宋体"/>
              </a:rPr>
              <a:t>所示。</a:t>
            </a:r>
            <a:endParaRPr sz="1200">
              <a:latin typeface="宋体"/>
              <a:cs typeface="宋体"/>
            </a:endParaRPr>
          </a:p>
        </p:txBody>
      </p:sp>
      <p:sp>
        <p:nvSpPr>
          <p:cNvPr id="3" name="object 3"/>
          <p:cNvSpPr/>
          <p:nvPr/>
        </p:nvSpPr>
        <p:spPr>
          <a:xfrm>
            <a:off x="1282461" y="6591617"/>
            <a:ext cx="5104283" cy="2543001"/>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53119" y="9298178"/>
            <a:ext cx="31496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325" b="1">
                <a:latin typeface="黑体"/>
                <a:cs typeface="黑体"/>
              </a:rPr>
              <a:t> </a:t>
            </a:r>
            <a:r>
              <a:rPr dirty="0" sz="1000" spc="-5" b="0">
                <a:latin typeface="等线 Light"/>
                <a:cs typeface="等线 Light"/>
              </a:rPr>
              <a:t>15</a:t>
            </a:r>
            <a:endParaRPr sz="1000">
              <a:latin typeface="等线 Light"/>
              <a:cs typeface="等线 Light"/>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29</a:t>
            </a:r>
          </a:p>
        </p:txBody>
      </p:sp>
      <p:sp>
        <p:nvSpPr>
          <p:cNvPr id="5" name="object 5"/>
          <p:cNvSpPr txBox="1"/>
          <p:nvPr/>
        </p:nvSpPr>
        <p:spPr>
          <a:xfrm>
            <a:off x="3050539" y="9298178"/>
            <a:ext cx="2064385" cy="177165"/>
          </a:xfrm>
          <a:prstGeom prst="rect">
            <a:avLst/>
          </a:prstGeom>
        </p:spPr>
        <p:txBody>
          <a:bodyPr wrap="square" lIns="0" tIns="12065" rIns="0" bIns="0" rtlCol="0" vert="horz">
            <a:spAutoFit/>
          </a:bodyPr>
          <a:lstStyle/>
          <a:p>
            <a:pPr marL="12700">
              <a:lnSpc>
                <a:spcPct val="100000"/>
              </a:lnSpc>
              <a:spcBef>
                <a:spcPts val="95"/>
              </a:spcBef>
            </a:pPr>
            <a:r>
              <a:rPr dirty="0" sz="1000" spc="-5" b="1">
                <a:latin typeface="黑体"/>
                <a:cs typeface="黑体"/>
              </a:rPr>
              <a:t>软</a:t>
            </a:r>
            <a:r>
              <a:rPr dirty="0" sz="1000" spc="-10" b="1">
                <a:latin typeface="黑体"/>
                <a:cs typeface="黑体"/>
              </a:rPr>
              <a:t>件</a:t>
            </a:r>
            <a:r>
              <a:rPr dirty="0" sz="1000" spc="-5" b="1">
                <a:latin typeface="黑体"/>
                <a:cs typeface="黑体"/>
              </a:rPr>
              <a:t>定义</a:t>
            </a:r>
            <a:r>
              <a:rPr dirty="0" sz="1000" spc="-10" b="1">
                <a:latin typeface="黑体"/>
                <a:cs typeface="黑体"/>
              </a:rPr>
              <a:t>网</a:t>
            </a:r>
            <a:r>
              <a:rPr dirty="0" sz="1000" spc="-5" b="1">
                <a:latin typeface="黑体"/>
                <a:cs typeface="黑体"/>
              </a:rPr>
              <a:t>络与</a:t>
            </a:r>
            <a:r>
              <a:rPr dirty="0" sz="1000" spc="-10" b="1">
                <a:latin typeface="黑体"/>
                <a:cs typeface="黑体"/>
              </a:rPr>
              <a:t>传</a:t>
            </a:r>
            <a:r>
              <a:rPr dirty="0" sz="1000" spc="-5" b="1">
                <a:latin typeface="黑体"/>
                <a:cs typeface="黑体"/>
              </a:rPr>
              <a:t>统网</a:t>
            </a:r>
            <a:r>
              <a:rPr dirty="0" sz="1000" spc="-10" b="1">
                <a:latin typeface="黑体"/>
                <a:cs typeface="黑体"/>
              </a:rPr>
              <a:t>络</a:t>
            </a:r>
            <a:r>
              <a:rPr dirty="0" sz="1000" spc="-5" b="1">
                <a:latin typeface="黑体"/>
                <a:cs typeface="黑体"/>
              </a:rPr>
              <a:t>区别</a:t>
            </a:r>
            <a:r>
              <a:rPr dirty="0" sz="1000" spc="-10" b="1">
                <a:latin typeface="黑体"/>
                <a:cs typeface="黑体"/>
              </a:rPr>
              <a:t>示</a:t>
            </a:r>
            <a:r>
              <a:rPr dirty="0" sz="1000" spc="-5" b="1">
                <a:latin typeface="黑体"/>
                <a:cs typeface="黑体"/>
              </a:rPr>
              <a:t>意</a:t>
            </a:r>
            <a:r>
              <a:rPr dirty="0" sz="1000" spc="-10" b="1">
                <a:latin typeface="黑体"/>
                <a:cs typeface="黑体"/>
              </a:rPr>
              <a:t>图</a:t>
            </a:r>
            <a:endParaRPr sz="1000">
              <a:latin typeface="黑体"/>
              <a:cs typeface="黑体"/>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30</a:t>
            </a:r>
          </a:p>
        </p:txBody>
      </p:sp>
      <p:sp>
        <p:nvSpPr>
          <p:cNvPr id="2" name="object 2"/>
          <p:cNvSpPr txBox="1"/>
          <p:nvPr/>
        </p:nvSpPr>
        <p:spPr>
          <a:xfrm>
            <a:off x="1130300" y="528955"/>
            <a:ext cx="537781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1280" indent="304800">
              <a:lnSpc>
                <a:spcPct val="162500"/>
              </a:lnSpc>
            </a:pPr>
            <a:r>
              <a:rPr dirty="0" sz="1200" spc="0">
                <a:latin typeface="宋体"/>
                <a:cs typeface="宋体"/>
              </a:rPr>
              <a:t>软</a:t>
            </a:r>
            <a:r>
              <a:rPr dirty="0" sz="1200" spc="10">
                <a:latin typeface="宋体"/>
                <a:cs typeface="宋体"/>
              </a:rPr>
              <a:t>件</a:t>
            </a:r>
            <a:r>
              <a:rPr dirty="0" sz="1200" spc="0">
                <a:latin typeface="宋体"/>
                <a:cs typeface="宋体"/>
              </a:rPr>
              <a:t>定义</a:t>
            </a:r>
            <a:r>
              <a:rPr dirty="0" sz="1200" spc="10">
                <a:latin typeface="宋体"/>
                <a:cs typeface="宋体"/>
              </a:rPr>
              <a:t>网</a:t>
            </a:r>
            <a:r>
              <a:rPr dirty="0" sz="1200">
                <a:latin typeface="宋体"/>
                <a:cs typeface="宋体"/>
              </a:rPr>
              <a:t>络</a:t>
            </a:r>
            <a:r>
              <a:rPr dirty="0" sz="1200" spc="-275">
                <a:latin typeface="宋体"/>
                <a:cs typeface="宋体"/>
              </a:rPr>
              <a:t> </a:t>
            </a:r>
            <a:r>
              <a:rPr dirty="0" sz="1200">
                <a:latin typeface="Calibri"/>
                <a:cs typeface="Calibri"/>
              </a:rPr>
              <a:t>SDN</a:t>
            </a:r>
            <a:r>
              <a:rPr dirty="0" sz="1200" spc="40">
                <a:latin typeface="Calibri"/>
                <a:cs typeface="Calibri"/>
              </a:rPr>
              <a:t> </a:t>
            </a:r>
            <a:r>
              <a:rPr dirty="0" sz="1200" spc="0">
                <a:latin typeface="宋体"/>
                <a:cs typeface="宋体"/>
              </a:rPr>
              <a:t>是</a:t>
            </a:r>
            <a:r>
              <a:rPr dirty="0" sz="1200" spc="10">
                <a:latin typeface="宋体"/>
                <a:cs typeface="宋体"/>
              </a:rPr>
              <a:t>一</a:t>
            </a:r>
            <a:r>
              <a:rPr dirty="0" sz="1200" spc="0">
                <a:latin typeface="宋体"/>
                <a:cs typeface="宋体"/>
              </a:rPr>
              <a:t>种新</a:t>
            </a:r>
            <a:r>
              <a:rPr dirty="0" sz="1200" spc="10">
                <a:latin typeface="宋体"/>
                <a:cs typeface="宋体"/>
              </a:rPr>
              <a:t>型</a:t>
            </a:r>
            <a:r>
              <a:rPr dirty="0" sz="1200" spc="0">
                <a:latin typeface="宋体"/>
                <a:cs typeface="宋体"/>
              </a:rPr>
              <a:t>的网</a:t>
            </a:r>
            <a:r>
              <a:rPr dirty="0" sz="1200" spc="10">
                <a:latin typeface="宋体"/>
                <a:cs typeface="宋体"/>
              </a:rPr>
              <a:t>络</a:t>
            </a:r>
            <a:r>
              <a:rPr dirty="0" sz="1200" spc="0">
                <a:latin typeface="宋体"/>
                <a:cs typeface="宋体"/>
              </a:rPr>
              <a:t>体系</a:t>
            </a:r>
            <a:r>
              <a:rPr dirty="0" sz="1200" spc="10">
                <a:latin typeface="宋体"/>
                <a:cs typeface="宋体"/>
              </a:rPr>
              <a:t>结</a:t>
            </a:r>
            <a:r>
              <a:rPr dirty="0" sz="1200" spc="0">
                <a:latin typeface="宋体"/>
                <a:cs typeface="宋体"/>
              </a:rPr>
              <a:t>构，其</a:t>
            </a:r>
            <a:r>
              <a:rPr dirty="0" sz="1200" spc="10">
                <a:latin typeface="宋体"/>
                <a:cs typeface="宋体"/>
              </a:rPr>
              <a:t>核</a:t>
            </a:r>
            <a:r>
              <a:rPr dirty="0" sz="1200" spc="0">
                <a:latin typeface="宋体"/>
                <a:cs typeface="宋体"/>
              </a:rPr>
              <a:t>心理</a:t>
            </a:r>
            <a:r>
              <a:rPr dirty="0" sz="1200" spc="10">
                <a:latin typeface="宋体"/>
                <a:cs typeface="宋体"/>
              </a:rPr>
              <a:t>念</a:t>
            </a:r>
            <a:r>
              <a:rPr dirty="0" sz="1200" spc="0">
                <a:latin typeface="宋体"/>
                <a:cs typeface="宋体"/>
              </a:rPr>
              <a:t>是通</a:t>
            </a:r>
            <a:r>
              <a:rPr dirty="0" sz="1200" spc="10">
                <a:latin typeface="宋体"/>
                <a:cs typeface="宋体"/>
              </a:rPr>
              <a:t>过</a:t>
            </a:r>
            <a:r>
              <a:rPr dirty="0" sz="1200" spc="0">
                <a:latin typeface="宋体"/>
                <a:cs typeface="宋体"/>
              </a:rPr>
              <a:t>应用</a:t>
            </a:r>
            <a:r>
              <a:rPr dirty="0" sz="1200">
                <a:latin typeface="宋体"/>
                <a:cs typeface="宋体"/>
              </a:rPr>
              <a:t>软 件对网络进行控制和管理</a:t>
            </a:r>
            <a:r>
              <a:rPr dirty="0" sz="1200" spc="-120">
                <a:latin typeface="宋体"/>
                <a:cs typeface="宋体"/>
              </a:rPr>
              <a:t>，</a:t>
            </a:r>
            <a:r>
              <a:rPr dirty="0" sz="1200">
                <a:latin typeface="宋体"/>
                <a:cs typeface="宋体"/>
              </a:rPr>
              <a:t>将网络控制与网络转发解耦合</a:t>
            </a:r>
            <a:r>
              <a:rPr dirty="0" sz="1200" spc="-110">
                <a:latin typeface="宋体"/>
                <a:cs typeface="宋体"/>
              </a:rPr>
              <a:t>，</a:t>
            </a:r>
            <a:r>
              <a:rPr dirty="0" sz="1200">
                <a:latin typeface="宋体"/>
                <a:cs typeface="宋体"/>
              </a:rPr>
              <a:t>构建开放</a:t>
            </a:r>
            <a:r>
              <a:rPr dirty="0" sz="1200" spc="-120">
                <a:latin typeface="宋体"/>
                <a:cs typeface="宋体"/>
              </a:rPr>
              <a:t>、</a:t>
            </a:r>
            <a:r>
              <a:rPr dirty="0" sz="1200">
                <a:latin typeface="宋体"/>
                <a:cs typeface="宋体"/>
              </a:rPr>
              <a:t>灵活</a:t>
            </a:r>
            <a:r>
              <a:rPr dirty="0" sz="1200" spc="-125">
                <a:latin typeface="宋体"/>
                <a:cs typeface="宋体"/>
              </a:rPr>
              <a:t>、</a:t>
            </a:r>
            <a:r>
              <a:rPr dirty="0" sz="1200">
                <a:latin typeface="宋体"/>
                <a:cs typeface="宋体"/>
              </a:rPr>
              <a:t>高 效</a:t>
            </a:r>
            <a:r>
              <a:rPr dirty="0" sz="1200" spc="0">
                <a:latin typeface="宋体"/>
                <a:cs typeface="宋体"/>
              </a:rPr>
              <a:t>、</a:t>
            </a:r>
            <a:r>
              <a:rPr dirty="0" sz="1200">
                <a:latin typeface="宋体"/>
                <a:cs typeface="宋体"/>
              </a:rPr>
              <a:t>可</a:t>
            </a:r>
            <a:r>
              <a:rPr dirty="0" sz="1200" spc="0">
                <a:latin typeface="宋体"/>
                <a:cs typeface="宋体"/>
              </a:rPr>
              <a:t>编</a:t>
            </a:r>
            <a:r>
              <a:rPr dirty="0" sz="1200">
                <a:latin typeface="宋体"/>
                <a:cs typeface="宋体"/>
              </a:rPr>
              <a:t>程</a:t>
            </a:r>
            <a:r>
              <a:rPr dirty="0" sz="1200" spc="0">
                <a:latin typeface="宋体"/>
                <a:cs typeface="宋体"/>
              </a:rPr>
              <a:t>的</a:t>
            </a:r>
            <a:r>
              <a:rPr dirty="0" sz="1200">
                <a:latin typeface="宋体"/>
                <a:cs typeface="宋体"/>
              </a:rPr>
              <a:t>网</a:t>
            </a:r>
            <a:r>
              <a:rPr dirty="0" sz="1200" spc="0">
                <a:latin typeface="宋体"/>
                <a:cs typeface="宋体"/>
              </a:rPr>
              <a:t>络</a:t>
            </a:r>
            <a:r>
              <a:rPr dirty="0" sz="1200">
                <a:latin typeface="宋体"/>
                <a:cs typeface="宋体"/>
              </a:rPr>
              <a:t>体</a:t>
            </a:r>
            <a:r>
              <a:rPr dirty="0" sz="1200" spc="0">
                <a:latin typeface="宋体"/>
                <a:cs typeface="宋体"/>
              </a:rPr>
              <a:t>系</a:t>
            </a:r>
            <a:r>
              <a:rPr dirty="0" sz="1200">
                <a:latin typeface="宋体"/>
                <a:cs typeface="宋体"/>
              </a:rPr>
              <a:t>结构</a:t>
            </a:r>
            <a:r>
              <a:rPr dirty="0" sz="1200" spc="-5">
                <a:latin typeface="Calibri"/>
                <a:cs typeface="Calibri"/>
              </a:rPr>
              <a:t>[26]</a:t>
            </a:r>
            <a:r>
              <a:rPr dirty="0" sz="1200">
                <a:latin typeface="宋体"/>
                <a:cs typeface="宋体"/>
              </a:rPr>
              <a:t>。</a:t>
            </a:r>
            <a:r>
              <a:rPr dirty="0" sz="1200" spc="0">
                <a:latin typeface="宋体"/>
                <a:cs typeface="宋体"/>
              </a:rPr>
              <a:t>说</a:t>
            </a:r>
            <a:r>
              <a:rPr dirty="0" sz="1200">
                <a:latin typeface="宋体"/>
                <a:cs typeface="宋体"/>
              </a:rPr>
              <a:t>通</a:t>
            </a:r>
            <a:r>
              <a:rPr dirty="0" sz="1200" spc="0">
                <a:latin typeface="宋体"/>
                <a:cs typeface="宋体"/>
              </a:rPr>
              <a:t>俗</a:t>
            </a:r>
            <a:r>
              <a:rPr dirty="0" sz="1200">
                <a:latin typeface="宋体"/>
                <a:cs typeface="宋体"/>
              </a:rPr>
              <a:t>一</a:t>
            </a:r>
            <a:r>
              <a:rPr dirty="0" sz="1200" spc="0">
                <a:latin typeface="宋体"/>
                <a:cs typeface="宋体"/>
              </a:rPr>
              <a:t>点</a:t>
            </a:r>
            <a:r>
              <a:rPr dirty="0" sz="1200">
                <a:latin typeface="宋体"/>
                <a:cs typeface="宋体"/>
              </a:rPr>
              <a:t>，</a:t>
            </a:r>
            <a:r>
              <a:rPr dirty="0" sz="1200" spc="0">
                <a:latin typeface="宋体"/>
                <a:cs typeface="宋体"/>
              </a:rPr>
              <a:t>就</a:t>
            </a:r>
            <a:r>
              <a:rPr dirty="0" sz="1200">
                <a:latin typeface="宋体"/>
                <a:cs typeface="宋体"/>
              </a:rPr>
              <a:t>是</a:t>
            </a:r>
            <a:r>
              <a:rPr dirty="0" sz="1200" spc="0">
                <a:latin typeface="宋体"/>
                <a:cs typeface="宋体"/>
              </a:rPr>
              <a:t>把</a:t>
            </a:r>
            <a:r>
              <a:rPr dirty="0" sz="1200">
                <a:latin typeface="Calibri"/>
                <a:cs typeface="Calibri"/>
              </a:rPr>
              <a:t>“</a:t>
            </a:r>
            <a:r>
              <a:rPr dirty="0" sz="1200">
                <a:latin typeface="宋体"/>
                <a:cs typeface="宋体"/>
              </a:rPr>
              <a:t>传</a:t>
            </a:r>
            <a:r>
              <a:rPr dirty="0" sz="1200" spc="0">
                <a:latin typeface="宋体"/>
                <a:cs typeface="宋体"/>
              </a:rPr>
              <a:t>统</a:t>
            </a:r>
            <a:r>
              <a:rPr dirty="0" sz="1200">
                <a:latin typeface="宋体"/>
                <a:cs typeface="宋体"/>
              </a:rPr>
              <a:t>软</a:t>
            </a:r>
            <a:r>
              <a:rPr dirty="0" sz="1200" spc="0">
                <a:latin typeface="宋体"/>
                <a:cs typeface="宋体"/>
              </a:rPr>
              <a:t>硬</a:t>
            </a:r>
            <a:r>
              <a:rPr dirty="0" sz="1200">
                <a:latin typeface="宋体"/>
                <a:cs typeface="宋体"/>
              </a:rPr>
              <a:t>件</a:t>
            </a:r>
            <a:r>
              <a:rPr dirty="0" sz="1200" spc="0">
                <a:latin typeface="宋体"/>
                <a:cs typeface="宋体"/>
              </a:rPr>
              <a:t>网络</a:t>
            </a:r>
            <a:r>
              <a:rPr dirty="0" sz="1200">
                <a:latin typeface="Calibri"/>
                <a:cs typeface="Calibri"/>
              </a:rPr>
              <a:t>”</a:t>
            </a:r>
            <a:r>
              <a:rPr dirty="0" sz="1200">
                <a:latin typeface="宋体"/>
                <a:cs typeface="宋体"/>
              </a:rPr>
              <a:t>给</a:t>
            </a:r>
            <a:r>
              <a:rPr dirty="0" sz="1200" spc="0">
                <a:latin typeface="宋体"/>
                <a:cs typeface="宋体"/>
              </a:rPr>
              <a:t>软</a:t>
            </a:r>
            <a:r>
              <a:rPr dirty="0" sz="1200">
                <a:latin typeface="宋体"/>
                <a:cs typeface="宋体"/>
              </a:rPr>
              <a:t>件 化、抽象化。</a:t>
            </a:r>
            <a:endParaRPr sz="1200">
              <a:latin typeface="宋体"/>
              <a:cs typeface="宋体"/>
            </a:endParaRPr>
          </a:p>
          <a:p>
            <a:pPr marL="317500">
              <a:lnSpc>
                <a:spcPct val="100000"/>
              </a:lnSpc>
              <a:spcBef>
                <a:spcPts val="900"/>
              </a:spcBef>
            </a:pPr>
            <a:r>
              <a:rPr dirty="0" sz="1200">
                <a:latin typeface="Calibri"/>
                <a:cs typeface="Calibri"/>
              </a:rPr>
              <a:t>SDN</a:t>
            </a:r>
            <a:r>
              <a:rPr dirty="0" sz="1200" spc="10">
                <a:latin typeface="Calibri"/>
                <a:cs typeface="Calibri"/>
              </a:rPr>
              <a:t> </a:t>
            </a:r>
            <a:r>
              <a:rPr dirty="0" sz="1200">
                <a:latin typeface="宋体"/>
                <a:cs typeface="宋体"/>
              </a:rPr>
              <a:t>带来的好处，显而易见：</a:t>
            </a:r>
            <a:endParaRPr sz="1200">
              <a:latin typeface="宋体"/>
              <a:cs typeface="宋体"/>
            </a:endParaRPr>
          </a:p>
          <a:p>
            <a:pPr algn="just" marL="12700" marR="82550" indent="304800">
              <a:lnSpc>
                <a:spcPct val="162500"/>
              </a:lnSpc>
              <a:buFont typeface="Calibri"/>
              <a:buAutoNum type="arabicPeriod"/>
              <a:tabLst>
                <a:tab pos="511175" algn="l"/>
              </a:tabLst>
            </a:pPr>
            <a:r>
              <a:rPr dirty="0" sz="1200" spc="0">
                <a:latin typeface="宋体"/>
                <a:cs typeface="宋体"/>
              </a:rPr>
              <a:t>控制和</a:t>
            </a:r>
            <a:r>
              <a:rPr dirty="0" sz="1200" spc="10">
                <a:latin typeface="宋体"/>
                <a:cs typeface="宋体"/>
              </a:rPr>
              <a:t>转</a:t>
            </a:r>
            <a:r>
              <a:rPr dirty="0" sz="1200" spc="0">
                <a:latin typeface="宋体"/>
                <a:cs typeface="宋体"/>
              </a:rPr>
              <a:t>发分离：各硬</a:t>
            </a:r>
            <a:r>
              <a:rPr dirty="0" sz="1200" spc="10">
                <a:latin typeface="宋体"/>
                <a:cs typeface="宋体"/>
              </a:rPr>
              <a:t>件</a:t>
            </a:r>
            <a:r>
              <a:rPr dirty="0" sz="1200" spc="0">
                <a:latin typeface="宋体"/>
                <a:cs typeface="宋体"/>
              </a:rPr>
              <a:t>制造商不用再</a:t>
            </a:r>
            <a:r>
              <a:rPr dirty="0" sz="1200" spc="10">
                <a:latin typeface="宋体"/>
                <a:cs typeface="宋体"/>
              </a:rPr>
              <a:t>针</a:t>
            </a:r>
            <a:r>
              <a:rPr dirty="0" sz="1200" spc="0">
                <a:latin typeface="宋体"/>
                <a:cs typeface="宋体"/>
              </a:rPr>
              <a:t>对每个硬件设</a:t>
            </a:r>
            <a:r>
              <a:rPr dirty="0" sz="1200" spc="10">
                <a:latin typeface="宋体"/>
                <a:cs typeface="宋体"/>
              </a:rPr>
              <a:t>计</a:t>
            </a:r>
            <a:r>
              <a:rPr dirty="0" sz="1200" spc="0">
                <a:latin typeface="宋体"/>
                <a:cs typeface="宋体"/>
              </a:rPr>
              <a:t>和安装对应</a:t>
            </a:r>
            <a:r>
              <a:rPr dirty="0" sz="1200">
                <a:latin typeface="宋体"/>
                <a:cs typeface="宋体"/>
              </a:rPr>
              <a:t>的 软件系统</a:t>
            </a:r>
            <a:r>
              <a:rPr dirty="0" sz="1200" spc="-160">
                <a:latin typeface="宋体"/>
                <a:cs typeface="宋体"/>
              </a:rPr>
              <a:t>，</a:t>
            </a:r>
            <a:r>
              <a:rPr dirty="0" sz="1200">
                <a:latin typeface="宋体"/>
                <a:cs typeface="宋体"/>
              </a:rPr>
              <a:t>而是实施控制管理软件化</a:t>
            </a:r>
            <a:r>
              <a:rPr dirty="0" sz="1200" spc="-160">
                <a:latin typeface="宋体"/>
                <a:cs typeface="宋体"/>
              </a:rPr>
              <a:t>，</a:t>
            </a:r>
            <a:r>
              <a:rPr dirty="0" sz="1200">
                <a:latin typeface="宋体"/>
                <a:cs typeface="宋体"/>
              </a:rPr>
              <a:t>有利于网络的智能化</a:t>
            </a:r>
            <a:r>
              <a:rPr dirty="0" sz="1200" spc="-160">
                <a:latin typeface="宋体"/>
                <a:cs typeface="宋体"/>
              </a:rPr>
              <a:t>、</a:t>
            </a:r>
            <a:r>
              <a:rPr dirty="0" sz="1200">
                <a:latin typeface="宋体"/>
                <a:cs typeface="宋体"/>
              </a:rPr>
              <a:t>自动化和硬件的通 用化，打破了垄断，降低了设备成本。</a:t>
            </a:r>
            <a:endParaRPr sz="1200">
              <a:latin typeface="宋体"/>
              <a:cs typeface="宋体"/>
            </a:endParaRPr>
          </a:p>
          <a:p>
            <a:pPr algn="just" marL="12700" marR="81280" indent="304800">
              <a:lnSpc>
                <a:spcPct val="162500"/>
              </a:lnSpc>
              <a:buAutoNum type="arabicPeriod"/>
              <a:tabLst>
                <a:tab pos="467359" algn="l"/>
              </a:tabLst>
            </a:pPr>
            <a:r>
              <a:rPr dirty="0" sz="1200">
                <a:latin typeface="Calibri"/>
                <a:cs typeface="Calibri"/>
              </a:rPr>
              <a:t>SDN</a:t>
            </a:r>
            <a:r>
              <a:rPr dirty="0" sz="1200" spc="-60">
                <a:latin typeface="Calibri"/>
                <a:cs typeface="Calibri"/>
              </a:rPr>
              <a:t> </a:t>
            </a:r>
            <a:r>
              <a:rPr dirty="0" sz="1200">
                <a:latin typeface="宋体"/>
                <a:cs typeface="宋体"/>
              </a:rPr>
              <a:t>控制器集中化控制管</a:t>
            </a:r>
            <a:r>
              <a:rPr dirty="0" sz="1200" spc="0">
                <a:latin typeface="宋体"/>
                <a:cs typeface="宋体"/>
              </a:rPr>
              <a:t>理</a:t>
            </a:r>
            <a:r>
              <a:rPr dirty="0" sz="1200" spc="-420">
                <a:latin typeface="宋体"/>
                <a:cs typeface="宋体"/>
              </a:rPr>
              <a:t>：</a:t>
            </a:r>
            <a:r>
              <a:rPr dirty="0" sz="1200">
                <a:latin typeface="宋体"/>
                <a:cs typeface="宋体"/>
              </a:rPr>
              <a:t>集中控制有利于从更</a:t>
            </a:r>
            <a:r>
              <a:rPr dirty="0" sz="1200" spc="0">
                <a:latin typeface="宋体"/>
                <a:cs typeface="宋体"/>
              </a:rPr>
              <a:t>宏</a:t>
            </a:r>
            <a:r>
              <a:rPr dirty="0" sz="1200">
                <a:latin typeface="宋体"/>
                <a:cs typeface="宋体"/>
              </a:rPr>
              <a:t>观的角度来调度传输 带宽等网络资源</a:t>
            </a:r>
            <a:r>
              <a:rPr dirty="0" sz="1200" spc="-160">
                <a:latin typeface="宋体"/>
                <a:cs typeface="宋体"/>
              </a:rPr>
              <a:t>，</a:t>
            </a:r>
            <a:r>
              <a:rPr dirty="0" sz="1200">
                <a:latin typeface="宋体"/>
                <a:cs typeface="宋体"/>
              </a:rPr>
              <a:t>提高资源的利用效率</a:t>
            </a:r>
            <a:r>
              <a:rPr dirty="0" sz="1200" spc="-160">
                <a:latin typeface="宋体"/>
                <a:cs typeface="宋体"/>
              </a:rPr>
              <a:t>，</a:t>
            </a:r>
            <a:r>
              <a:rPr dirty="0" sz="1200">
                <a:latin typeface="宋体"/>
                <a:cs typeface="宋体"/>
              </a:rPr>
              <a:t>更好满足客户的需求</a:t>
            </a:r>
            <a:r>
              <a:rPr dirty="0" sz="1200" spc="-160">
                <a:latin typeface="宋体"/>
                <a:cs typeface="宋体"/>
              </a:rPr>
              <a:t>。</a:t>
            </a:r>
            <a:r>
              <a:rPr dirty="0" sz="1200">
                <a:latin typeface="宋体"/>
                <a:cs typeface="宋体"/>
              </a:rPr>
              <a:t>同时也可简化运 维管理的工作量</a:t>
            </a:r>
            <a:r>
              <a:rPr dirty="0" sz="1200" spc="-120">
                <a:latin typeface="宋体"/>
                <a:cs typeface="宋体"/>
              </a:rPr>
              <a:t>，</a:t>
            </a:r>
            <a:r>
              <a:rPr dirty="0" sz="1200">
                <a:latin typeface="宋体"/>
                <a:cs typeface="宋体"/>
              </a:rPr>
              <a:t>降低网络维护难度</a:t>
            </a:r>
            <a:r>
              <a:rPr dirty="0" sz="1200" spc="-120">
                <a:latin typeface="宋体"/>
                <a:cs typeface="宋体"/>
              </a:rPr>
              <a:t>，</a:t>
            </a:r>
            <a:r>
              <a:rPr dirty="0" sz="1200">
                <a:latin typeface="宋体"/>
                <a:cs typeface="宋体"/>
              </a:rPr>
              <a:t>缩短网络部署周</a:t>
            </a:r>
            <a:r>
              <a:rPr dirty="0" sz="1200" spc="5">
                <a:latin typeface="宋体"/>
                <a:cs typeface="宋体"/>
              </a:rPr>
              <a:t>期</a:t>
            </a:r>
            <a:r>
              <a:rPr dirty="0" sz="1200" spc="-120">
                <a:latin typeface="宋体"/>
                <a:cs typeface="宋体"/>
              </a:rPr>
              <a:t>，</a:t>
            </a:r>
            <a:r>
              <a:rPr dirty="0" sz="1200">
                <a:latin typeface="宋体"/>
                <a:cs typeface="宋体"/>
              </a:rPr>
              <a:t>提高运维效率</a:t>
            </a:r>
            <a:r>
              <a:rPr dirty="0" sz="1200" spc="-125">
                <a:latin typeface="宋体"/>
                <a:cs typeface="宋体"/>
              </a:rPr>
              <a:t>，</a:t>
            </a:r>
            <a:r>
              <a:rPr dirty="0" sz="1200">
                <a:latin typeface="宋体"/>
                <a:cs typeface="宋体"/>
              </a:rPr>
              <a:t>大幅 节约运维成本。</a:t>
            </a:r>
            <a:endParaRPr sz="1200">
              <a:latin typeface="宋体"/>
              <a:cs typeface="宋体"/>
            </a:endParaRPr>
          </a:p>
          <a:p>
            <a:pPr marL="12700" marR="5080" indent="304800">
              <a:lnSpc>
                <a:spcPct val="162500"/>
              </a:lnSpc>
              <a:buFont typeface="Calibri"/>
              <a:buAutoNum type="arabicPeriod"/>
              <a:tabLst>
                <a:tab pos="509905" algn="l"/>
              </a:tabLst>
            </a:pPr>
            <a:r>
              <a:rPr dirty="0" sz="1200">
                <a:latin typeface="宋体"/>
                <a:cs typeface="宋体"/>
              </a:rPr>
              <a:t>网络可编程</a:t>
            </a:r>
            <a:r>
              <a:rPr dirty="0" sz="1200" spc="-229">
                <a:latin typeface="宋体"/>
                <a:cs typeface="宋体"/>
              </a:rPr>
              <a:t>：</a:t>
            </a:r>
            <a:r>
              <a:rPr dirty="0" sz="1200">
                <a:latin typeface="宋体"/>
                <a:cs typeface="宋体"/>
              </a:rPr>
              <a:t>通过</a:t>
            </a:r>
            <a:r>
              <a:rPr dirty="0" sz="1200" spc="-345">
                <a:latin typeface="宋体"/>
                <a:cs typeface="宋体"/>
              </a:rPr>
              <a:t> </a:t>
            </a:r>
            <a:r>
              <a:rPr dirty="0" sz="1200">
                <a:latin typeface="Calibri"/>
                <a:cs typeface="Calibri"/>
              </a:rPr>
              <a:t>SDN</a:t>
            </a:r>
            <a:r>
              <a:rPr dirty="0" sz="1200" spc="-15">
                <a:latin typeface="Calibri"/>
                <a:cs typeface="Calibri"/>
              </a:rPr>
              <a:t> </a:t>
            </a:r>
            <a:r>
              <a:rPr dirty="0" sz="1200">
                <a:latin typeface="宋体"/>
                <a:cs typeface="宋体"/>
              </a:rPr>
              <a:t>的可编程性</a:t>
            </a:r>
            <a:r>
              <a:rPr dirty="0" sz="1200" spc="-220">
                <a:latin typeface="宋体"/>
                <a:cs typeface="宋体"/>
              </a:rPr>
              <a:t>，</a:t>
            </a:r>
            <a:r>
              <a:rPr dirty="0" sz="1200">
                <a:latin typeface="宋体"/>
                <a:cs typeface="宋体"/>
              </a:rPr>
              <a:t>增强了差异化服务的</a:t>
            </a:r>
            <a:r>
              <a:rPr dirty="0" sz="1200" spc="0">
                <a:latin typeface="宋体"/>
                <a:cs typeface="宋体"/>
              </a:rPr>
              <a:t>程</a:t>
            </a:r>
            <a:r>
              <a:rPr dirty="0" sz="1200">
                <a:latin typeface="宋体"/>
                <a:cs typeface="宋体"/>
              </a:rPr>
              <a:t>度和灵活</a:t>
            </a:r>
            <a:r>
              <a:rPr dirty="0" sz="1200" spc="-15">
                <a:latin typeface="宋体"/>
                <a:cs typeface="宋体"/>
              </a:rPr>
              <a:t>性</a:t>
            </a:r>
            <a:r>
              <a:rPr dirty="0" sz="1200">
                <a:latin typeface="宋体"/>
                <a:cs typeface="宋体"/>
              </a:rPr>
              <a:t>。 </a:t>
            </a:r>
            <a:r>
              <a:rPr dirty="0" sz="1200" spc="10">
                <a:latin typeface="宋体"/>
                <a:cs typeface="宋体"/>
              </a:rPr>
              <a:t>用户在</a:t>
            </a:r>
            <a:r>
              <a:rPr dirty="0" sz="1200" spc="0">
                <a:latin typeface="宋体"/>
                <a:cs typeface="宋体"/>
              </a:rPr>
              <a:t>整</a:t>
            </a:r>
            <a:r>
              <a:rPr dirty="0" sz="1200" spc="10">
                <a:latin typeface="宋体"/>
                <a:cs typeface="宋体"/>
              </a:rPr>
              <a:t>个业务生命</a:t>
            </a:r>
            <a:r>
              <a:rPr dirty="0" sz="1200" spc="0">
                <a:latin typeface="宋体"/>
                <a:cs typeface="宋体"/>
              </a:rPr>
              <a:t>周</a:t>
            </a:r>
            <a:r>
              <a:rPr dirty="0" sz="1200" spc="10">
                <a:latin typeface="宋体"/>
                <a:cs typeface="宋体"/>
              </a:rPr>
              <a:t>期中可以通</a:t>
            </a:r>
            <a:r>
              <a:rPr dirty="0" sz="1200" spc="0">
                <a:latin typeface="宋体"/>
                <a:cs typeface="宋体"/>
              </a:rPr>
              <a:t>过</a:t>
            </a:r>
            <a:r>
              <a:rPr dirty="0" sz="1200" spc="10">
                <a:latin typeface="宋体"/>
                <a:cs typeface="宋体"/>
              </a:rPr>
              <a:t>自己编写的应</a:t>
            </a:r>
            <a:r>
              <a:rPr dirty="0" sz="1200" spc="0">
                <a:latin typeface="宋体"/>
                <a:cs typeface="宋体"/>
              </a:rPr>
              <a:t>用</a:t>
            </a:r>
            <a:r>
              <a:rPr dirty="0" sz="1200" spc="10">
                <a:latin typeface="宋体"/>
                <a:cs typeface="宋体"/>
              </a:rPr>
              <a:t>实现对底层</a:t>
            </a:r>
            <a:r>
              <a:rPr dirty="0" sz="1200" spc="0">
                <a:latin typeface="宋体"/>
                <a:cs typeface="宋体"/>
              </a:rPr>
              <a:t>设</a:t>
            </a:r>
            <a:r>
              <a:rPr dirty="0" sz="1200" spc="10">
                <a:latin typeface="宋体"/>
                <a:cs typeface="宋体"/>
              </a:rPr>
              <a:t>备及其数</a:t>
            </a:r>
            <a:r>
              <a:rPr dirty="0" sz="1200">
                <a:latin typeface="宋体"/>
                <a:cs typeface="宋体"/>
              </a:rPr>
              <a:t>据 进行管理</a:t>
            </a:r>
            <a:r>
              <a:rPr dirty="0" sz="1200" spc="-120">
                <a:latin typeface="宋体"/>
                <a:cs typeface="宋体"/>
              </a:rPr>
              <a:t>，</a:t>
            </a:r>
            <a:r>
              <a:rPr dirty="0" sz="1200">
                <a:latin typeface="宋体"/>
                <a:cs typeface="宋体"/>
              </a:rPr>
              <a:t>从而满足需求的变化</a:t>
            </a:r>
            <a:r>
              <a:rPr dirty="0" sz="1200" spc="-120">
                <a:latin typeface="宋体"/>
                <a:cs typeface="宋体"/>
              </a:rPr>
              <a:t>，</a:t>
            </a:r>
            <a:r>
              <a:rPr dirty="0" sz="1200">
                <a:latin typeface="宋体"/>
                <a:cs typeface="宋体"/>
              </a:rPr>
              <a:t>提高业务的敏捷</a:t>
            </a:r>
            <a:r>
              <a:rPr dirty="0" sz="1200" spc="0">
                <a:latin typeface="宋体"/>
                <a:cs typeface="宋体"/>
              </a:rPr>
              <a:t>性</a:t>
            </a:r>
            <a:r>
              <a:rPr dirty="0" sz="1200" spc="-120">
                <a:latin typeface="宋体"/>
                <a:cs typeface="宋体"/>
              </a:rPr>
              <a:t>，</a:t>
            </a:r>
            <a:r>
              <a:rPr dirty="0" sz="1200">
                <a:latin typeface="宋体"/>
                <a:cs typeface="宋体"/>
              </a:rPr>
              <a:t>可以更方便</a:t>
            </a:r>
            <a:r>
              <a:rPr dirty="0" sz="1200" spc="-120">
                <a:latin typeface="宋体"/>
                <a:cs typeface="宋体"/>
              </a:rPr>
              <a:t>、</a:t>
            </a:r>
            <a:r>
              <a:rPr dirty="0" sz="1200">
                <a:latin typeface="宋体"/>
                <a:cs typeface="宋体"/>
              </a:rPr>
              <a:t>快捷地制定 业务、启动业务、改变业务、撤销业务等，从而加快业务部署的进程。</a:t>
            </a:r>
            <a:endParaRPr sz="1200">
              <a:latin typeface="宋体"/>
              <a:cs typeface="宋体"/>
            </a:endParaRPr>
          </a:p>
          <a:p>
            <a:pPr algn="just" marL="12700" marR="30480" indent="304800">
              <a:lnSpc>
                <a:spcPct val="162500"/>
              </a:lnSpc>
            </a:pPr>
            <a:r>
              <a:rPr dirty="0" sz="1200">
                <a:latin typeface="Calibri"/>
                <a:cs typeface="Calibri"/>
              </a:rPr>
              <a:t>SDN</a:t>
            </a:r>
            <a:r>
              <a:rPr dirty="0" sz="1200" spc="-15">
                <a:latin typeface="Calibri"/>
                <a:cs typeface="Calibri"/>
              </a:rPr>
              <a:t> </a:t>
            </a:r>
            <a:r>
              <a:rPr dirty="0" sz="1200">
                <a:latin typeface="宋体"/>
                <a:cs typeface="宋体"/>
              </a:rPr>
              <a:t>目前已成为全球网络</a:t>
            </a:r>
            <a:r>
              <a:rPr dirty="0" sz="1200" spc="0">
                <a:latin typeface="宋体"/>
                <a:cs typeface="宋体"/>
              </a:rPr>
              <a:t>领</a:t>
            </a:r>
            <a:r>
              <a:rPr dirty="0" sz="1200">
                <a:latin typeface="宋体"/>
                <a:cs typeface="宋体"/>
              </a:rPr>
              <a:t>域中热门的研究方向。在国外</a:t>
            </a:r>
            <a:r>
              <a:rPr dirty="0" sz="1200" spc="-5">
                <a:latin typeface="宋体"/>
                <a:cs typeface="宋体"/>
              </a:rPr>
              <a:t>，</a:t>
            </a:r>
            <a:r>
              <a:rPr dirty="0" sz="1200" spc="-5">
                <a:latin typeface="Calibri"/>
                <a:cs typeface="Calibri"/>
              </a:rPr>
              <a:t>SDN</a:t>
            </a:r>
            <a:r>
              <a:rPr dirty="0" sz="1200" spc="-15">
                <a:latin typeface="Calibri"/>
                <a:cs typeface="Calibri"/>
              </a:rPr>
              <a:t> </a:t>
            </a:r>
            <a:r>
              <a:rPr dirty="0" sz="1200">
                <a:latin typeface="宋体"/>
                <a:cs typeface="宋体"/>
              </a:rPr>
              <a:t>快速发展，  谷歌</a:t>
            </a:r>
            <a:r>
              <a:rPr dirty="0" sz="1200" spc="-195">
                <a:latin typeface="宋体"/>
                <a:cs typeface="宋体"/>
              </a:rPr>
              <a:t>、</a:t>
            </a:r>
            <a:r>
              <a:rPr dirty="0" sz="1200" spc="-10">
                <a:latin typeface="Calibri"/>
                <a:cs typeface="Calibri"/>
              </a:rPr>
              <a:t>Facebook</a:t>
            </a:r>
            <a:r>
              <a:rPr dirty="0" sz="1200" spc="-195">
                <a:latin typeface="宋体"/>
                <a:cs typeface="宋体"/>
              </a:rPr>
              <a:t>、</a:t>
            </a:r>
            <a:r>
              <a:rPr dirty="0" sz="1200">
                <a:latin typeface="宋体"/>
                <a:cs typeface="宋体"/>
              </a:rPr>
              <a:t>微软等互</a:t>
            </a:r>
            <a:r>
              <a:rPr dirty="0" sz="1200" spc="0">
                <a:latin typeface="宋体"/>
                <a:cs typeface="宋体"/>
              </a:rPr>
              <a:t>联</a:t>
            </a:r>
            <a:r>
              <a:rPr dirty="0" sz="1200">
                <a:latin typeface="宋体"/>
                <a:cs typeface="宋体"/>
              </a:rPr>
              <a:t>网公司均在</a:t>
            </a:r>
            <a:r>
              <a:rPr dirty="0" sz="1200" spc="-320">
                <a:latin typeface="宋体"/>
                <a:cs typeface="宋体"/>
              </a:rPr>
              <a:t> </a:t>
            </a:r>
            <a:r>
              <a:rPr dirty="0" sz="1200">
                <a:latin typeface="Calibri"/>
                <a:cs typeface="Calibri"/>
              </a:rPr>
              <a:t>SDN </a:t>
            </a:r>
            <a:r>
              <a:rPr dirty="0" sz="1200">
                <a:latin typeface="宋体"/>
                <a:cs typeface="宋体"/>
              </a:rPr>
              <a:t>领域投入</a:t>
            </a:r>
            <a:r>
              <a:rPr dirty="0" sz="1200" spc="0">
                <a:latin typeface="宋体"/>
                <a:cs typeface="宋体"/>
              </a:rPr>
              <a:t>了</a:t>
            </a:r>
            <a:r>
              <a:rPr dirty="0" sz="1200">
                <a:latin typeface="宋体"/>
                <a:cs typeface="宋体"/>
              </a:rPr>
              <a:t>大量的科研力</a:t>
            </a:r>
            <a:r>
              <a:rPr dirty="0" sz="1200" spc="0">
                <a:latin typeface="宋体"/>
                <a:cs typeface="宋体"/>
              </a:rPr>
              <a:t>量</a:t>
            </a:r>
            <a:r>
              <a:rPr dirty="0" sz="1200" spc="-195">
                <a:latin typeface="宋体"/>
                <a:cs typeface="宋体"/>
              </a:rPr>
              <a:t>。</a:t>
            </a:r>
            <a:r>
              <a:rPr dirty="0" sz="1200">
                <a:latin typeface="宋体"/>
                <a:cs typeface="宋体"/>
              </a:rPr>
              <a:t>国内</a:t>
            </a:r>
            <a:endParaRPr sz="1200">
              <a:latin typeface="宋体"/>
              <a:cs typeface="宋体"/>
            </a:endParaRPr>
          </a:p>
          <a:p>
            <a:pPr algn="just" marL="12700" marR="76835">
              <a:lnSpc>
                <a:spcPct val="162500"/>
              </a:lnSpc>
            </a:pPr>
            <a:r>
              <a:rPr dirty="0" sz="1200">
                <a:latin typeface="Calibri"/>
                <a:cs typeface="Calibri"/>
              </a:rPr>
              <a:t>SDN</a:t>
            </a:r>
            <a:r>
              <a:rPr dirty="0" sz="1200" spc="35">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紧</a:t>
            </a:r>
            <a:r>
              <a:rPr dirty="0" sz="1200" spc="10">
                <a:latin typeface="宋体"/>
                <a:cs typeface="宋体"/>
              </a:rPr>
              <a:t>跟</a:t>
            </a:r>
            <a:r>
              <a:rPr dirty="0" sz="1200" spc="0">
                <a:latin typeface="宋体"/>
                <a:cs typeface="宋体"/>
              </a:rPr>
              <a:t>国际</a:t>
            </a:r>
            <a:r>
              <a:rPr dirty="0" sz="1200" spc="10">
                <a:latin typeface="宋体"/>
                <a:cs typeface="宋体"/>
              </a:rPr>
              <a:t>发</a:t>
            </a:r>
            <a:r>
              <a:rPr dirty="0" sz="1200" spc="0">
                <a:latin typeface="宋体"/>
                <a:cs typeface="宋体"/>
              </a:rPr>
              <a:t>展</a:t>
            </a:r>
            <a:r>
              <a:rPr dirty="0" sz="1200" spc="10">
                <a:latin typeface="宋体"/>
                <a:cs typeface="宋体"/>
              </a:rPr>
              <a:t>，</a:t>
            </a:r>
            <a:r>
              <a:rPr dirty="0" sz="1200" spc="0">
                <a:latin typeface="宋体"/>
                <a:cs typeface="宋体"/>
              </a:rPr>
              <a:t>华为</a:t>
            </a:r>
            <a:r>
              <a:rPr dirty="0" sz="1200" spc="10">
                <a:latin typeface="宋体"/>
                <a:cs typeface="宋体"/>
              </a:rPr>
              <a:t>、</a:t>
            </a:r>
            <a:r>
              <a:rPr dirty="0" sz="1200" spc="0">
                <a:latin typeface="宋体"/>
                <a:cs typeface="宋体"/>
              </a:rPr>
              <a:t>中</a:t>
            </a:r>
            <a:r>
              <a:rPr dirty="0" sz="1200" spc="10">
                <a:latin typeface="宋体"/>
                <a:cs typeface="宋体"/>
              </a:rPr>
              <a:t>兴</a:t>
            </a:r>
            <a:r>
              <a:rPr dirty="0" sz="1200" spc="0">
                <a:latin typeface="宋体"/>
                <a:cs typeface="宋体"/>
              </a:rPr>
              <a:t>、盛</a:t>
            </a:r>
            <a:r>
              <a:rPr dirty="0" sz="1200" spc="10">
                <a:latin typeface="宋体"/>
                <a:cs typeface="宋体"/>
              </a:rPr>
              <a:t>科</a:t>
            </a:r>
            <a:r>
              <a:rPr dirty="0" sz="1200" spc="0">
                <a:latin typeface="宋体"/>
                <a:cs typeface="宋体"/>
              </a:rPr>
              <a:t>等</a:t>
            </a:r>
            <a:r>
              <a:rPr dirty="0" sz="1200" spc="10">
                <a:latin typeface="宋体"/>
                <a:cs typeface="宋体"/>
              </a:rPr>
              <a:t>设</a:t>
            </a:r>
            <a:r>
              <a:rPr dirty="0" sz="1200" spc="0">
                <a:latin typeface="宋体"/>
                <a:cs typeface="宋体"/>
              </a:rPr>
              <a:t>备厂</a:t>
            </a:r>
            <a:r>
              <a:rPr dirty="0" sz="1200" spc="10">
                <a:latin typeface="宋体"/>
                <a:cs typeface="宋体"/>
              </a:rPr>
              <a:t>商</a:t>
            </a:r>
            <a:r>
              <a:rPr dirty="0" sz="1200" spc="0">
                <a:latin typeface="宋体"/>
                <a:cs typeface="宋体"/>
              </a:rPr>
              <a:t>正</a:t>
            </a:r>
            <a:r>
              <a:rPr dirty="0" sz="1200" spc="10">
                <a:latin typeface="宋体"/>
                <a:cs typeface="宋体"/>
              </a:rPr>
              <a:t>在</a:t>
            </a:r>
            <a:r>
              <a:rPr dirty="0" sz="1200" spc="0">
                <a:latin typeface="宋体"/>
                <a:cs typeface="宋体"/>
              </a:rPr>
              <a:t>研</a:t>
            </a:r>
            <a:r>
              <a:rPr dirty="0" sz="1200">
                <a:latin typeface="宋体"/>
                <a:cs typeface="宋体"/>
              </a:rPr>
              <a:t>制</a:t>
            </a:r>
            <a:r>
              <a:rPr dirty="0" sz="1200" spc="-270">
                <a:latin typeface="宋体"/>
                <a:cs typeface="宋体"/>
              </a:rPr>
              <a:t> </a:t>
            </a:r>
            <a:r>
              <a:rPr dirty="0" sz="1200">
                <a:latin typeface="Calibri"/>
                <a:cs typeface="Calibri"/>
              </a:rPr>
              <a:t>SDN</a:t>
            </a:r>
            <a:r>
              <a:rPr dirty="0" sz="1200" spc="35">
                <a:latin typeface="Calibri"/>
                <a:cs typeface="Calibri"/>
              </a:rPr>
              <a:t> </a:t>
            </a:r>
            <a:r>
              <a:rPr dirty="0" sz="1200" spc="0">
                <a:latin typeface="宋体"/>
                <a:cs typeface="宋体"/>
              </a:rPr>
              <a:t>控</a:t>
            </a:r>
            <a:r>
              <a:rPr dirty="0" sz="1200" spc="10">
                <a:latin typeface="宋体"/>
                <a:cs typeface="宋体"/>
              </a:rPr>
              <a:t>制</a:t>
            </a:r>
            <a:r>
              <a:rPr dirty="0" sz="1200" spc="0">
                <a:latin typeface="宋体"/>
                <a:cs typeface="宋体"/>
              </a:rPr>
              <a:t>器</a:t>
            </a:r>
            <a:r>
              <a:rPr dirty="0" sz="1200">
                <a:latin typeface="宋体"/>
                <a:cs typeface="宋体"/>
              </a:rPr>
              <a:t>和 </a:t>
            </a:r>
            <a:r>
              <a:rPr dirty="0" sz="1200" spc="0">
                <a:latin typeface="宋体"/>
                <a:cs typeface="宋体"/>
              </a:rPr>
              <a:t>交换</a:t>
            </a:r>
            <a:r>
              <a:rPr dirty="0" sz="1200" spc="10">
                <a:latin typeface="宋体"/>
                <a:cs typeface="宋体"/>
              </a:rPr>
              <a:t>机</a:t>
            </a:r>
            <a:r>
              <a:rPr dirty="0" sz="1200" spc="0">
                <a:latin typeface="宋体"/>
                <a:cs typeface="宋体"/>
              </a:rPr>
              <a:t>，移动</a:t>
            </a:r>
            <a:r>
              <a:rPr dirty="0" sz="1200" spc="10">
                <a:latin typeface="宋体"/>
                <a:cs typeface="宋体"/>
              </a:rPr>
              <a:t>、</a:t>
            </a:r>
            <a:r>
              <a:rPr dirty="0" sz="1200" spc="0">
                <a:latin typeface="宋体"/>
                <a:cs typeface="宋体"/>
              </a:rPr>
              <a:t>联通、</a:t>
            </a:r>
            <a:r>
              <a:rPr dirty="0" sz="1200" spc="10">
                <a:latin typeface="宋体"/>
                <a:cs typeface="宋体"/>
              </a:rPr>
              <a:t>电</a:t>
            </a:r>
            <a:r>
              <a:rPr dirty="0" sz="1200" spc="0">
                <a:latin typeface="宋体"/>
                <a:cs typeface="宋体"/>
              </a:rPr>
              <a:t>信等运</a:t>
            </a:r>
            <a:r>
              <a:rPr dirty="0" sz="1200" spc="10">
                <a:latin typeface="宋体"/>
                <a:cs typeface="宋体"/>
              </a:rPr>
              <a:t>营</a:t>
            </a:r>
            <a:r>
              <a:rPr dirty="0" sz="1200" spc="0">
                <a:latin typeface="宋体"/>
                <a:cs typeface="宋体"/>
              </a:rPr>
              <a:t>商，也</a:t>
            </a:r>
            <a:r>
              <a:rPr dirty="0" sz="1200">
                <a:latin typeface="宋体"/>
                <a:cs typeface="宋体"/>
              </a:rPr>
              <a:t>在</a:t>
            </a:r>
            <a:r>
              <a:rPr dirty="0" sz="1200" spc="-270">
                <a:latin typeface="宋体"/>
                <a:cs typeface="宋体"/>
              </a:rPr>
              <a:t> </a:t>
            </a:r>
            <a:r>
              <a:rPr dirty="0" sz="1200">
                <a:latin typeface="Calibri"/>
                <a:cs typeface="Calibri"/>
              </a:rPr>
              <a:t>SDN</a:t>
            </a:r>
            <a:r>
              <a:rPr dirty="0" sz="1200" spc="60">
                <a:latin typeface="Calibri"/>
                <a:cs typeface="Calibri"/>
              </a:rPr>
              <a:t> </a:t>
            </a:r>
            <a:r>
              <a:rPr dirty="0" sz="1200" spc="0">
                <a:latin typeface="宋体"/>
                <a:cs typeface="宋体"/>
              </a:rPr>
              <a:t>产品</a:t>
            </a:r>
            <a:r>
              <a:rPr dirty="0" sz="1200" spc="10">
                <a:latin typeface="宋体"/>
                <a:cs typeface="宋体"/>
              </a:rPr>
              <a:t>和</a:t>
            </a:r>
            <a:r>
              <a:rPr dirty="0" sz="1200" spc="0">
                <a:latin typeface="宋体"/>
                <a:cs typeface="宋体"/>
              </a:rPr>
              <a:t>解决方</a:t>
            </a:r>
            <a:r>
              <a:rPr dirty="0" sz="1200" spc="10">
                <a:latin typeface="宋体"/>
                <a:cs typeface="宋体"/>
              </a:rPr>
              <a:t>案</a:t>
            </a:r>
            <a:r>
              <a:rPr dirty="0" sz="1200" spc="0">
                <a:latin typeface="宋体"/>
                <a:cs typeface="宋体"/>
              </a:rPr>
              <a:t>研发上</a:t>
            </a:r>
            <a:r>
              <a:rPr dirty="0" sz="1200" spc="10">
                <a:latin typeface="宋体"/>
                <a:cs typeface="宋体"/>
              </a:rPr>
              <a:t>进</a:t>
            </a:r>
            <a:r>
              <a:rPr dirty="0" sz="1200" spc="0">
                <a:latin typeface="宋体"/>
                <a:cs typeface="宋体"/>
              </a:rPr>
              <a:t>展</a:t>
            </a:r>
            <a:r>
              <a:rPr dirty="0" sz="1200">
                <a:latin typeface="宋体"/>
                <a:cs typeface="宋体"/>
              </a:rPr>
              <a:t>迅 速，腾讯、阿</a:t>
            </a:r>
            <a:r>
              <a:rPr dirty="0" sz="1200" spc="0">
                <a:latin typeface="宋体"/>
                <a:cs typeface="宋体"/>
              </a:rPr>
              <a:t>里</a:t>
            </a:r>
            <a:r>
              <a:rPr dirty="0" sz="1200">
                <a:latin typeface="宋体"/>
                <a:cs typeface="宋体"/>
              </a:rPr>
              <a:t>、百度等网络厂商加入</a:t>
            </a:r>
            <a:r>
              <a:rPr dirty="0" sz="1200" spc="-315">
                <a:latin typeface="宋体"/>
                <a:cs typeface="宋体"/>
              </a:rPr>
              <a:t> </a:t>
            </a:r>
            <a:r>
              <a:rPr dirty="0" sz="1200" spc="-5">
                <a:latin typeface="Calibri"/>
                <a:cs typeface="Calibri"/>
              </a:rPr>
              <a:t>ONF</a:t>
            </a:r>
            <a:r>
              <a:rPr dirty="0" sz="1200" spc="-5">
                <a:latin typeface="宋体"/>
                <a:cs typeface="宋体"/>
              </a:rPr>
              <a:t>，</a:t>
            </a:r>
            <a:r>
              <a:rPr dirty="0" sz="1200">
                <a:latin typeface="宋体"/>
                <a:cs typeface="宋体"/>
              </a:rPr>
              <a:t>积极参与</a:t>
            </a:r>
            <a:r>
              <a:rPr dirty="0" sz="1200" spc="-315">
                <a:latin typeface="宋体"/>
                <a:cs typeface="宋体"/>
              </a:rPr>
              <a:t> </a:t>
            </a:r>
            <a:r>
              <a:rPr dirty="0" sz="1200">
                <a:latin typeface="Calibri"/>
                <a:cs typeface="Calibri"/>
              </a:rPr>
              <a:t>SDN</a:t>
            </a:r>
            <a:r>
              <a:rPr dirty="0" sz="1200" spc="0">
                <a:latin typeface="Calibri"/>
                <a:cs typeface="Calibri"/>
              </a:rPr>
              <a:t> </a:t>
            </a:r>
            <a:r>
              <a:rPr dirty="0" sz="1200">
                <a:latin typeface="宋体"/>
                <a:cs typeface="宋体"/>
              </a:rPr>
              <a:t>技术研究。自</a:t>
            </a:r>
            <a:r>
              <a:rPr dirty="0" sz="1200" spc="-305">
                <a:latin typeface="宋体"/>
                <a:cs typeface="宋体"/>
              </a:rPr>
              <a:t> </a:t>
            </a:r>
            <a:r>
              <a:rPr dirty="0" sz="1200" spc="-5">
                <a:latin typeface="Calibri"/>
                <a:cs typeface="Calibri"/>
              </a:rPr>
              <a:t>2011  </a:t>
            </a:r>
            <a:r>
              <a:rPr dirty="0" sz="1200">
                <a:latin typeface="宋体"/>
                <a:cs typeface="宋体"/>
              </a:rPr>
              <a:t>年以来</a:t>
            </a:r>
            <a:r>
              <a:rPr dirty="0" sz="1200" spc="-30">
                <a:latin typeface="宋体"/>
                <a:cs typeface="宋体"/>
              </a:rPr>
              <a:t>，</a:t>
            </a:r>
            <a:r>
              <a:rPr dirty="0" sz="1200" spc="-30">
                <a:latin typeface="Calibri"/>
                <a:cs typeface="Calibri"/>
              </a:rPr>
              <a:t>SDN</a:t>
            </a:r>
            <a:r>
              <a:rPr dirty="0" sz="1200" spc="5">
                <a:latin typeface="Calibri"/>
                <a:cs typeface="Calibri"/>
              </a:rPr>
              <a:t> </a:t>
            </a:r>
            <a:r>
              <a:rPr dirty="0" sz="1200">
                <a:latin typeface="宋体"/>
                <a:cs typeface="宋体"/>
              </a:rPr>
              <a:t>逐渐成</a:t>
            </a:r>
            <a:r>
              <a:rPr dirty="0" sz="1200" spc="0">
                <a:latin typeface="宋体"/>
                <a:cs typeface="宋体"/>
              </a:rPr>
              <a:t>为</a:t>
            </a:r>
            <a:r>
              <a:rPr dirty="0" sz="1200">
                <a:latin typeface="宋体"/>
                <a:cs typeface="宋体"/>
              </a:rPr>
              <a:t>新兴技术市场</a:t>
            </a:r>
            <a:r>
              <a:rPr dirty="0" sz="1200" spc="0">
                <a:latin typeface="宋体"/>
                <a:cs typeface="宋体"/>
              </a:rPr>
              <a:t>最</a:t>
            </a:r>
            <a:r>
              <a:rPr dirty="0" sz="1200">
                <a:latin typeface="宋体"/>
                <a:cs typeface="宋体"/>
              </a:rPr>
              <a:t>受欢迎的焦</a:t>
            </a:r>
            <a:r>
              <a:rPr dirty="0" sz="1200" spc="0">
                <a:latin typeface="宋体"/>
                <a:cs typeface="宋体"/>
              </a:rPr>
              <a:t>点</a:t>
            </a:r>
            <a:r>
              <a:rPr dirty="0" sz="1200">
                <a:latin typeface="宋体"/>
                <a:cs typeface="宋体"/>
              </a:rPr>
              <a:t>之一</a:t>
            </a:r>
            <a:r>
              <a:rPr dirty="0" sz="1200" spc="-120">
                <a:latin typeface="宋体"/>
                <a:cs typeface="宋体"/>
              </a:rPr>
              <a:t>。</a:t>
            </a:r>
            <a:r>
              <a:rPr dirty="0" sz="1200">
                <a:latin typeface="宋体"/>
                <a:cs typeface="宋体"/>
              </a:rPr>
              <a:t>在</a:t>
            </a:r>
            <a:r>
              <a:rPr dirty="0" sz="1200" spc="-310">
                <a:latin typeface="宋体"/>
                <a:cs typeface="宋体"/>
              </a:rPr>
              <a:t> </a:t>
            </a:r>
            <a:r>
              <a:rPr dirty="0" sz="1200" spc="-15">
                <a:latin typeface="Calibri"/>
                <a:cs typeface="Calibri"/>
              </a:rPr>
              <a:t>InfoWorld</a:t>
            </a:r>
            <a:r>
              <a:rPr dirty="0" sz="1200" spc="15">
                <a:latin typeface="Calibri"/>
                <a:cs typeface="Calibri"/>
              </a:rPr>
              <a:t> </a:t>
            </a:r>
            <a:r>
              <a:rPr dirty="0" sz="1200">
                <a:latin typeface="宋体"/>
                <a:cs typeface="宋体"/>
              </a:rPr>
              <a:t>于</a:t>
            </a:r>
            <a:r>
              <a:rPr dirty="0" sz="1200" spc="-310">
                <a:latin typeface="宋体"/>
                <a:cs typeface="宋体"/>
              </a:rPr>
              <a:t> </a:t>
            </a:r>
            <a:r>
              <a:rPr dirty="0" sz="1200" spc="-5">
                <a:latin typeface="Calibri"/>
                <a:cs typeface="Calibri"/>
              </a:rPr>
              <a:t>2011  </a:t>
            </a:r>
            <a:r>
              <a:rPr dirty="0" sz="1200">
                <a:latin typeface="宋体"/>
                <a:cs typeface="宋体"/>
              </a:rPr>
              <a:t>年</a:t>
            </a:r>
            <a:r>
              <a:rPr dirty="0" sz="1200" spc="-310">
                <a:latin typeface="宋体"/>
                <a:cs typeface="宋体"/>
              </a:rPr>
              <a:t> </a:t>
            </a:r>
            <a:r>
              <a:rPr dirty="0" sz="1200">
                <a:latin typeface="Calibri"/>
                <a:cs typeface="Calibri"/>
              </a:rPr>
              <a:t>11</a:t>
            </a:r>
            <a:r>
              <a:rPr dirty="0" sz="1200" spc="15">
                <a:latin typeface="Calibri"/>
                <a:cs typeface="Calibri"/>
              </a:rPr>
              <a:t> </a:t>
            </a:r>
            <a:r>
              <a:rPr dirty="0" sz="1200">
                <a:latin typeface="宋体"/>
                <a:cs typeface="宋体"/>
              </a:rPr>
              <a:t>月</a:t>
            </a:r>
            <a:r>
              <a:rPr dirty="0" sz="1200" spc="0">
                <a:latin typeface="宋体"/>
                <a:cs typeface="宋体"/>
              </a:rPr>
              <a:t>公</a:t>
            </a:r>
            <a:r>
              <a:rPr dirty="0" sz="1200">
                <a:latin typeface="宋体"/>
                <a:cs typeface="宋体"/>
              </a:rPr>
              <a:t>布</a:t>
            </a:r>
            <a:r>
              <a:rPr dirty="0" sz="1200" spc="0">
                <a:latin typeface="宋体"/>
                <a:cs typeface="宋体"/>
              </a:rPr>
              <a:t>的</a:t>
            </a:r>
            <a:r>
              <a:rPr dirty="0" sz="1200">
                <a:latin typeface="宋体"/>
                <a:cs typeface="宋体"/>
              </a:rPr>
              <a:t>未来</a:t>
            </a:r>
            <a:r>
              <a:rPr dirty="0" sz="1200" spc="-310">
                <a:latin typeface="宋体"/>
                <a:cs typeface="宋体"/>
              </a:rPr>
              <a:t> </a:t>
            </a:r>
            <a:r>
              <a:rPr dirty="0" sz="1200">
                <a:latin typeface="Calibri"/>
                <a:cs typeface="Calibri"/>
              </a:rPr>
              <a:t>10</a:t>
            </a:r>
            <a:r>
              <a:rPr dirty="0" sz="1200" spc="15">
                <a:latin typeface="Calibri"/>
                <a:cs typeface="Calibri"/>
              </a:rPr>
              <a:t> </a:t>
            </a:r>
            <a:r>
              <a:rPr dirty="0" sz="1200">
                <a:latin typeface="宋体"/>
                <a:cs typeface="宋体"/>
              </a:rPr>
              <a:t>年</a:t>
            </a:r>
            <a:r>
              <a:rPr dirty="0" sz="1200" spc="-310">
                <a:latin typeface="宋体"/>
                <a:cs typeface="宋体"/>
              </a:rPr>
              <a:t> </a:t>
            </a:r>
            <a:r>
              <a:rPr dirty="0" sz="1200">
                <a:latin typeface="Calibri"/>
                <a:cs typeface="Calibri"/>
              </a:rPr>
              <a:t>10</a:t>
            </a:r>
            <a:r>
              <a:rPr dirty="0" sz="1200" spc="15">
                <a:latin typeface="Calibri"/>
                <a:cs typeface="Calibri"/>
              </a:rPr>
              <a:t> </a:t>
            </a:r>
            <a:r>
              <a:rPr dirty="0" sz="1200">
                <a:latin typeface="宋体"/>
                <a:cs typeface="宋体"/>
              </a:rPr>
              <a:t>项</a:t>
            </a:r>
            <a:r>
              <a:rPr dirty="0" sz="1200" spc="0">
                <a:latin typeface="宋体"/>
                <a:cs typeface="宋体"/>
              </a:rPr>
              <a:t>新</a:t>
            </a:r>
            <a:r>
              <a:rPr dirty="0" sz="1200">
                <a:latin typeface="宋体"/>
                <a:cs typeface="宋体"/>
              </a:rPr>
              <a:t>技</a:t>
            </a:r>
            <a:r>
              <a:rPr dirty="0" sz="1200" spc="0">
                <a:latin typeface="宋体"/>
                <a:cs typeface="宋体"/>
              </a:rPr>
              <a:t>术</a:t>
            </a:r>
            <a:r>
              <a:rPr dirty="0" sz="1200">
                <a:latin typeface="宋体"/>
                <a:cs typeface="宋体"/>
              </a:rPr>
              <a:t>的关</a:t>
            </a:r>
            <a:r>
              <a:rPr dirty="0" sz="1200" spc="0">
                <a:latin typeface="宋体"/>
                <a:cs typeface="宋体"/>
              </a:rPr>
              <a:t>键</a:t>
            </a:r>
            <a:r>
              <a:rPr dirty="0" sz="1200">
                <a:latin typeface="宋体"/>
                <a:cs typeface="宋体"/>
              </a:rPr>
              <a:t>趋</a:t>
            </a:r>
            <a:r>
              <a:rPr dirty="0" sz="1200" spc="0">
                <a:latin typeface="宋体"/>
                <a:cs typeface="宋体"/>
              </a:rPr>
              <a:t>势</a:t>
            </a:r>
            <a:r>
              <a:rPr dirty="0" sz="1200">
                <a:latin typeface="宋体"/>
                <a:cs typeface="宋体"/>
              </a:rPr>
              <a:t>和技</a:t>
            </a:r>
            <a:r>
              <a:rPr dirty="0" sz="1200" spc="0">
                <a:latin typeface="宋体"/>
                <a:cs typeface="宋体"/>
              </a:rPr>
              <a:t>术</a:t>
            </a:r>
            <a:r>
              <a:rPr dirty="0" sz="1200">
                <a:latin typeface="宋体"/>
                <a:cs typeface="宋体"/>
              </a:rPr>
              <a:t>影响</a:t>
            </a:r>
            <a:r>
              <a:rPr dirty="0" sz="1200" spc="0">
                <a:latin typeface="宋体"/>
                <a:cs typeface="宋体"/>
              </a:rPr>
              <a:t>预</a:t>
            </a:r>
            <a:r>
              <a:rPr dirty="0" sz="1200">
                <a:latin typeface="宋体"/>
                <a:cs typeface="宋体"/>
              </a:rPr>
              <a:t>测</a:t>
            </a:r>
            <a:r>
              <a:rPr dirty="0" sz="1200" spc="0">
                <a:latin typeface="宋体"/>
                <a:cs typeface="宋体"/>
              </a:rPr>
              <a:t>中</a:t>
            </a:r>
            <a:r>
              <a:rPr dirty="0" sz="1200">
                <a:latin typeface="宋体"/>
                <a:cs typeface="宋体"/>
              </a:rPr>
              <a:t>，</a:t>
            </a:r>
            <a:r>
              <a:rPr dirty="0" sz="1200">
                <a:latin typeface="Calibri"/>
                <a:cs typeface="Calibri"/>
              </a:rPr>
              <a:t>SDN</a:t>
            </a:r>
            <a:r>
              <a:rPr dirty="0" sz="1200" spc="5">
                <a:latin typeface="Calibri"/>
                <a:cs typeface="Calibri"/>
              </a:rPr>
              <a:t> </a:t>
            </a:r>
            <a:r>
              <a:rPr dirty="0" sz="1200">
                <a:latin typeface="宋体"/>
                <a:cs typeface="宋体"/>
              </a:rPr>
              <a:t>排名 第二</a:t>
            </a:r>
            <a:r>
              <a:rPr dirty="0" sz="1200" spc="-145">
                <a:latin typeface="宋体"/>
                <a:cs typeface="宋体"/>
              </a:rPr>
              <a:t>。</a:t>
            </a:r>
            <a:r>
              <a:rPr dirty="0" sz="1200">
                <a:latin typeface="宋体"/>
                <a:cs typeface="宋体"/>
              </a:rPr>
              <a:t>随着业务的不断完善和发展</a:t>
            </a:r>
            <a:r>
              <a:rPr dirty="0" sz="1200" spc="-40">
                <a:latin typeface="宋体"/>
                <a:cs typeface="宋体"/>
              </a:rPr>
              <a:t>，</a:t>
            </a:r>
            <a:r>
              <a:rPr dirty="0" sz="1200" spc="-40">
                <a:latin typeface="Calibri"/>
                <a:cs typeface="Calibri"/>
              </a:rPr>
              <a:t>SDN</a:t>
            </a:r>
            <a:r>
              <a:rPr dirty="0" sz="1200" spc="-50">
                <a:latin typeface="Calibri"/>
                <a:cs typeface="Calibri"/>
              </a:rPr>
              <a:t> </a:t>
            </a:r>
            <a:r>
              <a:rPr dirty="0" sz="1200">
                <a:latin typeface="宋体"/>
                <a:cs typeface="宋体"/>
              </a:rPr>
              <a:t>在运营商网络</a:t>
            </a:r>
            <a:r>
              <a:rPr dirty="0" sz="1200" spc="-145">
                <a:latin typeface="宋体"/>
                <a:cs typeface="宋体"/>
              </a:rPr>
              <a:t>、</a:t>
            </a:r>
            <a:r>
              <a:rPr dirty="0" sz="1200">
                <a:latin typeface="宋体"/>
                <a:cs typeface="宋体"/>
              </a:rPr>
              <a:t>数据中心商用化的趋势 日益明显</a:t>
            </a:r>
            <a:r>
              <a:rPr dirty="0" sz="1200" spc="-5">
                <a:latin typeface="Calibri"/>
                <a:cs typeface="Calibri"/>
              </a:rPr>
              <a:t>[27]</a:t>
            </a:r>
            <a:r>
              <a:rPr dirty="0" sz="1200">
                <a:latin typeface="宋体"/>
                <a:cs typeface="宋体"/>
              </a:rPr>
              <a:t>。</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2.4.2</a:t>
            </a:r>
            <a:r>
              <a:rPr dirty="0" sz="1200" spc="55">
                <a:latin typeface="Calibri"/>
                <a:cs typeface="Calibri"/>
              </a:rPr>
              <a:t> </a:t>
            </a:r>
            <a:r>
              <a:rPr dirty="0" sz="1200">
                <a:latin typeface="黑体"/>
                <a:cs typeface="黑体"/>
              </a:rPr>
              <a:t>软件定义网络技术在智慧建筑中的应用</a:t>
            </a:r>
            <a:endParaRPr sz="1200">
              <a:latin typeface="黑体"/>
              <a:cs typeface="黑体"/>
            </a:endParaRPr>
          </a:p>
          <a:p>
            <a:pPr algn="just" marL="12700" marR="81280" indent="304800">
              <a:lnSpc>
                <a:spcPct val="162500"/>
              </a:lnSpc>
              <a:spcBef>
                <a:spcPts val="380"/>
              </a:spcBef>
            </a:pPr>
            <a:r>
              <a:rPr dirty="0" sz="1200">
                <a:latin typeface="宋体"/>
                <a:cs typeface="宋体"/>
              </a:rPr>
              <a:t>随着智慧建筑的日渐成熟</a:t>
            </a:r>
            <a:r>
              <a:rPr dirty="0" sz="1200" spc="-160">
                <a:latin typeface="宋体"/>
                <a:cs typeface="宋体"/>
              </a:rPr>
              <a:t>，</a:t>
            </a:r>
            <a:r>
              <a:rPr dirty="0" sz="1200">
                <a:latin typeface="宋体"/>
                <a:cs typeface="宋体"/>
              </a:rPr>
              <a:t>搭建建筑整体网络结构</a:t>
            </a:r>
            <a:r>
              <a:rPr dirty="0" sz="1200" spc="-160">
                <a:latin typeface="宋体"/>
                <a:cs typeface="宋体"/>
              </a:rPr>
              <a:t>，</a:t>
            </a:r>
            <a:r>
              <a:rPr dirty="0" sz="1200">
                <a:latin typeface="宋体"/>
                <a:cs typeface="宋体"/>
              </a:rPr>
              <a:t>设计系统方案架</a:t>
            </a:r>
            <a:r>
              <a:rPr dirty="0" sz="1200" spc="5">
                <a:latin typeface="宋体"/>
                <a:cs typeface="宋体"/>
              </a:rPr>
              <a:t>构</a:t>
            </a:r>
            <a:r>
              <a:rPr dirty="0" sz="1200" spc="-160">
                <a:latin typeface="宋体"/>
                <a:cs typeface="宋体"/>
              </a:rPr>
              <a:t>，</a:t>
            </a:r>
            <a:r>
              <a:rPr dirty="0" sz="1200">
                <a:latin typeface="宋体"/>
                <a:cs typeface="宋体"/>
              </a:rPr>
              <a:t>实 现建筑内综合的软件管理平台</a:t>
            </a:r>
            <a:r>
              <a:rPr dirty="0" sz="1200" spc="-240">
                <a:latin typeface="宋体"/>
                <a:cs typeface="宋体"/>
              </a:rPr>
              <a:t>，</a:t>
            </a:r>
            <a:r>
              <a:rPr dirty="0" sz="1200">
                <a:latin typeface="宋体"/>
                <a:cs typeface="宋体"/>
              </a:rPr>
              <a:t>对各个模块进行集中管理</a:t>
            </a:r>
            <a:r>
              <a:rPr dirty="0" sz="1200" spc="-229">
                <a:latin typeface="宋体"/>
                <a:cs typeface="宋体"/>
              </a:rPr>
              <a:t>，</a:t>
            </a:r>
            <a:r>
              <a:rPr dirty="0" sz="1200">
                <a:latin typeface="宋体"/>
                <a:cs typeface="宋体"/>
              </a:rPr>
              <a:t>智慧建筑的各项功能 技术都得到了广泛应用和实践</a:t>
            </a:r>
            <a:r>
              <a:rPr dirty="0" sz="1200" spc="-160">
                <a:latin typeface="宋体"/>
                <a:cs typeface="宋体"/>
              </a:rPr>
              <a:t>。</a:t>
            </a:r>
            <a:r>
              <a:rPr dirty="0" sz="1200">
                <a:latin typeface="宋体"/>
                <a:cs typeface="宋体"/>
              </a:rPr>
              <a:t>然而</a:t>
            </a:r>
            <a:r>
              <a:rPr dirty="0" sz="1200" spc="-160">
                <a:latin typeface="宋体"/>
                <a:cs typeface="宋体"/>
              </a:rPr>
              <a:t>，</a:t>
            </a:r>
            <a:r>
              <a:rPr dirty="0" sz="1200">
                <a:latin typeface="宋体"/>
                <a:cs typeface="宋体"/>
              </a:rPr>
              <a:t>在实际场景中</a:t>
            </a:r>
            <a:r>
              <a:rPr dirty="0" sz="1200" spc="-160">
                <a:latin typeface="宋体"/>
                <a:cs typeface="宋体"/>
              </a:rPr>
              <a:t>，</a:t>
            </a:r>
            <a:r>
              <a:rPr dirty="0" sz="1200">
                <a:latin typeface="宋体"/>
                <a:cs typeface="宋体"/>
              </a:rPr>
              <a:t>智慧建筑的系统架构也遭</a:t>
            </a:r>
            <a:endParaRPr sz="1200">
              <a:latin typeface="宋体"/>
              <a:cs typeface="宋体"/>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31</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130300" y="952614"/>
            <a:ext cx="5377815" cy="8529320"/>
          </a:xfrm>
          <a:prstGeom prst="rect">
            <a:avLst/>
          </a:prstGeom>
        </p:spPr>
        <p:txBody>
          <a:bodyPr wrap="square" lIns="0" tIns="12700" rIns="0" bIns="0" rtlCol="0" vert="horz">
            <a:spAutoFit/>
          </a:bodyPr>
          <a:lstStyle/>
          <a:p>
            <a:pPr marL="12700">
              <a:lnSpc>
                <a:spcPct val="100000"/>
              </a:lnSpc>
              <a:spcBef>
                <a:spcPts val="100"/>
              </a:spcBef>
            </a:pPr>
            <a:r>
              <a:rPr dirty="0" sz="1200">
                <a:latin typeface="宋体"/>
                <a:cs typeface="宋体"/>
              </a:rPr>
              <a:t>遇了一些挑战。</a:t>
            </a:r>
            <a:endParaRPr sz="1200">
              <a:latin typeface="宋体"/>
              <a:cs typeface="宋体"/>
            </a:endParaRPr>
          </a:p>
          <a:p>
            <a:pPr marL="12700" marR="5080" indent="304800">
              <a:lnSpc>
                <a:spcPct val="162500"/>
              </a:lnSpc>
            </a:pPr>
            <a:r>
              <a:rPr dirty="0" sz="1200">
                <a:latin typeface="宋体"/>
                <a:cs typeface="宋体"/>
              </a:rPr>
              <a:t>首先</a:t>
            </a:r>
            <a:r>
              <a:rPr dirty="0" sz="1200" spc="-160">
                <a:latin typeface="宋体"/>
                <a:cs typeface="宋体"/>
              </a:rPr>
              <a:t>，</a:t>
            </a:r>
            <a:r>
              <a:rPr dirty="0" sz="1200">
                <a:latin typeface="宋体"/>
                <a:cs typeface="宋体"/>
              </a:rPr>
              <a:t>系统的管理性能受到挑战</a:t>
            </a:r>
            <a:r>
              <a:rPr dirty="0" sz="1200" spc="-160">
                <a:latin typeface="宋体"/>
                <a:cs typeface="宋体"/>
              </a:rPr>
              <a:t>，</a:t>
            </a:r>
            <a:r>
              <a:rPr dirty="0" sz="1200">
                <a:latin typeface="宋体"/>
                <a:cs typeface="宋体"/>
              </a:rPr>
              <a:t>系统中引入的应用程序越来越</a:t>
            </a:r>
            <a:r>
              <a:rPr dirty="0" sz="1200" spc="0">
                <a:latin typeface="宋体"/>
                <a:cs typeface="宋体"/>
              </a:rPr>
              <a:t>多</a:t>
            </a:r>
            <a:r>
              <a:rPr dirty="0" sz="1200" spc="-170">
                <a:latin typeface="宋体"/>
                <a:cs typeface="宋体"/>
              </a:rPr>
              <a:t>，</a:t>
            </a:r>
            <a:r>
              <a:rPr dirty="0" sz="1200">
                <a:latin typeface="宋体"/>
                <a:cs typeface="宋体"/>
              </a:rPr>
              <a:t>网络结 构越来越复杂</a:t>
            </a:r>
            <a:r>
              <a:rPr dirty="0" sz="1200" spc="-160">
                <a:latin typeface="宋体"/>
                <a:cs typeface="宋体"/>
              </a:rPr>
              <a:t>，</a:t>
            </a:r>
            <a:r>
              <a:rPr dirty="0" sz="1200">
                <a:latin typeface="宋体"/>
                <a:cs typeface="宋体"/>
              </a:rPr>
              <a:t>无法有效地解决系统负载问题和降低管理负担</a:t>
            </a:r>
            <a:r>
              <a:rPr dirty="0" sz="1200" spc="-160">
                <a:latin typeface="宋体"/>
                <a:cs typeface="宋体"/>
              </a:rPr>
              <a:t>；</a:t>
            </a:r>
            <a:r>
              <a:rPr dirty="0" sz="1200">
                <a:latin typeface="宋体"/>
                <a:cs typeface="宋体"/>
              </a:rPr>
              <a:t>第</a:t>
            </a:r>
            <a:r>
              <a:rPr dirty="0" sz="1200" spc="0">
                <a:latin typeface="宋体"/>
                <a:cs typeface="宋体"/>
              </a:rPr>
              <a:t>二</a:t>
            </a:r>
            <a:r>
              <a:rPr dirty="0" sz="1200" spc="-170">
                <a:latin typeface="宋体"/>
                <a:cs typeface="宋体"/>
              </a:rPr>
              <a:t>，</a:t>
            </a:r>
            <a:r>
              <a:rPr dirty="0" sz="1200">
                <a:latin typeface="宋体"/>
                <a:cs typeface="宋体"/>
              </a:rPr>
              <a:t>当系统中 某一个设备或链路发生故障时</a:t>
            </a:r>
            <a:r>
              <a:rPr dirty="0" sz="1200" spc="-240">
                <a:latin typeface="宋体"/>
                <a:cs typeface="宋体"/>
              </a:rPr>
              <a:t>，</a:t>
            </a:r>
            <a:r>
              <a:rPr dirty="0" sz="1200">
                <a:latin typeface="宋体"/>
                <a:cs typeface="宋体"/>
              </a:rPr>
              <a:t>或在网络中部署新的应用程序时</a:t>
            </a:r>
            <a:r>
              <a:rPr dirty="0" sz="1200" spc="-229">
                <a:latin typeface="宋体"/>
                <a:cs typeface="宋体"/>
              </a:rPr>
              <a:t>，</a:t>
            </a:r>
            <a:r>
              <a:rPr dirty="0" sz="1200">
                <a:latin typeface="宋体"/>
                <a:cs typeface="宋体"/>
              </a:rPr>
              <a:t>尤其对于较复 杂的网络结构</a:t>
            </a:r>
            <a:r>
              <a:rPr dirty="0" sz="1200" spc="-240">
                <a:latin typeface="宋体"/>
                <a:cs typeface="宋体"/>
              </a:rPr>
              <a:t>，</a:t>
            </a:r>
            <a:r>
              <a:rPr dirty="0" sz="1200">
                <a:latin typeface="宋体"/>
                <a:cs typeface="宋体"/>
              </a:rPr>
              <a:t>无法快速地恢复正常的工作状态</a:t>
            </a:r>
            <a:r>
              <a:rPr dirty="0" sz="1200" spc="-229">
                <a:latin typeface="宋体"/>
                <a:cs typeface="宋体"/>
              </a:rPr>
              <a:t>，</a:t>
            </a:r>
            <a:r>
              <a:rPr dirty="0" sz="1200">
                <a:latin typeface="宋体"/>
                <a:cs typeface="宋体"/>
              </a:rPr>
              <a:t>也无法保证对现用网络的各应 用不产生任何功能影响</a:t>
            </a:r>
            <a:r>
              <a:rPr dirty="0" sz="1200" spc="-360">
                <a:latin typeface="宋体"/>
                <a:cs typeface="宋体"/>
              </a:rPr>
              <a:t>，</a:t>
            </a:r>
            <a:r>
              <a:rPr dirty="0" sz="1200">
                <a:latin typeface="宋体"/>
                <a:cs typeface="宋体"/>
              </a:rPr>
              <a:t>系统的可靠性有待提高</a:t>
            </a:r>
            <a:r>
              <a:rPr dirty="0" sz="1200" spc="-350">
                <a:latin typeface="宋体"/>
                <a:cs typeface="宋体"/>
              </a:rPr>
              <a:t>；</a:t>
            </a:r>
            <a:r>
              <a:rPr dirty="0" sz="1200">
                <a:latin typeface="宋体"/>
                <a:cs typeface="宋体"/>
              </a:rPr>
              <a:t>第</a:t>
            </a:r>
            <a:r>
              <a:rPr dirty="0" sz="1200" spc="-5">
                <a:latin typeface="宋体"/>
                <a:cs typeface="宋体"/>
              </a:rPr>
              <a:t>三</a:t>
            </a:r>
            <a:r>
              <a:rPr dirty="0" sz="1200" spc="-360">
                <a:latin typeface="宋体"/>
                <a:cs typeface="宋体"/>
              </a:rPr>
              <a:t>，</a:t>
            </a:r>
            <a:r>
              <a:rPr dirty="0" sz="1200">
                <a:latin typeface="宋体"/>
                <a:cs typeface="宋体"/>
              </a:rPr>
              <a:t>系统的安全性无法保</a:t>
            </a:r>
            <a:r>
              <a:rPr dirty="0" sz="1200" spc="5">
                <a:latin typeface="宋体"/>
                <a:cs typeface="宋体"/>
              </a:rPr>
              <a:t>证</a:t>
            </a:r>
            <a:r>
              <a:rPr dirty="0" sz="1200">
                <a:latin typeface="宋体"/>
                <a:cs typeface="宋体"/>
              </a:rPr>
              <a:t>， 在建筑中多个不同空间内难实现便捷地隔离</a:t>
            </a:r>
            <a:r>
              <a:rPr dirty="0" sz="1200" spc="-160">
                <a:latin typeface="宋体"/>
                <a:cs typeface="宋体"/>
              </a:rPr>
              <a:t>。</a:t>
            </a:r>
            <a:r>
              <a:rPr dirty="0" sz="1200">
                <a:latin typeface="宋体"/>
                <a:cs typeface="宋体"/>
              </a:rPr>
              <a:t>除此之外</a:t>
            </a:r>
            <a:r>
              <a:rPr dirty="0" sz="1200" spc="-160">
                <a:latin typeface="宋体"/>
                <a:cs typeface="宋体"/>
              </a:rPr>
              <a:t>，</a:t>
            </a:r>
            <a:r>
              <a:rPr dirty="0" sz="1200">
                <a:latin typeface="宋体"/>
                <a:cs typeface="宋体"/>
              </a:rPr>
              <a:t>在组建网络</a:t>
            </a:r>
            <a:r>
              <a:rPr dirty="0" sz="1200" spc="0">
                <a:latin typeface="宋体"/>
                <a:cs typeface="宋体"/>
              </a:rPr>
              <a:t>时</a:t>
            </a:r>
            <a:r>
              <a:rPr dirty="0" sz="1200" spc="-170">
                <a:latin typeface="宋体"/>
                <a:cs typeface="宋体"/>
              </a:rPr>
              <a:t>，</a:t>
            </a:r>
            <a:r>
              <a:rPr dirty="0" sz="1200">
                <a:latin typeface="宋体"/>
                <a:cs typeface="宋体"/>
              </a:rPr>
              <a:t>对于采 用传统的单播或组播技术的网络</a:t>
            </a:r>
            <a:r>
              <a:rPr dirty="0" sz="1200" spc="-160">
                <a:latin typeface="宋体"/>
                <a:cs typeface="宋体"/>
              </a:rPr>
              <a:t>，</a:t>
            </a:r>
            <a:r>
              <a:rPr dirty="0" sz="1200">
                <a:latin typeface="宋体"/>
                <a:cs typeface="宋体"/>
              </a:rPr>
              <a:t>难以实现大规模或复杂的部署</a:t>
            </a:r>
            <a:r>
              <a:rPr dirty="0" sz="1200" spc="-145">
                <a:latin typeface="宋体"/>
                <a:cs typeface="宋体"/>
              </a:rPr>
              <a:t>。</a:t>
            </a:r>
            <a:r>
              <a:rPr dirty="0" sz="1200">
                <a:latin typeface="宋体"/>
                <a:cs typeface="宋体"/>
              </a:rPr>
              <a:t>由此可见</a:t>
            </a:r>
            <a:r>
              <a:rPr dirty="0" sz="1200" spc="-170">
                <a:latin typeface="宋体"/>
                <a:cs typeface="宋体"/>
              </a:rPr>
              <a:t>，</a:t>
            </a:r>
            <a:r>
              <a:rPr dirty="0" sz="1200">
                <a:latin typeface="宋体"/>
                <a:cs typeface="宋体"/>
              </a:rPr>
              <a:t>智 </a:t>
            </a:r>
            <a:r>
              <a:rPr dirty="0" sz="1200" spc="10">
                <a:latin typeface="宋体"/>
                <a:cs typeface="宋体"/>
              </a:rPr>
              <a:t>慧建筑</a:t>
            </a:r>
            <a:r>
              <a:rPr dirty="0" sz="1200" spc="0">
                <a:latin typeface="宋体"/>
                <a:cs typeface="宋体"/>
              </a:rPr>
              <a:t>传</a:t>
            </a:r>
            <a:r>
              <a:rPr dirty="0" sz="1200" spc="10">
                <a:latin typeface="宋体"/>
                <a:cs typeface="宋体"/>
              </a:rPr>
              <a:t>统集中式架</a:t>
            </a:r>
            <a:r>
              <a:rPr dirty="0" sz="1200" spc="0">
                <a:latin typeface="宋体"/>
                <a:cs typeface="宋体"/>
              </a:rPr>
              <a:t>构</a:t>
            </a:r>
            <a:r>
              <a:rPr dirty="0" sz="1200" spc="10">
                <a:latin typeface="宋体"/>
                <a:cs typeface="宋体"/>
              </a:rPr>
              <a:t>平台在科技</a:t>
            </a:r>
            <a:r>
              <a:rPr dirty="0" sz="1200" spc="0">
                <a:latin typeface="宋体"/>
                <a:cs typeface="宋体"/>
              </a:rPr>
              <a:t>飞</a:t>
            </a:r>
            <a:r>
              <a:rPr dirty="0" sz="1200" spc="10">
                <a:latin typeface="宋体"/>
                <a:cs typeface="宋体"/>
              </a:rPr>
              <a:t>速发展的今天</a:t>
            </a:r>
            <a:r>
              <a:rPr dirty="0" sz="1200" spc="0">
                <a:latin typeface="宋体"/>
                <a:cs typeface="宋体"/>
              </a:rPr>
              <a:t>已</a:t>
            </a:r>
            <a:r>
              <a:rPr dirty="0" sz="1200" spc="10">
                <a:latin typeface="宋体"/>
                <a:cs typeface="宋体"/>
              </a:rPr>
              <a:t>经不能满足</a:t>
            </a:r>
            <a:r>
              <a:rPr dirty="0" sz="1200" spc="0">
                <a:latin typeface="宋体"/>
                <a:cs typeface="宋体"/>
              </a:rPr>
              <a:t>人</a:t>
            </a:r>
            <a:r>
              <a:rPr dirty="0" sz="1200" spc="10">
                <a:latin typeface="宋体"/>
                <a:cs typeface="宋体"/>
              </a:rPr>
              <a:t>们日益增</a:t>
            </a:r>
            <a:r>
              <a:rPr dirty="0" sz="1200">
                <a:latin typeface="宋体"/>
                <a:cs typeface="宋体"/>
              </a:rPr>
              <a:t>长 的业务需要。</a:t>
            </a:r>
            <a:endParaRPr sz="1200">
              <a:latin typeface="宋体"/>
              <a:cs typeface="宋体"/>
            </a:endParaRPr>
          </a:p>
          <a:p>
            <a:pPr marL="12700" marR="79375" indent="304800">
              <a:lnSpc>
                <a:spcPct val="162500"/>
              </a:lnSpc>
            </a:pPr>
            <a:r>
              <a:rPr dirty="0" sz="1200" spc="0">
                <a:latin typeface="宋体"/>
                <a:cs typeface="宋体"/>
              </a:rPr>
              <a:t>考</a:t>
            </a:r>
            <a:r>
              <a:rPr dirty="0" sz="1200">
                <a:latin typeface="宋体"/>
                <a:cs typeface="宋体"/>
              </a:rPr>
              <a:t>虑到</a:t>
            </a:r>
            <a:r>
              <a:rPr dirty="0" sz="1200" spc="-295">
                <a:latin typeface="宋体"/>
                <a:cs typeface="宋体"/>
              </a:rPr>
              <a:t> </a:t>
            </a:r>
            <a:r>
              <a:rPr dirty="0" sz="1200">
                <a:latin typeface="Calibri"/>
                <a:cs typeface="Calibri"/>
              </a:rPr>
              <a:t>SDN</a:t>
            </a:r>
            <a:r>
              <a:rPr dirty="0" sz="1200" spc="10">
                <a:latin typeface="Calibri"/>
                <a:cs typeface="Calibri"/>
              </a:rPr>
              <a:t> </a:t>
            </a:r>
            <a:r>
              <a:rPr dirty="0" sz="1200" spc="0">
                <a:latin typeface="宋体"/>
                <a:cs typeface="宋体"/>
              </a:rPr>
              <a:t>的</a:t>
            </a:r>
            <a:r>
              <a:rPr dirty="0" sz="1200">
                <a:latin typeface="宋体"/>
                <a:cs typeface="宋体"/>
              </a:rPr>
              <a:t>特</a:t>
            </a:r>
            <a:r>
              <a:rPr dirty="0" sz="1200" spc="0">
                <a:latin typeface="宋体"/>
                <a:cs typeface="宋体"/>
              </a:rPr>
              <a:t>性和</a:t>
            </a:r>
            <a:r>
              <a:rPr dirty="0" sz="1200">
                <a:latin typeface="宋体"/>
                <a:cs typeface="宋体"/>
              </a:rPr>
              <a:t>目</a:t>
            </a:r>
            <a:r>
              <a:rPr dirty="0" sz="1200" spc="0">
                <a:latin typeface="宋体"/>
                <a:cs typeface="宋体"/>
              </a:rPr>
              <a:t>前</a:t>
            </a:r>
            <a:r>
              <a:rPr dirty="0" sz="1200">
                <a:latin typeface="宋体"/>
                <a:cs typeface="宋体"/>
              </a:rPr>
              <a:t>智</a:t>
            </a:r>
            <a:r>
              <a:rPr dirty="0" sz="1200" spc="0">
                <a:latin typeface="宋体"/>
                <a:cs typeface="宋体"/>
              </a:rPr>
              <a:t>慧建</a:t>
            </a:r>
            <a:r>
              <a:rPr dirty="0" sz="1200">
                <a:latin typeface="宋体"/>
                <a:cs typeface="宋体"/>
              </a:rPr>
              <a:t>筑</a:t>
            </a:r>
            <a:r>
              <a:rPr dirty="0" sz="1200" spc="0">
                <a:latin typeface="宋体"/>
                <a:cs typeface="宋体"/>
              </a:rPr>
              <a:t>系统</a:t>
            </a:r>
            <a:r>
              <a:rPr dirty="0" sz="1200">
                <a:latin typeface="宋体"/>
                <a:cs typeface="宋体"/>
              </a:rPr>
              <a:t>架</a:t>
            </a:r>
            <a:r>
              <a:rPr dirty="0" sz="1200" spc="0">
                <a:latin typeface="宋体"/>
                <a:cs typeface="宋体"/>
              </a:rPr>
              <a:t>构</a:t>
            </a:r>
            <a:r>
              <a:rPr dirty="0" sz="1200">
                <a:latin typeface="宋体"/>
                <a:cs typeface="宋体"/>
              </a:rPr>
              <a:t>存</a:t>
            </a:r>
            <a:r>
              <a:rPr dirty="0" sz="1200" spc="0">
                <a:latin typeface="宋体"/>
                <a:cs typeface="宋体"/>
              </a:rPr>
              <a:t>在的</a:t>
            </a:r>
            <a:r>
              <a:rPr dirty="0" sz="1200">
                <a:latin typeface="宋体"/>
                <a:cs typeface="宋体"/>
              </a:rPr>
              <a:t>问</a:t>
            </a:r>
            <a:r>
              <a:rPr dirty="0" sz="1200" spc="0">
                <a:latin typeface="宋体"/>
                <a:cs typeface="宋体"/>
              </a:rPr>
              <a:t>题，</a:t>
            </a:r>
            <a:r>
              <a:rPr dirty="0" sz="1200">
                <a:latin typeface="宋体"/>
                <a:cs typeface="宋体"/>
              </a:rPr>
              <a:t>可</a:t>
            </a:r>
            <a:r>
              <a:rPr dirty="0" sz="1200" spc="0">
                <a:latin typeface="宋体"/>
                <a:cs typeface="宋体"/>
              </a:rPr>
              <a:t>以</a:t>
            </a:r>
            <a:r>
              <a:rPr dirty="0" sz="1200">
                <a:latin typeface="宋体"/>
                <a:cs typeface="宋体"/>
              </a:rPr>
              <a:t>将</a:t>
            </a:r>
            <a:r>
              <a:rPr dirty="0" sz="1200" spc="-295">
                <a:latin typeface="宋体"/>
                <a:cs typeface="宋体"/>
              </a:rPr>
              <a:t> </a:t>
            </a:r>
            <a:r>
              <a:rPr dirty="0" sz="1200">
                <a:latin typeface="Calibri"/>
                <a:cs typeface="Calibri"/>
              </a:rPr>
              <a:t>SDN</a:t>
            </a:r>
            <a:r>
              <a:rPr dirty="0" sz="1200" spc="25">
                <a:latin typeface="Calibri"/>
                <a:cs typeface="Calibri"/>
              </a:rPr>
              <a:t> </a:t>
            </a:r>
            <a:r>
              <a:rPr dirty="0" sz="1200" spc="0">
                <a:latin typeface="宋体"/>
                <a:cs typeface="宋体"/>
              </a:rPr>
              <a:t>网</a:t>
            </a:r>
            <a:r>
              <a:rPr dirty="0" sz="1200">
                <a:latin typeface="宋体"/>
                <a:cs typeface="宋体"/>
              </a:rPr>
              <a:t>络 架构引进到智慧建筑中</a:t>
            </a:r>
            <a:r>
              <a:rPr dirty="0" sz="1200" spc="-240">
                <a:latin typeface="宋体"/>
                <a:cs typeface="宋体"/>
              </a:rPr>
              <a:t>，</a:t>
            </a:r>
            <a:r>
              <a:rPr dirty="0" sz="1200">
                <a:latin typeface="宋体"/>
                <a:cs typeface="宋体"/>
              </a:rPr>
              <a:t>以便能够更好地对建筑的智能管理功能提供服务</a:t>
            </a:r>
            <a:r>
              <a:rPr dirty="0" sz="1200" spc="-229">
                <a:latin typeface="宋体"/>
                <a:cs typeface="宋体"/>
              </a:rPr>
              <a:t>。</a:t>
            </a:r>
            <a:r>
              <a:rPr dirty="0" sz="1200">
                <a:latin typeface="宋体"/>
                <a:cs typeface="宋体"/>
              </a:rPr>
              <a:t>如图</a:t>
            </a:r>
            <a:endParaRPr sz="1200">
              <a:latin typeface="宋体"/>
              <a:cs typeface="宋体"/>
            </a:endParaRPr>
          </a:p>
          <a:p>
            <a:pPr marL="12700">
              <a:lnSpc>
                <a:spcPct val="100000"/>
              </a:lnSpc>
              <a:spcBef>
                <a:spcPts val="900"/>
              </a:spcBef>
            </a:pPr>
            <a:r>
              <a:rPr dirty="0" sz="1200">
                <a:latin typeface="Calibri"/>
                <a:cs typeface="Calibri"/>
              </a:rPr>
              <a:t>16</a:t>
            </a:r>
            <a:r>
              <a:rPr dirty="0" sz="1200" spc="10">
                <a:latin typeface="Calibri"/>
                <a:cs typeface="Calibri"/>
              </a:rPr>
              <a:t> </a:t>
            </a:r>
            <a:r>
              <a:rPr dirty="0" sz="1200">
                <a:latin typeface="宋体"/>
                <a:cs typeface="宋体"/>
              </a:rPr>
              <a:t>为在智慧建筑中搭建</a:t>
            </a:r>
            <a:r>
              <a:rPr dirty="0" sz="1200" spc="-305">
                <a:latin typeface="宋体"/>
                <a:cs typeface="宋体"/>
              </a:rPr>
              <a:t> </a:t>
            </a:r>
            <a:r>
              <a:rPr dirty="0" sz="1200">
                <a:latin typeface="Calibri"/>
                <a:cs typeface="Calibri"/>
              </a:rPr>
              <a:t>SDN</a:t>
            </a:r>
            <a:r>
              <a:rPr dirty="0" sz="1200" spc="10">
                <a:latin typeface="Calibri"/>
                <a:cs typeface="Calibri"/>
              </a:rPr>
              <a:t> </a:t>
            </a:r>
            <a:r>
              <a:rPr dirty="0" sz="1200">
                <a:latin typeface="宋体"/>
                <a:cs typeface="宋体"/>
              </a:rPr>
              <a:t>网络的系统框架图。</a:t>
            </a:r>
            <a:endParaRPr sz="1200">
              <a:latin typeface="宋体"/>
              <a:cs typeface="宋体"/>
            </a:endParaRPr>
          </a:p>
          <a:p>
            <a:pPr marL="317500">
              <a:lnSpc>
                <a:spcPct val="100000"/>
              </a:lnSpc>
              <a:spcBef>
                <a:spcPts val="900"/>
              </a:spcBef>
            </a:pPr>
            <a:r>
              <a:rPr dirty="0" sz="1200">
                <a:latin typeface="Calibri"/>
                <a:cs typeface="Calibri"/>
              </a:rPr>
              <a:t>SDN</a:t>
            </a:r>
            <a:r>
              <a:rPr dirty="0" sz="1200" spc="5">
                <a:latin typeface="Calibri"/>
                <a:cs typeface="Calibri"/>
              </a:rPr>
              <a:t> </a:t>
            </a:r>
            <a:r>
              <a:rPr dirty="0" sz="1200">
                <a:latin typeface="宋体"/>
                <a:cs typeface="宋体"/>
              </a:rPr>
              <a:t>实现了智慧建筑中的网络互连和建筑内功能业务部署的分离。</a:t>
            </a:r>
            <a:endParaRPr sz="1200">
              <a:latin typeface="宋体"/>
              <a:cs typeface="宋体"/>
            </a:endParaRPr>
          </a:p>
          <a:p>
            <a:pPr algn="just" marL="12700" marR="82550" indent="304800">
              <a:lnSpc>
                <a:spcPct val="162500"/>
              </a:lnSpc>
            </a:pPr>
            <a:r>
              <a:rPr dirty="0" sz="1200">
                <a:latin typeface="宋体"/>
                <a:cs typeface="宋体"/>
              </a:rPr>
              <a:t>首先</a:t>
            </a:r>
            <a:r>
              <a:rPr dirty="0" sz="1200" spc="-240">
                <a:latin typeface="宋体"/>
                <a:cs typeface="宋体"/>
              </a:rPr>
              <a:t>，</a:t>
            </a:r>
            <a:r>
              <a:rPr dirty="0" sz="1200">
                <a:latin typeface="宋体"/>
                <a:cs typeface="宋体"/>
              </a:rPr>
              <a:t>在配置建筑网络的过程中</a:t>
            </a:r>
            <a:r>
              <a:rPr dirty="0" sz="1200" spc="-229">
                <a:latin typeface="宋体"/>
                <a:cs typeface="宋体"/>
              </a:rPr>
              <a:t>，</a:t>
            </a:r>
            <a:r>
              <a:rPr dirty="0" sz="1200">
                <a:latin typeface="宋体"/>
                <a:cs typeface="宋体"/>
              </a:rPr>
              <a:t>不需要再在每个底层设备上面配置传统的 网络参数</a:t>
            </a:r>
            <a:r>
              <a:rPr dirty="0" sz="1200" spc="-160">
                <a:latin typeface="宋体"/>
                <a:cs typeface="宋体"/>
              </a:rPr>
              <a:t>，</a:t>
            </a:r>
            <a:r>
              <a:rPr dirty="0" sz="1200">
                <a:latin typeface="宋体"/>
                <a:cs typeface="宋体"/>
              </a:rPr>
              <a:t>而是每个功能设备都有自己唯一的名字</a:t>
            </a:r>
            <a:r>
              <a:rPr dirty="0" sz="1200" spc="-160">
                <a:latin typeface="宋体"/>
                <a:cs typeface="宋体"/>
              </a:rPr>
              <a:t>，</a:t>
            </a:r>
            <a:r>
              <a:rPr dirty="0" sz="1200">
                <a:latin typeface="宋体"/>
                <a:cs typeface="宋体"/>
              </a:rPr>
              <a:t>在添加网络互联端口</a:t>
            </a:r>
            <a:r>
              <a:rPr dirty="0" sz="1200" spc="5">
                <a:latin typeface="宋体"/>
                <a:cs typeface="宋体"/>
              </a:rPr>
              <a:t>后</a:t>
            </a:r>
            <a:r>
              <a:rPr dirty="0" sz="1200" spc="-170">
                <a:latin typeface="宋体"/>
                <a:cs typeface="宋体"/>
              </a:rPr>
              <a:t>，</a:t>
            </a:r>
            <a:r>
              <a:rPr dirty="0" sz="1200">
                <a:latin typeface="宋体"/>
                <a:cs typeface="宋体"/>
              </a:rPr>
              <a:t>统 </a:t>
            </a:r>
            <a:r>
              <a:rPr dirty="0" sz="1200" spc="10">
                <a:latin typeface="宋体"/>
                <a:cs typeface="宋体"/>
              </a:rPr>
              <a:t>一配置</a:t>
            </a:r>
            <a:r>
              <a:rPr dirty="0" sz="1200" spc="0">
                <a:latin typeface="宋体"/>
                <a:cs typeface="宋体"/>
              </a:rPr>
              <a:t>协</a:t>
            </a:r>
            <a:r>
              <a:rPr dirty="0" sz="1200" spc="10">
                <a:latin typeface="宋体"/>
                <a:cs typeface="宋体"/>
              </a:rPr>
              <a:t>议并自动组</a:t>
            </a:r>
            <a:r>
              <a:rPr dirty="0" sz="1200" spc="0">
                <a:latin typeface="宋体"/>
                <a:cs typeface="宋体"/>
              </a:rPr>
              <a:t>网</a:t>
            </a:r>
            <a:r>
              <a:rPr dirty="0" sz="1200" spc="10">
                <a:latin typeface="宋体"/>
                <a:cs typeface="宋体"/>
              </a:rPr>
              <a:t>，这些信息</a:t>
            </a:r>
            <a:r>
              <a:rPr dirty="0" sz="1200" spc="0">
                <a:latin typeface="宋体"/>
                <a:cs typeface="宋体"/>
              </a:rPr>
              <a:t>在</a:t>
            </a:r>
            <a:r>
              <a:rPr dirty="0" sz="1200" spc="10">
                <a:latin typeface="宋体"/>
                <a:cs typeface="宋体"/>
              </a:rPr>
              <a:t>智慧建筑中设</a:t>
            </a:r>
            <a:r>
              <a:rPr dirty="0" sz="1200" spc="0">
                <a:latin typeface="宋体"/>
                <a:cs typeface="宋体"/>
              </a:rPr>
              <a:t>置</a:t>
            </a:r>
            <a:r>
              <a:rPr dirty="0" sz="1200" spc="10">
                <a:latin typeface="宋体"/>
                <a:cs typeface="宋体"/>
              </a:rPr>
              <a:t>完成之后不</a:t>
            </a:r>
            <a:r>
              <a:rPr dirty="0" sz="1200" spc="0">
                <a:latin typeface="宋体"/>
                <a:cs typeface="宋体"/>
              </a:rPr>
              <a:t>需</a:t>
            </a:r>
            <a:r>
              <a:rPr dirty="0" sz="1200" spc="10">
                <a:latin typeface="宋体"/>
                <a:cs typeface="宋体"/>
              </a:rPr>
              <a:t>要再进行</a:t>
            </a:r>
            <a:r>
              <a:rPr dirty="0" sz="1200">
                <a:latin typeface="宋体"/>
                <a:cs typeface="宋体"/>
              </a:rPr>
              <a:t>修 改。</a:t>
            </a:r>
            <a:endParaRPr sz="1200">
              <a:latin typeface="宋体"/>
              <a:cs typeface="宋体"/>
            </a:endParaRPr>
          </a:p>
          <a:p>
            <a:pPr algn="just" marL="12700" marR="82550" indent="304800">
              <a:lnSpc>
                <a:spcPct val="162500"/>
              </a:lnSpc>
            </a:pPr>
            <a:r>
              <a:rPr dirty="0" sz="1200">
                <a:latin typeface="宋体"/>
                <a:cs typeface="宋体"/>
              </a:rPr>
              <a:t>对于网络业务的部署</a:t>
            </a:r>
            <a:r>
              <a:rPr dirty="0" sz="1200" spc="-240">
                <a:latin typeface="宋体"/>
                <a:cs typeface="宋体"/>
              </a:rPr>
              <a:t>，</a:t>
            </a:r>
            <a:r>
              <a:rPr dirty="0" sz="1200">
                <a:latin typeface="宋体"/>
                <a:cs typeface="宋体"/>
              </a:rPr>
              <a:t>在智慧建筑建设完成之后</a:t>
            </a:r>
            <a:r>
              <a:rPr dirty="0" sz="1200" spc="-229">
                <a:latin typeface="宋体"/>
                <a:cs typeface="宋体"/>
              </a:rPr>
              <a:t>，</a:t>
            </a:r>
            <a:r>
              <a:rPr dirty="0" sz="1200">
                <a:latin typeface="宋体"/>
                <a:cs typeface="宋体"/>
              </a:rPr>
              <a:t>建筑管理人员只需要面向 用户和应用进行资源的分配即可实现</a:t>
            </a:r>
            <a:r>
              <a:rPr dirty="0" sz="1200" spc="-470">
                <a:latin typeface="宋体"/>
                <a:cs typeface="宋体"/>
              </a:rPr>
              <a:t>，</a:t>
            </a:r>
            <a:r>
              <a:rPr dirty="0" sz="1200">
                <a:latin typeface="宋体"/>
                <a:cs typeface="宋体"/>
              </a:rPr>
              <a:t>不再需要关注到建筑内各级不同设备的互 通参数和组网的细节</a:t>
            </a:r>
            <a:r>
              <a:rPr dirty="0" sz="1200" spc="-135">
                <a:latin typeface="宋体"/>
                <a:cs typeface="宋体"/>
              </a:rPr>
              <a:t>，</a:t>
            </a:r>
            <a:r>
              <a:rPr dirty="0" sz="1200">
                <a:latin typeface="宋体"/>
                <a:cs typeface="宋体"/>
              </a:rPr>
              <a:t>实现了快捷的业务部署</a:t>
            </a:r>
            <a:r>
              <a:rPr dirty="0" sz="1200" spc="-145">
                <a:latin typeface="宋体"/>
                <a:cs typeface="宋体"/>
              </a:rPr>
              <a:t>，</a:t>
            </a:r>
            <a:r>
              <a:rPr dirty="0" sz="1200">
                <a:latin typeface="宋体"/>
                <a:cs typeface="宋体"/>
              </a:rPr>
              <a:t>易于工作人员</a:t>
            </a:r>
            <a:r>
              <a:rPr dirty="0" sz="1200" spc="5">
                <a:latin typeface="Calibri"/>
                <a:cs typeface="Calibri"/>
              </a:rPr>
              <a:t>“</a:t>
            </a:r>
            <a:r>
              <a:rPr dirty="0" sz="1200">
                <a:latin typeface="宋体"/>
                <a:cs typeface="宋体"/>
              </a:rPr>
              <a:t>一键</a:t>
            </a:r>
            <a:r>
              <a:rPr dirty="0" sz="1200" spc="-15">
                <a:latin typeface="Calibri"/>
                <a:cs typeface="Calibri"/>
              </a:rPr>
              <a:t>”</a:t>
            </a:r>
            <a:r>
              <a:rPr dirty="0" sz="1200">
                <a:latin typeface="宋体"/>
                <a:cs typeface="宋体"/>
              </a:rPr>
              <a:t>完成建筑内 业务的管理</a:t>
            </a:r>
            <a:r>
              <a:rPr dirty="0" sz="1200" spc="-240">
                <a:latin typeface="宋体"/>
                <a:cs typeface="宋体"/>
              </a:rPr>
              <a:t>。</a:t>
            </a:r>
            <a:r>
              <a:rPr dirty="0" sz="1200">
                <a:latin typeface="宋体"/>
                <a:cs typeface="宋体"/>
              </a:rPr>
              <a:t>在此基础上添加相关的自动化设备</a:t>
            </a:r>
            <a:r>
              <a:rPr dirty="0" sz="1200" spc="-229">
                <a:latin typeface="宋体"/>
                <a:cs typeface="宋体"/>
              </a:rPr>
              <a:t>，</a:t>
            </a:r>
            <a:r>
              <a:rPr dirty="0" sz="1200">
                <a:latin typeface="宋体"/>
                <a:cs typeface="宋体"/>
              </a:rPr>
              <a:t>还可实现网络内自动化业务部 署。</a:t>
            </a:r>
            <a:endParaRPr sz="1200">
              <a:latin typeface="宋体"/>
              <a:cs typeface="宋体"/>
            </a:endParaRPr>
          </a:p>
          <a:p>
            <a:pPr marL="12700" marR="22860" indent="304800">
              <a:lnSpc>
                <a:spcPct val="162500"/>
              </a:lnSpc>
            </a:pPr>
            <a:r>
              <a:rPr dirty="0" sz="1200">
                <a:latin typeface="宋体"/>
                <a:cs typeface="宋体"/>
              </a:rPr>
              <a:t>相比于传统网络</a:t>
            </a:r>
            <a:r>
              <a:rPr dirty="0" sz="1200" spc="-40">
                <a:latin typeface="宋体"/>
                <a:cs typeface="宋体"/>
              </a:rPr>
              <a:t>，</a:t>
            </a:r>
            <a:r>
              <a:rPr dirty="0" sz="1200" spc="-40">
                <a:latin typeface="Calibri"/>
                <a:cs typeface="Calibri"/>
              </a:rPr>
              <a:t>SDN</a:t>
            </a:r>
            <a:r>
              <a:rPr dirty="0" sz="1200" spc="-10">
                <a:latin typeface="Calibri"/>
                <a:cs typeface="Calibri"/>
              </a:rPr>
              <a:t> </a:t>
            </a:r>
            <a:r>
              <a:rPr dirty="0" sz="1200">
                <a:latin typeface="宋体"/>
                <a:cs typeface="宋体"/>
              </a:rPr>
              <a:t>网络的可靠性增强</a:t>
            </a:r>
            <a:r>
              <a:rPr dirty="0" sz="1200" spc="-145">
                <a:latin typeface="宋体"/>
                <a:cs typeface="宋体"/>
              </a:rPr>
              <a:t>，</a:t>
            </a:r>
            <a:r>
              <a:rPr dirty="0" sz="1200">
                <a:latin typeface="宋体"/>
                <a:cs typeface="宋体"/>
              </a:rPr>
              <a:t>建筑内业务永远在线</a:t>
            </a:r>
            <a:r>
              <a:rPr dirty="0" sz="1200" spc="-145">
                <a:latin typeface="宋体"/>
                <a:cs typeface="宋体"/>
              </a:rPr>
              <a:t>。</a:t>
            </a:r>
            <a:r>
              <a:rPr dirty="0" sz="1200">
                <a:latin typeface="宋体"/>
                <a:cs typeface="宋体"/>
              </a:rPr>
              <a:t>对于任意 设备或者链路的故障</a:t>
            </a:r>
            <a:r>
              <a:rPr dirty="0" sz="1200" spc="-160">
                <a:latin typeface="宋体"/>
                <a:cs typeface="宋体"/>
              </a:rPr>
              <a:t>，</a:t>
            </a:r>
            <a:r>
              <a:rPr dirty="0" sz="1200">
                <a:latin typeface="宋体"/>
                <a:cs typeface="宋体"/>
              </a:rPr>
              <a:t>网络都将在短时间内自愈</a:t>
            </a:r>
            <a:r>
              <a:rPr dirty="0" sz="1200" spc="-160">
                <a:latin typeface="宋体"/>
                <a:cs typeface="宋体"/>
              </a:rPr>
              <a:t>，</a:t>
            </a:r>
            <a:r>
              <a:rPr dirty="0" sz="1200">
                <a:latin typeface="宋体"/>
                <a:cs typeface="宋体"/>
              </a:rPr>
              <a:t>建筑内的语音</a:t>
            </a:r>
            <a:r>
              <a:rPr dirty="0" sz="1200" spc="-160">
                <a:latin typeface="宋体"/>
                <a:cs typeface="宋体"/>
              </a:rPr>
              <a:t>、</a:t>
            </a:r>
            <a:r>
              <a:rPr dirty="0" sz="1200">
                <a:latin typeface="宋体"/>
                <a:cs typeface="宋体"/>
              </a:rPr>
              <a:t>视频等其他业 务不会受到任何影响；网络中设备的增减，不会影响正常工作状态，即插即用， 便于网络设备管理和升级维护；网络结构自动维护设备自动选择最佳传输路径， 即使不小心连接出错</a:t>
            </a:r>
            <a:r>
              <a:rPr dirty="0" sz="1200" spc="-240">
                <a:latin typeface="宋体"/>
                <a:cs typeface="宋体"/>
              </a:rPr>
              <a:t>，</a:t>
            </a:r>
            <a:r>
              <a:rPr dirty="0" sz="1200">
                <a:latin typeface="宋体"/>
                <a:cs typeface="宋体"/>
              </a:rPr>
              <a:t>系统也能够自动识别并且自动选择最优链路</a:t>
            </a:r>
            <a:r>
              <a:rPr dirty="0" sz="1200" spc="-229">
                <a:latin typeface="宋体"/>
                <a:cs typeface="宋体"/>
              </a:rPr>
              <a:t>，</a:t>
            </a:r>
            <a:r>
              <a:rPr dirty="0" sz="1200">
                <a:latin typeface="宋体"/>
                <a:cs typeface="宋体"/>
              </a:rPr>
              <a:t>这样即使网 络管理员的配置发生了一些错误，也能够避免对网络的影响。</a:t>
            </a:r>
            <a:endParaRPr sz="1200">
              <a:latin typeface="宋体"/>
              <a:cs typeface="宋体"/>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880616" y="1008888"/>
            <a:ext cx="3797807" cy="417118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5322049"/>
            <a:ext cx="5377815" cy="4060825"/>
          </a:xfrm>
          <a:prstGeom prst="rect">
            <a:avLst/>
          </a:prstGeom>
        </p:spPr>
        <p:txBody>
          <a:bodyPr wrap="square" lIns="0" tIns="12065" rIns="0" bIns="0" rtlCol="0" vert="horz">
            <a:spAutoFit/>
          </a:bodyPr>
          <a:lstStyle/>
          <a:p>
            <a:pPr marL="1565275">
              <a:lnSpc>
                <a:spcPct val="100000"/>
              </a:lnSpc>
              <a:spcBef>
                <a:spcPts val="95"/>
              </a:spcBef>
              <a:tabLst>
                <a:tab pos="2162810"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16	</a:t>
            </a:r>
            <a:r>
              <a:rPr dirty="0" sz="1000" spc="-5" b="1">
                <a:latin typeface="黑体"/>
                <a:cs typeface="黑体"/>
              </a:rPr>
              <a:t>基</a:t>
            </a:r>
            <a:r>
              <a:rPr dirty="0" sz="1000" spc="-10" b="1">
                <a:latin typeface="黑体"/>
                <a:cs typeface="黑体"/>
              </a:rPr>
              <a:t>于</a:t>
            </a:r>
            <a:r>
              <a:rPr dirty="0" sz="1000" spc="-260" b="1">
                <a:latin typeface="黑体"/>
                <a:cs typeface="黑体"/>
              </a:rPr>
              <a:t> </a:t>
            </a:r>
            <a:r>
              <a:rPr dirty="0" sz="1000" spc="-5" b="0">
                <a:latin typeface="等线 Light"/>
                <a:cs typeface="等线 Light"/>
              </a:rPr>
              <a:t>SDN</a:t>
            </a:r>
            <a:r>
              <a:rPr dirty="0" sz="1000" spc="-25" b="0">
                <a:latin typeface="等线 Light"/>
                <a:cs typeface="等线 Light"/>
              </a:rPr>
              <a:t> </a:t>
            </a:r>
            <a:r>
              <a:rPr dirty="0" sz="1000" spc="-5" b="1">
                <a:latin typeface="黑体"/>
                <a:cs typeface="黑体"/>
              </a:rPr>
              <a:t>的</a:t>
            </a:r>
            <a:r>
              <a:rPr dirty="0" sz="1000" spc="-10" b="1">
                <a:latin typeface="黑体"/>
                <a:cs typeface="黑体"/>
              </a:rPr>
              <a:t>智</a:t>
            </a:r>
            <a:r>
              <a:rPr dirty="0" sz="1000" spc="-5" b="1">
                <a:latin typeface="黑体"/>
                <a:cs typeface="黑体"/>
              </a:rPr>
              <a:t>慧建</a:t>
            </a:r>
            <a:r>
              <a:rPr dirty="0" sz="1000" spc="-10" b="1">
                <a:latin typeface="黑体"/>
                <a:cs typeface="黑体"/>
              </a:rPr>
              <a:t>筑</a:t>
            </a:r>
            <a:r>
              <a:rPr dirty="0" sz="1000" spc="-5" b="1">
                <a:latin typeface="黑体"/>
                <a:cs typeface="黑体"/>
              </a:rPr>
              <a:t>框架</a:t>
            </a:r>
            <a:r>
              <a:rPr dirty="0" sz="1000" spc="-10" b="1">
                <a:latin typeface="黑体"/>
                <a:cs typeface="黑体"/>
              </a:rPr>
              <a:t>图</a:t>
            </a:r>
            <a:endParaRPr sz="1000">
              <a:latin typeface="黑体"/>
              <a:cs typeface="黑体"/>
            </a:endParaRPr>
          </a:p>
          <a:p>
            <a:pPr marL="12700" marR="5080" indent="304800">
              <a:lnSpc>
                <a:spcPct val="162500"/>
              </a:lnSpc>
              <a:spcBef>
                <a:spcPts val="160"/>
              </a:spcBef>
            </a:pPr>
            <a:r>
              <a:rPr dirty="0" sz="1200">
                <a:latin typeface="宋体"/>
                <a:cs typeface="宋体"/>
              </a:rPr>
              <a:t>另外</a:t>
            </a:r>
            <a:r>
              <a:rPr dirty="0" sz="1200" spc="-75">
                <a:latin typeface="宋体"/>
                <a:cs typeface="宋体"/>
              </a:rPr>
              <a:t>，</a:t>
            </a:r>
            <a:r>
              <a:rPr dirty="0" sz="1200">
                <a:latin typeface="宋体"/>
                <a:cs typeface="宋体"/>
              </a:rPr>
              <a:t>从安全性上来</a:t>
            </a:r>
            <a:r>
              <a:rPr dirty="0" sz="1200" spc="0">
                <a:latin typeface="宋体"/>
                <a:cs typeface="宋体"/>
              </a:rPr>
              <a:t>看</a:t>
            </a:r>
            <a:r>
              <a:rPr dirty="0" sz="1200" spc="-75">
                <a:latin typeface="宋体"/>
                <a:cs typeface="宋体"/>
              </a:rPr>
              <a:t>，</a:t>
            </a:r>
            <a:r>
              <a:rPr dirty="0" sz="1200">
                <a:latin typeface="宋体"/>
                <a:cs typeface="宋体"/>
              </a:rPr>
              <a:t>由于</a:t>
            </a:r>
            <a:r>
              <a:rPr dirty="0" sz="1200" spc="-345">
                <a:latin typeface="宋体"/>
                <a:cs typeface="宋体"/>
              </a:rPr>
              <a:t> </a:t>
            </a:r>
            <a:r>
              <a:rPr dirty="0" sz="1200">
                <a:latin typeface="Calibri"/>
                <a:cs typeface="Calibri"/>
              </a:rPr>
              <a:t>SDN</a:t>
            </a:r>
            <a:r>
              <a:rPr dirty="0" sz="1200" spc="-25">
                <a:latin typeface="Calibri"/>
                <a:cs typeface="Calibri"/>
              </a:rPr>
              <a:t> </a:t>
            </a:r>
            <a:r>
              <a:rPr dirty="0" sz="1200">
                <a:latin typeface="宋体"/>
                <a:cs typeface="宋体"/>
              </a:rPr>
              <a:t>建筑网络中子系统能够智能</a:t>
            </a:r>
            <a:r>
              <a:rPr dirty="0" sz="1200" spc="0">
                <a:latin typeface="宋体"/>
                <a:cs typeface="宋体"/>
              </a:rPr>
              <a:t>的</a:t>
            </a:r>
            <a:r>
              <a:rPr dirty="0" sz="1200">
                <a:latin typeface="宋体"/>
                <a:cs typeface="宋体"/>
              </a:rPr>
              <a:t>自动组网，  并在系统内部实现了业务部署的虚拟化</a:t>
            </a:r>
            <a:r>
              <a:rPr dirty="0" sz="1200" spc="-240">
                <a:latin typeface="宋体"/>
                <a:cs typeface="宋体"/>
              </a:rPr>
              <a:t>，</a:t>
            </a:r>
            <a:r>
              <a:rPr dirty="0" sz="1200">
                <a:latin typeface="宋体"/>
                <a:cs typeface="宋体"/>
              </a:rPr>
              <a:t>因此能够实现主动式的隔离</a:t>
            </a:r>
            <a:r>
              <a:rPr dirty="0" sz="1200" spc="-229">
                <a:latin typeface="宋体"/>
                <a:cs typeface="宋体"/>
              </a:rPr>
              <a:t>，</a:t>
            </a:r>
            <a:r>
              <a:rPr dirty="0" sz="1200">
                <a:latin typeface="宋体"/>
                <a:cs typeface="宋体"/>
              </a:rPr>
              <a:t>安全性能 优于传统网络的被动式隔离。</a:t>
            </a:r>
            <a:endParaRPr sz="1200">
              <a:latin typeface="宋体"/>
              <a:cs typeface="宋体"/>
            </a:endParaRPr>
          </a:p>
          <a:p>
            <a:pPr marL="12700" marR="6350" indent="304800">
              <a:lnSpc>
                <a:spcPct val="162500"/>
              </a:lnSpc>
            </a:pPr>
            <a:r>
              <a:rPr dirty="0" sz="1200">
                <a:latin typeface="Calibri"/>
                <a:cs typeface="Calibri"/>
              </a:rPr>
              <a:t>SDN</a:t>
            </a:r>
            <a:r>
              <a:rPr dirty="0" sz="1200" spc="50">
                <a:latin typeface="Calibri"/>
                <a:cs typeface="Calibri"/>
              </a:rPr>
              <a:t> </a:t>
            </a:r>
            <a:r>
              <a:rPr dirty="0" sz="1200" spc="10">
                <a:latin typeface="宋体"/>
                <a:cs typeface="宋体"/>
              </a:rPr>
              <a:t>在较为</a:t>
            </a:r>
            <a:r>
              <a:rPr dirty="0" sz="1200" spc="25">
                <a:latin typeface="宋体"/>
                <a:cs typeface="宋体"/>
              </a:rPr>
              <a:t>成</a:t>
            </a:r>
            <a:r>
              <a:rPr dirty="0" sz="1200" spc="10">
                <a:latin typeface="宋体"/>
                <a:cs typeface="宋体"/>
              </a:rPr>
              <a:t>熟的集中式</a:t>
            </a:r>
            <a:r>
              <a:rPr dirty="0" sz="1200" spc="25">
                <a:latin typeface="宋体"/>
                <a:cs typeface="宋体"/>
              </a:rPr>
              <a:t>架</a:t>
            </a:r>
            <a:r>
              <a:rPr dirty="0" sz="1200" spc="10">
                <a:latin typeface="宋体"/>
                <a:cs typeface="宋体"/>
              </a:rPr>
              <a:t>构的基础上，</a:t>
            </a:r>
            <a:r>
              <a:rPr dirty="0" sz="1200" spc="25">
                <a:latin typeface="宋体"/>
                <a:cs typeface="宋体"/>
              </a:rPr>
              <a:t>将</a:t>
            </a:r>
            <a:r>
              <a:rPr dirty="0" sz="1200" spc="10">
                <a:latin typeface="宋体"/>
                <a:cs typeface="宋体"/>
              </a:rPr>
              <a:t>传统的数据</a:t>
            </a:r>
            <a:r>
              <a:rPr dirty="0" sz="1200" spc="25">
                <a:latin typeface="宋体"/>
                <a:cs typeface="宋体"/>
              </a:rPr>
              <a:t>传</a:t>
            </a:r>
            <a:r>
              <a:rPr dirty="0" sz="1200" spc="10">
                <a:latin typeface="宋体"/>
                <a:cs typeface="宋体"/>
              </a:rPr>
              <a:t>输和数据处理</a:t>
            </a:r>
            <a:r>
              <a:rPr dirty="0" sz="1200">
                <a:latin typeface="宋体"/>
                <a:cs typeface="宋体"/>
              </a:rPr>
              <a:t>分 开</a:t>
            </a:r>
            <a:r>
              <a:rPr dirty="0" sz="1200" spc="-145">
                <a:latin typeface="宋体"/>
                <a:cs typeface="宋体"/>
              </a:rPr>
              <a:t>，</a:t>
            </a:r>
            <a:r>
              <a:rPr dirty="0" sz="1200">
                <a:latin typeface="宋体"/>
                <a:cs typeface="宋体"/>
              </a:rPr>
              <a:t>使得系统布局配置变得更加简单优化</a:t>
            </a:r>
            <a:r>
              <a:rPr dirty="0" sz="1200" spc="-145">
                <a:latin typeface="宋体"/>
                <a:cs typeface="宋体"/>
              </a:rPr>
              <a:t>，</a:t>
            </a:r>
            <a:r>
              <a:rPr dirty="0" sz="1200">
                <a:latin typeface="宋体"/>
                <a:cs typeface="宋体"/>
              </a:rPr>
              <a:t>是智慧建筑架构的有效方向</a:t>
            </a:r>
            <a:r>
              <a:rPr dirty="0" sz="1200" spc="-135">
                <a:latin typeface="宋体"/>
                <a:cs typeface="宋体"/>
              </a:rPr>
              <a:t>。</a:t>
            </a:r>
            <a:r>
              <a:rPr dirty="0" sz="1200">
                <a:latin typeface="Calibri"/>
                <a:cs typeface="Calibri"/>
              </a:rPr>
              <a:t>SDN</a:t>
            </a:r>
            <a:r>
              <a:rPr dirty="0" sz="1200" spc="-20">
                <a:latin typeface="Calibri"/>
                <a:cs typeface="Calibri"/>
              </a:rPr>
              <a:t> </a:t>
            </a:r>
            <a:r>
              <a:rPr dirty="0" sz="1200">
                <a:latin typeface="宋体"/>
                <a:cs typeface="宋体"/>
              </a:rPr>
              <a:t>根 据其技术特点在建筑上的部署非常有层次</a:t>
            </a:r>
            <a:r>
              <a:rPr dirty="0" sz="1200" spc="-470">
                <a:latin typeface="宋体"/>
                <a:cs typeface="宋体"/>
              </a:rPr>
              <a:t>，</a:t>
            </a:r>
            <a:r>
              <a:rPr dirty="0" sz="1200">
                <a:latin typeface="宋体"/>
                <a:cs typeface="宋体"/>
              </a:rPr>
              <a:t>摆脱了传统架构完全集中而效率低的 不足</a:t>
            </a:r>
            <a:r>
              <a:rPr dirty="0" sz="1200" spc="-350">
                <a:latin typeface="宋体"/>
                <a:cs typeface="宋体"/>
              </a:rPr>
              <a:t>。</a:t>
            </a:r>
            <a:r>
              <a:rPr dirty="0" sz="1200">
                <a:latin typeface="Calibri"/>
                <a:cs typeface="Calibri"/>
              </a:rPr>
              <a:t>SDN</a:t>
            </a:r>
            <a:r>
              <a:rPr dirty="0" sz="1200" spc="-70">
                <a:latin typeface="Calibri"/>
                <a:cs typeface="Calibri"/>
              </a:rPr>
              <a:t> </a:t>
            </a:r>
            <a:r>
              <a:rPr dirty="0" sz="1200">
                <a:latin typeface="宋体"/>
                <a:cs typeface="宋体"/>
              </a:rPr>
              <a:t>应用于建筑不仅是提高了效率</a:t>
            </a:r>
            <a:r>
              <a:rPr dirty="0" sz="1200" spc="-340">
                <a:latin typeface="宋体"/>
                <a:cs typeface="宋体"/>
              </a:rPr>
              <a:t>，</a:t>
            </a:r>
            <a:r>
              <a:rPr dirty="0" sz="1200">
                <a:latin typeface="宋体"/>
                <a:cs typeface="宋体"/>
              </a:rPr>
              <a:t>更是提高资源利用率</a:t>
            </a:r>
            <a:r>
              <a:rPr dirty="0" sz="1200" spc="-350">
                <a:latin typeface="宋体"/>
                <a:cs typeface="宋体"/>
              </a:rPr>
              <a:t>，</a:t>
            </a:r>
            <a:r>
              <a:rPr dirty="0" sz="1200">
                <a:latin typeface="宋体"/>
                <a:cs typeface="宋体"/>
              </a:rPr>
              <a:t>减少资源投</a:t>
            </a:r>
            <a:r>
              <a:rPr dirty="0" sz="1200" spc="-5">
                <a:latin typeface="宋体"/>
                <a:cs typeface="宋体"/>
              </a:rPr>
              <a:t>入</a:t>
            </a:r>
            <a:r>
              <a:rPr dirty="0" sz="1200">
                <a:latin typeface="宋体"/>
                <a:cs typeface="宋体"/>
              </a:rPr>
              <a:t>，  节约了生产成本。</a:t>
            </a:r>
            <a:endParaRPr sz="1200">
              <a:latin typeface="宋体"/>
              <a:cs typeface="宋体"/>
            </a:endParaRPr>
          </a:p>
          <a:p>
            <a:pPr marL="12700" marR="22860" indent="304800">
              <a:lnSpc>
                <a:spcPct val="162500"/>
              </a:lnSpc>
            </a:pPr>
            <a:r>
              <a:rPr dirty="0" sz="1200">
                <a:latin typeface="宋体"/>
                <a:cs typeface="宋体"/>
              </a:rPr>
              <a:t>目前智慧建筑中的</a:t>
            </a:r>
            <a:r>
              <a:rPr dirty="0" sz="1200" spc="-320">
                <a:latin typeface="宋体"/>
                <a:cs typeface="宋体"/>
              </a:rPr>
              <a:t> </a:t>
            </a:r>
            <a:r>
              <a:rPr dirty="0" sz="1200">
                <a:latin typeface="Calibri"/>
                <a:cs typeface="Calibri"/>
              </a:rPr>
              <a:t>SDN</a:t>
            </a:r>
            <a:r>
              <a:rPr dirty="0" sz="1200" spc="0">
                <a:latin typeface="Calibri"/>
                <a:cs typeface="Calibri"/>
              </a:rPr>
              <a:t> </a:t>
            </a:r>
            <a:r>
              <a:rPr dirty="0" sz="1200">
                <a:latin typeface="宋体"/>
                <a:cs typeface="宋体"/>
              </a:rPr>
              <a:t>架构网络已经被实践</a:t>
            </a:r>
            <a:r>
              <a:rPr dirty="0" sz="1200" spc="-565">
                <a:latin typeface="宋体"/>
                <a:cs typeface="宋体"/>
              </a:rPr>
              <a:t>，</a:t>
            </a:r>
            <a:r>
              <a:rPr dirty="0" sz="1200">
                <a:latin typeface="宋体"/>
                <a:cs typeface="宋体"/>
              </a:rPr>
              <a:t>如澳门</a:t>
            </a:r>
            <a:r>
              <a:rPr dirty="0" sz="1200" spc="-320">
                <a:latin typeface="宋体"/>
                <a:cs typeface="宋体"/>
              </a:rPr>
              <a:t> </a:t>
            </a:r>
            <a:r>
              <a:rPr dirty="0" sz="1200" spc="-10">
                <a:latin typeface="Calibri"/>
                <a:cs typeface="Calibri"/>
              </a:rPr>
              <a:t>Wynn</a:t>
            </a:r>
            <a:r>
              <a:rPr dirty="0" sz="1200" spc="0">
                <a:latin typeface="Calibri"/>
                <a:cs typeface="Calibri"/>
              </a:rPr>
              <a:t> </a:t>
            </a:r>
            <a:r>
              <a:rPr dirty="0" sz="1200">
                <a:latin typeface="宋体"/>
                <a:cs typeface="宋体"/>
              </a:rPr>
              <a:t>酒店集团整体升 级，全新部署</a:t>
            </a:r>
            <a:r>
              <a:rPr dirty="0" sz="1200" spc="-315">
                <a:latin typeface="宋体"/>
                <a:cs typeface="宋体"/>
              </a:rPr>
              <a:t> </a:t>
            </a:r>
            <a:r>
              <a:rPr dirty="0" sz="1200">
                <a:latin typeface="Calibri"/>
                <a:cs typeface="Calibri"/>
              </a:rPr>
              <a:t>SDN</a:t>
            </a:r>
            <a:r>
              <a:rPr dirty="0" sz="1200" spc="0">
                <a:latin typeface="Calibri"/>
                <a:cs typeface="Calibri"/>
              </a:rPr>
              <a:t> </a:t>
            </a:r>
            <a:r>
              <a:rPr dirty="0" sz="1200">
                <a:latin typeface="宋体"/>
                <a:cs typeface="宋体"/>
              </a:rPr>
              <a:t>网络，迪拜</a:t>
            </a:r>
            <a:r>
              <a:rPr dirty="0" sz="1200" spc="0">
                <a:latin typeface="宋体"/>
                <a:cs typeface="宋体"/>
              </a:rPr>
              <a:t>哈</a:t>
            </a:r>
            <a:r>
              <a:rPr dirty="0" sz="1200">
                <a:latin typeface="宋体"/>
                <a:cs typeface="宋体"/>
              </a:rPr>
              <a:t>利法塔于</a:t>
            </a:r>
            <a:r>
              <a:rPr dirty="0" sz="1200" spc="-320">
                <a:latin typeface="宋体"/>
                <a:cs typeface="宋体"/>
              </a:rPr>
              <a:t> </a:t>
            </a:r>
            <a:r>
              <a:rPr dirty="0" sz="1200">
                <a:latin typeface="Calibri"/>
                <a:cs typeface="Calibri"/>
              </a:rPr>
              <a:t>2015</a:t>
            </a:r>
            <a:r>
              <a:rPr dirty="0" sz="1200" spc="0">
                <a:latin typeface="Calibri"/>
                <a:cs typeface="Calibri"/>
              </a:rPr>
              <a:t> </a:t>
            </a:r>
            <a:r>
              <a:rPr dirty="0" sz="1200">
                <a:latin typeface="宋体"/>
                <a:cs typeface="宋体"/>
              </a:rPr>
              <a:t>年由传统网</a:t>
            </a:r>
            <a:r>
              <a:rPr dirty="0" sz="1200" spc="0">
                <a:latin typeface="宋体"/>
                <a:cs typeface="宋体"/>
              </a:rPr>
              <a:t>络</a:t>
            </a:r>
            <a:r>
              <a:rPr dirty="0" sz="1200">
                <a:latin typeface="宋体"/>
                <a:cs typeface="宋体"/>
              </a:rPr>
              <a:t>升级到</a:t>
            </a:r>
            <a:r>
              <a:rPr dirty="0" sz="1200" spc="-315">
                <a:latin typeface="宋体"/>
                <a:cs typeface="宋体"/>
              </a:rPr>
              <a:t> </a:t>
            </a:r>
            <a:r>
              <a:rPr dirty="0" sz="1200">
                <a:latin typeface="Calibri"/>
                <a:cs typeface="Calibri"/>
              </a:rPr>
              <a:t>SDN</a:t>
            </a:r>
            <a:r>
              <a:rPr dirty="0" sz="1200" spc="0">
                <a:latin typeface="Calibri"/>
                <a:cs typeface="Calibri"/>
              </a:rPr>
              <a:t> </a:t>
            </a:r>
            <a:r>
              <a:rPr dirty="0" sz="1200">
                <a:latin typeface="宋体"/>
                <a:cs typeface="宋体"/>
              </a:rPr>
              <a:t>网</a:t>
            </a:r>
            <a:r>
              <a:rPr dirty="0" sz="1200" spc="0">
                <a:latin typeface="宋体"/>
                <a:cs typeface="宋体"/>
              </a:rPr>
              <a:t>络</a:t>
            </a:r>
            <a:r>
              <a:rPr dirty="0" sz="1200">
                <a:latin typeface="宋体"/>
                <a:cs typeface="宋体"/>
              </a:rPr>
              <a:t>，  在建筑实际管理中，业务开通、系统运维、人员配置上都得到了很大改善。</a:t>
            </a:r>
            <a:endParaRPr sz="1200">
              <a:latin typeface="宋体"/>
              <a:cs typeface="宋体"/>
            </a:endParaRPr>
          </a:p>
          <a:p>
            <a:pPr marL="12700" marR="81280" indent="304800">
              <a:lnSpc>
                <a:spcPct val="162500"/>
              </a:lnSpc>
            </a:pPr>
            <a:r>
              <a:rPr dirty="0" sz="1200">
                <a:latin typeface="Calibri"/>
                <a:cs typeface="Calibri"/>
              </a:rPr>
              <a:t>SDN</a:t>
            </a:r>
            <a:r>
              <a:rPr dirty="0" sz="1200" spc="-65">
                <a:latin typeface="Calibri"/>
                <a:cs typeface="Calibri"/>
              </a:rPr>
              <a:t> </a:t>
            </a:r>
            <a:r>
              <a:rPr dirty="0" sz="1200">
                <a:latin typeface="宋体"/>
                <a:cs typeface="宋体"/>
              </a:rPr>
              <a:t>在智慧建筑上的应用给行业</a:t>
            </a:r>
            <a:r>
              <a:rPr dirty="0" sz="1200" spc="0">
                <a:latin typeface="宋体"/>
                <a:cs typeface="宋体"/>
              </a:rPr>
              <a:t>带</a:t>
            </a:r>
            <a:r>
              <a:rPr dirty="0" sz="1200">
                <a:latin typeface="宋体"/>
                <a:cs typeface="宋体"/>
              </a:rPr>
              <a:t>来了优</a:t>
            </a:r>
            <a:r>
              <a:rPr dirty="0" sz="1200" spc="-15">
                <a:latin typeface="宋体"/>
                <a:cs typeface="宋体"/>
              </a:rPr>
              <a:t>势</a:t>
            </a:r>
            <a:r>
              <a:rPr dirty="0" sz="1200" spc="-204">
                <a:latin typeface="宋体"/>
                <a:cs typeface="宋体"/>
              </a:rPr>
              <a:t>，</a:t>
            </a:r>
            <a:r>
              <a:rPr dirty="0" sz="1200">
                <a:latin typeface="宋体"/>
                <a:cs typeface="宋体"/>
              </a:rPr>
              <a:t>也同样带来了新的挑战</a:t>
            </a:r>
            <a:r>
              <a:rPr dirty="0" sz="1200" spc="-220">
                <a:latin typeface="宋体"/>
                <a:cs typeface="宋体"/>
              </a:rPr>
              <a:t>，</a:t>
            </a:r>
            <a:r>
              <a:rPr dirty="0" sz="1200">
                <a:latin typeface="宋体"/>
                <a:cs typeface="宋体"/>
              </a:rPr>
              <a:t>相信 未来</a:t>
            </a:r>
            <a:r>
              <a:rPr dirty="0" sz="1200" spc="-305">
                <a:latin typeface="宋体"/>
                <a:cs typeface="宋体"/>
              </a:rPr>
              <a:t> </a:t>
            </a:r>
            <a:r>
              <a:rPr dirty="0" sz="1200">
                <a:latin typeface="Calibri"/>
                <a:cs typeface="Calibri"/>
              </a:rPr>
              <a:t>SDN</a:t>
            </a:r>
            <a:r>
              <a:rPr dirty="0" sz="1200" spc="10">
                <a:latin typeface="Calibri"/>
                <a:cs typeface="Calibri"/>
              </a:rPr>
              <a:t> </a:t>
            </a:r>
            <a:r>
              <a:rPr dirty="0" sz="1200">
                <a:latin typeface="宋体"/>
                <a:cs typeface="宋体"/>
              </a:rPr>
              <a:t>会更充分更广泛地应用于构建智慧建筑网络。</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130300" y="903859"/>
            <a:ext cx="2509520" cy="558800"/>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mbria"/>
                <a:cs typeface="Cambria"/>
              </a:rPr>
              <a:t>2.5</a:t>
            </a:r>
            <a:r>
              <a:rPr dirty="0" sz="1200" spc="60">
                <a:latin typeface="Cambria"/>
                <a:cs typeface="Cambria"/>
              </a:rPr>
              <a:t> </a:t>
            </a:r>
            <a:r>
              <a:rPr dirty="0" sz="1200">
                <a:latin typeface="黑体"/>
                <a:cs typeface="黑体"/>
              </a:rPr>
              <a:t>区块链技术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2.5.1</a:t>
            </a:r>
            <a:r>
              <a:rPr dirty="0" sz="1200" spc="254">
                <a:latin typeface="Calibri"/>
                <a:cs typeface="Calibri"/>
              </a:rPr>
              <a:t> </a:t>
            </a:r>
            <a:r>
              <a:rPr dirty="0" sz="1200">
                <a:latin typeface="黑体"/>
                <a:cs typeface="黑体"/>
              </a:rPr>
              <a:t>区块链技术概述及发展现状</a:t>
            </a:r>
            <a:endParaRPr sz="1200">
              <a:latin typeface="黑体"/>
              <a:cs typeface="黑体"/>
            </a:endParaRPr>
          </a:p>
        </p:txBody>
      </p:sp>
      <p:sp>
        <p:nvSpPr>
          <p:cNvPr id="4" name="object 4"/>
          <p:cNvSpPr/>
          <p:nvPr/>
        </p:nvSpPr>
        <p:spPr>
          <a:xfrm>
            <a:off x="1176815" y="1597152"/>
            <a:ext cx="5211257" cy="1685242"/>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1130300" y="3400297"/>
            <a:ext cx="5301615" cy="6234430"/>
          </a:xfrm>
          <a:prstGeom prst="rect">
            <a:avLst/>
          </a:prstGeom>
        </p:spPr>
        <p:txBody>
          <a:bodyPr wrap="square" lIns="0" tIns="12065" rIns="0" bIns="0" rtlCol="0" vert="horz">
            <a:spAutoFit/>
          </a:bodyPr>
          <a:lstStyle/>
          <a:p>
            <a:pPr marL="2033270">
              <a:lnSpc>
                <a:spcPct val="100000"/>
              </a:lnSpc>
              <a:spcBef>
                <a:spcPts val="95"/>
              </a:spcBef>
              <a:tabLst>
                <a:tab pos="26308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17	</a:t>
            </a:r>
            <a:r>
              <a:rPr dirty="0" sz="1000" spc="-5" b="1">
                <a:latin typeface="黑体"/>
                <a:cs typeface="黑体"/>
              </a:rPr>
              <a:t>区</a:t>
            </a:r>
            <a:r>
              <a:rPr dirty="0" sz="1000" spc="-10" b="1">
                <a:latin typeface="黑体"/>
                <a:cs typeface="黑体"/>
              </a:rPr>
              <a:t>块</a:t>
            </a:r>
            <a:r>
              <a:rPr dirty="0" sz="1000" spc="-5" b="1">
                <a:latin typeface="黑体"/>
                <a:cs typeface="黑体"/>
              </a:rPr>
              <a:t>链结</a:t>
            </a:r>
            <a:r>
              <a:rPr dirty="0" sz="1000" spc="-10" b="1">
                <a:latin typeface="黑体"/>
                <a:cs typeface="黑体"/>
              </a:rPr>
              <a:t>构</a:t>
            </a:r>
            <a:endParaRPr sz="1000">
              <a:latin typeface="黑体"/>
              <a:cs typeface="黑体"/>
            </a:endParaRPr>
          </a:p>
          <a:p>
            <a:pPr algn="just" marL="12700" marR="5080" indent="304800">
              <a:lnSpc>
                <a:spcPct val="162500"/>
              </a:lnSpc>
              <a:spcBef>
                <a:spcPts val="110"/>
              </a:spcBef>
            </a:pPr>
            <a:r>
              <a:rPr dirty="0" sz="1200">
                <a:latin typeface="宋体"/>
                <a:cs typeface="宋体"/>
              </a:rPr>
              <a:t>区块</a:t>
            </a:r>
            <a:r>
              <a:rPr dirty="0" sz="1200" spc="-85">
                <a:latin typeface="宋体"/>
                <a:cs typeface="宋体"/>
              </a:rPr>
              <a:t>链</a:t>
            </a:r>
            <a:r>
              <a:rPr dirty="0" sz="1200" spc="-15">
                <a:latin typeface="宋体"/>
                <a:cs typeface="宋体"/>
              </a:rPr>
              <a:t>（</a:t>
            </a:r>
            <a:r>
              <a:rPr dirty="0" sz="1200" spc="-15">
                <a:latin typeface="Calibri"/>
                <a:cs typeface="Calibri"/>
              </a:rPr>
              <a:t>blockchain</a:t>
            </a:r>
            <a:r>
              <a:rPr dirty="0" sz="1200" spc="-15">
                <a:latin typeface="宋体"/>
                <a:cs typeface="宋体"/>
              </a:rPr>
              <a:t>）</a:t>
            </a:r>
            <a:r>
              <a:rPr dirty="0" sz="1200">
                <a:latin typeface="宋体"/>
                <a:cs typeface="宋体"/>
              </a:rPr>
              <a:t>是一种分布式</a:t>
            </a:r>
            <a:r>
              <a:rPr dirty="0" sz="1200" spc="0">
                <a:latin typeface="宋体"/>
                <a:cs typeface="宋体"/>
              </a:rPr>
              <a:t>账</a:t>
            </a:r>
            <a:r>
              <a:rPr dirty="0" sz="1200">
                <a:latin typeface="宋体"/>
                <a:cs typeface="宋体"/>
              </a:rPr>
              <a:t>本技</a:t>
            </a:r>
            <a:r>
              <a:rPr dirty="0" sz="1200" spc="-5">
                <a:latin typeface="宋体"/>
                <a:cs typeface="宋体"/>
              </a:rPr>
              <a:t>术</a:t>
            </a:r>
            <a:r>
              <a:rPr dirty="0" sz="1200" spc="-100">
                <a:latin typeface="宋体"/>
                <a:cs typeface="宋体"/>
              </a:rPr>
              <a:t>，</a:t>
            </a:r>
            <a:r>
              <a:rPr dirty="0" sz="1200">
                <a:latin typeface="宋体"/>
                <a:cs typeface="宋体"/>
              </a:rPr>
              <a:t>形式上表现为</a:t>
            </a:r>
            <a:r>
              <a:rPr dirty="0" sz="1200" spc="0">
                <a:latin typeface="宋体"/>
                <a:cs typeface="宋体"/>
              </a:rPr>
              <a:t>如</a:t>
            </a:r>
            <a:r>
              <a:rPr dirty="0" sz="1200">
                <a:latin typeface="宋体"/>
                <a:cs typeface="宋体"/>
              </a:rPr>
              <a:t>图</a:t>
            </a:r>
            <a:r>
              <a:rPr dirty="0" sz="1200" spc="-330">
                <a:latin typeface="宋体"/>
                <a:cs typeface="宋体"/>
              </a:rPr>
              <a:t> </a:t>
            </a:r>
            <a:r>
              <a:rPr dirty="0" sz="1200">
                <a:latin typeface="Calibri"/>
                <a:cs typeface="Calibri"/>
              </a:rPr>
              <a:t>17</a:t>
            </a:r>
            <a:r>
              <a:rPr dirty="0" sz="1200" spc="-5">
                <a:latin typeface="Calibri"/>
                <a:cs typeface="Calibri"/>
              </a:rPr>
              <a:t> </a:t>
            </a:r>
            <a:r>
              <a:rPr dirty="0" sz="1200">
                <a:latin typeface="宋体"/>
                <a:cs typeface="宋体"/>
              </a:rPr>
              <a:t>所示的 一种基于梅克尔根和哈希密码的链式数据结构</a:t>
            </a:r>
            <a:r>
              <a:rPr dirty="0" sz="1200" spc="-240">
                <a:latin typeface="宋体"/>
                <a:cs typeface="宋体"/>
              </a:rPr>
              <a:t>。</a:t>
            </a:r>
            <a:r>
              <a:rPr dirty="0" sz="1200">
                <a:latin typeface="宋体"/>
                <a:cs typeface="宋体"/>
              </a:rPr>
              <a:t>从图中可以看出</a:t>
            </a:r>
            <a:r>
              <a:rPr dirty="0" sz="1200" spc="-229">
                <a:latin typeface="宋体"/>
                <a:cs typeface="宋体"/>
              </a:rPr>
              <a:t>，</a:t>
            </a:r>
            <a:r>
              <a:rPr dirty="0" sz="1200">
                <a:latin typeface="宋体"/>
                <a:cs typeface="宋体"/>
              </a:rPr>
              <a:t>区块链利用同 </a:t>
            </a:r>
            <a:r>
              <a:rPr dirty="0" sz="1200" spc="10">
                <a:latin typeface="宋体"/>
                <a:cs typeface="宋体"/>
              </a:rPr>
              <a:t>一条链</a:t>
            </a:r>
            <a:r>
              <a:rPr dirty="0" sz="1200" spc="0">
                <a:latin typeface="宋体"/>
                <a:cs typeface="宋体"/>
              </a:rPr>
              <a:t>上</a:t>
            </a:r>
            <a:r>
              <a:rPr dirty="0" sz="1200" spc="10">
                <a:latin typeface="宋体"/>
                <a:cs typeface="宋体"/>
              </a:rPr>
              <a:t>新产生的区</a:t>
            </a:r>
            <a:r>
              <a:rPr dirty="0" sz="1200" spc="0">
                <a:latin typeface="宋体"/>
                <a:cs typeface="宋体"/>
              </a:rPr>
              <a:t>块</a:t>
            </a:r>
            <a:r>
              <a:rPr dirty="0" sz="1200" spc="10">
                <a:latin typeface="宋体"/>
                <a:cs typeface="宋体"/>
              </a:rPr>
              <a:t>不断对前面</a:t>
            </a:r>
            <a:r>
              <a:rPr dirty="0" sz="1200" spc="0">
                <a:latin typeface="宋体"/>
                <a:cs typeface="宋体"/>
              </a:rPr>
              <a:t>区</a:t>
            </a:r>
            <a:r>
              <a:rPr dirty="0" sz="1200" spc="10">
                <a:latin typeface="宋体"/>
                <a:cs typeface="宋体"/>
              </a:rPr>
              <a:t>块进行覆盖连</a:t>
            </a:r>
            <a:r>
              <a:rPr dirty="0" sz="1200" spc="0">
                <a:latin typeface="宋体"/>
                <a:cs typeface="宋体"/>
              </a:rPr>
              <a:t>接</a:t>
            </a:r>
            <a:r>
              <a:rPr dirty="0" sz="1200" spc="10">
                <a:latin typeface="宋体"/>
                <a:cs typeface="宋体"/>
              </a:rPr>
              <a:t>来保证交易</a:t>
            </a:r>
            <a:r>
              <a:rPr dirty="0" sz="1200" spc="0">
                <a:latin typeface="宋体"/>
                <a:cs typeface="宋体"/>
              </a:rPr>
              <a:t>事</a:t>
            </a:r>
            <a:r>
              <a:rPr dirty="0" sz="1200" spc="10">
                <a:latin typeface="宋体"/>
                <a:cs typeface="宋体"/>
              </a:rPr>
              <a:t>务的安全</a:t>
            </a:r>
            <a:r>
              <a:rPr dirty="0" sz="1200">
                <a:latin typeface="宋体"/>
                <a:cs typeface="宋体"/>
              </a:rPr>
              <a:t>有 效</a:t>
            </a:r>
            <a:r>
              <a:rPr dirty="0" sz="1200" spc="-100">
                <a:latin typeface="宋体"/>
                <a:cs typeface="宋体"/>
              </a:rPr>
              <a:t>。</a:t>
            </a:r>
            <a:r>
              <a:rPr dirty="0" sz="1200">
                <a:latin typeface="宋体"/>
                <a:cs typeface="宋体"/>
              </a:rPr>
              <a:t>它借助于分布式数据存储</a:t>
            </a:r>
            <a:r>
              <a:rPr dirty="0" sz="1200" spc="-100">
                <a:latin typeface="宋体"/>
                <a:cs typeface="宋体"/>
              </a:rPr>
              <a:t>、</a:t>
            </a:r>
            <a:r>
              <a:rPr dirty="0" sz="1200">
                <a:latin typeface="宋体"/>
                <a:cs typeface="宋体"/>
              </a:rPr>
              <a:t>非对称加密</a:t>
            </a:r>
            <a:r>
              <a:rPr dirty="0" sz="1200" spc="-85">
                <a:latin typeface="宋体"/>
                <a:cs typeface="宋体"/>
              </a:rPr>
              <a:t>、</a:t>
            </a:r>
            <a:r>
              <a:rPr dirty="0" sz="1200">
                <a:latin typeface="宋体"/>
                <a:cs typeface="宋体"/>
              </a:rPr>
              <a:t>点对点网络</a:t>
            </a:r>
            <a:r>
              <a:rPr dirty="0" sz="1200" spc="-100">
                <a:latin typeface="宋体"/>
                <a:cs typeface="宋体"/>
              </a:rPr>
              <a:t>、</a:t>
            </a:r>
            <a:r>
              <a:rPr dirty="0" sz="1200">
                <a:latin typeface="宋体"/>
                <a:cs typeface="宋体"/>
              </a:rPr>
              <a:t>共识机制</a:t>
            </a:r>
            <a:r>
              <a:rPr dirty="0" sz="1200" spc="-100">
                <a:latin typeface="宋体"/>
                <a:cs typeface="宋体"/>
              </a:rPr>
              <a:t>、</a:t>
            </a:r>
            <a:r>
              <a:rPr dirty="0" sz="1200">
                <a:latin typeface="宋体"/>
                <a:cs typeface="宋体"/>
              </a:rPr>
              <a:t>时间戳和 智能合约等技术</a:t>
            </a:r>
            <a:r>
              <a:rPr dirty="0" sz="1200" spc="-240">
                <a:latin typeface="宋体"/>
                <a:cs typeface="宋体"/>
              </a:rPr>
              <a:t>，</a:t>
            </a:r>
            <a:r>
              <a:rPr dirty="0" sz="1200">
                <a:latin typeface="宋体"/>
                <a:cs typeface="宋体"/>
              </a:rPr>
              <a:t>是一种创新的互联网应用模式</a:t>
            </a:r>
            <a:r>
              <a:rPr dirty="0" sz="1200" spc="-229">
                <a:latin typeface="宋体"/>
                <a:cs typeface="宋体"/>
              </a:rPr>
              <a:t>。</a:t>
            </a:r>
            <a:r>
              <a:rPr dirty="0" sz="1200">
                <a:latin typeface="宋体"/>
                <a:cs typeface="宋体"/>
              </a:rPr>
              <a:t>区块链为参与节点提供了一个 充分可信</a:t>
            </a:r>
            <a:r>
              <a:rPr dirty="0" sz="1200" spc="-85">
                <a:latin typeface="宋体"/>
                <a:cs typeface="宋体"/>
              </a:rPr>
              <a:t>、</a:t>
            </a:r>
            <a:r>
              <a:rPr dirty="0" sz="1200">
                <a:latin typeface="宋体"/>
                <a:cs typeface="宋体"/>
              </a:rPr>
              <a:t>不可篡改</a:t>
            </a:r>
            <a:r>
              <a:rPr dirty="0" sz="1200" spc="-75">
                <a:latin typeface="宋体"/>
                <a:cs typeface="宋体"/>
              </a:rPr>
              <a:t>、</a:t>
            </a:r>
            <a:r>
              <a:rPr dirty="0" sz="1200">
                <a:latin typeface="宋体"/>
                <a:cs typeface="宋体"/>
              </a:rPr>
              <a:t>数据透明</a:t>
            </a:r>
            <a:r>
              <a:rPr dirty="0" sz="1200" spc="-85">
                <a:latin typeface="宋体"/>
                <a:cs typeface="宋体"/>
              </a:rPr>
              <a:t>、</a:t>
            </a:r>
            <a:r>
              <a:rPr dirty="0" sz="1200">
                <a:latin typeface="宋体"/>
                <a:cs typeface="宋体"/>
              </a:rPr>
              <a:t>信息可追</a:t>
            </a:r>
            <a:r>
              <a:rPr dirty="0" sz="1200" spc="5">
                <a:latin typeface="宋体"/>
                <a:cs typeface="宋体"/>
              </a:rPr>
              <a:t>溯</a:t>
            </a:r>
            <a:r>
              <a:rPr dirty="0" sz="1200" spc="-85">
                <a:latin typeface="宋体"/>
                <a:cs typeface="宋体"/>
              </a:rPr>
              <a:t>、</a:t>
            </a:r>
            <a:r>
              <a:rPr dirty="0" sz="1200">
                <a:latin typeface="宋体"/>
                <a:cs typeface="宋体"/>
              </a:rPr>
              <a:t>去中心化</a:t>
            </a:r>
            <a:r>
              <a:rPr dirty="0" sz="1200" spc="-75">
                <a:latin typeface="宋体"/>
                <a:cs typeface="宋体"/>
              </a:rPr>
              <a:t>、</a:t>
            </a:r>
            <a:r>
              <a:rPr dirty="0" sz="1200">
                <a:latin typeface="宋体"/>
                <a:cs typeface="宋体"/>
              </a:rPr>
              <a:t>匿名</a:t>
            </a:r>
            <a:r>
              <a:rPr dirty="0" sz="1200" spc="-85">
                <a:latin typeface="宋体"/>
                <a:cs typeface="宋体"/>
              </a:rPr>
              <a:t>、</a:t>
            </a:r>
            <a:r>
              <a:rPr dirty="0" sz="1200">
                <a:latin typeface="宋体"/>
                <a:cs typeface="宋体"/>
              </a:rPr>
              <a:t>可编程的分布 式记账系统</a:t>
            </a:r>
            <a:r>
              <a:rPr dirty="0" sz="1200" spc="-240">
                <a:latin typeface="宋体"/>
                <a:cs typeface="宋体"/>
              </a:rPr>
              <a:t>，</a:t>
            </a:r>
            <a:r>
              <a:rPr dirty="0" sz="1200">
                <a:latin typeface="宋体"/>
                <a:cs typeface="宋体"/>
              </a:rPr>
              <a:t>以及在其上搭建起来的一种通用的底层技术框架</a:t>
            </a:r>
            <a:r>
              <a:rPr dirty="0" sz="1200" spc="-229">
                <a:latin typeface="宋体"/>
                <a:cs typeface="宋体"/>
              </a:rPr>
              <a:t>。</a:t>
            </a:r>
            <a:r>
              <a:rPr dirty="0" sz="1200">
                <a:latin typeface="宋体"/>
                <a:cs typeface="宋体"/>
              </a:rPr>
              <a:t>区块链的架构如 图</a:t>
            </a:r>
            <a:r>
              <a:rPr dirty="0" sz="1200" spc="-305">
                <a:latin typeface="宋体"/>
                <a:cs typeface="宋体"/>
              </a:rPr>
              <a:t> </a:t>
            </a:r>
            <a:r>
              <a:rPr dirty="0" sz="1200">
                <a:latin typeface="Calibri"/>
                <a:cs typeface="Calibri"/>
              </a:rPr>
              <a:t>18</a:t>
            </a:r>
            <a:r>
              <a:rPr dirty="0" sz="1200" spc="10">
                <a:latin typeface="Calibri"/>
                <a:cs typeface="Calibri"/>
              </a:rPr>
              <a:t> </a:t>
            </a:r>
            <a:r>
              <a:rPr dirty="0" sz="1200">
                <a:latin typeface="宋体"/>
                <a:cs typeface="宋体"/>
              </a:rPr>
              <a:t>所示。</a:t>
            </a:r>
            <a:endParaRPr sz="1200">
              <a:latin typeface="宋体"/>
              <a:cs typeface="宋体"/>
            </a:endParaRPr>
          </a:p>
          <a:p>
            <a:pPr algn="just" marL="12700" marR="5080" indent="304800">
              <a:lnSpc>
                <a:spcPct val="162500"/>
              </a:lnSpc>
            </a:pPr>
            <a:r>
              <a:rPr dirty="0" sz="1200" spc="0">
                <a:latin typeface="宋体"/>
                <a:cs typeface="宋体"/>
              </a:rPr>
              <a:t>区块链</a:t>
            </a:r>
            <a:r>
              <a:rPr dirty="0" sz="1200">
                <a:latin typeface="宋体"/>
                <a:cs typeface="宋体"/>
              </a:rPr>
              <a:t>技</a:t>
            </a:r>
            <a:r>
              <a:rPr dirty="0" sz="1200" spc="0">
                <a:latin typeface="宋体"/>
                <a:cs typeface="宋体"/>
              </a:rPr>
              <a:t>术发展到今天</a:t>
            </a:r>
            <a:r>
              <a:rPr dirty="0" sz="1200">
                <a:latin typeface="宋体"/>
                <a:cs typeface="宋体"/>
              </a:rPr>
              <a:t>，</a:t>
            </a:r>
            <a:r>
              <a:rPr dirty="0" sz="1200">
                <a:latin typeface="Calibri"/>
                <a:cs typeface="Calibri"/>
              </a:rPr>
              <a:t>“</a:t>
            </a:r>
            <a:r>
              <a:rPr dirty="0" sz="1200" spc="0">
                <a:latin typeface="宋体"/>
                <a:cs typeface="宋体"/>
              </a:rPr>
              <a:t>区块链</a:t>
            </a:r>
            <a:r>
              <a:rPr dirty="0" sz="1200">
                <a:latin typeface="Calibri"/>
                <a:cs typeface="Calibri"/>
              </a:rPr>
              <a:t>+”</a:t>
            </a:r>
            <a:r>
              <a:rPr dirty="0" sz="1200" spc="0">
                <a:latin typeface="宋体"/>
                <a:cs typeface="宋体"/>
              </a:rPr>
              <a:t>这个词</a:t>
            </a:r>
            <a:r>
              <a:rPr dirty="0" sz="1200">
                <a:latin typeface="宋体"/>
                <a:cs typeface="宋体"/>
              </a:rPr>
              <a:t>越</a:t>
            </a:r>
            <a:r>
              <a:rPr dirty="0" sz="1200" spc="0">
                <a:latin typeface="宋体"/>
                <a:cs typeface="宋体"/>
              </a:rPr>
              <a:t>来越火热，似乎</a:t>
            </a:r>
            <a:r>
              <a:rPr dirty="0" sz="1200">
                <a:latin typeface="宋体"/>
                <a:cs typeface="宋体"/>
              </a:rPr>
              <a:t>所</a:t>
            </a:r>
            <a:r>
              <a:rPr dirty="0" sz="1200" spc="0">
                <a:latin typeface="宋体"/>
                <a:cs typeface="宋体"/>
              </a:rPr>
              <a:t>有行业都</a:t>
            </a:r>
            <a:r>
              <a:rPr dirty="0" sz="1200">
                <a:latin typeface="宋体"/>
                <a:cs typeface="宋体"/>
              </a:rPr>
              <a:t>和 区块链有点关系</a:t>
            </a:r>
            <a:r>
              <a:rPr dirty="0" sz="1200" spc="-120">
                <a:latin typeface="宋体"/>
                <a:cs typeface="宋体"/>
              </a:rPr>
              <a:t>，</a:t>
            </a:r>
            <a:r>
              <a:rPr dirty="0" sz="1200">
                <a:latin typeface="宋体"/>
                <a:cs typeface="宋体"/>
              </a:rPr>
              <a:t>金融</a:t>
            </a:r>
            <a:r>
              <a:rPr dirty="0" sz="1200" spc="-120">
                <a:latin typeface="宋体"/>
                <a:cs typeface="宋体"/>
              </a:rPr>
              <a:t>、</a:t>
            </a:r>
            <a:r>
              <a:rPr dirty="0" sz="1200">
                <a:latin typeface="宋体"/>
                <a:cs typeface="宋体"/>
              </a:rPr>
              <a:t>能源</a:t>
            </a:r>
            <a:r>
              <a:rPr dirty="0" sz="1200" spc="-110">
                <a:latin typeface="宋体"/>
                <a:cs typeface="宋体"/>
              </a:rPr>
              <a:t>、</a:t>
            </a:r>
            <a:r>
              <a:rPr dirty="0" sz="1200">
                <a:latin typeface="宋体"/>
                <a:cs typeface="宋体"/>
              </a:rPr>
              <a:t>政府</a:t>
            </a:r>
            <a:r>
              <a:rPr dirty="0" sz="1200" spc="-120">
                <a:latin typeface="宋体"/>
                <a:cs typeface="宋体"/>
              </a:rPr>
              <a:t>、</a:t>
            </a:r>
            <a:r>
              <a:rPr dirty="0" sz="1200">
                <a:latin typeface="宋体"/>
                <a:cs typeface="宋体"/>
              </a:rPr>
              <a:t>农业等各领域都已在区块链技术的带动下 产生深刻变革</a:t>
            </a:r>
            <a:r>
              <a:rPr dirty="0" sz="1200" spc="-50">
                <a:latin typeface="宋体"/>
                <a:cs typeface="宋体"/>
              </a:rPr>
              <a:t>。</a:t>
            </a:r>
            <a:r>
              <a:rPr dirty="0" sz="1200">
                <a:latin typeface="宋体"/>
                <a:cs typeface="宋体"/>
              </a:rPr>
              <a:t>目前区块链技术已经</a:t>
            </a:r>
            <a:r>
              <a:rPr dirty="0" sz="1200" spc="0">
                <a:latin typeface="宋体"/>
                <a:cs typeface="宋体"/>
              </a:rPr>
              <a:t>发</a:t>
            </a:r>
            <a:r>
              <a:rPr dirty="0" sz="1200">
                <a:latin typeface="宋体"/>
                <a:cs typeface="宋体"/>
              </a:rPr>
              <a:t>展到</a:t>
            </a:r>
            <a:r>
              <a:rPr dirty="0" sz="1200" spc="-340">
                <a:latin typeface="宋体"/>
                <a:cs typeface="宋体"/>
              </a:rPr>
              <a:t> </a:t>
            </a:r>
            <a:r>
              <a:rPr dirty="0" sz="1200" spc="-5">
                <a:latin typeface="Calibri"/>
                <a:cs typeface="Calibri"/>
              </a:rPr>
              <a:t>3.0</a:t>
            </a:r>
            <a:r>
              <a:rPr dirty="0" sz="1200" spc="-20">
                <a:latin typeface="Calibri"/>
                <a:cs typeface="Calibri"/>
              </a:rPr>
              <a:t> </a:t>
            </a:r>
            <a:r>
              <a:rPr dirty="0" sz="1200">
                <a:latin typeface="宋体"/>
                <a:cs typeface="宋体"/>
              </a:rPr>
              <a:t>版</a:t>
            </a:r>
            <a:r>
              <a:rPr dirty="0" sz="1200" spc="0">
                <a:latin typeface="宋体"/>
                <a:cs typeface="宋体"/>
              </a:rPr>
              <a:t>本</a:t>
            </a:r>
            <a:r>
              <a:rPr dirty="0" sz="1200" spc="-50">
                <a:latin typeface="宋体"/>
                <a:cs typeface="宋体"/>
              </a:rPr>
              <a:t>，</a:t>
            </a:r>
            <a:r>
              <a:rPr dirty="0" sz="1200">
                <a:latin typeface="宋体"/>
                <a:cs typeface="宋体"/>
              </a:rPr>
              <a:t>和大数据</a:t>
            </a:r>
            <a:r>
              <a:rPr dirty="0" sz="1200" spc="-50">
                <a:latin typeface="宋体"/>
                <a:cs typeface="宋体"/>
              </a:rPr>
              <a:t>、</a:t>
            </a:r>
            <a:r>
              <a:rPr dirty="0" sz="1200">
                <a:latin typeface="宋体"/>
                <a:cs typeface="宋体"/>
              </a:rPr>
              <a:t>人工智能</a:t>
            </a:r>
            <a:r>
              <a:rPr dirty="0" sz="1200" spc="-50">
                <a:latin typeface="宋体"/>
                <a:cs typeface="宋体"/>
              </a:rPr>
              <a:t>、</a:t>
            </a:r>
            <a:r>
              <a:rPr dirty="0" sz="1200">
                <a:latin typeface="宋体"/>
                <a:cs typeface="宋体"/>
              </a:rPr>
              <a:t>物 </a:t>
            </a:r>
            <a:r>
              <a:rPr dirty="0" sz="1200" spc="0">
                <a:latin typeface="宋体"/>
                <a:cs typeface="宋体"/>
              </a:rPr>
              <a:t>联</a:t>
            </a:r>
            <a:r>
              <a:rPr dirty="0" sz="1200">
                <a:latin typeface="宋体"/>
                <a:cs typeface="宋体"/>
              </a:rPr>
              <a:t>网</a:t>
            </a:r>
            <a:r>
              <a:rPr dirty="0" sz="1200" spc="0">
                <a:latin typeface="宋体"/>
                <a:cs typeface="宋体"/>
              </a:rPr>
              <a:t>、</a:t>
            </a:r>
            <a:r>
              <a:rPr dirty="0" sz="1200">
                <a:latin typeface="Calibri"/>
                <a:cs typeface="Calibri"/>
              </a:rPr>
              <a:t>5G</a:t>
            </a:r>
            <a:r>
              <a:rPr dirty="0" sz="1200" spc="25">
                <a:latin typeface="Calibri"/>
                <a:cs typeface="Calibri"/>
              </a:rPr>
              <a:t> </a:t>
            </a:r>
            <a:r>
              <a:rPr dirty="0" sz="1200" spc="0">
                <a:latin typeface="宋体"/>
                <a:cs typeface="宋体"/>
              </a:rPr>
              <a:t>等</a:t>
            </a:r>
            <a:r>
              <a:rPr dirty="0" sz="1200">
                <a:latin typeface="宋体"/>
                <a:cs typeface="宋体"/>
              </a:rPr>
              <a:t>新</a:t>
            </a:r>
            <a:r>
              <a:rPr dirty="0" sz="1200" spc="0">
                <a:latin typeface="宋体"/>
                <a:cs typeface="宋体"/>
              </a:rPr>
              <a:t>技术</a:t>
            </a:r>
            <a:r>
              <a:rPr dirty="0" sz="1200">
                <a:latin typeface="宋体"/>
                <a:cs typeface="宋体"/>
              </a:rPr>
              <a:t>结</a:t>
            </a:r>
            <a:r>
              <a:rPr dirty="0" sz="1200" spc="0">
                <a:latin typeface="宋体"/>
                <a:cs typeface="宋体"/>
              </a:rPr>
              <a:t>合的</a:t>
            </a:r>
            <a:r>
              <a:rPr dirty="0" sz="1200">
                <a:latin typeface="宋体"/>
                <a:cs typeface="宋体"/>
              </a:rPr>
              <a:t>紧</a:t>
            </a:r>
            <a:r>
              <a:rPr dirty="0" sz="1200" spc="0">
                <a:latin typeface="宋体"/>
                <a:cs typeface="宋体"/>
              </a:rPr>
              <a:t>密程</a:t>
            </a:r>
            <a:r>
              <a:rPr dirty="0" sz="1200">
                <a:latin typeface="宋体"/>
                <a:cs typeface="宋体"/>
              </a:rPr>
              <a:t>度</a:t>
            </a:r>
            <a:r>
              <a:rPr dirty="0" sz="1200" spc="0">
                <a:latin typeface="宋体"/>
                <a:cs typeface="宋体"/>
              </a:rPr>
              <a:t>大大提</a:t>
            </a:r>
            <a:r>
              <a:rPr dirty="0" sz="1200">
                <a:latin typeface="宋体"/>
                <a:cs typeface="宋体"/>
              </a:rPr>
              <a:t>升</a:t>
            </a:r>
            <a:r>
              <a:rPr dirty="0" sz="1200" spc="0">
                <a:latin typeface="宋体"/>
                <a:cs typeface="宋体"/>
              </a:rPr>
              <a:t>，目</a:t>
            </a:r>
            <a:r>
              <a:rPr dirty="0" sz="1200">
                <a:latin typeface="宋体"/>
                <a:cs typeface="宋体"/>
              </a:rPr>
              <a:t>的</a:t>
            </a:r>
            <a:r>
              <a:rPr dirty="0" sz="1200" spc="0">
                <a:latin typeface="宋体"/>
                <a:cs typeface="宋体"/>
              </a:rPr>
              <a:t>在于</a:t>
            </a:r>
            <a:r>
              <a:rPr dirty="0" sz="1200">
                <a:latin typeface="宋体"/>
                <a:cs typeface="宋体"/>
              </a:rPr>
              <a:t>实</a:t>
            </a:r>
            <a:r>
              <a:rPr dirty="0" sz="1200" spc="0">
                <a:latin typeface="宋体"/>
                <a:cs typeface="宋体"/>
              </a:rPr>
              <a:t>现可</a:t>
            </a:r>
            <a:r>
              <a:rPr dirty="0" sz="1200">
                <a:latin typeface="宋体"/>
                <a:cs typeface="宋体"/>
              </a:rPr>
              <a:t>编</a:t>
            </a:r>
            <a:r>
              <a:rPr dirty="0" sz="1200" spc="0">
                <a:latin typeface="宋体"/>
                <a:cs typeface="宋体"/>
              </a:rPr>
              <a:t>程社</a:t>
            </a:r>
            <a:r>
              <a:rPr dirty="0" sz="1200">
                <a:latin typeface="宋体"/>
                <a:cs typeface="宋体"/>
              </a:rPr>
              <a:t>会</a:t>
            </a:r>
            <a:r>
              <a:rPr dirty="0" sz="1200" spc="0">
                <a:latin typeface="宋体"/>
                <a:cs typeface="宋体"/>
              </a:rPr>
              <a:t>。未</a:t>
            </a:r>
            <a:r>
              <a:rPr dirty="0" sz="1200">
                <a:latin typeface="宋体"/>
                <a:cs typeface="宋体"/>
              </a:rPr>
              <a:t>来 区块链技术在安全性和可扩展性方面必将发挥其更大的价值。</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pPr>
            <a:r>
              <a:rPr dirty="0" sz="1200" spc="-5">
                <a:latin typeface="Calibri"/>
                <a:cs typeface="Calibri"/>
              </a:rPr>
              <a:t>2.5.2</a:t>
            </a:r>
            <a:r>
              <a:rPr dirty="0" sz="1200" spc="55">
                <a:latin typeface="Calibri"/>
                <a:cs typeface="Calibri"/>
              </a:rPr>
              <a:t> </a:t>
            </a:r>
            <a:r>
              <a:rPr dirty="0" sz="1200">
                <a:latin typeface="黑体"/>
                <a:cs typeface="黑体"/>
              </a:rPr>
              <a:t>区块链技术在智慧建筑中的应用</a:t>
            </a:r>
            <a:endParaRPr sz="1200">
              <a:latin typeface="黑体"/>
              <a:cs typeface="黑体"/>
            </a:endParaRPr>
          </a:p>
          <a:p>
            <a:pPr algn="just" marL="12700" marR="6350" indent="304800">
              <a:lnSpc>
                <a:spcPct val="162500"/>
              </a:lnSpc>
              <a:spcBef>
                <a:spcPts val="385"/>
              </a:spcBef>
            </a:pPr>
            <a:r>
              <a:rPr dirty="0" sz="1200">
                <a:latin typeface="宋体"/>
                <a:cs typeface="宋体"/>
              </a:rPr>
              <a:t>当前</a:t>
            </a:r>
            <a:r>
              <a:rPr dirty="0" sz="1200" spc="-160">
                <a:latin typeface="宋体"/>
                <a:cs typeface="宋体"/>
              </a:rPr>
              <a:t>，</a:t>
            </a:r>
            <a:r>
              <a:rPr dirty="0" sz="1200">
                <a:latin typeface="宋体"/>
                <a:cs typeface="宋体"/>
              </a:rPr>
              <a:t>智慧建筑中主要存在网络架构集中化</a:t>
            </a:r>
            <a:r>
              <a:rPr dirty="0" sz="1200" spc="-160">
                <a:latin typeface="宋体"/>
                <a:cs typeface="宋体"/>
              </a:rPr>
              <a:t>、</a:t>
            </a:r>
            <a:r>
              <a:rPr dirty="0" sz="1200">
                <a:latin typeface="宋体"/>
                <a:cs typeface="宋体"/>
              </a:rPr>
              <a:t>应用层安全的缺</a:t>
            </a:r>
            <a:r>
              <a:rPr dirty="0" sz="1200" spc="5">
                <a:latin typeface="宋体"/>
                <a:cs typeface="宋体"/>
              </a:rPr>
              <a:t>乏</a:t>
            </a:r>
            <a:r>
              <a:rPr dirty="0" sz="1200" spc="-170">
                <a:latin typeface="宋体"/>
                <a:cs typeface="宋体"/>
              </a:rPr>
              <a:t>、</a:t>
            </a:r>
            <a:r>
              <a:rPr dirty="0" sz="1200">
                <a:latin typeface="宋体"/>
                <a:cs typeface="宋体"/>
              </a:rPr>
              <a:t>产品安全 </a:t>
            </a:r>
            <a:r>
              <a:rPr dirty="0" sz="1200" spc="10">
                <a:latin typeface="宋体"/>
                <a:cs typeface="宋体"/>
              </a:rPr>
              <a:t>标准化</a:t>
            </a:r>
            <a:r>
              <a:rPr dirty="0" sz="1200" spc="0">
                <a:latin typeface="宋体"/>
                <a:cs typeface="宋体"/>
              </a:rPr>
              <a:t>程</a:t>
            </a:r>
            <a:r>
              <a:rPr dirty="0" sz="1200" spc="10">
                <a:latin typeface="宋体"/>
                <a:cs typeface="宋体"/>
              </a:rPr>
              <a:t>度不足等问</a:t>
            </a:r>
            <a:r>
              <a:rPr dirty="0" sz="1200" spc="0">
                <a:latin typeface="宋体"/>
                <a:cs typeface="宋体"/>
              </a:rPr>
              <a:t>题</a:t>
            </a:r>
            <a:r>
              <a:rPr dirty="0" sz="1200" spc="10">
                <a:latin typeface="宋体"/>
                <a:cs typeface="宋体"/>
              </a:rPr>
              <a:t>，利用区块</a:t>
            </a:r>
            <a:r>
              <a:rPr dirty="0" sz="1200" spc="0">
                <a:latin typeface="宋体"/>
                <a:cs typeface="宋体"/>
              </a:rPr>
              <a:t>链</a:t>
            </a:r>
            <a:r>
              <a:rPr dirty="0" sz="1200" spc="10">
                <a:latin typeface="宋体"/>
                <a:cs typeface="宋体"/>
              </a:rPr>
              <a:t>的关键特性来</a:t>
            </a:r>
            <a:r>
              <a:rPr dirty="0" sz="1200" spc="0">
                <a:latin typeface="宋体"/>
                <a:cs typeface="宋体"/>
              </a:rPr>
              <a:t>解</a:t>
            </a:r>
            <a:r>
              <a:rPr dirty="0" sz="1200" spc="10">
                <a:latin typeface="宋体"/>
                <a:cs typeface="宋体"/>
              </a:rPr>
              <a:t>决其日益增</a:t>
            </a:r>
            <a:r>
              <a:rPr dirty="0" sz="1200" spc="0">
                <a:latin typeface="宋体"/>
                <a:cs typeface="宋体"/>
              </a:rPr>
              <a:t>长</a:t>
            </a:r>
            <a:r>
              <a:rPr dirty="0" sz="1200" spc="10">
                <a:latin typeface="宋体"/>
                <a:cs typeface="宋体"/>
              </a:rPr>
              <a:t>的安全和</a:t>
            </a:r>
            <a:r>
              <a:rPr dirty="0" sz="1200">
                <a:latin typeface="宋体"/>
                <a:cs typeface="宋体"/>
              </a:rPr>
              <a:t>隐 私、资源需求等问题，将具备以下几点优势，如图</a:t>
            </a:r>
            <a:r>
              <a:rPr dirty="0" sz="1200" spc="-305">
                <a:latin typeface="宋体"/>
                <a:cs typeface="宋体"/>
              </a:rPr>
              <a:t> </a:t>
            </a:r>
            <a:r>
              <a:rPr dirty="0" sz="1200">
                <a:latin typeface="Calibri"/>
                <a:cs typeface="Calibri"/>
              </a:rPr>
              <a:t>19</a:t>
            </a:r>
            <a:r>
              <a:rPr dirty="0" sz="1200" spc="10">
                <a:latin typeface="Calibri"/>
                <a:cs typeface="Calibri"/>
              </a:rPr>
              <a:t> </a:t>
            </a:r>
            <a:r>
              <a:rPr dirty="0" sz="1200">
                <a:latin typeface="宋体"/>
                <a:cs typeface="宋体"/>
              </a:rPr>
              <a:t>所示。</a:t>
            </a:r>
            <a:endParaRPr sz="1200">
              <a:latin typeface="宋体"/>
              <a:cs typeface="宋体"/>
            </a:endParaRPr>
          </a:p>
          <a:p>
            <a:pPr marL="317500">
              <a:lnSpc>
                <a:spcPct val="100000"/>
              </a:lnSpc>
              <a:spcBef>
                <a:spcPts val="900"/>
              </a:spcBef>
            </a:pPr>
            <a:r>
              <a:rPr dirty="0" sz="1200">
                <a:latin typeface="Calibri"/>
                <a:cs typeface="Calibri"/>
              </a:rPr>
              <a:t>1.</a:t>
            </a:r>
            <a:r>
              <a:rPr dirty="0" sz="1200" spc="60">
                <a:latin typeface="Calibri"/>
                <a:cs typeface="Calibri"/>
              </a:rPr>
              <a:t> </a:t>
            </a:r>
            <a:r>
              <a:rPr dirty="0" sz="1200">
                <a:latin typeface="宋体"/>
                <a:cs typeface="宋体"/>
              </a:rPr>
              <a:t>分布式连接降低数据传输成本</a:t>
            </a:r>
            <a:endParaRPr sz="1200">
              <a:latin typeface="宋体"/>
              <a:cs typeface="宋体"/>
            </a:endParaRPr>
          </a:p>
          <a:p>
            <a:pPr algn="just" marL="12700" marR="6350" indent="304800">
              <a:lnSpc>
                <a:spcPct val="162500"/>
              </a:lnSpc>
            </a:pPr>
            <a:r>
              <a:rPr dirty="0" sz="1200">
                <a:latin typeface="宋体"/>
                <a:cs typeface="宋体"/>
              </a:rPr>
              <a:t>目前</a:t>
            </a:r>
            <a:r>
              <a:rPr dirty="0" sz="1200" spc="-240">
                <a:latin typeface="宋体"/>
                <a:cs typeface="宋体"/>
              </a:rPr>
              <a:t>，</a:t>
            </a:r>
            <a:r>
              <a:rPr dirty="0" sz="1200">
                <a:latin typeface="宋体"/>
                <a:cs typeface="宋体"/>
              </a:rPr>
              <a:t>智慧建筑多采用中心服务器控制系统</a:t>
            </a:r>
            <a:r>
              <a:rPr dirty="0" sz="1200" spc="-229">
                <a:latin typeface="宋体"/>
                <a:cs typeface="宋体"/>
              </a:rPr>
              <a:t>。</a:t>
            </a:r>
            <a:r>
              <a:rPr dirty="0" sz="1200">
                <a:latin typeface="宋体"/>
                <a:cs typeface="宋体"/>
              </a:rPr>
              <a:t>基于区块链的去中心化网络环 境</a:t>
            </a:r>
            <a:r>
              <a:rPr dirty="0" sz="1200" spc="-240">
                <a:latin typeface="宋体"/>
                <a:cs typeface="宋体"/>
              </a:rPr>
              <a:t>，</a:t>
            </a:r>
            <a:r>
              <a:rPr dirty="0" sz="1200">
                <a:latin typeface="宋体"/>
                <a:cs typeface="宋体"/>
              </a:rPr>
              <a:t>建筑中各设备之间创建分散的点对点连接</a:t>
            </a:r>
            <a:r>
              <a:rPr dirty="0" sz="1200" spc="-229">
                <a:latin typeface="宋体"/>
                <a:cs typeface="宋体"/>
              </a:rPr>
              <a:t>，</a:t>
            </a:r>
            <a:r>
              <a:rPr dirty="0" sz="1200">
                <a:latin typeface="宋体"/>
                <a:cs typeface="宋体"/>
              </a:rPr>
              <a:t>可以形成一个具有庞大数量节点</a:t>
            </a:r>
            <a:endParaRPr sz="1200">
              <a:latin typeface="宋体"/>
              <a:cs typeface="宋体"/>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59400" cy="3307079"/>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62865">
              <a:lnSpc>
                <a:spcPct val="162500"/>
              </a:lnSpc>
            </a:pPr>
            <a:r>
              <a:rPr dirty="0" sz="1200">
                <a:latin typeface="宋体"/>
                <a:cs typeface="宋体"/>
              </a:rPr>
              <a:t>的</a:t>
            </a:r>
            <a:r>
              <a:rPr dirty="0" sz="1200" spc="-345">
                <a:latin typeface="宋体"/>
                <a:cs typeface="宋体"/>
              </a:rPr>
              <a:t> </a:t>
            </a:r>
            <a:r>
              <a:rPr dirty="0" sz="1200">
                <a:latin typeface="Calibri"/>
                <a:cs typeface="Calibri"/>
              </a:rPr>
              <a:t>P2P</a:t>
            </a:r>
            <a:r>
              <a:rPr dirty="0" sz="1200" spc="-25">
                <a:latin typeface="Calibri"/>
                <a:cs typeface="Calibri"/>
              </a:rPr>
              <a:t> </a:t>
            </a:r>
            <a:r>
              <a:rPr dirty="0" sz="1200">
                <a:latin typeface="宋体"/>
                <a:cs typeface="宋体"/>
              </a:rPr>
              <a:t>传输网络</a:t>
            </a:r>
            <a:r>
              <a:rPr dirty="0" sz="1200" spc="-265">
                <a:latin typeface="宋体"/>
                <a:cs typeface="宋体"/>
              </a:rPr>
              <a:t>。</a:t>
            </a:r>
            <a:r>
              <a:rPr dirty="0" sz="1200">
                <a:latin typeface="宋体"/>
                <a:cs typeface="宋体"/>
              </a:rPr>
              <a:t>与传统的集中式系统相</a:t>
            </a:r>
            <a:r>
              <a:rPr dirty="0" sz="1200" spc="0">
                <a:latin typeface="宋体"/>
                <a:cs typeface="宋体"/>
              </a:rPr>
              <a:t>比</a:t>
            </a:r>
            <a:r>
              <a:rPr dirty="0" sz="1200" spc="-265">
                <a:latin typeface="宋体"/>
                <a:cs typeface="宋体"/>
              </a:rPr>
              <a:t>，</a:t>
            </a:r>
            <a:r>
              <a:rPr dirty="0" sz="1200">
                <a:latin typeface="宋体"/>
                <a:cs typeface="宋体"/>
              </a:rPr>
              <a:t>这种方法将有助于使各种端点</a:t>
            </a:r>
            <a:r>
              <a:rPr dirty="0" sz="1200" spc="0">
                <a:latin typeface="宋体"/>
                <a:cs typeface="宋体"/>
              </a:rPr>
              <a:t>处</a:t>
            </a:r>
            <a:r>
              <a:rPr dirty="0" sz="1200">
                <a:latin typeface="宋体"/>
                <a:cs typeface="宋体"/>
              </a:rPr>
              <a:t>理 更多的数据请求</a:t>
            </a:r>
            <a:r>
              <a:rPr dirty="0" sz="1200" spc="-160">
                <a:latin typeface="宋体"/>
                <a:cs typeface="宋体"/>
              </a:rPr>
              <a:t>，</a:t>
            </a:r>
            <a:r>
              <a:rPr dirty="0" sz="1200">
                <a:latin typeface="宋体"/>
                <a:cs typeface="宋体"/>
              </a:rPr>
              <a:t>数据存储和计算任务将分布在基于区块链的网</a:t>
            </a:r>
            <a:r>
              <a:rPr dirty="0" sz="1200" spc="5">
                <a:latin typeface="宋体"/>
                <a:cs typeface="宋体"/>
              </a:rPr>
              <a:t>络</a:t>
            </a:r>
            <a:r>
              <a:rPr dirty="0" sz="1200" spc="-15">
                <a:latin typeface="宋体"/>
                <a:cs typeface="宋体"/>
              </a:rPr>
              <a:t>中</a:t>
            </a:r>
            <a:r>
              <a:rPr dirty="0" sz="1200" spc="-145">
                <a:latin typeface="宋体"/>
                <a:cs typeface="宋体"/>
              </a:rPr>
              <a:t>。</a:t>
            </a:r>
            <a:r>
              <a:rPr dirty="0" sz="1200">
                <a:latin typeface="宋体"/>
                <a:cs typeface="宋体"/>
              </a:rPr>
              <a:t>因此</a:t>
            </a:r>
            <a:r>
              <a:rPr dirty="0" sz="1200" spc="-170">
                <a:latin typeface="宋体"/>
                <a:cs typeface="宋体"/>
              </a:rPr>
              <a:t>，</a:t>
            </a:r>
            <a:r>
              <a:rPr dirty="0" sz="1200">
                <a:latin typeface="宋体"/>
                <a:cs typeface="宋体"/>
              </a:rPr>
              <a:t>智 慧建筑可以降低运行集中式系统时产生的存储和计算成本</a:t>
            </a:r>
            <a:r>
              <a:rPr dirty="0" sz="1200" spc="-470">
                <a:latin typeface="宋体"/>
                <a:cs typeface="宋体"/>
              </a:rPr>
              <a:t>，</a:t>
            </a:r>
            <a:r>
              <a:rPr dirty="0" sz="1200">
                <a:latin typeface="宋体"/>
                <a:cs typeface="宋体"/>
              </a:rPr>
              <a:t>节约存储空间和传输 流量费用。</a:t>
            </a:r>
            <a:endParaRPr sz="1200">
              <a:latin typeface="宋体"/>
              <a:cs typeface="宋体"/>
            </a:endParaRPr>
          </a:p>
          <a:p>
            <a:pPr marL="317500">
              <a:lnSpc>
                <a:spcPct val="100000"/>
              </a:lnSpc>
              <a:spcBef>
                <a:spcPts val="900"/>
              </a:spcBef>
            </a:pPr>
            <a:r>
              <a:rPr dirty="0" sz="1200">
                <a:latin typeface="Calibri"/>
                <a:cs typeface="Calibri"/>
              </a:rPr>
              <a:t>2.</a:t>
            </a:r>
            <a:r>
              <a:rPr dirty="0" sz="1200" spc="60">
                <a:latin typeface="Calibri"/>
                <a:cs typeface="Calibri"/>
              </a:rPr>
              <a:t> </a:t>
            </a:r>
            <a:r>
              <a:rPr dirty="0" sz="1200">
                <a:latin typeface="宋体"/>
                <a:cs typeface="宋体"/>
              </a:rPr>
              <a:t>智能合约的调用降低管理运营成本</a:t>
            </a:r>
            <a:endParaRPr sz="1200">
              <a:latin typeface="宋体"/>
              <a:cs typeface="宋体"/>
            </a:endParaRPr>
          </a:p>
          <a:p>
            <a:pPr marL="12700" marR="5080" indent="304800">
              <a:lnSpc>
                <a:spcPct val="162500"/>
              </a:lnSpc>
            </a:pPr>
            <a:r>
              <a:rPr dirty="0" sz="1200">
                <a:latin typeface="宋体"/>
                <a:cs typeface="宋体"/>
              </a:rPr>
              <a:t>随着当前科技的飞速发展</a:t>
            </a:r>
            <a:r>
              <a:rPr dirty="0" sz="1200" spc="-240">
                <a:latin typeface="宋体"/>
                <a:cs typeface="宋体"/>
              </a:rPr>
              <a:t>，</a:t>
            </a:r>
            <a:r>
              <a:rPr dirty="0" sz="1200">
                <a:latin typeface="宋体"/>
                <a:cs typeface="宋体"/>
              </a:rPr>
              <a:t>智慧建筑中的终端设备越来越多</a:t>
            </a:r>
            <a:r>
              <a:rPr dirty="0" sz="1200" spc="-229">
                <a:latin typeface="宋体"/>
                <a:cs typeface="宋体"/>
              </a:rPr>
              <a:t>，</a:t>
            </a:r>
            <a:r>
              <a:rPr dirty="0" sz="1200">
                <a:latin typeface="宋体"/>
                <a:cs typeface="宋体"/>
              </a:rPr>
              <a:t>产生的数据也 越来越多</a:t>
            </a:r>
            <a:r>
              <a:rPr dirty="0" sz="1200" spc="-240">
                <a:latin typeface="宋体"/>
                <a:cs typeface="宋体"/>
              </a:rPr>
              <a:t>，</a:t>
            </a:r>
            <a:r>
              <a:rPr dirty="0" sz="1200">
                <a:latin typeface="宋体"/>
                <a:cs typeface="宋体"/>
              </a:rPr>
              <a:t>这就需要中央服务器具有超强的存储和计算能力</a:t>
            </a:r>
            <a:r>
              <a:rPr dirty="0" sz="1200" spc="-229">
                <a:latin typeface="宋体"/>
                <a:cs typeface="宋体"/>
              </a:rPr>
              <a:t>，</a:t>
            </a:r>
            <a:r>
              <a:rPr dirty="0" sz="1200">
                <a:latin typeface="宋体"/>
                <a:cs typeface="宋体"/>
              </a:rPr>
              <a:t>从而导致服务器运 营管理的难度和成本越来越高。利用智能合约的可编程性，设备间的信息传输、 加工</a:t>
            </a:r>
            <a:r>
              <a:rPr dirty="0" sz="1200" spc="-160">
                <a:latin typeface="宋体"/>
                <a:cs typeface="宋体"/>
              </a:rPr>
              <a:t>、</a:t>
            </a:r>
            <a:r>
              <a:rPr dirty="0" sz="1200">
                <a:latin typeface="宋体"/>
                <a:cs typeface="宋体"/>
              </a:rPr>
              <a:t>处理等智能化操作可自动进行</a:t>
            </a:r>
            <a:r>
              <a:rPr dirty="0" sz="1200" spc="-160">
                <a:latin typeface="宋体"/>
                <a:cs typeface="宋体"/>
              </a:rPr>
              <a:t>，</a:t>
            </a:r>
            <a:r>
              <a:rPr dirty="0" sz="1200">
                <a:latin typeface="宋体"/>
                <a:cs typeface="宋体"/>
              </a:rPr>
              <a:t>一方面节省了中心服务器的运维成</a:t>
            </a:r>
            <a:r>
              <a:rPr dirty="0" sz="1200" spc="0">
                <a:latin typeface="宋体"/>
                <a:cs typeface="宋体"/>
              </a:rPr>
              <a:t>本</a:t>
            </a:r>
            <a:r>
              <a:rPr dirty="0" sz="1200" spc="-170">
                <a:latin typeface="宋体"/>
                <a:cs typeface="宋体"/>
              </a:rPr>
              <a:t>，</a:t>
            </a:r>
            <a:r>
              <a:rPr dirty="0" sz="1200">
                <a:latin typeface="宋体"/>
                <a:cs typeface="宋体"/>
              </a:rPr>
              <a:t>另 一方面实现了数以万计的终端设备的低成本互联，大大降低了管理和运营成本。</a:t>
            </a:r>
            <a:endParaRPr sz="1200">
              <a:latin typeface="宋体"/>
              <a:cs typeface="宋体"/>
            </a:endParaRPr>
          </a:p>
        </p:txBody>
      </p:sp>
      <p:sp>
        <p:nvSpPr>
          <p:cNvPr id="3" name="object 3"/>
          <p:cNvSpPr/>
          <p:nvPr/>
        </p:nvSpPr>
        <p:spPr>
          <a:xfrm>
            <a:off x="1358188" y="3993041"/>
            <a:ext cx="4949494" cy="466337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088639" y="8894318"/>
            <a:ext cx="314960" cy="177165"/>
          </a:xfrm>
          <a:prstGeom prst="rect">
            <a:avLst/>
          </a:prstGeom>
        </p:spPr>
        <p:txBody>
          <a:bodyPr wrap="square" lIns="0" tIns="12065" rIns="0" bIns="0" rtlCol="0" vert="horz">
            <a:spAutoFit/>
          </a:bodyPr>
          <a:lstStyle/>
          <a:p>
            <a:pPr marL="12700">
              <a:lnSpc>
                <a:spcPct val="100000"/>
              </a:lnSpc>
              <a:spcBef>
                <a:spcPts val="95"/>
              </a:spcBef>
            </a:pPr>
            <a:r>
              <a:rPr dirty="0" sz="1000" spc="-10" b="1">
                <a:latin typeface="黑体"/>
                <a:cs typeface="黑体"/>
              </a:rPr>
              <a:t>图</a:t>
            </a:r>
            <a:r>
              <a:rPr dirty="0" sz="1000" spc="-325" b="1">
                <a:latin typeface="黑体"/>
                <a:cs typeface="黑体"/>
              </a:rPr>
              <a:t> </a:t>
            </a:r>
            <a:r>
              <a:rPr dirty="0" sz="1000" spc="-5" b="0">
                <a:latin typeface="等线 Light"/>
                <a:cs typeface="等线 Light"/>
              </a:rPr>
              <a:t>18</a:t>
            </a:r>
            <a:endParaRPr sz="1000">
              <a:latin typeface="等线 Light"/>
              <a:cs typeface="等线 Light"/>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34</a:t>
            </a:r>
          </a:p>
        </p:txBody>
      </p:sp>
      <p:sp>
        <p:nvSpPr>
          <p:cNvPr id="5" name="object 5"/>
          <p:cNvSpPr txBox="1"/>
          <p:nvPr/>
        </p:nvSpPr>
        <p:spPr>
          <a:xfrm>
            <a:off x="3684523" y="8894318"/>
            <a:ext cx="789305" cy="177165"/>
          </a:xfrm>
          <a:prstGeom prst="rect">
            <a:avLst/>
          </a:prstGeom>
        </p:spPr>
        <p:txBody>
          <a:bodyPr wrap="square" lIns="0" tIns="12065" rIns="0" bIns="0" rtlCol="0" vert="horz">
            <a:spAutoFit/>
          </a:bodyPr>
          <a:lstStyle/>
          <a:p>
            <a:pPr marL="12700">
              <a:lnSpc>
                <a:spcPct val="100000"/>
              </a:lnSpc>
              <a:spcBef>
                <a:spcPts val="95"/>
              </a:spcBef>
            </a:pPr>
            <a:r>
              <a:rPr dirty="0" sz="1000" b="1">
                <a:latin typeface="黑体"/>
                <a:cs typeface="黑体"/>
              </a:rPr>
              <a:t>区</a:t>
            </a:r>
            <a:r>
              <a:rPr dirty="0" sz="1000" spc="-10" b="1">
                <a:latin typeface="黑体"/>
                <a:cs typeface="黑体"/>
              </a:rPr>
              <a:t>块</a:t>
            </a:r>
            <a:r>
              <a:rPr dirty="0" sz="1000" b="1">
                <a:latin typeface="黑体"/>
                <a:cs typeface="黑体"/>
              </a:rPr>
              <a:t>链的</a:t>
            </a:r>
            <a:r>
              <a:rPr dirty="0" sz="1000" spc="-10" b="1">
                <a:latin typeface="黑体"/>
                <a:cs typeface="黑体"/>
              </a:rPr>
              <a:t>架构</a:t>
            </a:r>
            <a:endParaRPr sz="1000">
              <a:latin typeface="黑体"/>
              <a:cs typeface="黑体"/>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190244" y="979932"/>
            <a:ext cx="5180076" cy="383286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4925809"/>
            <a:ext cx="5359400" cy="4655185"/>
          </a:xfrm>
          <a:prstGeom prst="rect">
            <a:avLst/>
          </a:prstGeom>
        </p:spPr>
        <p:txBody>
          <a:bodyPr wrap="square" lIns="0" tIns="12065" rIns="0" bIns="0" rtlCol="0" vert="horz">
            <a:spAutoFit/>
          </a:bodyPr>
          <a:lstStyle/>
          <a:p>
            <a:pPr marL="1865630">
              <a:lnSpc>
                <a:spcPct val="100000"/>
              </a:lnSpc>
              <a:spcBef>
                <a:spcPts val="95"/>
              </a:spcBef>
              <a:tabLst>
                <a:tab pos="2461260"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19	</a:t>
            </a:r>
            <a:r>
              <a:rPr dirty="0" sz="1000" spc="-5" b="1">
                <a:latin typeface="黑体"/>
                <a:cs typeface="黑体"/>
              </a:rPr>
              <a:t>区</a:t>
            </a:r>
            <a:r>
              <a:rPr dirty="0" sz="1000" spc="-10" b="1">
                <a:latin typeface="黑体"/>
                <a:cs typeface="黑体"/>
              </a:rPr>
              <a:t>块</a:t>
            </a:r>
            <a:r>
              <a:rPr dirty="0" sz="1000" spc="-5" b="1">
                <a:latin typeface="黑体"/>
                <a:cs typeface="黑体"/>
              </a:rPr>
              <a:t>链</a:t>
            </a:r>
            <a:r>
              <a:rPr dirty="0" sz="1000" spc="-5" b="0">
                <a:latin typeface="等线 Light"/>
                <a:cs typeface="等线 Light"/>
              </a:rPr>
              <a:t>+</a:t>
            </a:r>
            <a:r>
              <a:rPr dirty="0" sz="1000" spc="-5" b="1">
                <a:latin typeface="黑体"/>
                <a:cs typeface="黑体"/>
              </a:rPr>
              <a:t>智</a:t>
            </a:r>
            <a:r>
              <a:rPr dirty="0" sz="1000" spc="-10" b="1">
                <a:latin typeface="黑体"/>
                <a:cs typeface="黑体"/>
              </a:rPr>
              <a:t>慧</a:t>
            </a:r>
            <a:r>
              <a:rPr dirty="0" sz="1000" spc="-5" b="1">
                <a:latin typeface="黑体"/>
                <a:cs typeface="黑体"/>
              </a:rPr>
              <a:t>建</a:t>
            </a:r>
            <a:r>
              <a:rPr dirty="0" sz="1000" spc="-10" b="1">
                <a:latin typeface="黑体"/>
                <a:cs typeface="黑体"/>
              </a:rPr>
              <a:t>筑</a:t>
            </a:r>
            <a:endParaRPr sz="1000">
              <a:latin typeface="黑体"/>
              <a:cs typeface="黑体"/>
            </a:endParaRPr>
          </a:p>
          <a:p>
            <a:pPr>
              <a:lnSpc>
                <a:spcPct val="100000"/>
              </a:lnSpc>
              <a:spcBef>
                <a:spcPts val="25"/>
              </a:spcBef>
            </a:pPr>
            <a:endParaRPr sz="900">
              <a:latin typeface="Times New Roman"/>
              <a:cs typeface="Times New Roman"/>
            </a:endParaRPr>
          </a:p>
          <a:p>
            <a:pPr marL="546100" indent="-228600">
              <a:lnSpc>
                <a:spcPct val="100000"/>
              </a:lnSpc>
              <a:buFont typeface="Calibri"/>
              <a:buAutoNum type="arabicPeriod" startAt="3"/>
              <a:tabLst>
                <a:tab pos="546100" algn="l"/>
              </a:tabLst>
            </a:pPr>
            <a:r>
              <a:rPr dirty="0" sz="1200">
                <a:latin typeface="宋体"/>
                <a:cs typeface="宋体"/>
              </a:rPr>
              <a:t>去中心化存储解决信息安全</a:t>
            </a:r>
            <a:endParaRPr sz="1200">
              <a:latin typeface="宋体"/>
              <a:cs typeface="宋体"/>
            </a:endParaRPr>
          </a:p>
          <a:p>
            <a:pPr marL="12700" marR="5080" indent="304800">
              <a:lnSpc>
                <a:spcPct val="162500"/>
              </a:lnSpc>
            </a:pPr>
            <a:r>
              <a:rPr dirty="0" sz="1200">
                <a:latin typeface="宋体"/>
                <a:cs typeface="宋体"/>
              </a:rPr>
              <a:t>智慧建筑中</a:t>
            </a:r>
            <a:r>
              <a:rPr dirty="0" sz="1200" spc="-240">
                <a:latin typeface="宋体"/>
                <a:cs typeface="宋体"/>
              </a:rPr>
              <a:t>，</a:t>
            </a:r>
            <a:r>
              <a:rPr dirty="0" sz="1200">
                <a:latin typeface="宋体"/>
                <a:cs typeface="宋体"/>
              </a:rPr>
              <a:t>各系统集成到中心平台</a:t>
            </a:r>
            <a:r>
              <a:rPr dirty="0" sz="1200" spc="-229">
                <a:latin typeface="宋体"/>
                <a:cs typeface="宋体"/>
              </a:rPr>
              <a:t>，</a:t>
            </a:r>
            <a:r>
              <a:rPr dirty="0" sz="1200">
                <a:latin typeface="宋体"/>
                <a:cs typeface="宋体"/>
              </a:rPr>
              <a:t>由平台服务器对感知数据进行汇聚和 处理</a:t>
            </a:r>
            <a:r>
              <a:rPr dirty="0" sz="1200" spc="-240">
                <a:latin typeface="宋体"/>
                <a:cs typeface="宋体"/>
              </a:rPr>
              <a:t>，</a:t>
            </a:r>
            <a:r>
              <a:rPr dirty="0" sz="1200">
                <a:latin typeface="宋体"/>
                <a:cs typeface="宋体"/>
              </a:rPr>
              <a:t>而终端设备只能对数据隐私的收集与处理进行规划</a:t>
            </a:r>
            <a:r>
              <a:rPr dirty="0" sz="1200" spc="-229">
                <a:latin typeface="宋体"/>
                <a:cs typeface="宋体"/>
              </a:rPr>
              <a:t>，</a:t>
            </a:r>
            <a:r>
              <a:rPr dirty="0" sz="1200">
                <a:latin typeface="宋体"/>
                <a:cs typeface="宋体"/>
              </a:rPr>
              <a:t>所以很难形成有效的 安全机制</a:t>
            </a:r>
            <a:r>
              <a:rPr dirty="0" sz="1200" spc="-160">
                <a:latin typeface="宋体"/>
                <a:cs typeface="宋体"/>
              </a:rPr>
              <a:t>，</a:t>
            </a:r>
            <a:r>
              <a:rPr dirty="0" sz="1200">
                <a:latin typeface="宋体"/>
                <a:cs typeface="宋体"/>
              </a:rPr>
              <a:t>最终导致巨大的安全漏洞</a:t>
            </a:r>
            <a:r>
              <a:rPr dirty="0" sz="1200" spc="-160">
                <a:latin typeface="宋体"/>
                <a:cs typeface="宋体"/>
              </a:rPr>
              <a:t>。</a:t>
            </a:r>
            <a:r>
              <a:rPr dirty="0" sz="1200">
                <a:latin typeface="宋体"/>
                <a:cs typeface="宋体"/>
              </a:rPr>
              <a:t>区块链技术的去中心化存储网络</a:t>
            </a:r>
            <a:r>
              <a:rPr dirty="0" sz="1200" spc="0">
                <a:latin typeface="宋体"/>
                <a:cs typeface="宋体"/>
              </a:rPr>
              <a:t>中</a:t>
            </a:r>
            <a:r>
              <a:rPr dirty="0" sz="1200" spc="-170">
                <a:latin typeface="宋体"/>
                <a:cs typeface="宋体"/>
              </a:rPr>
              <a:t>，</a:t>
            </a:r>
            <a:r>
              <a:rPr dirty="0" sz="1200">
                <a:latin typeface="宋体"/>
                <a:cs typeface="宋体"/>
              </a:rPr>
              <a:t>不存 在一个掌握所有设备数据的中心服务器</a:t>
            </a:r>
            <a:r>
              <a:rPr dirty="0" sz="1200" spc="-470">
                <a:latin typeface="宋体"/>
                <a:cs typeface="宋体"/>
              </a:rPr>
              <a:t>，</a:t>
            </a:r>
            <a:r>
              <a:rPr dirty="0" sz="1200">
                <a:latin typeface="宋体"/>
                <a:cs typeface="宋体"/>
              </a:rPr>
              <a:t>可以使智慧建筑中各系统实现去中心化 的运营，从而避免了中心化网络中，中央服务器管理者可能会任意存储、使用、 转发隐私数据，造成信息泄露的情况发生。</a:t>
            </a:r>
            <a:endParaRPr sz="1200">
              <a:latin typeface="宋体"/>
              <a:cs typeface="宋体"/>
            </a:endParaRPr>
          </a:p>
          <a:p>
            <a:pPr marL="546100" indent="-228600">
              <a:lnSpc>
                <a:spcPct val="100000"/>
              </a:lnSpc>
              <a:spcBef>
                <a:spcPts val="900"/>
              </a:spcBef>
              <a:buFont typeface="Calibri"/>
              <a:buAutoNum type="arabicPeriod" startAt="4"/>
              <a:tabLst>
                <a:tab pos="546100" algn="l"/>
              </a:tabLst>
            </a:pPr>
            <a:r>
              <a:rPr dirty="0" sz="1200">
                <a:latin typeface="宋体"/>
                <a:cs typeface="宋体"/>
              </a:rPr>
              <a:t>智能合约、对等网络保证设备安全</a:t>
            </a:r>
            <a:endParaRPr sz="1200">
              <a:latin typeface="宋体"/>
              <a:cs typeface="宋体"/>
            </a:endParaRPr>
          </a:p>
          <a:p>
            <a:pPr algn="just" marL="12700" marR="62865" indent="304800">
              <a:lnSpc>
                <a:spcPct val="162500"/>
              </a:lnSpc>
            </a:pPr>
            <a:r>
              <a:rPr dirty="0" sz="1200">
                <a:latin typeface="宋体"/>
                <a:cs typeface="宋体"/>
              </a:rPr>
              <a:t>利用区块链技术的智能合约</a:t>
            </a:r>
            <a:r>
              <a:rPr dirty="0" sz="1200" spc="-240">
                <a:latin typeface="宋体"/>
                <a:cs typeface="宋体"/>
              </a:rPr>
              <a:t>，</a:t>
            </a:r>
            <a:r>
              <a:rPr dirty="0" sz="1200">
                <a:latin typeface="宋体"/>
                <a:cs typeface="宋体"/>
              </a:rPr>
              <a:t>可以对智慧建筑中各设备进行身份验证</a:t>
            </a:r>
            <a:r>
              <a:rPr dirty="0" sz="1200" spc="-229">
                <a:latin typeface="宋体"/>
                <a:cs typeface="宋体"/>
              </a:rPr>
              <a:t>，</a:t>
            </a:r>
            <a:r>
              <a:rPr dirty="0" sz="1200">
                <a:latin typeface="宋体"/>
                <a:cs typeface="宋体"/>
              </a:rPr>
              <a:t>保证 通信的安全性</a:t>
            </a:r>
            <a:r>
              <a:rPr dirty="0" sz="1200" spc="-160">
                <a:latin typeface="宋体"/>
                <a:cs typeface="宋体"/>
              </a:rPr>
              <a:t>，</a:t>
            </a:r>
            <a:r>
              <a:rPr dirty="0" sz="1200">
                <a:latin typeface="宋体"/>
                <a:cs typeface="宋体"/>
              </a:rPr>
              <a:t>降低非法节点接入网络的可能性</a:t>
            </a:r>
            <a:r>
              <a:rPr dirty="0" sz="1200" spc="-160">
                <a:latin typeface="宋体"/>
                <a:cs typeface="宋体"/>
              </a:rPr>
              <a:t>。</a:t>
            </a:r>
            <a:r>
              <a:rPr dirty="0" sz="1200">
                <a:latin typeface="宋体"/>
                <a:cs typeface="宋体"/>
              </a:rPr>
              <a:t>此外</a:t>
            </a:r>
            <a:r>
              <a:rPr dirty="0" sz="1200" spc="-160">
                <a:latin typeface="宋体"/>
                <a:cs typeface="宋体"/>
              </a:rPr>
              <a:t>，</a:t>
            </a:r>
            <a:r>
              <a:rPr dirty="0" sz="1200">
                <a:latin typeface="宋体"/>
                <a:cs typeface="宋体"/>
              </a:rPr>
              <a:t>区块链技术构建了一个 对等的网络环境</a:t>
            </a:r>
            <a:r>
              <a:rPr dirty="0" sz="1200" spc="-160">
                <a:latin typeface="宋体"/>
                <a:cs typeface="宋体"/>
              </a:rPr>
              <a:t>。</a:t>
            </a:r>
            <a:r>
              <a:rPr dirty="0" sz="1200">
                <a:latin typeface="宋体"/>
                <a:cs typeface="宋体"/>
              </a:rPr>
              <a:t>该环境中不存在中央服务器</a:t>
            </a:r>
            <a:r>
              <a:rPr dirty="0" sz="1200" spc="-160">
                <a:latin typeface="宋体"/>
                <a:cs typeface="宋体"/>
              </a:rPr>
              <a:t>，</a:t>
            </a:r>
            <a:r>
              <a:rPr dirty="0" sz="1200">
                <a:latin typeface="宋体"/>
                <a:cs typeface="宋体"/>
              </a:rPr>
              <a:t>各节点相互平等</a:t>
            </a:r>
            <a:r>
              <a:rPr dirty="0" sz="1200" spc="-160">
                <a:latin typeface="宋体"/>
                <a:cs typeface="宋体"/>
              </a:rPr>
              <a:t>，</a:t>
            </a:r>
            <a:r>
              <a:rPr dirty="0" sz="1200">
                <a:latin typeface="宋体"/>
                <a:cs typeface="宋体"/>
              </a:rPr>
              <a:t>设备之间保持 共识</a:t>
            </a:r>
            <a:r>
              <a:rPr dirty="0" sz="1200" spc="-160">
                <a:latin typeface="宋体"/>
                <a:cs typeface="宋体"/>
              </a:rPr>
              <a:t>，</a:t>
            </a:r>
            <a:r>
              <a:rPr dirty="0" sz="1200">
                <a:latin typeface="宋体"/>
                <a:cs typeface="宋体"/>
              </a:rPr>
              <a:t>即使一个或多个节点遭到攻</a:t>
            </a:r>
            <a:r>
              <a:rPr dirty="0" sz="1200" spc="0">
                <a:latin typeface="宋体"/>
                <a:cs typeface="宋体"/>
              </a:rPr>
              <a:t>击</a:t>
            </a:r>
            <a:r>
              <a:rPr dirty="0" sz="1200" spc="-145">
                <a:latin typeface="宋体"/>
                <a:cs typeface="宋体"/>
              </a:rPr>
              <a:t>，</a:t>
            </a:r>
            <a:r>
              <a:rPr dirty="0" sz="1200">
                <a:latin typeface="宋体"/>
                <a:cs typeface="宋体"/>
              </a:rPr>
              <a:t>只要系统中</a:t>
            </a:r>
            <a:r>
              <a:rPr dirty="0" sz="1200" spc="-385">
                <a:latin typeface="宋体"/>
                <a:cs typeface="宋体"/>
              </a:rPr>
              <a:t> </a:t>
            </a:r>
            <a:r>
              <a:rPr dirty="0" sz="1200" spc="-5">
                <a:latin typeface="Calibri"/>
                <a:cs typeface="Calibri"/>
              </a:rPr>
              <a:t>51%</a:t>
            </a:r>
            <a:r>
              <a:rPr dirty="0" sz="1200">
                <a:latin typeface="宋体"/>
                <a:cs typeface="宋体"/>
              </a:rPr>
              <a:t>以上的节点正常工作</a:t>
            </a:r>
            <a:r>
              <a:rPr dirty="0" sz="1200" spc="-145">
                <a:latin typeface="宋体"/>
                <a:cs typeface="宋体"/>
              </a:rPr>
              <a:t>，</a:t>
            </a:r>
            <a:r>
              <a:rPr dirty="0" sz="1200">
                <a:latin typeface="宋体"/>
                <a:cs typeface="宋体"/>
              </a:rPr>
              <a:t>系 统依旧能够保证正常运行，整个网络体系依然是安全可靠的。</a:t>
            </a:r>
            <a:endParaRPr sz="1200">
              <a:latin typeface="宋体"/>
              <a:cs typeface="宋体"/>
            </a:endParaRPr>
          </a:p>
          <a:p>
            <a:pPr marL="12700" marR="64135" indent="304800">
              <a:lnSpc>
                <a:spcPct val="162500"/>
              </a:lnSpc>
            </a:pPr>
            <a:r>
              <a:rPr dirty="0" sz="1200">
                <a:latin typeface="宋体"/>
                <a:cs typeface="宋体"/>
              </a:rPr>
              <a:t>区块链技术可以广泛应用到智慧建筑的体系架构中</a:t>
            </a:r>
            <a:r>
              <a:rPr dirty="0" sz="1200" spc="-240">
                <a:latin typeface="宋体"/>
                <a:cs typeface="宋体"/>
              </a:rPr>
              <a:t>，</a:t>
            </a:r>
            <a:r>
              <a:rPr dirty="0" sz="1200">
                <a:latin typeface="宋体"/>
                <a:cs typeface="宋体"/>
              </a:rPr>
              <a:t>可分为信息端层</a:t>
            </a:r>
            <a:r>
              <a:rPr dirty="0" sz="1200" spc="-229">
                <a:latin typeface="宋体"/>
                <a:cs typeface="宋体"/>
              </a:rPr>
              <a:t>、</a:t>
            </a:r>
            <a:r>
              <a:rPr dirty="0" sz="1200">
                <a:latin typeface="宋体"/>
                <a:cs typeface="宋体"/>
              </a:rPr>
              <a:t>边缘 层、云管理平台层和应用服务层</a:t>
            </a:r>
            <a:r>
              <a:rPr dirty="0" sz="1200" spc="-5">
                <a:latin typeface="Calibri"/>
                <a:cs typeface="Calibri"/>
              </a:rPr>
              <a:t>[28]</a:t>
            </a:r>
            <a:r>
              <a:rPr dirty="0" sz="1200">
                <a:latin typeface="宋体"/>
                <a:cs typeface="宋体"/>
              </a:rPr>
              <a:t>。如图</a:t>
            </a:r>
            <a:r>
              <a:rPr dirty="0" sz="1200" spc="-305">
                <a:latin typeface="宋体"/>
                <a:cs typeface="宋体"/>
              </a:rPr>
              <a:t> </a:t>
            </a:r>
            <a:r>
              <a:rPr dirty="0" sz="1200">
                <a:latin typeface="Calibri"/>
                <a:cs typeface="Calibri"/>
              </a:rPr>
              <a:t>20</a:t>
            </a:r>
            <a:r>
              <a:rPr dirty="0" sz="1200" spc="25">
                <a:latin typeface="Calibri"/>
                <a:cs typeface="Calibri"/>
              </a:rPr>
              <a:t> </a:t>
            </a:r>
            <a:r>
              <a:rPr dirty="0" sz="1200">
                <a:latin typeface="宋体"/>
                <a:cs typeface="宋体"/>
              </a:rPr>
              <a:t>所示。</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143000" y="922020"/>
            <a:ext cx="5269992" cy="335432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4331449"/>
            <a:ext cx="5376545" cy="5249545"/>
          </a:xfrm>
          <a:prstGeom prst="rect">
            <a:avLst/>
          </a:prstGeom>
        </p:spPr>
        <p:txBody>
          <a:bodyPr wrap="square" lIns="0" tIns="12065" rIns="0" bIns="0" rtlCol="0" vert="horz">
            <a:spAutoFit/>
          </a:bodyPr>
          <a:lstStyle/>
          <a:p>
            <a:pPr marL="1546860">
              <a:lnSpc>
                <a:spcPct val="100000"/>
              </a:lnSpc>
              <a:spcBef>
                <a:spcPts val="95"/>
              </a:spcBef>
              <a:tabLst>
                <a:tab pos="2144395" algn="l"/>
              </a:tabLst>
            </a:pPr>
            <a:r>
              <a:rPr dirty="0" sz="1000" spc="-10" b="1">
                <a:latin typeface="黑体"/>
                <a:cs typeface="黑体"/>
              </a:rPr>
              <a:t>图</a:t>
            </a:r>
            <a:r>
              <a:rPr dirty="0" sz="1000" spc="-240" b="1">
                <a:latin typeface="黑体"/>
                <a:cs typeface="黑体"/>
              </a:rPr>
              <a:t> </a:t>
            </a:r>
            <a:r>
              <a:rPr dirty="0" sz="1000" spc="-5" b="0">
                <a:latin typeface="等线 Light"/>
                <a:cs typeface="等线 Light"/>
              </a:rPr>
              <a:t>20	</a:t>
            </a:r>
            <a:r>
              <a:rPr dirty="0" sz="1000" spc="-5" b="1">
                <a:latin typeface="黑体"/>
                <a:cs typeface="黑体"/>
              </a:rPr>
              <a:t>区</a:t>
            </a:r>
            <a:r>
              <a:rPr dirty="0" sz="1000" spc="-10" b="1">
                <a:latin typeface="黑体"/>
                <a:cs typeface="黑体"/>
              </a:rPr>
              <a:t>块</a:t>
            </a:r>
            <a:r>
              <a:rPr dirty="0" sz="1000" spc="-5" b="1">
                <a:latin typeface="黑体"/>
                <a:cs typeface="黑体"/>
              </a:rPr>
              <a:t>链</a:t>
            </a:r>
            <a:r>
              <a:rPr dirty="0" sz="1000" spc="-5" b="0">
                <a:latin typeface="等线 Light"/>
                <a:cs typeface="等线 Light"/>
              </a:rPr>
              <a:t>+</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的</a:t>
            </a:r>
            <a:r>
              <a:rPr dirty="0" sz="1000" spc="-5" b="1">
                <a:latin typeface="黑体"/>
                <a:cs typeface="黑体"/>
              </a:rPr>
              <a:t>体系</a:t>
            </a:r>
            <a:r>
              <a:rPr dirty="0" sz="1000" spc="-10" b="1">
                <a:latin typeface="黑体"/>
                <a:cs typeface="黑体"/>
              </a:rPr>
              <a:t>架构</a:t>
            </a:r>
            <a:endParaRPr sz="1000">
              <a:latin typeface="黑体"/>
              <a:cs typeface="黑体"/>
            </a:endParaRPr>
          </a:p>
          <a:p>
            <a:pPr marL="12700" marR="5715" indent="304800">
              <a:lnSpc>
                <a:spcPct val="162500"/>
              </a:lnSpc>
              <a:spcBef>
                <a:spcPts val="160"/>
              </a:spcBef>
              <a:buFont typeface="Calibri"/>
              <a:buAutoNum type="arabicPeriod"/>
              <a:tabLst>
                <a:tab pos="511175" algn="l"/>
              </a:tabLst>
            </a:pPr>
            <a:r>
              <a:rPr dirty="0" sz="1200" spc="0">
                <a:latin typeface="宋体"/>
                <a:cs typeface="宋体"/>
              </a:rPr>
              <a:t>信</a:t>
            </a:r>
            <a:r>
              <a:rPr dirty="0" sz="1200" spc="10">
                <a:latin typeface="宋体"/>
                <a:cs typeface="宋体"/>
              </a:rPr>
              <a:t>息</a:t>
            </a:r>
            <a:r>
              <a:rPr dirty="0" sz="1200" spc="0">
                <a:latin typeface="宋体"/>
                <a:cs typeface="宋体"/>
              </a:rPr>
              <a:t>端层</a:t>
            </a:r>
            <a:r>
              <a:rPr dirty="0" sz="1200" spc="10">
                <a:latin typeface="宋体"/>
                <a:cs typeface="宋体"/>
              </a:rPr>
              <a:t>主</a:t>
            </a:r>
            <a:r>
              <a:rPr dirty="0" sz="1200" spc="0">
                <a:latin typeface="宋体"/>
                <a:cs typeface="宋体"/>
              </a:rPr>
              <a:t>要包</a:t>
            </a:r>
            <a:r>
              <a:rPr dirty="0" sz="1200" spc="10">
                <a:latin typeface="宋体"/>
                <a:cs typeface="宋体"/>
              </a:rPr>
              <a:t>括</a:t>
            </a:r>
            <a:r>
              <a:rPr dirty="0" sz="1200" spc="0">
                <a:latin typeface="宋体"/>
                <a:cs typeface="宋体"/>
              </a:rPr>
              <a:t>传</a:t>
            </a:r>
            <a:r>
              <a:rPr dirty="0" sz="1200" spc="10">
                <a:latin typeface="宋体"/>
                <a:cs typeface="宋体"/>
              </a:rPr>
              <a:t>感</a:t>
            </a:r>
            <a:r>
              <a:rPr dirty="0" sz="1200" spc="0">
                <a:latin typeface="宋体"/>
                <a:cs typeface="宋体"/>
              </a:rPr>
              <a:t>器、</a:t>
            </a:r>
            <a:r>
              <a:rPr dirty="0" sz="1200">
                <a:latin typeface="Calibri"/>
                <a:cs typeface="Calibri"/>
              </a:rPr>
              <a:t>RFID</a:t>
            </a:r>
            <a:r>
              <a:rPr dirty="0" sz="1200" spc="0">
                <a:latin typeface="宋体"/>
                <a:cs typeface="宋体"/>
              </a:rPr>
              <a:t>、</a:t>
            </a:r>
            <a:r>
              <a:rPr dirty="0" sz="1200" spc="10">
                <a:latin typeface="宋体"/>
                <a:cs typeface="宋体"/>
              </a:rPr>
              <a:t>摄</a:t>
            </a:r>
            <a:r>
              <a:rPr dirty="0" sz="1200" spc="0">
                <a:latin typeface="宋体"/>
                <a:cs typeface="宋体"/>
              </a:rPr>
              <a:t>像头</a:t>
            </a:r>
            <a:r>
              <a:rPr dirty="0" sz="1200">
                <a:latin typeface="宋体"/>
                <a:cs typeface="宋体"/>
              </a:rPr>
              <a:t>和</a:t>
            </a:r>
            <a:r>
              <a:rPr dirty="0" sz="1200" spc="-280">
                <a:latin typeface="宋体"/>
                <a:cs typeface="宋体"/>
              </a:rPr>
              <a:t> </a:t>
            </a:r>
            <a:r>
              <a:rPr dirty="0" sz="1200" spc="-5">
                <a:latin typeface="Calibri"/>
                <a:cs typeface="Calibri"/>
              </a:rPr>
              <a:t>GPS</a:t>
            </a:r>
            <a:r>
              <a:rPr dirty="0" sz="1200" spc="50">
                <a:latin typeface="Calibri"/>
                <a:cs typeface="Calibri"/>
              </a:rPr>
              <a:t> </a:t>
            </a:r>
            <a:r>
              <a:rPr dirty="0" sz="1200" spc="0">
                <a:latin typeface="宋体"/>
                <a:cs typeface="宋体"/>
              </a:rPr>
              <a:t>等</a:t>
            </a:r>
            <a:r>
              <a:rPr dirty="0" sz="1200" spc="10">
                <a:latin typeface="宋体"/>
                <a:cs typeface="宋体"/>
              </a:rPr>
              <a:t>设</a:t>
            </a:r>
            <a:r>
              <a:rPr dirty="0" sz="1200" spc="0">
                <a:latin typeface="宋体"/>
                <a:cs typeface="宋体"/>
              </a:rPr>
              <a:t>备，</a:t>
            </a:r>
            <a:r>
              <a:rPr dirty="0" sz="1200" spc="10">
                <a:latin typeface="宋体"/>
                <a:cs typeface="宋体"/>
              </a:rPr>
              <a:t>负</a:t>
            </a:r>
            <a:r>
              <a:rPr dirty="0" sz="1200" spc="0">
                <a:latin typeface="宋体"/>
                <a:cs typeface="宋体"/>
              </a:rPr>
              <a:t>责采</a:t>
            </a:r>
            <a:r>
              <a:rPr dirty="0" sz="1200" spc="10">
                <a:latin typeface="宋体"/>
                <a:cs typeface="宋体"/>
              </a:rPr>
              <a:t>集</a:t>
            </a:r>
            <a:r>
              <a:rPr dirty="0" sz="1200" spc="0">
                <a:latin typeface="宋体"/>
                <a:cs typeface="宋体"/>
              </a:rPr>
              <a:t>建</a:t>
            </a:r>
            <a:r>
              <a:rPr dirty="0" sz="1200">
                <a:latin typeface="宋体"/>
                <a:cs typeface="宋体"/>
              </a:rPr>
              <a:t>筑 中的各类应用数据</a:t>
            </a:r>
            <a:r>
              <a:rPr dirty="0" sz="1200" spc="-240">
                <a:latin typeface="宋体"/>
                <a:cs typeface="宋体"/>
              </a:rPr>
              <a:t>。</a:t>
            </a:r>
            <a:r>
              <a:rPr dirty="0" sz="1200">
                <a:latin typeface="宋体"/>
                <a:cs typeface="宋体"/>
              </a:rPr>
              <a:t>将智慧建筑中的各个设备在区块链节点上建立连接</a:t>
            </a:r>
            <a:r>
              <a:rPr dirty="0" sz="1200" spc="-229">
                <a:latin typeface="宋体"/>
                <a:cs typeface="宋体"/>
              </a:rPr>
              <a:t>，</a:t>
            </a:r>
            <a:r>
              <a:rPr dirty="0" sz="1200">
                <a:latin typeface="宋体"/>
                <a:cs typeface="宋体"/>
              </a:rPr>
              <a:t>每个节 点将采集到的信息生成一个区块</a:t>
            </a:r>
            <a:r>
              <a:rPr dirty="0" sz="1200" spc="-540">
                <a:latin typeface="宋体"/>
                <a:cs typeface="宋体"/>
              </a:rPr>
              <a:t>。</a:t>
            </a:r>
            <a:r>
              <a:rPr dirty="0" sz="1200">
                <a:latin typeface="宋体"/>
                <a:cs typeface="宋体"/>
              </a:rPr>
              <a:t>区块头存储设备信息</a:t>
            </a:r>
            <a:r>
              <a:rPr dirty="0" sz="1200" spc="-530">
                <a:latin typeface="宋体"/>
                <a:cs typeface="宋体"/>
              </a:rPr>
              <a:t>，</a:t>
            </a:r>
            <a:r>
              <a:rPr dirty="0" sz="1200">
                <a:latin typeface="宋体"/>
                <a:cs typeface="宋体"/>
              </a:rPr>
              <a:t>区块体存储采集的信</a:t>
            </a:r>
            <a:r>
              <a:rPr dirty="0" sz="1200" spc="-5">
                <a:latin typeface="宋体"/>
                <a:cs typeface="宋体"/>
              </a:rPr>
              <a:t>息</a:t>
            </a:r>
            <a:r>
              <a:rPr dirty="0" sz="1200">
                <a:latin typeface="宋体"/>
                <a:cs typeface="宋体"/>
              </a:rPr>
              <a:t>， </a:t>
            </a:r>
            <a:r>
              <a:rPr dirty="0" sz="1200" spc="10">
                <a:latin typeface="宋体"/>
                <a:cs typeface="宋体"/>
              </a:rPr>
              <a:t>每个节</a:t>
            </a:r>
            <a:r>
              <a:rPr dirty="0" sz="1200" spc="0">
                <a:latin typeface="宋体"/>
                <a:cs typeface="宋体"/>
              </a:rPr>
              <a:t>点</a:t>
            </a:r>
            <a:r>
              <a:rPr dirty="0" sz="1200" spc="10">
                <a:latin typeface="宋体"/>
                <a:cs typeface="宋体"/>
              </a:rPr>
              <a:t>之间通过区</a:t>
            </a:r>
            <a:r>
              <a:rPr dirty="0" sz="1200" spc="0">
                <a:latin typeface="宋体"/>
                <a:cs typeface="宋体"/>
              </a:rPr>
              <a:t>块</a:t>
            </a:r>
            <a:r>
              <a:rPr dirty="0" sz="1200" spc="10">
                <a:latin typeface="宋体"/>
                <a:cs typeface="宋体"/>
              </a:rPr>
              <a:t>头哈希值串</a:t>
            </a:r>
            <a:r>
              <a:rPr dirty="0" sz="1200" spc="0">
                <a:latin typeface="宋体"/>
                <a:cs typeface="宋体"/>
              </a:rPr>
              <a:t>联</a:t>
            </a:r>
            <a:r>
              <a:rPr dirty="0" sz="1200" spc="10">
                <a:latin typeface="宋体"/>
                <a:cs typeface="宋体"/>
              </a:rPr>
              <a:t>起来，从而保</a:t>
            </a:r>
            <a:r>
              <a:rPr dirty="0" sz="1200" spc="0">
                <a:latin typeface="宋体"/>
                <a:cs typeface="宋体"/>
              </a:rPr>
              <a:t>证</a:t>
            </a:r>
            <a:r>
              <a:rPr dirty="0" sz="1200" spc="10">
                <a:latin typeface="宋体"/>
                <a:cs typeface="宋体"/>
              </a:rPr>
              <a:t>区块数据不</a:t>
            </a:r>
            <a:r>
              <a:rPr dirty="0" sz="1200" spc="0">
                <a:latin typeface="宋体"/>
                <a:cs typeface="宋体"/>
              </a:rPr>
              <a:t>能</a:t>
            </a:r>
            <a:r>
              <a:rPr dirty="0" sz="1200" spc="10">
                <a:latin typeface="宋体"/>
                <a:cs typeface="宋体"/>
              </a:rPr>
              <a:t>被删除或</a:t>
            </a:r>
            <a:r>
              <a:rPr dirty="0" sz="1200">
                <a:latin typeface="宋体"/>
                <a:cs typeface="宋体"/>
              </a:rPr>
              <a:t>更 改。</a:t>
            </a:r>
            <a:endParaRPr sz="1200">
              <a:latin typeface="宋体"/>
              <a:cs typeface="宋体"/>
            </a:endParaRPr>
          </a:p>
          <a:p>
            <a:pPr marL="12700" marR="21590" indent="381000">
              <a:lnSpc>
                <a:spcPct val="162500"/>
              </a:lnSpc>
              <a:buFont typeface="Calibri"/>
              <a:buAutoNum type="arabicPeriod"/>
              <a:tabLst>
                <a:tab pos="586105" algn="l"/>
              </a:tabLst>
            </a:pPr>
            <a:r>
              <a:rPr dirty="0" sz="1200">
                <a:latin typeface="宋体"/>
                <a:cs typeface="宋体"/>
              </a:rPr>
              <a:t>在边缘层</a:t>
            </a:r>
            <a:r>
              <a:rPr dirty="0" sz="1200" spc="-229">
                <a:latin typeface="宋体"/>
                <a:cs typeface="宋体"/>
              </a:rPr>
              <a:t>，</a:t>
            </a:r>
            <a:r>
              <a:rPr dirty="0" sz="1200">
                <a:latin typeface="宋体"/>
                <a:cs typeface="宋体"/>
              </a:rPr>
              <a:t>区块链节点通过</a:t>
            </a:r>
            <a:r>
              <a:rPr dirty="0" sz="1200" spc="-330">
                <a:latin typeface="宋体"/>
                <a:cs typeface="宋体"/>
              </a:rPr>
              <a:t> </a:t>
            </a:r>
            <a:r>
              <a:rPr dirty="0" sz="1200">
                <a:latin typeface="Calibri"/>
                <a:cs typeface="Calibri"/>
              </a:rPr>
              <a:t>P2P</a:t>
            </a:r>
            <a:r>
              <a:rPr dirty="0" sz="1200" spc="-10">
                <a:latin typeface="Calibri"/>
                <a:cs typeface="Calibri"/>
              </a:rPr>
              <a:t> </a:t>
            </a:r>
            <a:r>
              <a:rPr dirty="0" sz="1200">
                <a:latin typeface="宋体"/>
                <a:cs typeface="宋体"/>
              </a:rPr>
              <a:t>数据传输协议将新生</a:t>
            </a:r>
            <a:r>
              <a:rPr dirty="0" sz="1200" spc="0">
                <a:latin typeface="宋体"/>
                <a:cs typeface="宋体"/>
              </a:rPr>
              <a:t>成</a:t>
            </a:r>
            <a:r>
              <a:rPr dirty="0" sz="1200">
                <a:latin typeface="宋体"/>
                <a:cs typeface="宋体"/>
              </a:rPr>
              <a:t>的区块随机发送 到网络中的邻近节点，邻近节点收到数据后，对数据进行签名，确认合法性后， 再将该数据转发至自己的其他邻近节点</a:t>
            </a:r>
            <a:r>
              <a:rPr dirty="0" sz="1200" spc="-240">
                <a:latin typeface="宋体"/>
                <a:cs typeface="宋体"/>
              </a:rPr>
              <a:t>。</a:t>
            </a:r>
            <a:r>
              <a:rPr dirty="0" sz="1200">
                <a:latin typeface="宋体"/>
                <a:cs typeface="宋体"/>
              </a:rPr>
              <a:t>以此重复</a:t>
            </a:r>
            <a:r>
              <a:rPr dirty="0" sz="1200" spc="-229">
                <a:latin typeface="宋体"/>
                <a:cs typeface="宋体"/>
              </a:rPr>
              <a:t>，</a:t>
            </a:r>
            <a:r>
              <a:rPr dirty="0" sz="1200">
                <a:latin typeface="宋体"/>
                <a:cs typeface="宋体"/>
              </a:rPr>
              <a:t>直至网络中所有节点均收到 该数据</a:t>
            </a:r>
            <a:r>
              <a:rPr dirty="0" sz="1200" spc="-75">
                <a:latin typeface="宋体"/>
                <a:cs typeface="宋体"/>
              </a:rPr>
              <a:t>。</a:t>
            </a:r>
            <a:r>
              <a:rPr dirty="0" sz="1200">
                <a:latin typeface="Calibri"/>
                <a:cs typeface="Calibri"/>
              </a:rPr>
              <a:t>P2P</a:t>
            </a:r>
            <a:r>
              <a:rPr dirty="0" sz="1200" spc="-20">
                <a:latin typeface="Calibri"/>
                <a:cs typeface="Calibri"/>
              </a:rPr>
              <a:t> </a:t>
            </a:r>
            <a:r>
              <a:rPr dirty="0" sz="1200">
                <a:latin typeface="宋体"/>
                <a:cs typeface="宋体"/>
              </a:rPr>
              <a:t>网络具有极强的可靠性</a:t>
            </a:r>
            <a:r>
              <a:rPr dirty="0" sz="1200" spc="-75">
                <a:latin typeface="宋体"/>
                <a:cs typeface="宋体"/>
              </a:rPr>
              <a:t>，</a:t>
            </a:r>
            <a:r>
              <a:rPr dirty="0" sz="1200">
                <a:latin typeface="宋体"/>
                <a:cs typeface="宋体"/>
              </a:rPr>
              <a:t>能够自动调整网络拓</a:t>
            </a:r>
            <a:r>
              <a:rPr dirty="0" sz="1200" spc="0">
                <a:latin typeface="宋体"/>
                <a:cs typeface="宋体"/>
              </a:rPr>
              <a:t>扑</a:t>
            </a:r>
            <a:r>
              <a:rPr dirty="0" sz="1200">
                <a:latin typeface="宋体"/>
                <a:cs typeface="宋体"/>
              </a:rPr>
              <a:t>结</a:t>
            </a:r>
            <a:r>
              <a:rPr dirty="0" sz="1200" spc="-5">
                <a:latin typeface="宋体"/>
                <a:cs typeface="宋体"/>
              </a:rPr>
              <a:t>构</a:t>
            </a:r>
            <a:r>
              <a:rPr dirty="0" sz="1200" spc="-75">
                <a:latin typeface="宋体"/>
                <a:cs typeface="宋体"/>
              </a:rPr>
              <a:t>，</a:t>
            </a:r>
            <a:r>
              <a:rPr dirty="0" sz="1200">
                <a:latin typeface="宋体"/>
                <a:cs typeface="宋体"/>
              </a:rPr>
              <a:t>任何单一或 者少量节点故障都不会影响整个网络正常运转。</a:t>
            </a:r>
            <a:endParaRPr sz="1200">
              <a:latin typeface="宋体"/>
              <a:cs typeface="宋体"/>
            </a:endParaRPr>
          </a:p>
          <a:p>
            <a:pPr algn="just" marL="12700" marR="80645" indent="381000">
              <a:lnSpc>
                <a:spcPct val="162500"/>
              </a:lnSpc>
              <a:buFont typeface="Calibri"/>
              <a:buAutoNum type="arabicPeriod"/>
              <a:tabLst>
                <a:tab pos="586105" algn="l"/>
              </a:tabLst>
            </a:pPr>
            <a:r>
              <a:rPr dirty="0" sz="1200">
                <a:latin typeface="宋体"/>
                <a:cs typeface="宋体"/>
              </a:rPr>
              <a:t>云管理平台层主要为应用服务层提供安全</a:t>
            </a:r>
            <a:r>
              <a:rPr dirty="0" sz="1200" spc="5">
                <a:latin typeface="宋体"/>
                <a:cs typeface="宋体"/>
              </a:rPr>
              <a:t>技</a:t>
            </a:r>
            <a:r>
              <a:rPr dirty="0" sz="1200">
                <a:latin typeface="宋体"/>
                <a:cs typeface="宋体"/>
              </a:rPr>
              <a:t>术支</a:t>
            </a:r>
            <a:r>
              <a:rPr dirty="0" sz="1200" spc="-15">
                <a:latin typeface="宋体"/>
                <a:cs typeface="宋体"/>
              </a:rPr>
              <a:t>撑</a:t>
            </a:r>
            <a:r>
              <a:rPr dirty="0" sz="1200" spc="-180">
                <a:latin typeface="宋体"/>
                <a:cs typeface="宋体"/>
              </a:rPr>
              <a:t>。</a:t>
            </a:r>
            <a:r>
              <a:rPr dirty="0" sz="1200">
                <a:latin typeface="宋体"/>
                <a:cs typeface="宋体"/>
              </a:rPr>
              <a:t>利用区块链技术的 共识机制对所连接设备进行身份验证提高设备的安全可靠性</a:t>
            </a:r>
            <a:r>
              <a:rPr dirty="0" sz="1200" spc="-240">
                <a:latin typeface="宋体"/>
                <a:cs typeface="宋体"/>
              </a:rPr>
              <a:t>，</a:t>
            </a:r>
            <a:r>
              <a:rPr dirty="0" sz="1200">
                <a:latin typeface="宋体"/>
                <a:cs typeface="宋体"/>
              </a:rPr>
              <a:t>同时</a:t>
            </a:r>
            <a:r>
              <a:rPr dirty="0" sz="1200" spc="-229">
                <a:latin typeface="宋体"/>
                <a:cs typeface="宋体"/>
              </a:rPr>
              <a:t>，</a:t>
            </a:r>
            <a:r>
              <a:rPr dirty="0" sz="1200">
                <a:latin typeface="宋体"/>
                <a:cs typeface="宋体"/>
              </a:rPr>
              <a:t>通过智能合 约技术确保所有节点可以在事先规定好的基础上进行信息交换等操作。</a:t>
            </a:r>
            <a:endParaRPr sz="1200">
              <a:latin typeface="宋体"/>
              <a:cs typeface="宋体"/>
            </a:endParaRPr>
          </a:p>
          <a:p>
            <a:pPr algn="just" marL="12700" marR="79375" indent="381000">
              <a:lnSpc>
                <a:spcPct val="162500"/>
              </a:lnSpc>
              <a:buFont typeface="Calibri"/>
              <a:buAutoNum type="arabicPeriod"/>
              <a:tabLst>
                <a:tab pos="586105" algn="l"/>
              </a:tabLst>
            </a:pPr>
            <a:r>
              <a:rPr dirty="0" sz="1200">
                <a:latin typeface="宋体"/>
                <a:cs typeface="宋体"/>
              </a:rPr>
              <a:t>应用服务层主要根据用户需</a:t>
            </a:r>
            <a:r>
              <a:rPr dirty="0" sz="1200" spc="5">
                <a:latin typeface="宋体"/>
                <a:cs typeface="宋体"/>
              </a:rPr>
              <a:t>求</a:t>
            </a:r>
            <a:r>
              <a:rPr dirty="0" sz="1200">
                <a:latin typeface="宋体"/>
                <a:cs typeface="宋体"/>
              </a:rPr>
              <a:t>提供相应应用服务</a:t>
            </a:r>
            <a:r>
              <a:rPr dirty="0" sz="1200" spc="-100">
                <a:latin typeface="宋体"/>
                <a:cs typeface="宋体"/>
              </a:rPr>
              <a:t>。</a:t>
            </a:r>
            <a:r>
              <a:rPr dirty="0" sz="1200">
                <a:latin typeface="宋体"/>
                <a:cs typeface="宋体"/>
              </a:rPr>
              <a:t>例如</a:t>
            </a:r>
            <a:r>
              <a:rPr dirty="0" sz="1200" spc="-85">
                <a:latin typeface="宋体"/>
                <a:cs typeface="宋体"/>
              </a:rPr>
              <a:t>，</a:t>
            </a:r>
            <a:r>
              <a:rPr dirty="0" sz="1200">
                <a:latin typeface="宋体"/>
                <a:cs typeface="宋体"/>
              </a:rPr>
              <a:t>利用区块链的 可溯源特性</a:t>
            </a:r>
            <a:r>
              <a:rPr dirty="0" sz="1200" spc="-120">
                <a:latin typeface="宋体"/>
                <a:cs typeface="宋体"/>
              </a:rPr>
              <a:t>，</a:t>
            </a:r>
            <a:r>
              <a:rPr dirty="0" sz="1200">
                <a:latin typeface="宋体"/>
                <a:cs typeface="宋体"/>
              </a:rPr>
              <a:t>可以为用户提供防伪溯源服务</a:t>
            </a:r>
            <a:r>
              <a:rPr dirty="0" sz="1200" spc="-110">
                <a:latin typeface="宋体"/>
                <a:cs typeface="宋体"/>
              </a:rPr>
              <a:t>，</a:t>
            </a:r>
            <a:r>
              <a:rPr dirty="0" sz="1200">
                <a:latin typeface="宋体"/>
                <a:cs typeface="宋体"/>
              </a:rPr>
              <a:t>对产品的生产</a:t>
            </a:r>
            <a:r>
              <a:rPr dirty="0" sz="1200" spc="-120">
                <a:latin typeface="宋体"/>
                <a:cs typeface="宋体"/>
              </a:rPr>
              <a:t>、</a:t>
            </a:r>
            <a:r>
              <a:rPr dirty="0" sz="1200">
                <a:latin typeface="宋体"/>
                <a:cs typeface="宋体"/>
              </a:rPr>
              <a:t>运输</a:t>
            </a:r>
            <a:r>
              <a:rPr dirty="0" sz="1200" spc="-120">
                <a:latin typeface="宋体"/>
                <a:cs typeface="宋体"/>
              </a:rPr>
              <a:t>、</a:t>
            </a:r>
            <a:r>
              <a:rPr dirty="0" sz="1200">
                <a:latin typeface="宋体"/>
                <a:cs typeface="宋体"/>
              </a:rPr>
              <a:t>销售等流程 进行实时监控管理。</a:t>
            </a:r>
            <a:endParaRPr sz="1200">
              <a:latin typeface="宋体"/>
              <a:cs typeface="宋体"/>
            </a:endParaRPr>
          </a:p>
          <a:p>
            <a:pPr marL="317500">
              <a:lnSpc>
                <a:spcPct val="100000"/>
              </a:lnSpc>
              <a:spcBef>
                <a:spcPts val="900"/>
              </a:spcBef>
            </a:pPr>
            <a:r>
              <a:rPr dirty="0" sz="1200">
                <a:latin typeface="宋体"/>
                <a:cs typeface="宋体"/>
              </a:rPr>
              <a:t>区块链技术的兴起，为智慧建筑行业遇到的发展难题提供了新的解决思路。</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30300" y="9302705"/>
            <a:ext cx="5207000" cy="177800"/>
          </a:xfrm>
          <a:prstGeom prst="rect">
            <a:avLst/>
          </a:prstGeom>
        </p:spPr>
        <p:txBody>
          <a:bodyPr wrap="square" lIns="0" tIns="0" rIns="0" bIns="0" rtlCol="0" vert="horz">
            <a:spAutoFit/>
          </a:bodyPr>
          <a:lstStyle/>
          <a:p>
            <a:pPr marL="12700">
              <a:lnSpc>
                <a:spcPts val="1370"/>
              </a:lnSpc>
            </a:pPr>
            <a:r>
              <a:rPr dirty="0" sz="1200">
                <a:latin typeface="宋体"/>
                <a:cs typeface="宋体"/>
              </a:rPr>
              <a:t>的价值，这些物联网解决方案应该进一步与企业系统集成，以优化业务决策。</a:t>
            </a:r>
            <a:endParaRPr sz="1200">
              <a:latin typeface="宋体"/>
              <a:cs typeface="宋体"/>
            </a:endParaRPr>
          </a:p>
        </p:txBody>
      </p:sp>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37</a:t>
            </a:r>
          </a:p>
        </p:txBody>
      </p:sp>
      <p:sp>
        <p:nvSpPr>
          <p:cNvPr id="2" name="object 2"/>
          <p:cNvSpPr txBox="1"/>
          <p:nvPr/>
        </p:nvSpPr>
        <p:spPr>
          <a:xfrm>
            <a:off x="1130300" y="528955"/>
            <a:ext cx="5377815" cy="8663940"/>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区块链技术应用于智慧建筑领域是科技发展的必然趋势。</a:t>
            </a:r>
            <a:endParaRPr sz="1200">
              <a:latin typeface="宋体"/>
              <a:cs typeface="宋体"/>
            </a:endParaRPr>
          </a:p>
          <a:p>
            <a:pPr>
              <a:lnSpc>
                <a:spcPct val="100000"/>
              </a:lnSpc>
              <a:spcBef>
                <a:spcPts val="50"/>
              </a:spcBef>
            </a:pPr>
            <a:endParaRPr sz="1450">
              <a:latin typeface="Times New Roman"/>
              <a:cs typeface="Times New Roman"/>
            </a:endParaRPr>
          </a:p>
          <a:p>
            <a:pPr lvl="1" marL="288290" indent="-275590">
              <a:lnSpc>
                <a:spcPct val="100000"/>
              </a:lnSpc>
              <a:buFont typeface="Cambria"/>
              <a:buAutoNum type="arabicPeriod" startAt="6"/>
              <a:tabLst>
                <a:tab pos="288925" algn="l"/>
              </a:tabLst>
            </a:pPr>
            <a:r>
              <a:rPr dirty="0" sz="1200">
                <a:latin typeface="黑体"/>
                <a:cs typeface="黑体"/>
              </a:rPr>
              <a:t>物</a:t>
            </a:r>
            <a:r>
              <a:rPr dirty="0" sz="1200">
                <a:latin typeface="黑体"/>
                <a:cs typeface="黑体"/>
              </a:rPr>
              <a:t>联网技术</a:t>
            </a:r>
            <a:endParaRPr sz="1200">
              <a:latin typeface="黑体"/>
              <a:cs typeface="黑体"/>
            </a:endParaRPr>
          </a:p>
          <a:p>
            <a:pPr lvl="1">
              <a:lnSpc>
                <a:spcPct val="100000"/>
              </a:lnSpc>
              <a:spcBef>
                <a:spcPts val="55"/>
              </a:spcBef>
              <a:buFont typeface="Cambria"/>
              <a:buAutoNum type="arabicPeriod" startAt="6"/>
            </a:pPr>
            <a:endParaRPr sz="1100">
              <a:latin typeface="Times New Roman"/>
              <a:cs typeface="Times New Roman"/>
            </a:endParaRPr>
          </a:p>
          <a:p>
            <a:pPr lvl="2" marL="668020" indent="-386080">
              <a:lnSpc>
                <a:spcPct val="100000"/>
              </a:lnSpc>
              <a:buFont typeface="Calibri"/>
              <a:buAutoNum type="arabicPeriod"/>
              <a:tabLst>
                <a:tab pos="668020" algn="l"/>
              </a:tabLst>
            </a:pPr>
            <a:r>
              <a:rPr dirty="0" sz="1200">
                <a:latin typeface="黑体"/>
                <a:cs typeface="黑体"/>
              </a:rPr>
              <a:t>物</a:t>
            </a:r>
            <a:r>
              <a:rPr dirty="0" sz="1200">
                <a:latin typeface="黑体"/>
                <a:cs typeface="黑体"/>
              </a:rPr>
              <a:t>联网技术概述及发展现状</a:t>
            </a:r>
            <a:endParaRPr sz="1200">
              <a:latin typeface="黑体"/>
              <a:cs typeface="黑体"/>
            </a:endParaRPr>
          </a:p>
          <a:p>
            <a:pPr algn="just" marL="12700" marR="74930" indent="304800">
              <a:lnSpc>
                <a:spcPct val="162500"/>
              </a:lnSpc>
              <a:spcBef>
                <a:spcPts val="385"/>
              </a:spcBef>
            </a:pPr>
            <a:r>
              <a:rPr dirty="0" sz="1200">
                <a:latin typeface="宋体"/>
                <a:cs typeface="宋体"/>
              </a:rPr>
              <a:t>物联网是新一代信息技术的重要组成部分</a:t>
            </a:r>
            <a:r>
              <a:rPr dirty="0" sz="1200" spc="-229">
                <a:latin typeface="宋体"/>
                <a:cs typeface="宋体"/>
              </a:rPr>
              <a:t>，</a:t>
            </a:r>
            <a:r>
              <a:rPr dirty="0" sz="1200">
                <a:latin typeface="宋体"/>
                <a:cs typeface="宋体"/>
              </a:rPr>
              <a:t>也是</a:t>
            </a:r>
            <a:r>
              <a:rPr dirty="0" sz="1200" spc="-5">
                <a:latin typeface="Calibri"/>
                <a:cs typeface="Calibri"/>
              </a:rPr>
              <a:t>"</a:t>
            </a:r>
            <a:r>
              <a:rPr dirty="0" sz="1200">
                <a:latin typeface="宋体"/>
                <a:cs typeface="宋体"/>
              </a:rPr>
              <a:t>信息化</a:t>
            </a:r>
            <a:r>
              <a:rPr dirty="0" sz="1200" spc="-5">
                <a:latin typeface="Calibri"/>
                <a:cs typeface="Calibri"/>
              </a:rPr>
              <a:t>"</a:t>
            </a:r>
            <a:r>
              <a:rPr dirty="0" sz="1200">
                <a:latin typeface="宋体"/>
                <a:cs typeface="宋体"/>
              </a:rPr>
              <a:t>时代的重要发展阶 段</a:t>
            </a:r>
            <a:r>
              <a:rPr dirty="0" sz="1200" spc="-160">
                <a:latin typeface="宋体"/>
                <a:cs typeface="宋体"/>
              </a:rPr>
              <a:t>。</a:t>
            </a:r>
            <a:r>
              <a:rPr dirty="0" sz="1200">
                <a:latin typeface="宋体"/>
                <a:cs typeface="宋体"/>
              </a:rPr>
              <a:t>其英</a:t>
            </a:r>
            <a:r>
              <a:rPr dirty="0" sz="1200" spc="0">
                <a:latin typeface="宋体"/>
                <a:cs typeface="宋体"/>
              </a:rPr>
              <a:t>文</a:t>
            </a:r>
            <a:r>
              <a:rPr dirty="0" sz="1200">
                <a:latin typeface="宋体"/>
                <a:cs typeface="宋体"/>
              </a:rPr>
              <a:t>名称</a:t>
            </a:r>
            <a:r>
              <a:rPr dirty="0" sz="1200" spc="-5">
                <a:latin typeface="宋体"/>
                <a:cs typeface="宋体"/>
              </a:rPr>
              <a:t>是</a:t>
            </a:r>
            <a:r>
              <a:rPr dirty="0" sz="1200" spc="-5">
                <a:latin typeface="Calibri"/>
                <a:cs typeface="Calibri"/>
              </a:rPr>
              <a:t>:"Internet</a:t>
            </a:r>
            <a:r>
              <a:rPr dirty="0" sz="1200" spc="-25">
                <a:latin typeface="Calibri"/>
                <a:cs typeface="Calibri"/>
              </a:rPr>
              <a:t> </a:t>
            </a:r>
            <a:r>
              <a:rPr dirty="0" sz="1200">
                <a:latin typeface="Calibri"/>
                <a:cs typeface="Calibri"/>
              </a:rPr>
              <a:t>of</a:t>
            </a:r>
            <a:r>
              <a:rPr dirty="0" sz="1200" spc="-25">
                <a:latin typeface="Calibri"/>
                <a:cs typeface="Calibri"/>
              </a:rPr>
              <a:t> </a:t>
            </a:r>
            <a:r>
              <a:rPr dirty="0" sz="1200" spc="-5">
                <a:latin typeface="Calibri"/>
                <a:cs typeface="Calibri"/>
              </a:rPr>
              <a:t>things(IoT)"</a:t>
            </a:r>
            <a:r>
              <a:rPr dirty="0" sz="1200" spc="-145">
                <a:latin typeface="宋体"/>
                <a:cs typeface="宋体"/>
              </a:rPr>
              <a:t>。</a:t>
            </a:r>
            <a:r>
              <a:rPr dirty="0" sz="1200">
                <a:latin typeface="宋体"/>
                <a:cs typeface="宋体"/>
              </a:rPr>
              <a:t>顾名</a:t>
            </a:r>
            <a:r>
              <a:rPr dirty="0" sz="1200" spc="0">
                <a:latin typeface="宋体"/>
                <a:cs typeface="宋体"/>
              </a:rPr>
              <a:t>思</a:t>
            </a:r>
            <a:r>
              <a:rPr dirty="0" sz="1200">
                <a:latin typeface="宋体"/>
                <a:cs typeface="宋体"/>
              </a:rPr>
              <a:t>义</a:t>
            </a:r>
            <a:r>
              <a:rPr dirty="0" sz="1200" spc="-160">
                <a:latin typeface="宋体"/>
                <a:cs typeface="宋体"/>
              </a:rPr>
              <a:t>，</a:t>
            </a:r>
            <a:r>
              <a:rPr dirty="0" sz="1200">
                <a:latin typeface="宋体"/>
                <a:cs typeface="宋体"/>
              </a:rPr>
              <a:t>物联</a:t>
            </a:r>
            <a:r>
              <a:rPr dirty="0" sz="1200" spc="0">
                <a:latin typeface="宋体"/>
                <a:cs typeface="宋体"/>
              </a:rPr>
              <a:t>网</a:t>
            </a:r>
            <a:r>
              <a:rPr dirty="0" sz="1200">
                <a:latin typeface="宋体"/>
                <a:cs typeface="宋体"/>
              </a:rPr>
              <a:t>就是物物相</a:t>
            </a:r>
            <a:r>
              <a:rPr dirty="0" sz="1200" spc="0">
                <a:latin typeface="宋体"/>
                <a:cs typeface="宋体"/>
              </a:rPr>
              <a:t>连</a:t>
            </a:r>
            <a:r>
              <a:rPr dirty="0" sz="1200">
                <a:latin typeface="宋体"/>
                <a:cs typeface="宋体"/>
              </a:rPr>
              <a:t>的互 联网</a:t>
            </a:r>
            <a:r>
              <a:rPr dirty="0" sz="1200" spc="-5">
                <a:latin typeface="Calibri"/>
                <a:cs typeface="Calibri"/>
              </a:rPr>
              <a:t>[29]</a:t>
            </a:r>
            <a:r>
              <a:rPr dirty="0" sz="1200">
                <a:latin typeface="宋体"/>
                <a:cs typeface="宋体"/>
              </a:rPr>
              <a:t>。</a:t>
            </a:r>
            <a:endParaRPr sz="1200">
              <a:latin typeface="宋体"/>
              <a:cs typeface="宋体"/>
            </a:endParaRPr>
          </a:p>
          <a:p>
            <a:pPr marL="12700" marR="5080" indent="304800">
              <a:lnSpc>
                <a:spcPct val="162500"/>
              </a:lnSpc>
            </a:pPr>
            <a:r>
              <a:rPr dirty="0" sz="1200">
                <a:latin typeface="宋体"/>
                <a:cs typeface="宋体"/>
              </a:rPr>
              <a:t>物联网是指通过信息设备</a:t>
            </a:r>
            <a:r>
              <a:rPr dirty="0" sz="1200" spc="-160">
                <a:latin typeface="宋体"/>
                <a:cs typeface="宋体"/>
              </a:rPr>
              <a:t>，</a:t>
            </a:r>
            <a:r>
              <a:rPr dirty="0" sz="1200">
                <a:latin typeface="宋体"/>
                <a:cs typeface="宋体"/>
              </a:rPr>
              <a:t>按约定的协议</a:t>
            </a:r>
            <a:r>
              <a:rPr dirty="0" sz="1200" spc="-160">
                <a:latin typeface="宋体"/>
                <a:cs typeface="宋体"/>
              </a:rPr>
              <a:t>，</a:t>
            </a:r>
            <a:r>
              <a:rPr dirty="0" sz="1200">
                <a:latin typeface="宋体"/>
                <a:cs typeface="宋体"/>
              </a:rPr>
              <a:t>将物体与网络相连</a:t>
            </a:r>
            <a:r>
              <a:rPr dirty="0" sz="1200" spc="0">
                <a:latin typeface="宋体"/>
                <a:cs typeface="宋体"/>
              </a:rPr>
              <a:t>接</a:t>
            </a:r>
            <a:r>
              <a:rPr dirty="0" sz="1200" spc="-170">
                <a:latin typeface="宋体"/>
                <a:cs typeface="宋体"/>
              </a:rPr>
              <a:t>。</a:t>
            </a:r>
            <a:r>
              <a:rPr dirty="0" sz="1200">
                <a:latin typeface="宋体"/>
                <a:cs typeface="宋体"/>
              </a:rPr>
              <a:t>物体通过 信息传播媒介进行信息交换和通信</a:t>
            </a:r>
            <a:r>
              <a:rPr dirty="0" sz="1200" spc="-120">
                <a:latin typeface="宋体"/>
                <a:cs typeface="宋体"/>
              </a:rPr>
              <a:t>，</a:t>
            </a:r>
            <a:r>
              <a:rPr dirty="0" sz="1200">
                <a:latin typeface="宋体"/>
                <a:cs typeface="宋体"/>
              </a:rPr>
              <a:t>以实现智能化识别</a:t>
            </a:r>
            <a:r>
              <a:rPr dirty="0" sz="1200" spc="-110">
                <a:latin typeface="宋体"/>
                <a:cs typeface="宋体"/>
              </a:rPr>
              <a:t>、</a:t>
            </a:r>
            <a:r>
              <a:rPr dirty="0" sz="1200">
                <a:latin typeface="宋体"/>
                <a:cs typeface="宋体"/>
              </a:rPr>
              <a:t>定位</a:t>
            </a:r>
            <a:r>
              <a:rPr dirty="0" sz="1200" spc="-120">
                <a:latin typeface="宋体"/>
                <a:cs typeface="宋体"/>
              </a:rPr>
              <a:t>、</a:t>
            </a:r>
            <a:r>
              <a:rPr dirty="0" sz="1200">
                <a:latin typeface="宋体"/>
                <a:cs typeface="宋体"/>
              </a:rPr>
              <a:t>跟踪</a:t>
            </a:r>
            <a:r>
              <a:rPr dirty="0" sz="1200" spc="-120">
                <a:latin typeface="宋体"/>
                <a:cs typeface="宋体"/>
              </a:rPr>
              <a:t>、</a:t>
            </a:r>
            <a:r>
              <a:rPr dirty="0" sz="1200">
                <a:latin typeface="宋体"/>
                <a:cs typeface="宋体"/>
              </a:rPr>
              <a:t>监管等功 能</a:t>
            </a:r>
            <a:r>
              <a:rPr dirty="0" sz="1200">
                <a:latin typeface="Calibri"/>
                <a:cs typeface="Calibri"/>
              </a:rPr>
              <a:t>[30</a:t>
            </a:r>
            <a:r>
              <a:rPr dirty="0" sz="1200" spc="-20">
                <a:latin typeface="Calibri"/>
                <a:cs typeface="Calibri"/>
              </a:rPr>
              <a:t>]</a:t>
            </a:r>
            <a:r>
              <a:rPr dirty="0" sz="1200" spc="-204">
                <a:latin typeface="宋体"/>
                <a:cs typeface="宋体"/>
              </a:rPr>
              <a:t>。</a:t>
            </a:r>
            <a:r>
              <a:rPr dirty="0" sz="1200">
                <a:latin typeface="宋体"/>
                <a:cs typeface="宋体"/>
              </a:rPr>
              <a:t>万物互联</a:t>
            </a:r>
            <a:r>
              <a:rPr dirty="0" sz="1200" spc="-204">
                <a:latin typeface="宋体"/>
                <a:cs typeface="宋体"/>
              </a:rPr>
              <a:t>，</a:t>
            </a:r>
            <a:r>
              <a:rPr dirty="0" sz="1200">
                <a:latin typeface="宋体"/>
                <a:cs typeface="宋体"/>
              </a:rPr>
              <a:t>把所有物品通过信息设</a:t>
            </a:r>
            <a:r>
              <a:rPr dirty="0" sz="1200" spc="5">
                <a:latin typeface="宋体"/>
                <a:cs typeface="宋体"/>
              </a:rPr>
              <a:t>备</a:t>
            </a:r>
            <a:r>
              <a:rPr dirty="0" sz="1200">
                <a:latin typeface="宋体"/>
                <a:cs typeface="宋体"/>
              </a:rPr>
              <a:t>与互联网连接起来</a:t>
            </a:r>
            <a:r>
              <a:rPr dirty="0" sz="1200" spc="-204">
                <a:latin typeface="宋体"/>
                <a:cs typeface="宋体"/>
              </a:rPr>
              <a:t>，</a:t>
            </a:r>
            <a:r>
              <a:rPr dirty="0" sz="1200">
                <a:latin typeface="宋体"/>
                <a:cs typeface="宋体"/>
              </a:rPr>
              <a:t>进行信息交换， 即物物相息，以实现智能化识别和管理。</a:t>
            </a:r>
            <a:endParaRPr sz="1200">
              <a:latin typeface="宋体"/>
              <a:cs typeface="宋体"/>
            </a:endParaRPr>
          </a:p>
          <a:p>
            <a:pPr marL="12700" marR="6350" indent="304800">
              <a:lnSpc>
                <a:spcPct val="162500"/>
              </a:lnSpc>
            </a:pPr>
            <a:r>
              <a:rPr dirty="0" sz="1200">
                <a:latin typeface="宋体"/>
                <a:cs typeface="宋体"/>
              </a:rPr>
              <a:t>我国的物联网产业现已形成相对完善的产业体系</a:t>
            </a:r>
            <a:r>
              <a:rPr dirty="0" sz="1200" spc="-470">
                <a:latin typeface="宋体"/>
                <a:cs typeface="宋体"/>
              </a:rPr>
              <a:t>，</a:t>
            </a:r>
            <a:r>
              <a:rPr dirty="0" sz="1200">
                <a:latin typeface="宋体"/>
                <a:cs typeface="宋体"/>
              </a:rPr>
              <a:t>部分领域在市场上已经有 了一定的规模</a:t>
            </a:r>
            <a:r>
              <a:rPr dirty="0" sz="1200" spc="-540">
                <a:latin typeface="宋体"/>
                <a:cs typeface="宋体"/>
              </a:rPr>
              <a:t>。</a:t>
            </a:r>
            <a:r>
              <a:rPr dirty="0" sz="1200">
                <a:latin typeface="宋体"/>
                <a:cs typeface="宋体"/>
              </a:rPr>
              <a:t>网络通信方面的产业和技术力量与国外差距相对较小</a:t>
            </a:r>
            <a:r>
              <a:rPr dirty="0" sz="1200" spc="-530">
                <a:latin typeface="宋体"/>
                <a:cs typeface="宋体"/>
              </a:rPr>
              <a:t>，</a:t>
            </a:r>
            <a:r>
              <a:rPr dirty="0" sz="1200">
                <a:latin typeface="宋体"/>
                <a:cs typeface="宋体"/>
              </a:rPr>
              <a:t>但传感</a:t>
            </a:r>
            <a:r>
              <a:rPr dirty="0" sz="1200" spc="-5">
                <a:latin typeface="宋体"/>
                <a:cs typeface="宋体"/>
              </a:rPr>
              <a:t>器</a:t>
            </a:r>
            <a:r>
              <a:rPr dirty="0" sz="1200">
                <a:latin typeface="宋体"/>
                <a:cs typeface="宋体"/>
              </a:rPr>
              <a:t>、</a:t>
            </a:r>
            <a:endParaRPr sz="1200">
              <a:latin typeface="宋体"/>
              <a:cs typeface="宋体"/>
            </a:endParaRPr>
          </a:p>
          <a:p>
            <a:pPr marL="12700">
              <a:lnSpc>
                <a:spcPct val="100000"/>
              </a:lnSpc>
              <a:spcBef>
                <a:spcPts val="900"/>
              </a:spcBef>
            </a:pPr>
            <a:r>
              <a:rPr dirty="0" sz="1200" spc="-5">
                <a:latin typeface="Calibri"/>
                <a:cs typeface="Calibri"/>
              </a:rPr>
              <a:t>RFID</a:t>
            </a:r>
            <a:r>
              <a:rPr dirty="0" sz="1200" spc="100">
                <a:latin typeface="Calibri"/>
                <a:cs typeface="Calibri"/>
              </a:rPr>
              <a:t> </a:t>
            </a:r>
            <a:r>
              <a:rPr dirty="0" sz="1200" spc="50">
                <a:latin typeface="宋体"/>
                <a:cs typeface="宋体"/>
              </a:rPr>
              <a:t>等接</a:t>
            </a:r>
            <a:r>
              <a:rPr dirty="0" sz="1200" spc="35">
                <a:latin typeface="宋体"/>
                <a:cs typeface="宋体"/>
              </a:rPr>
              <a:t>受</a:t>
            </a:r>
            <a:r>
              <a:rPr dirty="0" sz="1200" spc="50">
                <a:latin typeface="宋体"/>
                <a:cs typeface="宋体"/>
              </a:rPr>
              <a:t>感知端器件</a:t>
            </a:r>
            <a:r>
              <a:rPr dirty="0" sz="1200" spc="35">
                <a:latin typeface="宋体"/>
                <a:cs typeface="宋体"/>
              </a:rPr>
              <a:t>制</a:t>
            </a:r>
            <a:r>
              <a:rPr dirty="0" sz="1200" spc="50">
                <a:latin typeface="宋体"/>
                <a:cs typeface="宋体"/>
              </a:rPr>
              <a:t>造产业、先</a:t>
            </a:r>
            <a:r>
              <a:rPr dirty="0" sz="1200" spc="35">
                <a:latin typeface="宋体"/>
                <a:cs typeface="宋体"/>
              </a:rPr>
              <a:t>进</a:t>
            </a:r>
            <a:r>
              <a:rPr dirty="0" sz="1200" spc="50">
                <a:latin typeface="宋体"/>
                <a:cs typeface="宋体"/>
              </a:rPr>
              <a:t>软件和集成</a:t>
            </a:r>
            <a:r>
              <a:rPr dirty="0" sz="1200" spc="35">
                <a:latin typeface="宋体"/>
                <a:cs typeface="宋体"/>
              </a:rPr>
              <a:t>服</a:t>
            </a:r>
            <a:r>
              <a:rPr dirty="0" sz="1200" spc="50">
                <a:latin typeface="宋体"/>
                <a:cs typeface="宋体"/>
              </a:rPr>
              <a:t>务与国外</a:t>
            </a:r>
            <a:r>
              <a:rPr dirty="0" sz="1200" spc="35">
                <a:latin typeface="宋体"/>
                <a:cs typeface="宋体"/>
              </a:rPr>
              <a:t>差</a:t>
            </a:r>
            <a:r>
              <a:rPr dirty="0" sz="1200" spc="50">
                <a:latin typeface="宋体"/>
                <a:cs typeface="宋体"/>
              </a:rPr>
              <a:t>距仍然较</a:t>
            </a:r>
            <a:r>
              <a:rPr dirty="0" sz="1200">
                <a:latin typeface="宋体"/>
                <a:cs typeface="宋体"/>
              </a:rPr>
              <a:t>大</a:t>
            </a:r>
            <a:endParaRPr sz="1200">
              <a:latin typeface="宋体"/>
              <a:cs typeface="宋体"/>
            </a:endParaRPr>
          </a:p>
          <a:p>
            <a:pPr marL="12700" marR="81280">
              <a:lnSpc>
                <a:spcPct val="162500"/>
              </a:lnSpc>
            </a:pPr>
            <a:r>
              <a:rPr dirty="0" sz="1200">
                <a:latin typeface="Calibri"/>
                <a:cs typeface="Calibri"/>
              </a:rPr>
              <a:t>[31</a:t>
            </a:r>
            <a:r>
              <a:rPr dirty="0" sz="1200" spc="-20">
                <a:latin typeface="Calibri"/>
                <a:cs typeface="Calibri"/>
              </a:rPr>
              <a:t>]</a:t>
            </a:r>
            <a:r>
              <a:rPr dirty="0" sz="1200">
                <a:latin typeface="宋体"/>
                <a:cs typeface="宋体"/>
              </a:rPr>
              <a:t>。软件与集成服务</a:t>
            </a:r>
            <a:r>
              <a:rPr dirty="0" sz="1200" spc="-15">
                <a:latin typeface="宋体"/>
                <a:cs typeface="宋体"/>
              </a:rPr>
              <a:t>、</a:t>
            </a:r>
            <a:r>
              <a:rPr dirty="0" sz="1200">
                <a:latin typeface="宋体"/>
                <a:cs typeface="宋体"/>
              </a:rPr>
              <a:t>嵌入式系统与仪器仪</a:t>
            </a:r>
            <a:r>
              <a:rPr dirty="0" sz="1200" spc="5">
                <a:latin typeface="宋体"/>
                <a:cs typeface="宋体"/>
              </a:rPr>
              <a:t>表</a:t>
            </a:r>
            <a:r>
              <a:rPr dirty="0" sz="1200">
                <a:latin typeface="宋体"/>
                <a:cs typeface="宋体"/>
              </a:rPr>
              <a:t>等产业发展虽然取得了一定的成 果，但真正的物联网相关设备与服务产业仍然在摸索发展阶段。</a:t>
            </a:r>
            <a:endParaRPr sz="1200">
              <a:latin typeface="宋体"/>
              <a:cs typeface="宋体"/>
            </a:endParaRPr>
          </a:p>
          <a:p>
            <a:pPr algn="just" marL="12700" marR="82550" indent="304800">
              <a:lnSpc>
                <a:spcPct val="162500"/>
              </a:lnSpc>
            </a:pPr>
            <a:r>
              <a:rPr dirty="0" sz="1200">
                <a:latin typeface="宋体"/>
                <a:cs typeface="宋体"/>
              </a:rPr>
              <a:t>因此</a:t>
            </a:r>
            <a:r>
              <a:rPr dirty="0" sz="1200" spc="-160">
                <a:latin typeface="宋体"/>
                <a:cs typeface="宋体"/>
              </a:rPr>
              <a:t>，</a:t>
            </a:r>
            <a:r>
              <a:rPr dirty="0" sz="1200">
                <a:latin typeface="宋体"/>
                <a:cs typeface="宋体"/>
              </a:rPr>
              <a:t>我国物联网产业应在发扬优势的同时弥补弱势</a:t>
            </a:r>
            <a:r>
              <a:rPr dirty="0" sz="1200" spc="-160">
                <a:latin typeface="宋体"/>
                <a:cs typeface="宋体"/>
              </a:rPr>
              <a:t>。</a:t>
            </a:r>
            <a:r>
              <a:rPr dirty="0" sz="1200">
                <a:latin typeface="宋体"/>
                <a:cs typeface="宋体"/>
              </a:rPr>
              <a:t>在设备</a:t>
            </a:r>
            <a:r>
              <a:rPr dirty="0" sz="1200" spc="5">
                <a:latin typeface="宋体"/>
                <a:cs typeface="宋体"/>
              </a:rPr>
              <a:t>层</a:t>
            </a:r>
            <a:r>
              <a:rPr dirty="0" sz="1200" spc="-170">
                <a:latin typeface="宋体"/>
                <a:cs typeface="宋体"/>
              </a:rPr>
              <a:t>，</a:t>
            </a:r>
            <a:r>
              <a:rPr dirty="0" sz="1200">
                <a:latin typeface="宋体"/>
                <a:cs typeface="宋体"/>
              </a:rPr>
              <a:t>应重视高 端芯片</a:t>
            </a:r>
            <a:r>
              <a:rPr dirty="0" sz="1200" spc="-120">
                <a:latin typeface="宋体"/>
                <a:cs typeface="宋体"/>
              </a:rPr>
              <a:t>、</a:t>
            </a:r>
            <a:r>
              <a:rPr dirty="0" sz="1200">
                <a:latin typeface="宋体"/>
                <a:cs typeface="宋体"/>
              </a:rPr>
              <a:t>传感器和处理器的自主研制和开发</a:t>
            </a:r>
            <a:r>
              <a:rPr dirty="0" sz="1200" spc="-110">
                <a:latin typeface="宋体"/>
                <a:cs typeface="宋体"/>
              </a:rPr>
              <a:t>，</a:t>
            </a:r>
            <a:r>
              <a:rPr dirty="0" sz="1200">
                <a:latin typeface="宋体"/>
                <a:cs typeface="宋体"/>
              </a:rPr>
              <a:t>逐步摆脱进口依赖</a:t>
            </a:r>
            <a:r>
              <a:rPr dirty="0" sz="1200" spc="-120">
                <a:latin typeface="宋体"/>
                <a:cs typeface="宋体"/>
              </a:rPr>
              <a:t>；</a:t>
            </a:r>
            <a:r>
              <a:rPr dirty="0" sz="1200">
                <a:latin typeface="宋体"/>
                <a:cs typeface="宋体"/>
              </a:rPr>
              <a:t>在连接层</a:t>
            </a:r>
            <a:r>
              <a:rPr dirty="0" sz="1200" spc="-125">
                <a:latin typeface="宋体"/>
                <a:cs typeface="宋体"/>
              </a:rPr>
              <a:t>，</a:t>
            </a:r>
            <a:r>
              <a:rPr dirty="0" sz="1200">
                <a:latin typeface="宋体"/>
                <a:cs typeface="宋体"/>
              </a:rPr>
              <a:t>需 重视先进通信技术在物联网技术中的应用与创新</a:t>
            </a:r>
            <a:r>
              <a:rPr dirty="0" sz="1200" spc="-240">
                <a:latin typeface="宋体"/>
                <a:cs typeface="宋体"/>
              </a:rPr>
              <a:t>；</a:t>
            </a:r>
            <a:r>
              <a:rPr dirty="0" sz="1200">
                <a:latin typeface="宋体"/>
                <a:cs typeface="宋体"/>
              </a:rPr>
              <a:t>在平台层</a:t>
            </a:r>
            <a:r>
              <a:rPr dirty="0" sz="1200" spc="-229">
                <a:latin typeface="宋体"/>
                <a:cs typeface="宋体"/>
              </a:rPr>
              <a:t>，</a:t>
            </a:r>
            <a:r>
              <a:rPr dirty="0" sz="1200">
                <a:latin typeface="宋体"/>
                <a:cs typeface="宋体"/>
              </a:rPr>
              <a:t>需吸取他国先进经 验</a:t>
            </a:r>
            <a:r>
              <a:rPr dirty="0" sz="1200" spc="-120">
                <a:latin typeface="宋体"/>
                <a:cs typeface="宋体"/>
              </a:rPr>
              <a:t>，</a:t>
            </a:r>
            <a:r>
              <a:rPr dirty="0" sz="1200">
                <a:latin typeface="宋体"/>
                <a:cs typeface="宋体"/>
              </a:rPr>
              <a:t>完善网络和平台运维</a:t>
            </a:r>
            <a:r>
              <a:rPr dirty="0" sz="1200" spc="-120">
                <a:latin typeface="宋体"/>
                <a:cs typeface="宋体"/>
              </a:rPr>
              <a:t>；</a:t>
            </a:r>
            <a:r>
              <a:rPr dirty="0" sz="1200">
                <a:latin typeface="宋体"/>
                <a:cs typeface="宋体"/>
              </a:rPr>
              <a:t>在应用层</a:t>
            </a:r>
            <a:r>
              <a:rPr dirty="0" sz="1200" spc="-110">
                <a:latin typeface="宋体"/>
                <a:cs typeface="宋体"/>
              </a:rPr>
              <a:t>，</a:t>
            </a:r>
            <a:r>
              <a:rPr dirty="0" sz="1200">
                <a:latin typeface="宋体"/>
                <a:cs typeface="宋体"/>
              </a:rPr>
              <a:t>需广泛融合其他新兴技术</a:t>
            </a:r>
            <a:r>
              <a:rPr dirty="0" sz="1200" spc="-120">
                <a:latin typeface="宋体"/>
                <a:cs typeface="宋体"/>
              </a:rPr>
              <a:t>，</a:t>
            </a:r>
            <a:r>
              <a:rPr dirty="0" sz="1200">
                <a:latin typeface="宋体"/>
                <a:cs typeface="宋体"/>
              </a:rPr>
              <a:t>为智慧建筑应 用创造更多可能。</a:t>
            </a:r>
            <a:endParaRPr sz="1200">
              <a:latin typeface="宋体"/>
              <a:cs typeface="宋体"/>
            </a:endParaRPr>
          </a:p>
          <a:p>
            <a:pPr marL="317500">
              <a:lnSpc>
                <a:spcPct val="100000"/>
              </a:lnSpc>
              <a:spcBef>
                <a:spcPts val="900"/>
              </a:spcBef>
            </a:pPr>
            <a:r>
              <a:rPr dirty="0" sz="1200">
                <a:latin typeface="宋体"/>
                <a:cs typeface="宋体"/>
              </a:rPr>
              <a:t>我国</a:t>
            </a:r>
            <a:r>
              <a:rPr dirty="0" sz="1200" spc="0">
                <a:latin typeface="宋体"/>
                <a:cs typeface="宋体"/>
              </a:rPr>
              <a:t>物</a:t>
            </a:r>
            <a:r>
              <a:rPr dirty="0" sz="1200">
                <a:latin typeface="宋体"/>
                <a:cs typeface="宋体"/>
              </a:rPr>
              <a:t>联网产</a:t>
            </a:r>
            <a:r>
              <a:rPr dirty="0" sz="1200" spc="0">
                <a:latin typeface="宋体"/>
                <a:cs typeface="宋体"/>
              </a:rPr>
              <a:t>业</a:t>
            </a:r>
            <a:r>
              <a:rPr dirty="0" sz="1200">
                <a:latin typeface="宋体"/>
                <a:cs typeface="宋体"/>
              </a:rPr>
              <a:t>前景光明</a:t>
            </a:r>
            <a:r>
              <a:rPr dirty="0" sz="1200" spc="0">
                <a:latin typeface="宋体"/>
                <a:cs typeface="宋体"/>
              </a:rPr>
              <a:t>。</a:t>
            </a:r>
            <a:r>
              <a:rPr dirty="0" sz="1200">
                <a:latin typeface="宋体"/>
                <a:cs typeface="宋体"/>
              </a:rPr>
              <a:t>从</a:t>
            </a:r>
            <a:r>
              <a:rPr dirty="0" sz="1200" spc="-325">
                <a:latin typeface="宋体"/>
                <a:cs typeface="宋体"/>
              </a:rPr>
              <a:t> </a:t>
            </a:r>
            <a:r>
              <a:rPr dirty="0" sz="1200">
                <a:latin typeface="Calibri"/>
                <a:cs typeface="Calibri"/>
              </a:rPr>
              <a:t>2009</a:t>
            </a:r>
            <a:r>
              <a:rPr dirty="0" sz="1200" spc="5">
                <a:latin typeface="Calibri"/>
                <a:cs typeface="Calibri"/>
              </a:rPr>
              <a:t> </a:t>
            </a:r>
            <a:r>
              <a:rPr dirty="0" sz="1200">
                <a:latin typeface="宋体"/>
                <a:cs typeface="宋体"/>
              </a:rPr>
              <a:t>年到</a:t>
            </a:r>
            <a:r>
              <a:rPr dirty="0" sz="1200" spc="-300">
                <a:latin typeface="宋体"/>
                <a:cs typeface="宋体"/>
              </a:rPr>
              <a:t> </a:t>
            </a:r>
            <a:r>
              <a:rPr dirty="0" sz="1200" spc="-5">
                <a:latin typeface="Calibri"/>
                <a:cs typeface="Calibri"/>
              </a:rPr>
              <a:t>2017</a:t>
            </a:r>
            <a:r>
              <a:rPr dirty="0" sz="1200" spc="15">
                <a:latin typeface="Calibri"/>
                <a:cs typeface="Calibri"/>
              </a:rPr>
              <a:t> </a:t>
            </a:r>
            <a:r>
              <a:rPr dirty="0" sz="1200">
                <a:latin typeface="宋体"/>
                <a:cs typeface="宋体"/>
              </a:rPr>
              <a:t>年，</a:t>
            </a:r>
            <a:r>
              <a:rPr dirty="0" sz="1200" spc="0">
                <a:latin typeface="宋体"/>
                <a:cs typeface="宋体"/>
              </a:rPr>
              <a:t>市</a:t>
            </a:r>
            <a:r>
              <a:rPr dirty="0" sz="1200">
                <a:latin typeface="宋体"/>
                <a:cs typeface="宋体"/>
              </a:rPr>
              <a:t>场份额从</a:t>
            </a:r>
            <a:r>
              <a:rPr dirty="0" sz="1200" spc="-310">
                <a:latin typeface="宋体"/>
                <a:cs typeface="宋体"/>
              </a:rPr>
              <a:t> </a:t>
            </a:r>
            <a:r>
              <a:rPr dirty="0" sz="1200">
                <a:latin typeface="Calibri"/>
                <a:cs typeface="Calibri"/>
              </a:rPr>
              <a:t>1700</a:t>
            </a:r>
            <a:r>
              <a:rPr dirty="0" sz="1200" spc="5">
                <a:latin typeface="Calibri"/>
                <a:cs typeface="Calibri"/>
              </a:rPr>
              <a:t> </a:t>
            </a:r>
            <a:r>
              <a:rPr dirty="0" sz="1200">
                <a:latin typeface="宋体"/>
                <a:cs typeface="宋体"/>
              </a:rPr>
              <a:t>亿元增</a:t>
            </a:r>
            <a:endParaRPr sz="1200">
              <a:latin typeface="宋体"/>
              <a:cs typeface="宋体"/>
            </a:endParaRPr>
          </a:p>
          <a:p>
            <a:pPr marL="12700" marR="78105">
              <a:lnSpc>
                <a:spcPct val="162500"/>
              </a:lnSpc>
            </a:pPr>
            <a:r>
              <a:rPr dirty="0" sz="1200" spc="0">
                <a:latin typeface="宋体"/>
                <a:cs typeface="宋体"/>
              </a:rPr>
              <a:t>长</a:t>
            </a:r>
            <a:r>
              <a:rPr dirty="0" sz="1200">
                <a:latin typeface="宋体"/>
                <a:cs typeface="宋体"/>
              </a:rPr>
              <a:t>至</a:t>
            </a:r>
            <a:r>
              <a:rPr dirty="0" sz="1200" spc="-285">
                <a:latin typeface="宋体"/>
                <a:cs typeface="宋体"/>
              </a:rPr>
              <a:t> </a:t>
            </a:r>
            <a:r>
              <a:rPr dirty="0" sz="1200" spc="-5">
                <a:latin typeface="Calibri"/>
                <a:cs typeface="Calibri"/>
              </a:rPr>
              <a:t>11860</a:t>
            </a:r>
            <a:r>
              <a:rPr dirty="0" sz="1200" spc="30">
                <a:latin typeface="Calibri"/>
                <a:cs typeface="Calibri"/>
              </a:rPr>
              <a:t> </a:t>
            </a:r>
            <a:r>
              <a:rPr dirty="0" sz="1200" spc="0">
                <a:latin typeface="宋体"/>
                <a:cs typeface="宋体"/>
              </a:rPr>
              <a:t>亿元。预计</a:t>
            </a:r>
            <a:r>
              <a:rPr dirty="0" sz="1200">
                <a:latin typeface="宋体"/>
                <a:cs typeface="宋体"/>
              </a:rPr>
              <a:t>到</a:t>
            </a:r>
            <a:r>
              <a:rPr dirty="0" sz="1200" spc="-275">
                <a:latin typeface="宋体"/>
                <a:cs typeface="宋体"/>
              </a:rPr>
              <a:t> </a:t>
            </a:r>
            <a:r>
              <a:rPr dirty="0" sz="1200" spc="-5">
                <a:latin typeface="Calibri"/>
                <a:cs typeface="Calibri"/>
              </a:rPr>
              <a:t>2022</a:t>
            </a:r>
            <a:r>
              <a:rPr dirty="0" sz="1200" spc="40">
                <a:latin typeface="Calibri"/>
                <a:cs typeface="Calibri"/>
              </a:rPr>
              <a:t> </a:t>
            </a:r>
            <a:r>
              <a:rPr dirty="0" sz="1200" spc="0">
                <a:latin typeface="宋体"/>
                <a:cs typeface="宋体"/>
              </a:rPr>
              <a:t>年，市场规模</a:t>
            </a:r>
            <a:r>
              <a:rPr dirty="0" sz="1200" spc="10">
                <a:latin typeface="宋体"/>
                <a:cs typeface="宋体"/>
              </a:rPr>
              <a:t>将</a:t>
            </a:r>
            <a:r>
              <a:rPr dirty="0" sz="1200" spc="0">
                <a:latin typeface="宋体"/>
                <a:cs typeface="宋体"/>
              </a:rPr>
              <a:t>达</a:t>
            </a:r>
            <a:r>
              <a:rPr dirty="0" sz="1200">
                <a:latin typeface="宋体"/>
                <a:cs typeface="宋体"/>
              </a:rPr>
              <a:t>到</a:t>
            </a:r>
            <a:r>
              <a:rPr dirty="0" sz="1200" spc="-295">
                <a:latin typeface="宋体"/>
                <a:cs typeface="宋体"/>
              </a:rPr>
              <a:t> </a:t>
            </a:r>
            <a:r>
              <a:rPr dirty="0" sz="1200" spc="-5">
                <a:latin typeface="Calibri"/>
                <a:cs typeface="Calibri"/>
              </a:rPr>
              <a:t>3.1</a:t>
            </a:r>
            <a:r>
              <a:rPr dirty="0" sz="1200" spc="40">
                <a:latin typeface="Calibri"/>
                <a:cs typeface="Calibri"/>
              </a:rPr>
              <a:t> </a:t>
            </a:r>
            <a:r>
              <a:rPr dirty="0" sz="1200" spc="0">
                <a:latin typeface="宋体"/>
                <a:cs typeface="宋体"/>
              </a:rPr>
              <a:t>亿元。可以预</a:t>
            </a:r>
            <a:r>
              <a:rPr dirty="0" sz="1200" spc="10">
                <a:latin typeface="宋体"/>
                <a:cs typeface="宋体"/>
              </a:rPr>
              <a:t>见</a:t>
            </a:r>
            <a:r>
              <a:rPr dirty="0" sz="1200" spc="0">
                <a:latin typeface="宋体"/>
                <a:cs typeface="宋体"/>
              </a:rPr>
              <a:t>的是</a:t>
            </a:r>
            <a:r>
              <a:rPr dirty="0" sz="1200">
                <a:latin typeface="宋体"/>
                <a:cs typeface="宋体"/>
              </a:rPr>
              <a:t>，  在智慧时代，物联网技术必将充满更多的机遇与挑战。</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buFont typeface="Calibri"/>
              <a:buAutoNum type="arabicPeriod" startAt="2"/>
              <a:tabLst>
                <a:tab pos="668020" algn="l"/>
              </a:tabLst>
            </a:pPr>
            <a:r>
              <a:rPr dirty="0" sz="1200">
                <a:latin typeface="黑体"/>
                <a:cs typeface="黑体"/>
              </a:rPr>
              <a:t>物</a:t>
            </a:r>
            <a:r>
              <a:rPr dirty="0" sz="1200">
                <a:latin typeface="黑体"/>
                <a:cs typeface="黑体"/>
              </a:rPr>
              <a:t>联网技术在智慧建筑中的应用</a:t>
            </a:r>
            <a:endParaRPr sz="1200">
              <a:latin typeface="黑体"/>
              <a:cs typeface="黑体"/>
            </a:endParaRPr>
          </a:p>
          <a:p>
            <a:pPr algn="just" marL="12700" marR="82550" indent="304800">
              <a:lnSpc>
                <a:spcPct val="162500"/>
              </a:lnSpc>
              <a:spcBef>
                <a:spcPts val="385"/>
              </a:spcBef>
            </a:pPr>
            <a:r>
              <a:rPr dirty="0" sz="1200">
                <a:latin typeface="宋体"/>
                <a:cs typeface="宋体"/>
              </a:rPr>
              <a:t>作为数字商业战略的一部分</a:t>
            </a:r>
            <a:r>
              <a:rPr dirty="0" sz="1200" spc="-240">
                <a:latin typeface="宋体"/>
                <a:cs typeface="宋体"/>
              </a:rPr>
              <a:t>，</a:t>
            </a:r>
            <a:r>
              <a:rPr dirty="0" sz="1200">
                <a:latin typeface="宋体"/>
                <a:cs typeface="宋体"/>
              </a:rPr>
              <a:t>物联网正在融合物理和数字世界</a:t>
            </a:r>
            <a:r>
              <a:rPr dirty="0" sz="1200" spc="-229">
                <a:latin typeface="宋体"/>
                <a:cs typeface="宋体"/>
              </a:rPr>
              <a:t>，</a:t>
            </a:r>
            <a:r>
              <a:rPr dirty="0" sz="1200">
                <a:latin typeface="宋体"/>
                <a:cs typeface="宋体"/>
              </a:rPr>
              <a:t>并将改变我 们的生活和工作方式</a:t>
            </a:r>
            <a:r>
              <a:rPr dirty="0" sz="1200" spc="-240">
                <a:latin typeface="宋体"/>
                <a:cs typeface="宋体"/>
              </a:rPr>
              <a:t>。</a:t>
            </a:r>
            <a:r>
              <a:rPr dirty="0" sz="1200">
                <a:latin typeface="宋体"/>
                <a:cs typeface="宋体"/>
              </a:rPr>
              <a:t>物联网对大多数企业都有业务转型的影响</a:t>
            </a:r>
            <a:r>
              <a:rPr dirty="0" sz="1200" spc="-229">
                <a:latin typeface="宋体"/>
                <a:cs typeface="宋体"/>
              </a:rPr>
              <a:t>。</a:t>
            </a:r>
            <a:r>
              <a:rPr dirty="0" sz="1200">
                <a:latin typeface="宋体"/>
                <a:cs typeface="宋体"/>
              </a:rPr>
              <a:t>企业目前通过 实现特定目的的点式解决方</a:t>
            </a:r>
            <a:r>
              <a:rPr dirty="0" sz="1200" spc="-160">
                <a:latin typeface="宋体"/>
                <a:cs typeface="宋体"/>
              </a:rPr>
              <a:t>案</a:t>
            </a:r>
            <a:r>
              <a:rPr dirty="0" sz="1200">
                <a:latin typeface="宋体"/>
                <a:cs typeface="宋体"/>
              </a:rPr>
              <a:t>（如预测性维护</a:t>
            </a:r>
            <a:r>
              <a:rPr dirty="0" sz="1200" spc="-160">
                <a:latin typeface="宋体"/>
                <a:cs typeface="宋体"/>
              </a:rPr>
              <a:t>）</a:t>
            </a:r>
            <a:r>
              <a:rPr dirty="0" sz="1200">
                <a:latin typeface="宋体"/>
                <a:cs typeface="宋体"/>
              </a:rPr>
              <a:t>实施物联网</a:t>
            </a:r>
            <a:r>
              <a:rPr dirty="0" sz="1200" spc="-160">
                <a:latin typeface="宋体"/>
                <a:cs typeface="宋体"/>
              </a:rPr>
              <a:t>。</a:t>
            </a:r>
            <a:r>
              <a:rPr dirty="0" sz="1200">
                <a:latin typeface="宋体"/>
                <a:cs typeface="宋体"/>
              </a:rPr>
              <a:t>但是为了提供更多</a:t>
            </a:r>
            <a:endParaRPr sz="1200">
              <a:latin typeface="宋体"/>
              <a:cs typeface="宋体"/>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30300" y="9302705"/>
            <a:ext cx="5305425" cy="194945"/>
          </a:xfrm>
          <a:prstGeom prst="rect">
            <a:avLst/>
          </a:prstGeom>
        </p:spPr>
        <p:txBody>
          <a:bodyPr wrap="square" lIns="0" tIns="0" rIns="0" bIns="0" rtlCol="0" vert="horz">
            <a:spAutoFit/>
          </a:bodyPr>
          <a:lstStyle/>
          <a:p>
            <a:pPr marL="12700">
              <a:lnSpc>
                <a:spcPts val="1370"/>
              </a:lnSpc>
            </a:pPr>
            <a:r>
              <a:rPr dirty="0" sz="1200" spc="10">
                <a:latin typeface="宋体"/>
                <a:cs typeface="宋体"/>
              </a:rPr>
              <a:t>自配</a:t>
            </a:r>
            <a:r>
              <a:rPr dirty="0" sz="1200" spc="5">
                <a:latin typeface="宋体"/>
                <a:cs typeface="宋体"/>
              </a:rPr>
              <a:t>；②</a:t>
            </a:r>
            <a:r>
              <a:rPr dirty="0" sz="1200" spc="10">
                <a:latin typeface="宋体"/>
                <a:cs typeface="宋体"/>
              </a:rPr>
              <a:t>网络维</a:t>
            </a:r>
            <a:r>
              <a:rPr dirty="0" sz="1200" spc="0">
                <a:latin typeface="宋体"/>
                <a:cs typeface="宋体"/>
              </a:rPr>
              <a:t>护</a:t>
            </a:r>
            <a:r>
              <a:rPr dirty="0" sz="1200" spc="10">
                <a:latin typeface="宋体"/>
                <a:cs typeface="宋体"/>
              </a:rPr>
              <a:t>阶段的自优化和</a:t>
            </a:r>
            <a:r>
              <a:rPr dirty="0" sz="1200" spc="0">
                <a:latin typeface="宋体"/>
                <a:cs typeface="宋体"/>
              </a:rPr>
              <a:t>自</a:t>
            </a:r>
            <a:r>
              <a:rPr dirty="0" sz="1200" spc="10">
                <a:latin typeface="宋体"/>
                <a:cs typeface="宋体"/>
              </a:rPr>
              <a:t>愈合。</a:t>
            </a:r>
            <a:r>
              <a:rPr dirty="0" sz="1200">
                <a:latin typeface="宋体"/>
                <a:cs typeface="宋体"/>
              </a:rPr>
              <a:t>由</a:t>
            </a:r>
            <a:r>
              <a:rPr dirty="0" sz="1200" spc="-260">
                <a:latin typeface="宋体"/>
                <a:cs typeface="宋体"/>
              </a:rPr>
              <a:t> </a:t>
            </a:r>
            <a:r>
              <a:rPr dirty="0" sz="1200">
                <a:latin typeface="Calibri"/>
                <a:cs typeface="Calibri"/>
              </a:rPr>
              <a:t>5G</a:t>
            </a:r>
            <a:r>
              <a:rPr dirty="0" sz="1200" spc="75">
                <a:latin typeface="Calibri"/>
                <a:cs typeface="Calibri"/>
              </a:rPr>
              <a:t> </a:t>
            </a:r>
            <a:r>
              <a:rPr dirty="0" sz="1200" spc="10">
                <a:latin typeface="宋体"/>
                <a:cs typeface="宋体"/>
              </a:rPr>
              <a:t>网络的</a:t>
            </a:r>
            <a:r>
              <a:rPr dirty="0" sz="1200" spc="0">
                <a:latin typeface="宋体"/>
                <a:cs typeface="宋体"/>
              </a:rPr>
              <a:t>内</a:t>
            </a:r>
            <a:r>
              <a:rPr dirty="0" sz="1200" spc="10">
                <a:latin typeface="宋体"/>
                <a:cs typeface="宋体"/>
              </a:rPr>
              <a:t>容分发网络</a:t>
            </a:r>
            <a:r>
              <a:rPr dirty="0" sz="1200" spc="-10">
                <a:latin typeface="Calibri"/>
                <a:cs typeface="Calibri"/>
              </a:rPr>
              <a:t>(content</a:t>
            </a:r>
            <a:endParaRPr sz="1200">
              <a:latin typeface="Calibri"/>
              <a:cs typeface="Calibri"/>
            </a:endParaRPr>
          </a:p>
        </p:txBody>
      </p:sp>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38</a:t>
            </a:r>
          </a:p>
        </p:txBody>
      </p:sp>
      <p:sp>
        <p:nvSpPr>
          <p:cNvPr id="2" name="object 2"/>
          <p:cNvSpPr txBox="1"/>
          <p:nvPr/>
        </p:nvSpPr>
        <p:spPr>
          <a:xfrm>
            <a:off x="1130300" y="528955"/>
            <a:ext cx="5376545" cy="866394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0645" indent="304800">
              <a:lnSpc>
                <a:spcPct val="162500"/>
              </a:lnSpc>
            </a:pPr>
            <a:r>
              <a:rPr dirty="0" sz="1200">
                <a:latin typeface="宋体"/>
                <a:cs typeface="宋体"/>
              </a:rPr>
              <a:t>物联网连接和开放数据标准将在所有资产类别中普及</a:t>
            </a:r>
            <a:r>
              <a:rPr dirty="0" sz="1200" spc="-470">
                <a:latin typeface="宋体"/>
                <a:cs typeface="宋体"/>
              </a:rPr>
              <a:t>。</a:t>
            </a:r>
            <a:r>
              <a:rPr dirty="0" sz="1200">
                <a:latin typeface="宋体"/>
                <a:cs typeface="宋体"/>
              </a:rPr>
              <a:t>产品原始设备制造商 将失去对其资产类别的专有访问和操作控制</a:t>
            </a:r>
            <a:r>
              <a:rPr dirty="0" sz="1200" spc="-240">
                <a:latin typeface="宋体"/>
                <a:cs typeface="宋体"/>
              </a:rPr>
              <a:t>。</a:t>
            </a:r>
            <a:r>
              <a:rPr dirty="0" sz="1200">
                <a:latin typeface="宋体"/>
                <a:cs typeface="宋体"/>
              </a:rPr>
              <a:t>价值创造将转向应用层</a:t>
            </a:r>
            <a:r>
              <a:rPr dirty="0" sz="1200" spc="-229">
                <a:latin typeface="宋体"/>
                <a:cs typeface="宋体"/>
              </a:rPr>
              <a:t>，</a:t>
            </a:r>
            <a:r>
              <a:rPr dirty="0" sz="1200">
                <a:latin typeface="宋体"/>
                <a:cs typeface="宋体"/>
              </a:rPr>
              <a:t>政府和私 营部门更多地参与确定开放数据标准</a:t>
            </a:r>
            <a:r>
              <a:rPr dirty="0" sz="1200" spc="-470">
                <a:latin typeface="宋体"/>
                <a:cs typeface="宋体"/>
              </a:rPr>
              <a:t>，</a:t>
            </a:r>
            <a:r>
              <a:rPr dirty="0" sz="1200">
                <a:latin typeface="宋体"/>
                <a:cs typeface="宋体"/>
              </a:rPr>
              <a:t>市场需要提供更好的软件以将各种物联网 资产集成到内聚解决方案。</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建立多方位的数据沟通渠道；</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以物联技术传感器为基础发展而来的智能现场分析设备；</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扩展特定行业用例的产品；</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开始大量使用异构数据源；</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理解客户的真正价值，并提供端到端的量化服务；</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产品有限开放性和系统无限集成性的平衡和统一。</a:t>
            </a:r>
            <a:endParaRPr sz="1200">
              <a:latin typeface="宋体"/>
              <a:cs typeface="宋体"/>
            </a:endParaRPr>
          </a:p>
          <a:p>
            <a:pPr>
              <a:lnSpc>
                <a:spcPct val="100000"/>
              </a:lnSpc>
              <a:spcBef>
                <a:spcPts val="50"/>
              </a:spcBef>
            </a:pPr>
            <a:endParaRPr sz="1450">
              <a:latin typeface="Times New Roman"/>
              <a:cs typeface="Times New Roman"/>
            </a:endParaRPr>
          </a:p>
          <a:p>
            <a:pPr algn="just" marL="12700">
              <a:lnSpc>
                <a:spcPct val="100000"/>
              </a:lnSpc>
            </a:pPr>
            <a:r>
              <a:rPr dirty="0" sz="1200" spc="-5">
                <a:latin typeface="Cambria"/>
                <a:cs typeface="Cambria"/>
              </a:rPr>
              <a:t>2.7</a:t>
            </a:r>
            <a:r>
              <a:rPr dirty="0" sz="1200" spc="60">
                <a:latin typeface="Cambria"/>
                <a:cs typeface="Cambria"/>
              </a:rPr>
              <a:t> </a:t>
            </a:r>
            <a:r>
              <a:rPr dirty="0" sz="1200">
                <a:latin typeface="黑体"/>
                <a:cs typeface="黑体"/>
              </a:rPr>
              <a:t>先进通信技术</a:t>
            </a:r>
            <a:endParaRPr sz="1200">
              <a:latin typeface="黑体"/>
              <a:cs typeface="黑体"/>
            </a:endParaRPr>
          </a:p>
          <a:p>
            <a:pPr marL="12700" marR="79375" indent="304800">
              <a:lnSpc>
                <a:spcPct val="162500"/>
              </a:lnSpc>
              <a:spcBef>
                <a:spcPts val="805"/>
              </a:spcBef>
            </a:pPr>
            <a:r>
              <a:rPr dirty="0" sz="1200">
                <a:latin typeface="宋体"/>
                <a:cs typeface="宋体"/>
              </a:rPr>
              <a:t>先</a:t>
            </a:r>
            <a:r>
              <a:rPr dirty="0" sz="1200" spc="5">
                <a:latin typeface="宋体"/>
                <a:cs typeface="宋体"/>
              </a:rPr>
              <a:t>进</a:t>
            </a:r>
            <a:r>
              <a:rPr dirty="0" sz="1200">
                <a:latin typeface="宋体"/>
                <a:cs typeface="宋体"/>
              </a:rPr>
              <a:t>通信</a:t>
            </a:r>
            <a:r>
              <a:rPr dirty="0" sz="1200" spc="5">
                <a:latin typeface="宋体"/>
                <a:cs typeface="宋体"/>
              </a:rPr>
              <a:t>技</a:t>
            </a:r>
            <a:r>
              <a:rPr dirty="0" sz="1200">
                <a:latin typeface="宋体"/>
                <a:cs typeface="宋体"/>
              </a:rPr>
              <a:t>术在</a:t>
            </a:r>
            <a:r>
              <a:rPr dirty="0" sz="1200">
                <a:latin typeface="Calibri"/>
                <a:cs typeface="Calibri"/>
              </a:rPr>
              <a:t>“</a:t>
            </a:r>
            <a:r>
              <a:rPr dirty="0" sz="1200">
                <a:latin typeface="宋体"/>
                <a:cs typeface="宋体"/>
              </a:rPr>
              <a:t>环</a:t>
            </a:r>
            <a:r>
              <a:rPr dirty="0" sz="1200" spc="5">
                <a:latin typeface="宋体"/>
                <a:cs typeface="宋体"/>
              </a:rPr>
              <a:t>境</a:t>
            </a:r>
            <a:r>
              <a:rPr dirty="0" sz="1200">
                <a:latin typeface="宋体"/>
                <a:cs typeface="宋体"/>
              </a:rPr>
              <a:t>与建</a:t>
            </a:r>
            <a:r>
              <a:rPr dirty="0" sz="1200" spc="5">
                <a:latin typeface="宋体"/>
                <a:cs typeface="宋体"/>
              </a:rPr>
              <a:t>筑</a:t>
            </a:r>
            <a:r>
              <a:rPr dirty="0" sz="1200">
                <a:latin typeface="Calibri"/>
                <a:cs typeface="Calibri"/>
              </a:rPr>
              <a:t>”</a:t>
            </a:r>
            <a:r>
              <a:rPr dirty="0" sz="1200">
                <a:latin typeface="宋体"/>
                <a:cs typeface="宋体"/>
              </a:rPr>
              <a:t>、</a:t>
            </a:r>
            <a:r>
              <a:rPr dirty="0" sz="1200">
                <a:latin typeface="Calibri"/>
                <a:cs typeface="Calibri"/>
              </a:rPr>
              <a:t>“</a:t>
            </a:r>
            <a:r>
              <a:rPr dirty="0" sz="1200">
                <a:latin typeface="宋体"/>
                <a:cs typeface="宋体"/>
              </a:rPr>
              <a:t>人</a:t>
            </a:r>
            <a:r>
              <a:rPr dirty="0" sz="1200" spc="5">
                <a:latin typeface="宋体"/>
                <a:cs typeface="宋体"/>
              </a:rPr>
              <a:t>与</a:t>
            </a:r>
            <a:r>
              <a:rPr dirty="0" sz="1200">
                <a:latin typeface="宋体"/>
                <a:cs typeface="宋体"/>
              </a:rPr>
              <a:t>建</a:t>
            </a:r>
            <a:r>
              <a:rPr dirty="0" sz="1200" spc="5">
                <a:latin typeface="宋体"/>
                <a:cs typeface="宋体"/>
              </a:rPr>
              <a:t>筑</a:t>
            </a:r>
            <a:r>
              <a:rPr dirty="0" sz="1200">
                <a:latin typeface="Calibri"/>
                <a:cs typeface="Calibri"/>
              </a:rPr>
              <a:t>”</a:t>
            </a:r>
            <a:r>
              <a:rPr dirty="0" sz="1200">
                <a:latin typeface="宋体"/>
                <a:cs typeface="宋体"/>
              </a:rPr>
              <a:t>、</a:t>
            </a:r>
            <a:r>
              <a:rPr dirty="0" sz="1200">
                <a:latin typeface="Calibri"/>
                <a:cs typeface="Calibri"/>
              </a:rPr>
              <a:t>“</a:t>
            </a:r>
            <a:r>
              <a:rPr dirty="0" sz="1200">
                <a:latin typeface="宋体"/>
                <a:cs typeface="宋体"/>
              </a:rPr>
              <a:t>建</a:t>
            </a:r>
            <a:r>
              <a:rPr dirty="0" sz="1200" spc="5">
                <a:latin typeface="宋体"/>
                <a:cs typeface="宋体"/>
              </a:rPr>
              <a:t>筑</a:t>
            </a:r>
            <a:r>
              <a:rPr dirty="0" sz="1200">
                <a:latin typeface="宋体"/>
                <a:cs typeface="宋体"/>
              </a:rPr>
              <a:t>与建筑</a:t>
            </a:r>
            <a:r>
              <a:rPr dirty="0" sz="1200" spc="5">
                <a:latin typeface="Calibri"/>
                <a:cs typeface="Calibri"/>
              </a:rPr>
              <a:t>”</a:t>
            </a:r>
            <a:r>
              <a:rPr dirty="0" sz="1200">
                <a:latin typeface="宋体"/>
                <a:cs typeface="宋体"/>
              </a:rPr>
              <a:t>和</a:t>
            </a:r>
            <a:r>
              <a:rPr dirty="0" sz="1200" spc="5">
                <a:latin typeface="宋体"/>
                <a:cs typeface="宋体"/>
              </a:rPr>
              <a:t>在</a:t>
            </a:r>
            <a:r>
              <a:rPr dirty="0" sz="1200">
                <a:latin typeface="宋体"/>
                <a:cs typeface="宋体"/>
              </a:rPr>
              <a:t>建筑</a:t>
            </a:r>
            <a:r>
              <a:rPr dirty="0" sz="1200" spc="5">
                <a:latin typeface="宋体"/>
                <a:cs typeface="宋体"/>
              </a:rPr>
              <a:t>物</a:t>
            </a:r>
            <a:r>
              <a:rPr dirty="0" sz="1200">
                <a:latin typeface="宋体"/>
                <a:cs typeface="宋体"/>
              </a:rPr>
              <a:t>中生 活工作的</a:t>
            </a:r>
            <a:r>
              <a:rPr dirty="0" sz="1200">
                <a:latin typeface="Calibri"/>
                <a:cs typeface="Calibri"/>
              </a:rPr>
              <a:t>“</a:t>
            </a:r>
            <a:r>
              <a:rPr dirty="0" sz="1200">
                <a:latin typeface="宋体"/>
                <a:cs typeface="宋体"/>
              </a:rPr>
              <a:t>人与人</a:t>
            </a:r>
            <a:r>
              <a:rPr dirty="0" sz="1200" spc="-15">
                <a:latin typeface="Calibri"/>
                <a:cs typeface="Calibri"/>
              </a:rPr>
              <a:t>”</a:t>
            </a:r>
            <a:r>
              <a:rPr dirty="0" sz="1200">
                <a:latin typeface="宋体"/>
                <a:cs typeface="宋体"/>
              </a:rPr>
              <a:t>之间的各种信息交互是必不可少的。</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pPr>
            <a:r>
              <a:rPr dirty="0" sz="1200" spc="-5">
                <a:latin typeface="Calibri"/>
                <a:cs typeface="Calibri"/>
              </a:rPr>
              <a:t>2.7.1</a:t>
            </a:r>
            <a:r>
              <a:rPr dirty="0" sz="1200" spc="55">
                <a:latin typeface="Calibri"/>
                <a:cs typeface="Calibri"/>
              </a:rPr>
              <a:t> </a:t>
            </a:r>
            <a:r>
              <a:rPr dirty="0" sz="1200">
                <a:latin typeface="黑体"/>
                <a:cs typeface="黑体"/>
              </a:rPr>
              <a:t>先进通信技术概述及发展现状</a:t>
            </a:r>
            <a:endParaRPr sz="1200">
              <a:latin typeface="黑体"/>
              <a:cs typeface="黑体"/>
            </a:endParaRPr>
          </a:p>
          <a:p>
            <a:pPr algn="just" marL="12700" marR="79375" indent="304800">
              <a:lnSpc>
                <a:spcPct val="162500"/>
              </a:lnSpc>
              <a:spcBef>
                <a:spcPts val="385"/>
              </a:spcBef>
            </a:pPr>
            <a:r>
              <a:rPr dirty="0" sz="1200" spc="10">
                <a:latin typeface="宋体"/>
                <a:cs typeface="宋体"/>
              </a:rPr>
              <a:t>现代通信技术领域中有线通信</a:t>
            </a:r>
            <a:r>
              <a:rPr dirty="0" sz="1200" spc="0">
                <a:latin typeface="宋体"/>
                <a:cs typeface="宋体"/>
              </a:rPr>
              <a:t>技</a:t>
            </a:r>
            <a:r>
              <a:rPr dirty="0" sz="1200" spc="10">
                <a:latin typeface="宋体"/>
                <a:cs typeface="宋体"/>
              </a:rPr>
              <a:t>术和无线移动通信技术已经成为应用场</a:t>
            </a:r>
            <a:r>
              <a:rPr dirty="0" sz="1200">
                <a:latin typeface="宋体"/>
                <a:cs typeface="宋体"/>
              </a:rPr>
              <a:t>景 </a:t>
            </a:r>
            <a:r>
              <a:rPr dirty="0" sz="1200" spc="0">
                <a:latin typeface="宋体"/>
                <a:cs typeface="宋体"/>
              </a:rPr>
              <a:t>相互补充、通信功</a:t>
            </a:r>
            <a:r>
              <a:rPr dirty="0" sz="1200" spc="10">
                <a:latin typeface="宋体"/>
                <a:cs typeface="宋体"/>
              </a:rPr>
              <a:t>能</a:t>
            </a:r>
            <a:r>
              <a:rPr dirty="0" sz="1200" spc="0">
                <a:latin typeface="宋体"/>
                <a:cs typeface="宋体"/>
              </a:rPr>
              <a:t>密切协同的两大技术支柱。</a:t>
            </a:r>
            <a:r>
              <a:rPr dirty="0" sz="1200">
                <a:latin typeface="Calibri"/>
                <a:cs typeface="Calibri"/>
              </a:rPr>
              <a:t>21</a:t>
            </a:r>
            <a:r>
              <a:rPr dirty="0" sz="1200" spc="80">
                <a:latin typeface="Calibri"/>
                <a:cs typeface="Calibri"/>
              </a:rPr>
              <a:t> </a:t>
            </a:r>
            <a:r>
              <a:rPr dirty="0" sz="1200" spc="0">
                <a:latin typeface="宋体"/>
                <a:cs typeface="宋体"/>
              </a:rPr>
              <a:t>世纪的信息化大数</a:t>
            </a:r>
            <a:r>
              <a:rPr dirty="0" sz="1200" spc="10">
                <a:latin typeface="宋体"/>
                <a:cs typeface="宋体"/>
              </a:rPr>
              <a:t>据</a:t>
            </a:r>
            <a:r>
              <a:rPr dirty="0" sz="1200" spc="0">
                <a:latin typeface="宋体"/>
                <a:cs typeface="宋体"/>
              </a:rPr>
              <a:t>时代</a:t>
            </a:r>
            <a:r>
              <a:rPr dirty="0" sz="1200">
                <a:latin typeface="宋体"/>
                <a:cs typeface="宋体"/>
              </a:rPr>
              <a:t>，  先进通信技术发展应用更是精彩纷呈。</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无线通信发展现状</a:t>
            </a:r>
            <a:endParaRPr sz="1200">
              <a:latin typeface="宋体"/>
              <a:cs typeface="宋体"/>
            </a:endParaRPr>
          </a:p>
          <a:p>
            <a:pPr marL="12700" marR="5715" indent="304800">
              <a:lnSpc>
                <a:spcPct val="162500"/>
              </a:lnSpc>
            </a:pPr>
            <a:r>
              <a:rPr dirty="0" sz="1200">
                <a:latin typeface="宋体"/>
                <a:cs typeface="宋体"/>
              </a:rPr>
              <a:t>无线移动通信作为先进通信技术的支柱之一</a:t>
            </a:r>
            <a:r>
              <a:rPr dirty="0" sz="1200" spc="-375">
                <a:latin typeface="宋体"/>
                <a:cs typeface="宋体"/>
              </a:rPr>
              <a:t>，</a:t>
            </a:r>
            <a:r>
              <a:rPr dirty="0" sz="1200">
                <a:latin typeface="宋体"/>
                <a:cs typeface="宋体"/>
              </a:rPr>
              <a:t>可满足人或机器对</a:t>
            </a:r>
            <a:r>
              <a:rPr dirty="0" sz="1200">
                <a:latin typeface="Calibri"/>
                <a:cs typeface="Calibri"/>
              </a:rPr>
              <a:t>“</a:t>
            </a:r>
            <a:r>
              <a:rPr dirty="0" sz="1200">
                <a:latin typeface="宋体"/>
                <a:cs typeface="宋体"/>
              </a:rPr>
              <a:t>任何时</a:t>
            </a:r>
            <a:r>
              <a:rPr dirty="0" sz="1200" spc="-5">
                <a:latin typeface="宋体"/>
                <a:cs typeface="宋体"/>
              </a:rPr>
              <a:t>间</a:t>
            </a:r>
            <a:r>
              <a:rPr dirty="0" sz="1200">
                <a:latin typeface="宋体"/>
                <a:cs typeface="宋体"/>
              </a:rPr>
              <a:t>、 任何地点、任何形式</a:t>
            </a:r>
            <a:r>
              <a:rPr dirty="0" sz="1200">
                <a:latin typeface="Calibri"/>
                <a:cs typeface="Calibri"/>
              </a:rPr>
              <a:t>”</a:t>
            </a:r>
            <a:r>
              <a:rPr dirty="0" sz="1200">
                <a:latin typeface="宋体"/>
                <a:cs typeface="宋体"/>
              </a:rPr>
              <a:t>的信息通信需求。</a:t>
            </a:r>
            <a:endParaRPr sz="1200">
              <a:latin typeface="宋体"/>
              <a:cs typeface="宋体"/>
            </a:endParaRPr>
          </a:p>
          <a:p>
            <a:pPr marL="317500">
              <a:lnSpc>
                <a:spcPct val="100000"/>
              </a:lnSpc>
              <a:spcBef>
                <a:spcPts val="900"/>
              </a:spcBef>
            </a:pPr>
            <a:r>
              <a:rPr dirty="0" sz="1200">
                <a:latin typeface="Calibri"/>
                <a:cs typeface="Calibri"/>
              </a:rPr>
              <a:t>21</a:t>
            </a:r>
            <a:r>
              <a:rPr dirty="0" sz="1200" spc="0">
                <a:latin typeface="Calibri"/>
                <a:cs typeface="Calibri"/>
              </a:rPr>
              <a:t> </a:t>
            </a:r>
            <a:r>
              <a:rPr dirty="0" sz="1200">
                <a:latin typeface="宋体"/>
                <a:cs typeface="宋体"/>
              </a:rPr>
              <a:t>世纪</a:t>
            </a:r>
            <a:r>
              <a:rPr dirty="0" sz="1200" spc="-315">
                <a:latin typeface="宋体"/>
                <a:cs typeface="宋体"/>
              </a:rPr>
              <a:t> </a:t>
            </a:r>
            <a:r>
              <a:rPr dirty="0" sz="1200">
                <a:latin typeface="Calibri"/>
                <a:cs typeface="Calibri"/>
              </a:rPr>
              <a:t>20</a:t>
            </a:r>
            <a:r>
              <a:rPr dirty="0" sz="1200" spc="10">
                <a:latin typeface="Calibri"/>
                <a:cs typeface="Calibri"/>
              </a:rPr>
              <a:t> </a:t>
            </a:r>
            <a:r>
              <a:rPr dirty="0" sz="1200">
                <a:latin typeface="宋体"/>
                <a:cs typeface="宋体"/>
              </a:rPr>
              <a:t>年代初的第</a:t>
            </a:r>
            <a:r>
              <a:rPr dirty="0" sz="1200" spc="-315">
                <a:latin typeface="宋体"/>
                <a:cs typeface="宋体"/>
              </a:rPr>
              <a:t> </a:t>
            </a:r>
            <a:r>
              <a:rPr dirty="0" sz="1200">
                <a:latin typeface="Calibri"/>
                <a:cs typeface="Calibri"/>
              </a:rPr>
              <a:t>5</a:t>
            </a:r>
            <a:r>
              <a:rPr dirty="0" sz="1200" spc="10">
                <a:latin typeface="Calibri"/>
                <a:cs typeface="Calibri"/>
              </a:rPr>
              <a:t> </a:t>
            </a:r>
            <a:r>
              <a:rPr dirty="0" sz="1200" spc="-195">
                <a:latin typeface="宋体"/>
                <a:cs typeface="宋体"/>
              </a:rPr>
              <a:t>代</a:t>
            </a:r>
            <a:r>
              <a:rPr dirty="0" sz="1200" spc="-50">
                <a:latin typeface="宋体"/>
                <a:cs typeface="宋体"/>
              </a:rPr>
              <a:t>（</a:t>
            </a:r>
            <a:r>
              <a:rPr dirty="0" sz="1200" spc="-50">
                <a:latin typeface="Calibri"/>
                <a:cs typeface="Calibri"/>
              </a:rPr>
              <a:t>5G</a:t>
            </a:r>
            <a:r>
              <a:rPr dirty="0" sz="1200" spc="-50">
                <a:latin typeface="宋体"/>
                <a:cs typeface="宋体"/>
              </a:rPr>
              <a:t>）</a:t>
            </a:r>
            <a:r>
              <a:rPr dirty="0" sz="1200">
                <a:latin typeface="宋体"/>
                <a:cs typeface="宋体"/>
              </a:rPr>
              <a:t>数字移动通信网</a:t>
            </a:r>
            <a:r>
              <a:rPr dirty="0" sz="1200" spc="0">
                <a:latin typeface="宋体"/>
                <a:cs typeface="宋体"/>
              </a:rPr>
              <a:t>络</a:t>
            </a:r>
            <a:r>
              <a:rPr dirty="0" sz="1200">
                <a:latin typeface="宋体"/>
                <a:cs typeface="宋体"/>
              </a:rPr>
              <a:t>商用和卫星通信网络及</a:t>
            </a:r>
            <a:endParaRPr sz="1200">
              <a:latin typeface="宋体"/>
              <a:cs typeface="宋体"/>
            </a:endParaRPr>
          </a:p>
          <a:p>
            <a:pPr algn="just" marL="12700" marR="81915">
              <a:lnSpc>
                <a:spcPct val="162500"/>
              </a:lnSpc>
            </a:pPr>
            <a:r>
              <a:rPr dirty="0" sz="1200" spc="0">
                <a:latin typeface="宋体"/>
                <a:cs typeface="宋体"/>
              </a:rPr>
              <a:t>开</a:t>
            </a:r>
            <a:r>
              <a:rPr dirty="0" sz="1200" spc="10">
                <a:latin typeface="宋体"/>
                <a:cs typeface="宋体"/>
              </a:rPr>
              <a:t>始</a:t>
            </a:r>
            <a:r>
              <a:rPr dirty="0" sz="1200" spc="0">
                <a:latin typeface="宋体"/>
                <a:cs typeface="宋体"/>
              </a:rPr>
              <a:t>研</a:t>
            </a:r>
            <a:r>
              <a:rPr dirty="0" sz="1200" spc="10">
                <a:latin typeface="宋体"/>
                <a:cs typeface="宋体"/>
              </a:rPr>
              <a:t>发</a:t>
            </a:r>
            <a:r>
              <a:rPr dirty="0" sz="1200" spc="0">
                <a:latin typeface="宋体"/>
                <a:cs typeface="宋体"/>
              </a:rPr>
              <a:t>的</a:t>
            </a:r>
            <a:r>
              <a:rPr dirty="0" sz="1200">
                <a:latin typeface="宋体"/>
                <a:cs typeface="宋体"/>
              </a:rPr>
              <a:t>第</a:t>
            </a:r>
            <a:r>
              <a:rPr dirty="0" sz="1200" spc="-270">
                <a:latin typeface="宋体"/>
                <a:cs typeface="宋体"/>
              </a:rPr>
              <a:t> </a:t>
            </a:r>
            <a:r>
              <a:rPr dirty="0" sz="1200">
                <a:latin typeface="Calibri"/>
                <a:cs typeface="Calibri"/>
              </a:rPr>
              <a:t>6</a:t>
            </a:r>
            <a:r>
              <a:rPr dirty="0" sz="1200" spc="55">
                <a:latin typeface="Calibri"/>
                <a:cs typeface="Calibri"/>
              </a:rPr>
              <a:t> </a:t>
            </a:r>
            <a:r>
              <a:rPr dirty="0" sz="1200" spc="0">
                <a:latin typeface="宋体"/>
                <a:cs typeface="宋体"/>
              </a:rPr>
              <a:t>代（</a:t>
            </a:r>
            <a:r>
              <a:rPr dirty="0" sz="1200" spc="0">
                <a:latin typeface="Calibri"/>
                <a:cs typeface="Calibri"/>
              </a:rPr>
              <a:t>6G</a:t>
            </a:r>
            <a:r>
              <a:rPr dirty="0" sz="1200" spc="0">
                <a:latin typeface="宋体"/>
                <a:cs typeface="宋体"/>
              </a:rPr>
              <a:t>）</a:t>
            </a:r>
            <a:r>
              <a:rPr dirty="0" sz="1200" spc="10">
                <a:latin typeface="宋体"/>
                <a:cs typeface="宋体"/>
              </a:rPr>
              <a:t>无</a:t>
            </a:r>
            <a:r>
              <a:rPr dirty="0" sz="1200" spc="0">
                <a:latin typeface="宋体"/>
                <a:cs typeface="宋体"/>
              </a:rPr>
              <a:t>线</a:t>
            </a:r>
            <a:r>
              <a:rPr dirty="0" sz="1200" spc="10">
                <a:latin typeface="宋体"/>
                <a:cs typeface="宋体"/>
              </a:rPr>
              <a:t>通</a:t>
            </a:r>
            <a:r>
              <a:rPr dirty="0" sz="1200" spc="0">
                <a:latin typeface="宋体"/>
                <a:cs typeface="宋体"/>
              </a:rPr>
              <a:t>信</a:t>
            </a:r>
            <a:r>
              <a:rPr dirty="0" sz="1200" spc="10">
                <a:latin typeface="宋体"/>
                <a:cs typeface="宋体"/>
              </a:rPr>
              <a:t>网</a:t>
            </a:r>
            <a:r>
              <a:rPr dirty="0" sz="1200" spc="0">
                <a:latin typeface="宋体"/>
                <a:cs typeface="宋体"/>
              </a:rPr>
              <a:t>络，</a:t>
            </a:r>
            <a:r>
              <a:rPr dirty="0" sz="1200" spc="10">
                <a:latin typeface="宋体"/>
                <a:cs typeface="宋体"/>
              </a:rPr>
              <a:t>无</a:t>
            </a:r>
            <a:r>
              <a:rPr dirty="0" sz="1200" spc="0">
                <a:latin typeface="宋体"/>
                <a:cs typeface="宋体"/>
              </a:rPr>
              <a:t>线</a:t>
            </a:r>
            <a:r>
              <a:rPr dirty="0" sz="1200" spc="10">
                <a:latin typeface="宋体"/>
                <a:cs typeface="宋体"/>
              </a:rPr>
              <a:t>通</a:t>
            </a:r>
            <a:r>
              <a:rPr dirty="0" sz="1200" spc="0">
                <a:latin typeface="宋体"/>
                <a:cs typeface="宋体"/>
              </a:rPr>
              <a:t>信</a:t>
            </a:r>
            <a:r>
              <a:rPr dirty="0" sz="1200" spc="10">
                <a:latin typeface="宋体"/>
                <a:cs typeface="宋体"/>
              </a:rPr>
              <a:t>核</a:t>
            </a:r>
            <a:r>
              <a:rPr dirty="0" sz="1200" spc="0">
                <a:latin typeface="宋体"/>
                <a:cs typeface="宋体"/>
              </a:rPr>
              <a:t>心技</a:t>
            </a:r>
            <a:r>
              <a:rPr dirty="0" sz="1200" spc="10">
                <a:latin typeface="宋体"/>
                <a:cs typeface="宋体"/>
              </a:rPr>
              <a:t>术</a:t>
            </a:r>
            <a:r>
              <a:rPr dirty="0" sz="1200" spc="0">
                <a:latin typeface="宋体"/>
                <a:cs typeface="宋体"/>
              </a:rPr>
              <a:t>的</a:t>
            </a:r>
            <a:r>
              <a:rPr dirty="0" sz="1200" spc="10">
                <a:latin typeface="宋体"/>
                <a:cs typeface="宋体"/>
              </a:rPr>
              <a:t>不</a:t>
            </a:r>
            <a:r>
              <a:rPr dirty="0" sz="1200" spc="0">
                <a:latin typeface="宋体"/>
                <a:cs typeface="宋体"/>
              </a:rPr>
              <a:t>断</a:t>
            </a:r>
            <a:r>
              <a:rPr dirty="0" sz="1200" spc="10">
                <a:latin typeface="宋体"/>
                <a:cs typeface="宋体"/>
              </a:rPr>
              <a:t>进</a:t>
            </a:r>
            <a:r>
              <a:rPr dirty="0" sz="1200" spc="0">
                <a:latin typeface="宋体"/>
                <a:cs typeface="宋体"/>
              </a:rPr>
              <a:t>步正</a:t>
            </a:r>
            <a:r>
              <a:rPr dirty="0" sz="1200" spc="10">
                <a:latin typeface="宋体"/>
                <a:cs typeface="宋体"/>
              </a:rPr>
              <a:t>在</a:t>
            </a:r>
            <a:r>
              <a:rPr dirty="0" sz="1200">
                <a:latin typeface="宋体"/>
                <a:cs typeface="宋体"/>
              </a:rPr>
              <a:t>深 刻地影响和改变人</a:t>
            </a:r>
            <a:r>
              <a:rPr dirty="0" sz="1200" spc="-15">
                <a:latin typeface="宋体"/>
                <a:cs typeface="宋体"/>
              </a:rPr>
              <a:t>、</a:t>
            </a:r>
            <a:r>
              <a:rPr dirty="0" sz="1200">
                <a:latin typeface="宋体"/>
                <a:cs typeface="宋体"/>
              </a:rPr>
              <a:t>建筑物及环境的状态和这三者之间的关系</a:t>
            </a:r>
            <a:r>
              <a:rPr dirty="0" sz="1200" spc="-25">
                <a:latin typeface="宋体"/>
                <a:cs typeface="宋体"/>
              </a:rPr>
              <a:t>。</a:t>
            </a:r>
            <a:r>
              <a:rPr dirty="0" sz="1200">
                <a:latin typeface="宋体"/>
                <a:cs typeface="宋体"/>
              </a:rPr>
              <a:t>目前认为</a:t>
            </a:r>
            <a:r>
              <a:rPr dirty="0" sz="1200" spc="-350">
                <a:latin typeface="宋体"/>
                <a:cs typeface="宋体"/>
              </a:rPr>
              <a:t> </a:t>
            </a:r>
            <a:r>
              <a:rPr dirty="0" sz="1200">
                <a:latin typeface="Calibri"/>
                <a:cs typeface="Calibri"/>
              </a:rPr>
              <a:t>5G</a:t>
            </a:r>
            <a:r>
              <a:rPr dirty="0" sz="1200" spc="-25">
                <a:latin typeface="Calibri"/>
                <a:cs typeface="Calibri"/>
              </a:rPr>
              <a:t> </a:t>
            </a:r>
            <a:r>
              <a:rPr dirty="0" sz="1200">
                <a:latin typeface="宋体"/>
                <a:cs typeface="宋体"/>
              </a:rPr>
              <a:t>是 </a:t>
            </a:r>
            <a:r>
              <a:rPr dirty="0" sz="1200" spc="0">
                <a:latin typeface="宋体"/>
                <a:cs typeface="宋体"/>
              </a:rPr>
              <a:t>人</a:t>
            </a:r>
            <a:r>
              <a:rPr dirty="0" sz="1200">
                <a:latin typeface="宋体"/>
                <a:cs typeface="宋体"/>
              </a:rPr>
              <a:t>工</a:t>
            </a:r>
            <a:r>
              <a:rPr dirty="0" sz="1200" spc="0">
                <a:latin typeface="宋体"/>
                <a:cs typeface="宋体"/>
              </a:rPr>
              <a:t>智</a:t>
            </a:r>
            <a:r>
              <a:rPr dirty="0" sz="1200">
                <a:latin typeface="宋体"/>
                <a:cs typeface="宋体"/>
              </a:rPr>
              <a:t>能</a:t>
            </a:r>
            <a:r>
              <a:rPr dirty="0" sz="1200" spc="0">
                <a:latin typeface="宋体"/>
                <a:cs typeface="宋体"/>
              </a:rPr>
              <a:t>、物</a:t>
            </a:r>
            <a:r>
              <a:rPr dirty="0" sz="1200">
                <a:latin typeface="宋体"/>
                <a:cs typeface="宋体"/>
              </a:rPr>
              <a:t>联</a:t>
            </a:r>
            <a:r>
              <a:rPr dirty="0" sz="1200" spc="0">
                <a:latin typeface="宋体"/>
                <a:cs typeface="宋体"/>
              </a:rPr>
              <a:t>网、云</a:t>
            </a:r>
            <a:r>
              <a:rPr dirty="0" sz="1200">
                <a:latin typeface="宋体"/>
                <a:cs typeface="宋体"/>
              </a:rPr>
              <a:t>计</a:t>
            </a:r>
            <a:r>
              <a:rPr dirty="0" sz="1200" spc="0">
                <a:latin typeface="宋体"/>
                <a:cs typeface="宋体"/>
              </a:rPr>
              <a:t>算、区</a:t>
            </a:r>
            <a:r>
              <a:rPr dirty="0" sz="1200">
                <a:latin typeface="宋体"/>
                <a:cs typeface="宋体"/>
              </a:rPr>
              <a:t>块</a:t>
            </a:r>
            <a:r>
              <a:rPr dirty="0" sz="1200" spc="0">
                <a:latin typeface="宋体"/>
                <a:cs typeface="宋体"/>
              </a:rPr>
              <a:t>链</a:t>
            </a:r>
            <a:r>
              <a:rPr dirty="0" sz="1200">
                <a:latin typeface="宋体"/>
                <a:cs typeface="宋体"/>
              </a:rPr>
              <a:t>、</a:t>
            </a:r>
            <a:r>
              <a:rPr dirty="0" sz="1200" spc="0">
                <a:latin typeface="宋体"/>
                <a:cs typeface="宋体"/>
              </a:rPr>
              <a:t>视</a:t>
            </a:r>
            <a:r>
              <a:rPr dirty="0" sz="1200">
                <a:latin typeface="宋体"/>
                <a:cs typeface="宋体"/>
              </a:rPr>
              <a:t>频</a:t>
            </a:r>
            <a:r>
              <a:rPr dirty="0" sz="1200" spc="0">
                <a:latin typeface="宋体"/>
                <a:cs typeface="宋体"/>
              </a:rPr>
              <a:t>社交等</a:t>
            </a:r>
            <a:r>
              <a:rPr dirty="0" sz="1200">
                <a:latin typeface="宋体"/>
                <a:cs typeface="宋体"/>
              </a:rPr>
              <a:t>新</a:t>
            </a:r>
            <a:r>
              <a:rPr dirty="0" sz="1200" spc="0">
                <a:latin typeface="宋体"/>
                <a:cs typeface="宋体"/>
              </a:rPr>
              <a:t>技术</a:t>
            </a:r>
            <a:r>
              <a:rPr dirty="0" sz="1200">
                <a:latin typeface="宋体"/>
                <a:cs typeface="宋体"/>
              </a:rPr>
              <a:t>新</a:t>
            </a:r>
            <a:r>
              <a:rPr dirty="0" sz="1200" spc="0">
                <a:latin typeface="宋体"/>
                <a:cs typeface="宋体"/>
              </a:rPr>
              <a:t>产业</a:t>
            </a:r>
            <a:r>
              <a:rPr dirty="0" sz="1200">
                <a:latin typeface="宋体"/>
                <a:cs typeface="宋体"/>
              </a:rPr>
              <a:t>的</a:t>
            </a:r>
            <a:r>
              <a:rPr dirty="0" sz="1200" spc="0">
                <a:latin typeface="宋体"/>
                <a:cs typeface="宋体"/>
              </a:rPr>
              <a:t>基础。</a:t>
            </a:r>
            <a:r>
              <a:rPr dirty="0" sz="1200">
                <a:latin typeface="Calibri"/>
                <a:cs typeface="Calibri"/>
              </a:rPr>
              <a:t>5G</a:t>
            </a:r>
            <a:r>
              <a:rPr dirty="0" sz="1200" spc="25">
                <a:latin typeface="Calibri"/>
                <a:cs typeface="Calibri"/>
              </a:rPr>
              <a:t> </a:t>
            </a:r>
            <a:r>
              <a:rPr dirty="0" sz="1200">
                <a:latin typeface="宋体"/>
                <a:cs typeface="宋体"/>
              </a:rPr>
              <a:t>无 线移动通信网络的关键技术主要有：</a:t>
            </a:r>
            <a:endParaRPr sz="1200">
              <a:latin typeface="宋体"/>
              <a:cs typeface="宋体"/>
            </a:endParaRPr>
          </a:p>
          <a:p>
            <a:pPr marL="12700" marR="73025" indent="304800">
              <a:lnSpc>
                <a:spcPct val="162500"/>
              </a:lnSpc>
            </a:pPr>
            <a:r>
              <a:rPr dirty="0" sz="1200">
                <a:latin typeface="宋体"/>
                <a:cs typeface="宋体"/>
              </a:rPr>
              <a:t>超密集异构网络具有网络多元化</a:t>
            </a:r>
            <a:r>
              <a:rPr dirty="0" sz="1200" spc="-120">
                <a:latin typeface="宋体"/>
                <a:cs typeface="宋体"/>
              </a:rPr>
              <a:t>、</a:t>
            </a:r>
            <a:r>
              <a:rPr dirty="0" sz="1200">
                <a:latin typeface="宋体"/>
                <a:cs typeface="宋体"/>
              </a:rPr>
              <a:t>宽带化</a:t>
            </a:r>
            <a:r>
              <a:rPr dirty="0" sz="1200" spc="-110">
                <a:latin typeface="宋体"/>
                <a:cs typeface="宋体"/>
              </a:rPr>
              <a:t>、</a:t>
            </a:r>
            <a:r>
              <a:rPr dirty="0" sz="1200">
                <a:latin typeface="宋体"/>
                <a:cs typeface="宋体"/>
              </a:rPr>
              <a:t>综合化</a:t>
            </a:r>
            <a:r>
              <a:rPr dirty="0" sz="1200" spc="-120">
                <a:latin typeface="宋体"/>
                <a:cs typeface="宋体"/>
              </a:rPr>
              <a:t>、</a:t>
            </a:r>
            <a:r>
              <a:rPr dirty="0" sz="1200">
                <a:latin typeface="宋体"/>
                <a:cs typeface="宋体"/>
              </a:rPr>
              <a:t>智能化的特征</a:t>
            </a:r>
            <a:r>
              <a:rPr dirty="0" sz="1200" spc="-125">
                <a:latin typeface="宋体"/>
                <a:cs typeface="宋体"/>
              </a:rPr>
              <a:t>。</a:t>
            </a:r>
            <a:r>
              <a:rPr dirty="0" sz="1200">
                <a:latin typeface="宋体"/>
                <a:cs typeface="宋体"/>
              </a:rPr>
              <a:t>智能化 的自</a:t>
            </a:r>
            <a:r>
              <a:rPr dirty="0" sz="1200" spc="0">
                <a:latin typeface="宋体"/>
                <a:cs typeface="宋体"/>
              </a:rPr>
              <a:t>组</a:t>
            </a:r>
            <a:r>
              <a:rPr dirty="0" sz="1200">
                <a:latin typeface="宋体"/>
                <a:cs typeface="宋体"/>
              </a:rPr>
              <a:t>织网络</a:t>
            </a:r>
            <a:r>
              <a:rPr dirty="0" sz="1200" spc="-5">
                <a:latin typeface="Calibri"/>
                <a:cs typeface="Calibri"/>
              </a:rPr>
              <a:t>(self-organizing</a:t>
            </a:r>
            <a:r>
              <a:rPr dirty="0" sz="1200" spc="-15">
                <a:latin typeface="Calibri"/>
                <a:cs typeface="Calibri"/>
              </a:rPr>
              <a:t> </a:t>
            </a:r>
            <a:r>
              <a:rPr dirty="0" sz="1200" spc="-35">
                <a:latin typeface="Calibri"/>
                <a:cs typeface="Calibri"/>
              </a:rPr>
              <a:t>network</a:t>
            </a:r>
            <a:r>
              <a:rPr dirty="0" sz="1200" spc="-35">
                <a:latin typeface="宋体"/>
                <a:cs typeface="宋体"/>
              </a:rPr>
              <a:t>，</a:t>
            </a:r>
            <a:r>
              <a:rPr dirty="0" sz="1200" spc="-35">
                <a:latin typeface="Calibri"/>
                <a:cs typeface="Calibri"/>
              </a:rPr>
              <a:t>SON)</a:t>
            </a:r>
            <a:r>
              <a:rPr dirty="0" sz="1200">
                <a:latin typeface="宋体"/>
                <a:cs typeface="宋体"/>
              </a:rPr>
              <a:t>技术</a:t>
            </a:r>
            <a:r>
              <a:rPr dirty="0" sz="1200" spc="0">
                <a:latin typeface="宋体"/>
                <a:cs typeface="宋体"/>
              </a:rPr>
              <a:t>实</a:t>
            </a:r>
            <a:r>
              <a:rPr dirty="0" sz="1200">
                <a:latin typeface="宋体"/>
                <a:cs typeface="宋体"/>
              </a:rPr>
              <a:t>现①网络</a:t>
            </a:r>
            <a:r>
              <a:rPr dirty="0" sz="1200" spc="0">
                <a:latin typeface="宋体"/>
                <a:cs typeface="宋体"/>
              </a:rPr>
              <a:t>部</a:t>
            </a:r>
            <a:r>
              <a:rPr dirty="0" sz="1200">
                <a:latin typeface="宋体"/>
                <a:cs typeface="宋体"/>
              </a:rPr>
              <a:t>署阶段</a:t>
            </a:r>
            <a:r>
              <a:rPr dirty="0" sz="1200" spc="0">
                <a:latin typeface="宋体"/>
                <a:cs typeface="宋体"/>
              </a:rPr>
              <a:t>的</a:t>
            </a:r>
            <a:r>
              <a:rPr dirty="0" sz="1200">
                <a:latin typeface="宋体"/>
                <a:cs typeface="宋体"/>
              </a:rPr>
              <a:t>自规划和</a:t>
            </a:r>
            <a:endParaRPr sz="1200">
              <a:latin typeface="宋体"/>
              <a:cs typeface="宋体"/>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30300" y="9394145"/>
            <a:ext cx="1034415" cy="194945"/>
          </a:xfrm>
          <a:prstGeom prst="rect">
            <a:avLst/>
          </a:prstGeom>
        </p:spPr>
        <p:txBody>
          <a:bodyPr wrap="square" lIns="0" tIns="0" rIns="0" bIns="0" rtlCol="0" vert="horz">
            <a:spAutoFit/>
          </a:bodyPr>
          <a:lstStyle/>
          <a:p>
            <a:pPr marL="12700">
              <a:lnSpc>
                <a:spcPts val="1370"/>
              </a:lnSpc>
            </a:pPr>
            <a:r>
              <a:rPr dirty="0" sz="1200">
                <a:latin typeface="宋体"/>
                <a:cs typeface="宋体"/>
              </a:rPr>
              <a:t>信息空间</a:t>
            </a:r>
            <a:r>
              <a:rPr dirty="0" sz="1200">
                <a:latin typeface="Calibri"/>
                <a:cs typeface="Calibri"/>
              </a:rPr>
              <a:t>[32</a:t>
            </a:r>
            <a:r>
              <a:rPr dirty="0" sz="1200" spc="-20">
                <a:latin typeface="Calibri"/>
                <a:cs typeface="Calibri"/>
              </a:rPr>
              <a:t>]</a:t>
            </a:r>
            <a:r>
              <a:rPr dirty="0" sz="1200">
                <a:latin typeface="宋体"/>
                <a:cs typeface="宋体"/>
              </a:rPr>
              <a:t>。</a:t>
            </a:r>
            <a:endParaRPr sz="1200">
              <a:latin typeface="宋体"/>
              <a:cs typeface="宋体"/>
            </a:endParaRPr>
          </a:p>
        </p:txBody>
      </p:sp>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39</a:t>
            </a:r>
          </a:p>
        </p:txBody>
      </p:sp>
      <p:sp>
        <p:nvSpPr>
          <p:cNvPr id="2" name="object 2"/>
          <p:cNvSpPr txBox="1"/>
          <p:nvPr/>
        </p:nvSpPr>
        <p:spPr>
          <a:xfrm>
            <a:off x="1130300" y="528955"/>
            <a:ext cx="5389880" cy="8755380"/>
          </a:xfrm>
          <a:prstGeom prst="rect">
            <a:avLst/>
          </a:prstGeom>
        </p:spPr>
        <p:txBody>
          <a:bodyPr wrap="square" lIns="0" tIns="12700" rIns="0" bIns="0" rtlCol="0" vert="horz">
            <a:spAutoFit/>
          </a:bodyPr>
          <a:lstStyle/>
          <a:p>
            <a:pPr algn="ctr" marR="8191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90170">
              <a:lnSpc>
                <a:spcPct val="162500"/>
              </a:lnSpc>
            </a:pPr>
            <a:r>
              <a:rPr dirty="0" sz="1200" spc="-5">
                <a:latin typeface="Calibri"/>
                <a:cs typeface="Calibri"/>
              </a:rPr>
              <a:t>distribution</a:t>
            </a:r>
            <a:r>
              <a:rPr dirty="0" sz="1200" spc="50">
                <a:latin typeface="Calibri"/>
                <a:cs typeface="Calibri"/>
              </a:rPr>
              <a:t> </a:t>
            </a:r>
            <a:r>
              <a:rPr dirty="0" sz="1200" spc="-5">
                <a:latin typeface="Calibri"/>
                <a:cs typeface="Calibri"/>
              </a:rPr>
              <a:t>network</a:t>
            </a:r>
            <a:r>
              <a:rPr dirty="0" sz="1200" spc="-5">
                <a:latin typeface="宋体"/>
                <a:cs typeface="宋体"/>
              </a:rPr>
              <a:t>，</a:t>
            </a:r>
            <a:r>
              <a:rPr dirty="0" sz="1200" spc="-5">
                <a:latin typeface="Calibri"/>
                <a:cs typeface="Calibri"/>
              </a:rPr>
              <a:t>CDN)</a:t>
            </a:r>
            <a:r>
              <a:rPr dirty="0" sz="1200" spc="0">
                <a:latin typeface="宋体"/>
                <a:cs typeface="宋体"/>
              </a:rPr>
              <a:t>所构</a:t>
            </a:r>
            <a:r>
              <a:rPr dirty="0" sz="1200">
                <a:latin typeface="宋体"/>
                <a:cs typeface="宋体"/>
              </a:rPr>
              <a:t>成</a:t>
            </a:r>
            <a:r>
              <a:rPr dirty="0" sz="1200" spc="0">
                <a:latin typeface="宋体"/>
                <a:cs typeface="宋体"/>
              </a:rPr>
              <a:t>的虚拟网络</a:t>
            </a:r>
            <a:r>
              <a:rPr dirty="0" sz="1200">
                <a:latin typeface="宋体"/>
                <a:cs typeface="宋体"/>
              </a:rPr>
              <a:t>主</a:t>
            </a:r>
            <a:r>
              <a:rPr dirty="0" sz="1200" spc="0">
                <a:latin typeface="宋体"/>
                <a:cs typeface="宋体"/>
              </a:rPr>
              <a:t>要作用在于</a:t>
            </a:r>
            <a:r>
              <a:rPr dirty="0" sz="1200">
                <a:latin typeface="宋体"/>
                <a:cs typeface="宋体"/>
              </a:rPr>
              <a:t>缓</a:t>
            </a:r>
            <a:r>
              <a:rPr dirty="0" sz="1200" spc="0">
                <a:latin typeface="宋体"/>
                <a:cs typeface="宋体"/>
              </a:rPr>
              <a:t>解网络拥塞</a:t>
            </a:r>
            <a:r>
              <a:rPr dirty="0" sz="1200">
                <a:latin typeface="宋体"/>
                <a:cs typeface="宋体"/>
              </a:rPr>
              <a:t>，</a:t>
            </a:r>
            <a:r>
              <a:rPr dirty="0" sz="1200" spc="0">
                <a:latin typeface="宋体"/>
                <a:cs typeface="宋体"/>
              </a:rPr>
              <a:t>降</a:t>
            </a:r>
            <a:r>
              <a:rPr dirty="0" sz="1200">
                <a:latin typeface="宋体"/>
                <a:cs typeface="宋体"/>
              </a:rPr>
              <a:t>低 网络响应的时间</a:t>
            </a:r>
            <a:r>
              <a:rPr dirty="0" sz="1200" spc="-160">
                <a:latin typeface="宋体"/>
                <a:cs typeface="宋体"/>
              </a:rPr>
              <a:t>，</a:t>
            </a:r>
            <a:r>
              <a:rPr dirty="0" sz="1200">
                <a:latin typeface="宋体"/>
                <a:cs typeface="宋体"/>
              </a:rPr>
              <a:t>提高网络响应的速度</a:t>
            </a:r>
            <a:r>
              <a:rPr dirty="0" sz="1200" spc="-160">
                <a:latin typeface="宋体"/>
                <a:cs typeface="宋体"/>
              </a:rPr>
              <a:t>。</a:t>
            </a:r>
            <a:r>
              <a:rPr dirty="0" sz="1200">
                <a:latin typeface="宋体"/>
                <a:cs typeface="宋体"/>
              </a:rPr>
              <a:t>它主要通过分析处理节点状</a:t>
            </a:r>
            <a:r>
              <a:rPr dirty="0" sz="1200" spc="5">
                <a:latin typeface="宋体"/>
                <a:cs typeface="宋体"/>
              </a:rPr>
              <a:t>态</a:t>
            </a:r>
            <a:r>
              <a:rPr dirty="0" sz="1200" spc="-170">
                <a:latin typeface="宋体"/>
                <a:cs typeface="宋体"/>
              </a:rPr>
              <a:t>、</a:t>
            </a:r>
            <a:r>
              <a:rPr dirty="0" sz="1200">
                <a:latin typeface="宋体"/>
                <a:cs typeface="宋体"/>
              </a:rPr>
              <a:t>负载以 </a:t>
            </a:r>
            <a:r>
              <a:rPr dirty="0" sz="1200" spc="0">
                <a:latin typeface="宋体"/>
                <a:cs typeface="宋体"/>
              </a:rPr>
              <a:t>及用户距离等信息数据，将需要的内容分发到邻近用户</a:t>
            </a:r>
            <a:r>
              <a:rPr dirty="0" sz="1200">
                <a:latin typeface="宋体"/>
                <a:cs typeface="宋体"/>
              </a:rPr>
              <a:t>的</a:t>
            </a:r>
            <a:r>
              <a:rPr dirty="0" sz="1200" spc="-265">
                <a:latin typeface="宋体"/>
                <a:cs typeface="宋体"/>
              </a:rPr>
              <a:t> </a:t>
            </a:r>
            <a:r>
              <a:rPr dirty="0" sz="1200" spc="-5">
                <a:latin typeface="Calibri"/>
                <a:cs typeface="Calibri"/>
              </a:rPr>
              <a:t>CDN</a:t>
            </a:r>
            <a:r>
              <a:rPr dirty="0" sz="1200" spc="50">
                <a:latin typeface="Calibri"/>
                <a:cs typeface="Calibri"/>
              </a:rPr>
              <a:t> </a:t>
            </a:r>
            <a:r>
              <a:rPr dirty="0" sz="1200" spc="0">
                <a:latin typeface="宋体"/>
                <a:cs typeface="宋体"/>
              </a:rPr>
              <a:t>代理服务器上</a:t>
            </a:r>
            <a:r>
              <a:rPr dirty="0" sz="1200">
                <a:latin typeface="宋体"/>
                <a:cs typeface="宋体"/>
              </a:rPr>
              <a:t>，  使</a:t>
            </a:r>
            <a:r>
              <a:rPr dirty="0" sz="1200" spc="-295">
                <a:latin typeface="宋体"/>
                <a:cs typeface="宋体"/>
              </a:rPr>
              <a:t> </a:t>
            </a:r>
            <a:r>
              <a:rPr dirty="0" sz="1200">
                <a:latin typeface="宋体"/>
                <a:cs typeface="宋体"/>
              </a:rPr>
              <a:t>用</a:t>
            </a:r>
            <a:r>
              <a:rPr dirty="0" sz="1200" spc="-305">
                <a:latin typeface="宋体"/>
                <a:cs typeface="宋体"/>
              </a:rPr>
              <a:t> </a:t>
            </a:r>
            <a:r>
              <a:rPr dirty="0" sz="1200">
                <a:latin typeface="宋体"/>
                <a:cs typeface="宋体"/>
              </a:rPr>
              <a:t>户</a:t>
            </a:r>
            <a:r>
              <a:rPr dirty="0" sz="1200" spc="-295">
                <a:latin typeface="宋体"/>
                <a:cs typeface="宋体"/>
              </a:rPr>
              <a:t> </a:t>
            </a:r>
            <a:r>
              <a:rPr dirty="0" sz="1200">
                <a:latin typeface="宋体"/>
                <a:cs typeface="宋体"/>
              </a:rPr>
              <a:t>可</a:t>
            </a:r>
            <a:r>
              <a:rPr dirty="0" sz="1200" spc="-305">
                <a:latin typeface="宋体"/>
                <a:cs typeface="宋体"/>
              </a:rPr>
              <a:t> </a:t>
            </a:r>
            <a:r>
              <a:rPr dirty="0" sz="1200">
                <a:latin typeface="宋体"/>
                <a:cs typeface="宋体"/>
              </a:rPr>
              <a:t>以</a:t>
            </a:r>
            <a:r>
              <a:rPr dirty="0" sz="1200" spc="-295">
                <a:latin typeface="宋体"/>
                <a:cs typeface="宋体"/>
              </a:rPr>
              <a:t> </a:t>
            </a:r>
            <a:r>
              <a:rPr dirty="0" sz="1200">
                <a:latin typeface="宋体"/>
                <a:cs typeface="宋体"/>
              </a:rPr>
              <a:t>就</a:t>
            </a:r>
            <a:r>
              <a:rPr dirty="0" sz="1200" spc="-305">
                <a:latin typeface="宋体"/>
                <a:cs typeface="宋体"/>
              </a:rPr>
              <a:t> </a:t>
            </a:r>
            <a:r>
              <a:rPr dirty="0" sz="1200">
                <a:latin typeface="宋体"/>
                <a:cs typeface="宋体"/>
              </a:rPr>
              <a:t>近</a:t>
            </a:r>
            <a:r>
              <a:rPr dirty="0" sz="1200" spc="-295">
                <a:latin typeface="宋体"/>
                <a:cs typeface="宋体"/>
              </a:rPr>
              <a:t> </a:t>
            </a:r>
            <a:r>
              <a:rPr dirty="0" sz="1200">
                <a:latin typeface="宋体"/>
                <a:cs typeface="宋体"/>
              </a:rPr>
              <a:t>获</a:t>
            </a:r>
            <a:r>
              <a:rPr dirty="0" sz="1200" spc="-295">
                <a:latin typeface="宋体"/>
                <a:cs typeface="宋体"/>
              </a:rPr>
              <a:t> </a:t>
            </a:r>
            <a:r>
              <a:rPr dirty="0" sz="1200">
                <a:latin typeface="宋体"/>
                <a:cs typeface="宋体"/>
              </a:rPr>
              <a:t>得</a:t>
            </a:r>
            <a:r>
              <a:rPr dirty="0" sz="1200" spc="-305">
                <a:latin typeface="宋体"/>
                <a:cs typeface="宋体"/>
              </a:rPr>
              <a:t> </a:t>
            </a:r>
            <a:r>
              <a:rPr dirty="0" sz="1200">
                <a:latin typeface="宋体"/>
                <a:cs typeface="宋体"/>
              </a:rPr>
              <a:t>需</a:t>
            </a:r>
            <a:r>
              <a:rPr dirty="0" sz="1200" spc="-295">
                <a:latin typeface="宋体"/>
                <a:cs typeface="宋体"/>
              </a:rPr>
              <a:t> </a:t>
            </a:r>
            <a:r>
              <a:rPr dirty="0" sz="1200">
                <a:latin typeface="宋体"/>
                <a:cs typeface="宋体"/>
              </a:rPr>
              <a:t>要</a:t>
            </a:r>
            <a:r>
              <a:rPr dirty="0" sz="1200" spc="-305">
                <a:latin typeface="宋体"/>
                <a:cs typeface="宋体"/>
              </a:rPr>
              <a:t> </a:t>
            </a:r>
            <a:r>
              <a:rPr dirty="0" sz="1200">
                <a:latin typeface="宋体"/>
                <a:cs typeface="宋体"/>
              </a:rPr>
              <a:t>的</a:t>
            </a:r>
            <a:r>
              <a:rPr dirty="0" sz="1200" spc="-295">
                <a:latin typeface="宋体"/>
                <a:cs typeface="宋体"/>
              </a:rPr>
              <a:t> </a:t>
            </a:r>
            <a:r>
              <a:rPr dirty="0" sz="1200">
                <a:latin typeface="宋体"/>
                <a:cs typeface="宋体"/>
              </a:rPr>
              <a:t>信</a:t>
            </a:r>
            <a:r>
              <a:rPr dirty="0" sz="1200" spc="-305">
                <a:latin typeface="宋体"/>
                <a:cs typeface="宋体"/>
              </a:rPr>
              <a:t> </a:t>
            </a:r>
            <a:r>
              <a:rPr dirty="0" sz="1200">
                <a:latin typeface="宋体"/>
                <a:cs typeface="宋体"/>
              </a:rPr>
              <a:t>息</a:t>
            </a:r>
            <a:r>
              <a:rPr dirty="0" sz="1200" spc="-295">
                <a:latin typeface="宋体"/>
                <a:cs typeface="宋体"/>
              </a:rPr>
              <a:t> </a:t>
            </a:r>
            <a:r>
              <a:rPr dirty="0" sz="1200">
                <a:latin typeface="宋体"/>
                <a:cs typeface="宋体"/>
              </a:rPr>
              <a:t>。</a:t>
            </a:r>
            <a:r>
              <a:rPr dirty="0" sz="1200" spc="-295">
                <a:latin typeface="宋体"/>
                <a:cs typeface="宋体"/>
              </a:rPr>
              <a:t> </a:t>
            </a:r>
            <a:r>
              <a:rPr dirty="0" sz="1200">
                <a:latin typeface="宋体"/>
                <a:cs typeface="宋体"/>
              </a:rPr>
              <a:t>设</a:t>
            </a:r>
            <a:r>
              <a:rPr dirty="0" sz="1200" spc="-305">
                <a:latin typeface="宋体"/>
                <a:cs typeface="宋体"/>
              </a:rPr>
              <a:t> </a:t>
            </a:r>
            <a:r>
              <a:rPr dirty="0" sz="1200">
                <a:latin typeface="宋体"/>
                <a:cs typeface="宋体"/>
              </a:rPr>
              <a:t>备</a:t>
            </a:r>
            <a:r>
              <a:rPr dirty="0" sz="1200" spc="-295">
                <a:latin typeface="宋体"/>
                <a:cs typeface="宋体"/>
              </a:rPr>
              <a:t> </a:t>
            </a:r>
            <a:r>
              <a:rPr dirty="0" sz="1200">
                <a:latin typeface="宋体"/>
                <a:cs typeface="宋体"/>
              </a:rPr>
              <a:t>到</a:t>
            </a:r>
            <a:r>
              <a:rPr dirty="0" sz="1200" spc="-305">
                <a:latin typeface="宋体"/>
                <a:cs typeface="宋体"/>
              </a:rPr>
              <a:t> </a:t>
            </a:r>
            <a:r>
              <a:rPr dirty="0" sz="1200">
                <a:latin typeface="宋体"/>
                <a:cs typeface="宋体"/>
              </a:rPr>
              <a:t>设</a:t>
            </a:r>
            <a:r>
              <a:rPr dirty="0" sz="1200" spc="-295">
                <a:latin typeface="宋体"/>
                <a:cs typeface="宋体"/>
              </a:rPr>
              <a:t> </a:t>
            </a:r>
            <a:r>
              <a:rPr dirty="0" sz="1200">
                <a:latin typeface="宋体"/>
                <a:cs typeface="宋体"/>
              </a:rPr>
              <a:t>备</a:t>
            </a:r>
            <a:r>
              <a:rPr dirty="0" sz="1200" spc="-305">
                <a:latin typeface="宋体"/>
                <a:cs typeface="宋体"/>
              </a:rPr>
              <a:t> </a:t>
            </a:r>
            <a:r>
              <a:rPr dirty="0" sz="1200">
                <a:latin typeface="宋体"/>
                <a:cs typeface="宋体"/>
              </a:rPr>
              <a:t>通</a:t>
            </a:r>
            <a:r>
              <a:rPr dirty="0" sz="1200" spc="-295">
                <a:latin typeface="宋体"/>
                <a:cs typeface="宋体"/>
              </a:rPr>
              <a:t> </a:t>
            </a:r>
            <a:r>
              <a:rPr dirty="0" sz="1200">
                <a:latin typeface="宋体"/>
                <a:cs typeface="宋体"/>
              </a:rPr>
              <a:t>信</a:t>
            </a:r>
            <a:r>
              <a:rPr dirty="0" sz="1200" spc="-305">
                <a:latin typeface="宋体"/>
                <a:cs typeface="宋体"/>
              </a:rPr>
              <a:t> </a:t>
            </a:r>
            <a:r>
              <a:rPr dirty="0" sz="1200" spc="-5">
                <a:latin typeface="Calibri"/>
                <a:cs typeface="Calibri"/>
              </a:rPr>
              <a:t>(device-to-device</a:t>
            </a:r>
            <a:endParaRPr sz="1200">
              <a:latin typeface="Calibri"/>
              <a:cs typeface="Calibri"/>
            </a:endParaRPr>
          </a:p>
          <a:p>
            <a:pPr marL="12700" marR="17145">
              <a:lnSpc>
                <a:spcPct val="162500"/>
              </a:lnSpc>
            </a:pPr>
            <a:r>
              <a:rPr dirty="0" sz="1200" spc="-5">
                <a:latin typeface="Calibri"/>
                <a:cs typeface="Calibri"/>
              </a:rPr>
              <a:t>communication</a:t>
            </a:r>
            <a:r>
              <a:rPr dirty="0" sz="1200" spc="-5">
                <a:latin typeface="宋体"/>
                <a:cs typeface="宋体"/>
              </a:rPr>
              <a:t>，</a:t>
            </a:r>
            <a:r>
              <a:rPr dirty="0" sz="1200" spc="-5">
                <a:latin typeface="Calibri"/>
                <a:cs typeface="Calibri"/>
              </a:rPr>
              <a:t>D2D)</a:t>
            </a:r>
            <a:r>
              <a:rPr dirty="0" sz="1200" spc="0">
                <a:latin typeface="宋体"/>
                <a:cs typeface="宋体"/>
              </a:rPr>
              <a:t>是一种近距离数据直接传输技术</a:t>
            </a:r>
            <a:r>
              <a:rPr dirty="0" sz="1200" spc="10">
                <a:latin typeface="宋体"/>
                <a:cs typeface="宋体"/>
              </a:rPr>
              <a:t>，</a:t>
            </a:r>
            <a:r>
              <a:rPr dirty="0" sz="1200" spc="0">
                <a:latin typeface="宋体"/>
                <a:cs typeface="宋体"/>
              </a:rPr>
              <a:t>建立在蜂窝系统之上</a:t>
            </a:r>
            <a:r>
              <a:rPr dirty="0" sz="1200">
                <a:latin typeface="宋体"/>
                <a:cs typeface="宋体"/>
              </a:rPr>
              <a:t>，  用以降低设备之间传输的时延</a:t>
            </a:r>
            <a:r>
              <a:rPr dirty="0" sz="1200" spc="-160">
                <a:latin typeface="宋体"/>
                <a:cs typeface="宋体"/>
              </a:rPr>
              <a:t>，</a:t>
            </a:r>
            <a:r>
              <a:rPr dirty="0" sz="1200">
                <a:latin typeface="宋体"/>
                <a:cs typeface="宋体"/>
              </a:rPr>
              <a:t>减少基站的工作量</a:t>
            </a:r>
            <a:r>
              <a:rPr dirty="0" sz="1200" spc="-160">
                <a:latin typeface="宋体"/>
                <a:cs typeface="宋体"/>
              </a:rPr>
              <a:t>，</a:t>
            </a:r>
            <a:r>
              <a:rPr dirty="0" sz="1200">
                <a:latin typeface="宋体"/>
                <a:cs typeface="宋体"/>
              </a:rPr>
              <a:t>降低终端发射时的功</a:t>
            </a:r>
            <a:r>
              <a:rPr dirty="0" sz="1200" spc="0">
                <a:latin typeface="宋体"/>
                <a:cs typeface="宋体"/>
              </a:rPr>
              <a:t>率</a:t>
            </a:r>
            <a:r>
              <a:rPr dirty="0" sz="1200" spc="-170">
                <a:latin typeface="宋体"/>
                <a:cs typeface="宋体"/>
              </a:rPr>
              <a:t>。</a:t>
            </a:r>
            <a:r>
              <a:rPr dirty="0" sz="1200">
                <a:latin typeface="宋体"/>
                <a:cs typeface="宋体"/>
              </a:rPr>
              <a:t>未 </a:t>
            </a:r>
            <a:r>
              <a:rPr dirty="0" sz="1200" spc="10">
                <a:latin typeface="宋体"/>
                <a:cs typeface="宋体"/>
              </a:rPr>
              <a:t>来可以</a:t>
            </a:r>
            <a:r>
              <a:rPr dirty="0" sz="1200" spc="0">
                <a:latin typeface="宋体"/>
                <a:cs typeface="宋体"/>
              </a:rPr>
              <a:t>继</a:t>
            </a:r>
            <a:r>
              <a:rPr dirty="0" sz="1200" spc="10">
                <a:latin typeface="宋体"/>
                <a:cs typeface="宋体"/>
              </a:rPr>
              <a:t>续发展，以</a:t>
            </a:r>
            <a:r>
              <a:rPr dirty="0" sz="1200" spc="0">
                <a:latin typeface="宋体"/>
                <a:cs typeface="宋体"/>
              </a:rPr>
              <a:t>提</a:t>
            </a:r>
            <a:r>
              <a:rPr dirty="0" sz="1200" spc="10">
                <a:latin typeface="宋体"/>
                <a:cs typeface="宋体"/>
              </a:rPr>
              <a:t>升系统性能</a:t>
            </a:r>
            <a:r>
              <a:rPr dirty="0" sz="1200" spc="0">
                <a:latin typeface="宋体"/>
                <a:cs typeface="宋体"/>
              </a:rPr>
              <a:t>、</a:t>
            </a:r>
            <a:r>
              <a:rPr dirty="0" sz="1200" spc="10">
                <a:latin typeface="宋体"/>
                <a:cs typeface="宋体"/>
              </a:rPr>
              <a:t>用户的满意度</a:t>
            </a:r>
            <a:r>
              <a:rPr dirty="0" sz="1200" spc="0">
                <a:latin typeface="宋体"/>
                <a:cs typeface="宋体"/>
              </a:rPr>
              <a:t>和</a:t>
            </a:r>
            <a:r>
              <a:rPr dirty="0" sz="1200" spc="10">
                <a:latin typeface="宋体"/>
                <a:cs typeface="宋体"/>
              </a:rPr>
              <a:t>基站的工作</a:t>
            </a:r>
            <a:r>
              <a:rPr dirty="0" sz="1200" spc="0">
                <a:latin typeface="宋体"/>
                <a:cs typeface="宋体"/>
              </a:rPr>
              <a:t>效</a:t>
            </a:r>
            <a:r>
              <a:rPr dirty="0" sz="1200" spc="10">
                <a:latin typeface="宋体"/>
                <a:cs typeface="宋体"/>
              </a:rPr>
              <a:t>率。广</a:t>
            </a:r>
            <a:r>
              <a:rPr dirty="0" sz="1200" spc="0">
                <a:latin typeface="宋体"/>
                <a:cs typeface="宋体"/>
              </a:rPr>
              <a:t>义</a:t>
            </a:r>
            <a:r>
              <a:rPr dirty="0" sz="1200">
                <a:latin typeface="宋体"/>
                <a:cs typeface="宋体"/>
              </a:rPr>
              <a:t>的 </a:t>
            </a:r>
            <a:r>
              <a:rPr dirty="0" sz="1200" spc="-5">
                <a:latin typeface="Calibri"/>
                <a:cs typeface="Calibri"/>
              </a:rPr>
              <a:t>M2M(machine</a:t>
            </a:r>
            <a:r>
              <a:rPr dirty="0" sz="1200" spc="15">
                <a:latin typeface="Calibri"/>
                <a:cs typeface="Calibri"/>
              </a:rPr>
              <a:t> </a:t>
            </a:r>
            <a:r>
              <a:rPr dirty="0" sz="1200" spc="-5">
                <a:latin typeface="Calibri"/>
                <a:cs typeface="Calibri"/>
              </a:rPr>
              <a:t>to</a:t>
            </a:r>
            <a:r>
              <a:rPr dirty="0" sz="1200" spc="15">
                <a:latin typeface="Calibri"/>
                <a:cs typeface="Calibri"/>
              </a:rPr>
              <a:t> </a:t>
            </a:r>
            <a:r>
              <a:rPr dirty="0" sz="1200">
                <a:latin typeface="Calibri"/>
                <a:cs typeface="Calibri"/>
              </a:rPr>
              <a:t>machine</a:t>
            </a:r>
            <a:r>
              <a:rPr dirty="0" sz="1200">
                <a:latin typeface="宋体"/>
                <a:cs typeface="宋体"/>
              </a:rPr>
              <a:t>，</a:t>
            </a:r>
            <a:r>
              <a:rPr dirty="0" sz="1200">
                <a:latin typeface="Calibri"/>
                <a:cs typeface="Calibri"/>
              </a:rPr>
              <a:t>M2M)</a:t>
            </a:r>
            <a:r>
              <a:rPr dirty="0" sz="1200" spc="0">
                <a:latin typeface="宋体"/>
                <a:cs typeface="宋体"/>
              </a:rPr>
              <a:t>通</a:t>
            </a:r>
            <a:r>
              <a:rPr dirty="0" sz="1200" spc="10">
                <a:latin typeface="宋体"/>
                <a:cs typeface="宋体"/>
              </a:rPr>
              <a:t>信</a:t>
            </a:r>
            <a:r>
              <a:rPr dirty="0" sz="1200" spc="0">
                <a:latin typeface="宋体"/>
                <a:cs typeface="宋体"/>
              </a:rPr>
              <a:t>主</a:t>
            </a:r>
            <a:r>
              <a:rPr dirty="0" sz="1200" spc="10">
                <a:latin typeface="宋体"/>
                <a:cs typeface="宋体"/>
              </a:rPr>
              <a:t>要</a:t>
            </a:r>
            <a:r>
              <a:rPr dirty="0" sz="1200" spc="0">
                <a:latin typeface="宋体"/>
                <a:cs typeface="宋体"/>
              </a:rPr>
              <a:t>是</a:t>
            </a:r>
            <a:r>
              <a:rPr dirty="0" sz="1200" spc="10">
                <a:latin typeface="宋体"/>
                <a:cs typeface="宋体"/>
              </a:rPr>
              <a:t>指</a:t>
            </a:r>
            <a:r>
              <a:rPr dirty="0" sz="1200" spc="0">
                <a:latin typeface="宋体"/>
                <a:cs typeface="宋体"/>
              </a:rPr>
              <a:t>人</a:t>
            </a:r>
            <a:r>
              <a:rPr dirty="0" sz="1200" spc="10">
                <a:latin typeface="宋体"/>
                <a:cs typeface="宋体"/>
              </a:rPr>
              <a:t>、</a:t>
            </a:r>
            <a:r>
              <a:rPr dirty="0" sz="1200" spc="0">
                <a:latin typeface="宋体"/>
                <a:cs typeface="宋体"/>
              </a:rPr>
              <a:t>机</a:t>
            </a:r>
            <a:r>
              <a:rPr dirty="0" sz="1200" spc="10">
                <a:latin typeface="宋体"/>
                <a:cs typeface="宋体"/>
              </a:rPr>
              <a:t>器</a:t>
            </a:r>
            <a:r>
              <a:rPr dirty="0" sz="1200" spc="0">
                <a:latin typeface="宋体"/>
                <a:cs typeface="宋体"/>
              </a:rPr>
              <a:t>与系</a:t>
            </a:r>
            <a:r>
              <a:rPr dirty="0" sz="1200" spc="10">
                <a:latin typeface="宋体"/>
                <a:cs typeface="宋体"/>
              </a:rPr>
              <a:t>统</a:t>
            </a:r>
            <a:r>
              <a:rPr dirty="0" sz="1200" spc="0">
                <a:latin typeface="宋体"/>
                <a:cs typeface="宋体"/>
              </a:rPr>
              <a:t>网</a:t>
            </a:r>
            <a:r>
              <a:rPr dirty="0" sz="1200" spc="10">
                <a:latin typeface="宋体"/>
                <a:cs typeface="宋体"/>
              </a:rPr>
              <a:t>络</a:t>
            </a:r>
            <a:r>
              <a:rPr dirty="0" sz="1200" spc="0">
                <a:latin typeface="宋体"/>
                <a:cs typeface="宋体"/>
              </a:rPr>
              <a:t>之</a:t>
            </a:r>
            <a:r>
              <a:rPr dirty="0" sz="1200" spc="10">
                <a:latin typeface="宋体"/>
                <a:cs typeface="宋体"/>
              </a:rPr>
              <a:t>间</a:t>
            </a:r>
            <a:r>
              <a:rPr dirty="0" sz="1200" spc="0">
                <a:latin typeface="宋体"/>
                <a:cs typeface="宋体"/>
              </a:rPr>
              <a:t>的</a:t>
            </a:r>
            <a:r>
              <a:rPr dirty="0" sz="1200" spc="10">
                <a:latin typeface="宋体"/>
                <a:cs typeface="宋体"/>
              </a:rPr>
              <a:t>信</a:t>
            </a:r>
            <a:r>
              <a:rPr dirty="0" sz="1200">
                <a:latin typeface="宋体"/>
                <a:cs typeface="宋体"/>
              </a:rPr>
              <a:t>息 交流</a:t>
            </a:r>
            <a:r>
              <a:rPr dirty="0" sz="1200" spc="-120">
                <a:latin typeface="宋体"/>
                <a:cs typeface="宋体"/>
              </a:rPr>
              <a:t>，</a:t>
            </a:r>
            <a:r>
              <a:rPr dirty="0" sz="1200">
                <a:latin typeface="宋体"/>
                <a:cs typeface="宋体"/>
              </a:rPr>
              <a:t>包含了三者之间的所有通信技术</a:t>
            </a:r>
            <a:r>
              <a:rPr dirty="0" sz="1200" spc="-110">
                <a:latin typeface="宋体"/>
                <a:cs typeface="宋体"/>
              </a:rPr>
              <a:t>。</a:t>
            </a:r>
            <a:r>
              <a:rPr dirty="0" sz="1200">
                <a:latin typeface="宋体"/>
                <a:cs typeface="宋体"/>
              </a:rPr>
              <a:t>现如今智能电网</a:t>
            </a:r>
            <a:r>
              <a:rPr dirty="0" sz="1200" spc="-120">
                <a:latin typeface="宋体"/>
                <a:cs typeface="宋体"/>
              </a:rPr>
              <a:t>、</a:t>
            </a:r>
            <a:r>
              <a:rPr dirty="0" sz="1200">
                <a:latin typeface="宋体"/>
                <a:cs typeface="宋体"/>
              </a:rPr>
              <a:t>城市信息化</a:t>
            </a:r>
            <a:r>
              <a:rPr dirty="0" sz="1200" spc="-125">
                <a:latin typeface="宋体"/>
                <a:cs typeface="宋体"/>
              </a:rPr>
              <a:t>、</a:t>
            </a:r>
            <a:r>
              <a:rPr dirty="0" sz="1200">
                <a:latin typeface="宋体"/>
                <a:cs typeface="宋体"/>
              </a:rPr>
              <a:t>环境与 安全监测等领域都实现了</a:t>
            </a:r>
            <a:r>
              <a:rPr dirty="0" sz="1200" spc="-325">
                <a:latin typeface="宋体"/>
                <a:cs typeface="宋体"/>
              </a:rPr>
              <a:t> </a:t>
            </a:r>
            <a:r>
              <a:rPr dirty="0" sz="1200">
                <a:latin typeface="Calibri"/>
                <a:cs typeface="Calibri"/>
              </a:rPr>
              <a:t>M2M</a:t>
            </a:r>
            <a:r>
              <a:rPr dirty="0" sz="1200" spc="-5">
                <a:latin typeface="Calibri"/>
                <a:cs typeface="Calibri"/>
              </a:rPr>
              <a:t> </a:t>
            </a:r>
            <a:r>
              <a:rPr dirty="0" sz="1200">
                <a:latin typeface="宋体"/>
                <a:cs typeface="宋体"/>
              </a:rPr>
              <a:t>通信网络的商业化</a:t>
            </a:r>
            <a:r>
              <a:rPr dirty="0" sz="1200" spc="-300">
                <a:latin typeface="宋体"/>
                <a:cs typeface="宋体"/>
              </a:rPr>
              <a:t>。</a:t>
            </a:r>
            <a:r>
              <a:rPr dirty="0" sz="1200">
                <a:latin typeface="宋体"/>
                <a:cs typeface="宋体"/>
              </a:rPr>
              <a:t>而在</a:t>
            </a:r>
            <a:r>
              <a:rPr dirty="0" sz="1200" spc="-315">
                <a:latin typeface="宋体"/>
                <a:cs typeface="宋体"/>
              </a:rPr>
              <a:t> </a:t>
            </a:r>
            <a:r>
              <a:rPr dirty="0" sz="1200">
                <a:latin typeface="Calibri"/>
                <a:cs typeface="Calibri"/>
              </a:rPr>
              <a:t>5G </a:t>
            </a:r>
            <a:r>
              <a:rPr dirty="0" sz="1200">
                <a:latin typeface="宋体"/>
                <a:cs typeface="宋体"/>
              </a:rPr>
              <a:t>应用落地的过程中，  可以预测未来在人工智能和云</a:t>
            </a:r>
            <a:r>
              <a:rPr dirty="0" sz="1200" spc="0">
                <a:latin typeface="宋体"/>
                <a:cs typeface="宋体"/>
              </a:rPr>
              <a:t>计</a:t>
            </a:r>
            <a:r>
              <a:rPr dirty="0" sz="1200">
                <a:latin typeface="宋体"/>
                <a:cs typeface="宋体"/>
              </a:rPr>
              <a:t>算技术的赋能</a:t>
            </a:r>
            <a:r>
              <a:rPr dirty="0" sz="1200" spc="-15">
                <a:latin typeface="宋体"/>
                <a:cs typeface="宋体"/>
              </a:rPr>
              <a:t>下</a:t>
            </a:r>
            <a:r>
              <a:rPr dirty="0" sz="1200" spc="-165">
                <a:latin typeface="宋体"/>
                <a:cs typeface="宋体"/>
              </a:rPr>
              <a:t>，</a:t>
            </a:r>
            <a:r>
              <a:rPr dirty="0" sz="1200" spc="-165">
                <a:latin typeface="Calibri"/>
                <a:cs typeface="Calibri"/>
              </a:rPr>
              <a:t>6G</a:t>
            </a:r>
            <a:r>
              <a:rPr dirty="0" sz="1200" spc="-100">
                <a:latin typeface="Calibri"/>
                <a:cs typeface="Calibri"/>
              </a:rPr>
              <a:t> </a:t>
            </a:r>
            <a:r>
              <a:rPr dirty="0" sz="1200">
                <a:latin typeface="宋体"/>
                <a:cs typeface="宋体"/>
              </a:rPr>
              <a:t>无线通信网络将会比</a:t>
            </a:r>
            <a:r>
              <a:rPr dirty="0" sz="1200" spc="-320">
                <a:latin typeface="宋体"/>
                <a:cs typeface="宋体"/>
              </a:rPr>
              <a:t> </a:t>
            </a:r>
            <a:r>
              <a:rPr dirty="0" sz="1200">
                <a:latin typeface="Calibri"/>
                <a:cs typeface="Calibri"/>
              </a:rPr>
              <a:t>5G</a:t>
            </a:r>
            <a:r>
              <a:rPr dirty="0" sz="1200" spc="0">
                <a:latin typeface="Calibri"/>
                <a:cs typeface="Calibri"/>
              </a:rPr>
              <a:t> </a:t>
            </a:r>
            <a:r>
              <a:rPr dirty="0" sz="1200">
                <a:latin typeface="宋体"/>
                <a:cs typeface="宋体"/>
              </a:rPr>
              <a:t>在 传输速率、智能程度、学习能力上更加凸显对人与环境可持续发展上的价值。</a:t>
            </a:r>
            <a:endParaRPr sz="1200">
              <a:latin typeface="宋体"/>
              <a:cs typeface="宋体"/>
            </a:endParaRPr>
          </a:p>
          <a:p>
            <a:pPr marL="317500">
              <a:lnSpc>
                <a:spcPct val="100000"/>
              </a:lnSpc>
              <a:spcBef>
                <a:spcPts val="900"/>
              </a:spcBef>
            </a:pPr>
            <a:r>
              <a:rPr dirty="0" sz="1200">
                <a:latin typeface="Calibri"/>
                <a:cs typeface="Calibri"/>
              </a:rPr>
              <a:t>5G</a:t>
            </a:r>
            <a:r>
              <a:rPr dirty="0" sz="1200" spc="135">
                <a:latin typeface="Calibri"/>
                <a:cs typeface="Calibri"/>
              </a:rPr>
              <a:t> </a:t>
            </a:r>
            <a:r>
              <a:rPr dirty="0" sz="1200" spc="100">
                <a:latin typeface="宋体"/>
                <a:cs typeface="宋体"/>
              </a:rPr>
              <a:t>甚</a:t>
            </a:r>
            <a:r>
              <a:rPr dirty="0" sz="1200">
                <a:latin typeface="宋体"/>
                <a:cs typeface="宋体"/>
              </a:rPr>
              <a:t>至</a:t>
            </a:r>
            <a:r>
              <a:rPr dirty="0" sz="1200" spc="-190">
                <a:latin typeface="宋体"/>
                <a:cs typeface="宋体"/>
              </a:rPr>
              <a:t> </a:t>
            </a:r>
            <a:r>
              <a:rPr dirty="0" sz="1200">
                <a:latin typeface="Calibri"/>
                <a:cs typeface="Calibri"/>
              </a:rPr>
              <a:t>6G</a:t>
            </a:r>
            <a:r>
              <a:rPr dirty="0" sz="1200" spc="130">
                <a:latin typeface="Calibri"/>
                <a:cs typeface="Calibri"/>
              </a:rPr>
              <a:t> </a:t>
            </a:r>
            <a:r>
              <a:rPr dirty="0" sz="1200" spc="100">
                <a:latin typeface="宋体"/>
                <a:cs typeface="宋体"/>
              </a:rPr>
              <a:t>无</a:t>
            </a:r>
            <a:r>
              <a:rPr dirty="0" sz="1200" spc="110">
                <a:latin typeface="宋体"/>
                <a:cs typeface="宋体"/>
              </a:rPr>
              <a:t>线</a:t>
            </a:r>
            <a:r>
              <a:rPr dirty="0" sz="1200" spc="100">
                <a:latin typeface="宋体"/>
                <a:cs typeface="宋体"/>
              </a:rPr>
              <a:t>通信网</a:t>
            </a:r>
            <a:r>
              <a:rPr dirty="0" sz="1200" spc="110">
                <a:latin typeface="宋体"/>
                <a:cs typeface="宋体"/>
              </a:rPr>
              <a:t>络</a:t>
            </a:r>
            <a:r>
              <a:rPr dirty="0" sz="1200" spc="100">
                <a:latin typeface="宋体"/>
                <a:cs typeface="宋体"/>
              </a:rPr>
              <a:t>技术发</a:t>
            </a:r>
            <a:r>
              <a:rPr dirty="0" sz="1200" spc="110">
                <a:latin typeface="宋体"/>
                <a:cs typeface="宋体"/>
              </a:rPr>
              <a:t>展</a:t>
            </a:r>
            <a:r>
              <a:rPr dirty="0" sz="1200" spc="100">
                <a:latin typeface="宋体"/>
                <a:cs typeface="宋体"/>
              </a:rPr>
              <a:t>中</a:t>
            </a:r>
            <a:r>
              <a:rPr dirty="0" sz="1200">
                <a:latin typeface="宋体"/>
                <a:cs typeface="宋体"/>
              </a:rPr>
              <a:t>，</a:t>
            </a:r>
            <a:r>
              <a:rPr dirty="0" sz="1200" spc="-495">
                <a:latin typeface="宋体"/>
                <a:cs typeface="宋体"/>
              </a:rPr>
              <a:t> </a:t>
            </a:r>
            <a:r>
              <a:rPr dirty="0" sz="1200" spc="100">
                <a:latin typeface="宋体"/>
                <a:cs typeface="宋体"/>
              </a:rPr>
              <a:t>有</a:t>
            </a:r>
            <a:r>
              <a:rPr dirty="0" sz="1200" spc="110">
                <a:latin typeface="宋体"/>
                <a:cs typeface="宋体"/>
              </a:rPr>
              <a:t>一</a:t>
            </a:r>
            <a:r>
              <a:rPr dirty="0" sz="1200" spc="100">
                <a:latin typeface="宋体"/>
                <a:cs typeface="宋体"/>
              </a:rPr>
              <a:t>个重要</a:t>
            </a:r>
            <a:r>
              <a:rPr dirty="0" sz="1200" spc="110">
                <a:latin typeface="宋体"/>
                <a:cs typeface="宋体"/>
              </a:rPr>
              <a:t>分</a:t>
            </a:r>
            <a:r>
              <a:rPr dirty="0" sz="1200" spc="100">
                <a:latin typeface="宋体"/>
                <a:cs typeface="宋体"/>
              </a:rPr>
              <a:t>支</a:t>
            </a:r>
            <a:r>
              <a:rPr dirty="0" sz="1200" spc="110">
                <a:latin typeface="宋体"/>
                <a:cs typeface="宋体"/>
              </a:rPr>
              <a:t>是</a:t>
            </a:r>
            <a:r>
              <a:rPr dirty="0" sz="1200" spc="100">
                <a:latin typeface="宋体"/>
                <a:cs typeface="宋体"/>
              </a:rPr>
              <a:t>窄带物</a:t>
            </a:r>
            <a:r>
              <a:rPr dirty="0" sz="1200" spc="110">
                <a:latin typeface="宋体"/>
                <a:cs typeface="宋体"/>
              </a:rPr>
              <a:t>联</a:t>
            </a:r>
            <a:r>
              <a:rPr dirty="0" sz="1200">
                <a:latin typeface="宋体"/>
                <a:cs typeface="宋体"/>
              </a:rPr>
              <a:t>网</a:t>
            </a:r>
            <a:endParaRPr sz="1200">
              <a:latin typeface="宋体"/>
              <a:cs typeface="宋体"/>
            </a:endParaRPr>
          </a:p>
          <a:p>
            <a:pPr marL="12700" marR="72390">
              <a:lnSpc>
                <a:spcPct val="187500"/>
              </a:lnSpc>
              <a:spcBef>
                <a:spcPts val="60"/>
              </a:spcBef>
            </a:pPr>
            <a:r>
              <a:rPr dirty="0" sz="1200" spc="-5">
                <a:latin typeface="宋体"/>
                <a:cs typeface="宋体"/>
              </a:rPr>
              <a:t>（</a:t>
            </a:r>
            <a:r>
              <a:rPr dirty="0" sz="1200" spc="-5">
                <a:latin typeface="Calibri"/>
                <a:cs typeface="Calibri"/>
              </a:rPr>
              <a:t>Narrow</a:t>
            </a:r>
            <a:r>
              <a:rPr dirty="0" sz="1200" spc="5">
                <a:latin typeface="Calibri"/>
                <a:cs typeface="Calibri"/>
              </a:rPr>
              <a:t> </a:t>
            </a:r>
            <a:r>
              <a:rPr dirty="0" sz="1200" spc="-5">
                <a:latin typeface="Calibri"/>
                <a:cs typeface="Calibri"/>
              </a:rPr>
              <a:t>Band</a:t>
            </a:r>
            <a:r>
              <a:rPr dirty="0" sz="1200" spc="25">
                <a:latin typeface="Calibri"/>
                <a:cs typeface="Calibri"/>
              </a:rPr>
              <a:t> </a:t>
            </a:r>
            <a:r>
              <a:rPr dirty="0" sz="1200" spc="-10">
                <a:latin typeface="Calibri"/>
                <a:cs typeface="Calibri"/>
              </a:rPr>
              <a:t>Internet</a:t>
            </a:r>
            <a:r>
              <a:rPr dirty="0" sz="1200" spc="5">
                <a:latin typeface="Calibri"/>
                <a:cs typeface="Calibri"/>
              </a:rPr>
              <a:t> </a:t>
            </a:r>
            <a:r>
              <a:rPr dirty="0" sz="1200">
                <a:latin typeface="Calibri"/>
                <a:cs typeface="Calibri"/>
              </a:rPr>
              <a:t>of</a:t>
            </a:r>
            <a:r>
              <a:rPr dirty="0" sz="1200" spc="25">
                <a:latin typeface="Calibri"/>
                <a:cs typeface="Calibri"/>
              </a:rPr>
              <a:t> </a:t>
            </a:r>
            <a:r>
              <a:rPr dirty="0" sz="1200" spc="-5">
                <a:latin typeface="Calibri"/>
                <a:cs typeface="Calibri"/>
              </a:rPr>
              <a:t>Things,</a:t>
            </a:r>
            <a:r>
              <a:rPr dirty="0" sz="1200" spc="15">
                <a:latin typeface="Calibri"/>
                <a:cs typeface="Calibri"/>
              </a:rPr>
              <a:t> </a:t>
            </a:r>
            <a:r>
              <a:rPr dirty="0" sz="1200" spc="-90">
                <a:latin typeface="Calibri"/>
                <a:cs typeface="Calibri"/>
              </a:rPr>
              <a:t>NB-IoT</a:t>
            </a:r>
            <a:r>
              <a:rPr dirty="0" sz="1200" spc="-90">
                <a:latin typeface="宋体"/>
                <a:cs typeface="宋体"/>
              </a:rPr>
              <a:t>）</a:t>
            </a:r>
            <a:r>
              <a:rPr dirty="0" sz="1200" spc="0">
                <a:latin typeface="宋体"/>
                <a:cs typeface="宋体"/>
              </a:rPr>
              <a:t>通信技术</a:t>
            </a:r>
            <a:r>
              <a:rPr dirty="0" sz="1200" spc="-600">
                <a:latin typeface="宋体"/>
                <a:cs typeface="宋体"/>
              </a:rPr>
              <a:t>。</a:t>
            </a:r>
            <a:r>
              <a:rPr dirty="0" sz="1200" spc="-5">
                <a:latin typeface="Calibri"/>
                <a:cs typeface="Calibri"/>
              </a:rPr>
              <a:t>NB-IoT</a:t>
            </a:r>
            <a:r>
              <a:rPr dirty="0" sz="1200" spc="15">
                <a:latin typeface="Calibri"/>
                <a:cs typeface="Calibri"/>
              </a:rPr>
              <a:t> </a:t>
            </a:r>
            <a:r>
              <a:rPr dirty="0" sz="1200">
                <a:latin typeface="宋体"/>
                <a:cs typeface="宋体"/>
              </a:rPr>
              <a:t>是</a:t>
            </a:r>
            <a:r>
              <a:rPr dirty="0" sz="1200" spc="-325">
                <a:latin typeface="宋体"/>
                <a:cs typeface="宋体"/>
              </a:rPr>
              <a:t> </a:t>
            </a:r>
            <a:r>
              <a:rPr dirty="0" sz="1200" spc="-5">
                <a:latin typeface="Calibri"/>
                <a:cs typeface="Calibri"/>
              </a:rPr>
              <a:t>3GPP(3</a:t>
            </a:r>
            <a:r>
              <a:rPr dirty="0" baseline="29411" sz="1275" spc="-7">
                <a:latin typeface="Calibri"/>
                <a:cs typeface="Calibri"/>
              </a:rPr>
              <a:t>rd</a:t>
            </a:r>
            <a:r>
              <a:rPr dirty="0" baseline="29411" sz="1275" spc="150">
                <a:latin typeface="Calibri"/>
                <a:cs typeface="Calibri"/>
              </a:rPr>
              <a:t> </a:t>
            </a:r>
            <a:r>
              <a:rPr dirty="0" sz="1200" spc="-10">
                <a:latin typeface="Calibri"/>
                <a:cs typeface="Calibri"/>
              </a:rPr>
              <a:t>Generation  Partnership Project)</a:t>
            </a:r>
            <a:r>
              <a:rPr dirty="0" sz="1200">
                <a:latin typeface="宋体"/>
                <a:cs typeface="宋体"/>
              </a:rPr>
              <a:t>支持的</a:t>
            </a:r>
            <a:r>
              <a:rPr dirty="0" sz="1200" spc="0">
                <a:latin typeface="宋体"/>
                <a:cs typeface="宋体"/>
              </a:rPr>
              <a:t>使</a:t>
            </a:r>
            <a:r>
              <a:rPr dirty="0" sz="1200">
                <a:latin typeface="宋体"/>
                <a:cs typeface="宋体"/>
              </a:rPr>
              <a:t>用授权频段</a:t>
            </a:r>
            <a:r>
              <a:rPr dirty="0" sz="1200" spc="0">
                <a:latin typeface="宋体"/>
                <a:cs typeface="宋体"/>
              </a:rPr>
              <a:t>的</a:t>
            </a:r>
            <a:r>
              <a:rPr dirty="0" sz="1200">
                <a:latin typeface="宋体"/>
                <a:cs typeface="宋体"/>
              </a:rPr>
              <a:t>无线接入技</a:t>
            </a:r>
            <a:r>
              <a:rPr dirty="0" sz="1200" spc="0">
                <a:latin typeface="宋体"/>
                <a:cs typeface="宋体"/>
              </a:rPr>
              <a:t>术</a:t>
            </a:r>
            <a:r>
              <a:rPr dirty="0" sz="1200" spc="-565">
                <a:latin typeface="宋体"/>
                <a:cs typeface="宋体"/>
              </a:rPr>
              <a:t>，</a:t>
            </a:r>
            <a:r>
              <a:rPr dirty="0" sz="1200">
                <a:latin typeface="宋体"/>
                <a:cs typeface="宋体"/>
              </a:rPr>
              <a:t>属于低</a:t>
            </a:r>
            <a:r>
              <a:rPr dirty="0" sz="1200" spc="0">
                <a:latin typeface="宋体"/>
                <a:cs typeface="宋体"/>
              </a:rPr>
              <a:t>功</a:t>
            </a:r>
            <a:r>
              <a:rPr dirty="0" sz="1200">
                <a:latin typeface="宋体"/>
                <a:cs typeface="宋体"/>
              </a:rPr>
              <a:t>耗广域物联网</a:t>
            </a:r>
            <a:endParaRPr sz="1200">
              <a:latin typeface="宋体"/>
              <a:cs typeface="宋体"/>
            </a:endParaRPr>
          </a:p>
          <a:p>
            <a:pPr marL="12700" marR="5080">
              <a:lnSpc>
                <a:spcPct val="162500"/>
              </a:lnSpc>
            </a:pPr>
            <a:r>
              <a:rPr dirty="0" sz="1200" spc="-10">
                <a:latin typeface="宋体"/>
                <a:cs typeface="宋体"/>
              </a:rPr>
              <a:t>（</a:t>
            </a:r>
            <a:r>
              <a:rPr dirty="0" sz="1200" spc="-10">
                <a:latin typeface="Calibri"/>
                <a:cs typeface="Calibri"/>
              </a:rPr>
              <a:t>Low-Power</a:t>
            </a:r>
            <a:r>
              <a:rPr dirty="0" sz="1200" spc="0">
                <a:latin typeface="Calibri"/>
                <a:cs typeface="Calibri"/>
              </a:rPr>
              <a:t> </a:t>
            </a:r>
            <a:r>
              <a:rPr dirty="0" sz="1200" spc="-5">
                <a:latin typeface="Calibri"/>
                <a:cs typeface="Calibri"/>
              </a:rPr>
              <a:t>Wide-Area</a:t>
            </a:r>
            <a:r>
              <a:rPr dirty="0" sz="1200" spc="0">
                <a:latin typeface="Calibri"/>
                <a:cs typeface="Calibri"/>
              </a:rPr>
              <a:t> </a:t>
            </a:r>
            <a:r>
              <a:rPr dirty="0" sz="1200" spc="-5">
                <a:latin typeface="Calibri"/>
                <a:cs typeface="Calibri"/>
              </a:rPr>
              <a:t>Network,</a:t>
            </a:r>
            <a:r>
              <a:rPr dirty="0" sz="1200" spc="0">
                <a:latin typeface="Calibri"/>
                <a:cs typeface="Calibri"/>
              </a:rPr>
              <a:t> </a:t>
            </a:r>
            <a:r>
              <a:rPr dirty="0" sz="1200" spc="-85">
                <a:latin typeface="Calibri"/>
                <a:cs typeface="Calibri"/>
              </a:rPr>
              <a:t>LPWAN</a:t>
            </a:r>
            <a:r>
              <a:rPr dirty="0" sz="1200" spc="-85">
                <a:latin typeface="宋体"/>
                <a:cs typeface="宋体"/>
              </a:rPr>
              <a:t>）</a:t>
            </a:r>
            <a:r>
              <a:rPr dirty="0" sz="1200">
                <a:latin typeface="宋体"/>
                <a:cs typeface="宋体"/>
              </a:rPr>
              <a:t>领</a:t>
            </a:r>
            <a:r>
              <a:rPr dirty="0" sz="1200" spc="0">
                <a:latin typeface="宋体"/>
                <a:cs typeface="宋体"/>
              </a:rPr>
              <a:t>域</a:t>
            </a:r>
            <a:r>
              <a:rPr dirty="0" sz="1200">
                <a:latin typeface="宋体"/>
                <a:cs typeface="宋体"/>
              </a:rPr>
              <a:t>范</a:t>
            </a:r>
            <a:r>
              <a:rPr dirty="0" sz="1200" spc="0">
                <a:latin typeface="宋体"/>
                <a:cs typeface="宋体"/>
              </a:rPr>
              <a:t>畴</a:t>
            </a:r>
            <a:r>
              <a:rPr dirty="0" sz="1200" spc="-409">
                <a:latin typeface="宋体"/>
                <a:cs typeface="宋体"/>
              </a:rPr>
              <a:t>，</a:t>
            </a:r>
            <a:r>
              <a:rPr dirty="0" sz="1200">
                <a:latin typeface="宋体"/>
                <a:cs typeface="宋体"/>
              </a:rPr>
              <a:t>只</a:t>
            </a:r>
            <a:r>
              <a:rPr dirty="0" sz="1200" spc="0">
                <a:latin typeface="宋体"/>
                <a:cs typeface="宋体"/>
              </a:rPr>
              <a:t>消</a:t>
            </a:r>
            <a:r>
              <a:rPr dirty="0" sz="1200">
                <a:latin typeface="宋体"/>
                <a:cs typeface="宋体"/>
              </a:rPr>
              <a:t>耗</a:t>
            </a:r>
            <a:r>
              <a:rPr dirty="0" sz="1200" spc="0">
                <a:latin typeface="宋体"/>
                <a:cs typeface="宋体"/>
              </a:rPr>
              <a:t>大</a:t>
            </a:r>
            <a:r>
              <a:rPr dirty="0" sz="1200">
                <a:latin typeface="宋体"/>
                <a:cs typeface="宋体"/>
              </a:rPr>
              <a:t>约</a:t>
            </a:r>
            <a:r>
              <a:rPr dirty="0" sz="1200" spc="-300">
                <a:latin typeface="宋体"/>
                <a:cs typeface="宋体"/>
              </a:rPr>
              <a:t> </a:t>
            </a:r>
            <a:r>
              <a:rPr dirty="0" sz="1200" spc="-5">
                <a:latin typeface="Calibri"/>
                <a:cs typeface="Calibri"/>
              </a:rPr>
              <a:t>180kHz</a:t>
            </a:r>
            <a:r>
              <a:rPr dirty="0" sz="1200" spc="25">
                <a:latin typeface="Calibri"/>
                <a:cs typeface="Calibri"/>
              </a:rPr>
              <a:t> </a:t>
            </a:r>
            <a:r>
              <a:rPr dirty="0" sz="1200">
                <a:latin typeface="宋体"/>
                <a:cs typeface="宋体"/>
              </a:rPr>
              <a:t>的</a:t>
            </a:r>
            <a:r>
              <a:rPr dirty="0" sz="1200" spc="0">
                <a:latin typeface="宋体"/>
                <a:cs typeface="宋体"/>
              </a:rPr>
              <a:t>带</a:t>
            </a:r>
            <a:r>
              <a:rPr dirty="0" sz="1200">
                <a:latin typeface="宋体"/>
                <a:cs typeface="宋体"/>
              </a:rPr>
              <a:t>宽，  基于运营商基础设施建设</a:t>
            </a:r>
            <a:r>
              <a:rPr dirty="0" sz="1200" spc="-120">
                <a:latin typeface="宋体"/>
                <a:cs typeface="宋体"/>
              </a:rPr>
              <a:t>，</a:t>
            </a:r>
            <a:r>
              <a:rPr dirty="0" sz="1200">
                <a:latin typeface="宋体"/>
                <a:cs typeface="宋体"/>
              </a:rPr>
              <a:t>采取带内</a:t>
            </a:r>
            <a:r>
              <a:rPr dirty="0" sz="1200" spc="-120">
                <a:latin typeface="宋体"/>
                <a:cs typeface="宋体"/>
              </a:rPr>
              <a:t>、</a:t>
            </a:r>
            <a:r>
              <a:rPr dirty="0" sz="1200">
                <a:latin typeface="宋体"/>
                <a:cs typeface="宋体"/>
              </a:rPr>
              <a:t>保护</a:t>
            </a:r>
            <a:r>
              <a:rPr dirty="0" sz="1200" spc="0">
                <a:latin typeface="宋体"/>
                <a:cs typeface="宋体"/>
              </a:rPr>
              <a:t>带</a:t>
            </a:r>
            <a:r>
              <a:rPr dirty="0" sz="1200" spc="-120">
                <a:latin typeface="宋体"/>
                <a:cs typeface="宋体"/>
              </a:rPr>
              <a:t>、</a:t>
            </a:r>
            <a:r>
              <a:rPr dirty="0" sz="1200">
                <a:latin typeface="宋体"/>
                <a:cs typeface="宋体"/>
              </a:rPr>
              <a:t>独立部署三种方式</a:t>
            </a:r>
            <a:r>
              <a:rPr dirty="0" sz="1200" spc="-120">
                <a:latin typeface="宋体"/>
                <a:cs typeface="宋体"/>
              </a:rPr>
              <a:t>，</a:t>
            </a:r>
            <a:r>
              <a:rPr dirty="0" sz="1200">
                <a:latin typeface="宋体"/>
                <a:cs typeface="宋体"/>
              </a:rPr>
              <a:t>与现有的网 络共存</a:t>
            </a:r>
            <a:r>
              <a:rPr dirty="0" sz="1200" spc="-240">
                <a:latin typeface="宋体"/>
                <a:cs typeface="宋体"/>
              </a:rPr>
              <a:t>，</a:t>
            </a:r>
            <a:r>
              <a:rPr dirty="0" sz="1200">
                <a:latin typeface="宋体"/>
                <a:cs typeface="宋体"/>
              </a:rPr>
              <a:t>为物联网中的海量连接设备提供网络连接</a:t>
            </a:r>
            <a:r>
              <a:rPr dirty="0" sz="1200" spc="-229">
                <a:latin typeface="宋体"/>
                <a:cs typeface="宋体"/>
              </a:rPr>
              <a:t>，</a:t>
            </a:r>
            <a:r>
              <a:rPr dirty="0" sz="1200">
                <a:latin typeface="宋体"/>
                <a:cs typeface="宋体"/>
              </a:rPr>
              <a:t>并通过低功耗技术实现设备 </a:t>
            </a:r>
            <a:r>
              <a:rPr dirty="0" sz="1200" spc="0">
                <a:latin typeface="宋体"/>
                <a:cs typeface="宋体"/>
              </a:rPr>
              <a:t>超长</a:t>
            </a:r>
            <a:r>
              <a:rPr dirty="0" sz="1200">
                <a:latin typeface="宋体"/>
                <a:cs typeface="宋体"/>
              </a:rPr>
              <a:t>待</a:t>
            </a:r>
            <a:r>
              <a:rPr dirty="0" sz="1200" spc="0">
                <a:latin typeface="宋体"/>
                <a:cs typeface="宋体"/>
              </a:rPr>
              <a:t>机。华为</a:t>
            </a:r>
            <a:r>
              <a:rPr dirty="0" sz="1200">
                <a:latin typeface="宋体"/>
                <a:cs typeface="宋体"/>
              </a:rPr>
              <a:t>的</a:t>
            </a:r>
            <a:r>
              <a:rPr dirty="0" sz="1200" spc="-290">
                <a:latin typeface="宋体"/>
                <a:cs typeface="宋体"/>
              </a:rPr>
              <a:t> </a:t>
            </a:r>
            <a:r>
              <a:rPr dirty="0" sz="1200" spc="-5">
                <a:latin typeface="Calibri"/>
                <a:cs typeface="Calibri"/>
              </a:rPr>
              <a:t>NB-IoT</a:t>
            </a:r>
            <a:r>
              <a:rPr dirty="0" sz="1200" spc="10">
                <a:latin typeface="Calibri"/>
                <a:cs typeface="Calibri"/>
              </a:rPr>
              <a:t> </a:t>
            </a:r>
            <a:r>
              <a:rPr dirty="0" sz="1200" spc="-5">
                <a:latin typeface="Calibri"/>
                <a:cs typeface="Calibri"/>
              </a:rPr>
              <a:t>OceanConnect</a:t>
            </a:r>
            <a:r>
              <a:rPr dirty="0" sz="1200" spc="40">
                <a:latin typeface="Calibri"/>
                <a:cs typeface="Calibri"/>
              </a:rPr>
              <a:t> </a:t>
            </a:r>
            <a:r>
              <a:rPr dirty="0" sz="1200" spc="0">
                <a:latin typeface="宋体"/>
                <a:cs typeface="宋体"/>
              </a:rPr>
              <a:t>平台</a:t>
            </a:r>
            <a:r>
              <a:rPr dirty="0" sz="1200">
                <a:latin typeface="宋体"/>
                <a:cs typeface="宋体"/>
              </a:rPr>
              <a:t>利</a:t>
            </a:r>
            <a:r>
              <a:rPr dirty="0" sz="1200" spc="0">
                <a:latin typeface="宋体"/>
                <a:cs typeface="宋体"/>
              </a:rPr>
              <a:t>用物联网</a:t>
            </a:r>
            <a:r>
              <a:rPr dirty="0" sz="1200">
                <a:latin typeface="宋体"/>
                <a:cs typeface="宋体"/>
              </a:rPr>
              <a:t>、</a:t>
            </a:r>
            <a:r>
              <a:rPr dirty="0" sz="1200" spc="0">
                <a:latin typeface="宋体"/>
                <a:cs typeface="宋体"/>
              </a:rPr>
              <a:t>大数据等</a:t>
            </a:r>
            <a:r>
              <a:rPr dirty="0" sz="1200">
                <a:latin typeface="宋体"/>
                <a:cs typeface="宋体"/>
              </a:rPr>
              <a:t>信</a:t>
            </a:r>
            <a:r>
              <a:rPr dirty="0" sz="1200" spc="0">
                <a:latin typeface="宋体"/>
                <a:cs typeface="宋体"/>
              </a:rPr>
              <a:t>息技术</a:t>
            </a:r>
            <a:r>
              <a:rPr dirty="0" sz="1200">
                <a:latin typeface="宋体"/>
                <a:cs typeface="宋体"/>
              </a:rPr>
              <a:t>，  统一连接和管理物联网设备</a:t>
            </a:r>
            <a:r>
              <a:rPr dirty="0" sz="1200" spc="-240">
                <a:latin typeface="宋体"/>
                <a:cs typeface="宋体"/>
              </a:rPr>
              <a:t>，</a:t>
            </a:r>
            <a:r>
              <a:rPr dirty="0" sz="1200">
                <a:latin typeface="宋体"/>
                <a:cs typeface="宋体"/>
              </a:rPr>
              <a:t>并提供了设备</a:t>
            </a:r>
            <a:r>
              <a:rPr dirty="0" sz="1200" spc="-229">
                <a:latin typeface="宋体"/>
                <a:cs typeface="宋体"/>
              </a:rPr>
              <a:t>、</a:t>
            </a:r>
            <a:r>
              <a:rPr dirty="0" sz="1200">
                <a:latin typeface="宋体"/>
                <a:cs typeface="宋体"/>
              </a:rPr>
              <a:t>网络和应用程序三个级别的全方位 开放能力。</a:t>
            </a:r>
            <a:endParaRPr sz="1200">
              <a:latin typeface="宋体"/>
              <a:cs typeface="宋体"/>
            </a:endParaRPr>
          </a:p>
          <a:p>
            <a:pPr marL="317500">
              <a:lnSpc>
                <a:spcPct val="100000"/>
              </a:lnSpc>
              <a:spcBef>
                <a:spcPts val="900"/>
              </a:spcBef>
            </a:pPr>
            <a:r>
              <a:rPr dirty="0" sz="1200" spc="25">
                <a:latin typeface="宋体"/>
                <a:cs typeface="宋体"/>
              </a:rPr>
              <a:t>同</a:t>
            </a:r>
            <a:r>
              <a:rPr dirty="0" sz="1200" spc="35">
                <a:latin typeface="宋体"/>
                <a:cs typeface="宋体"/>
              </a:rPr>
              <a:t>属</a:t>
            </a:r>
            <a:r>
              <a:rPr dirty="0" sz="1200">
                <a:latin typeface="宋体"/>
                <a:cs typeface="宋体"/>
              </a:rPr>
              <a:t>于</a:t>
            </a:r>
            <a:r>
              <a:rPr dirty="0" sz="1200" spc="-260">
                <a:latin typeface="宋体"/>
                <a:cs typeface="宋体"/>
              </a:rPr>
              <a:t> </a:t>
            </a:r>
            <a:r>
              <a:rPr dirty="0" sz="1200" spc="-15">
                <a:latin typeface="Calibri"/>
                <a:cs typeface="Calibri"/>
              </a:rPr>
              <a:t>LPWAN</a:t>
            </a:r>
            <a:r>
              <a:rPr dirty="0" sz="1200" spc="55">
                <a:latin typeface="Calibri"/>
                <a:cs typeface="Calibri"/>
              </a:rPr>
              <a:t> </a:t>
            </a:r>
            <a:r>
              <a:rPr dirty="0" sz="1200" spc="25">
                <a:latin typeface="宋体"/>
                <a:cs typeface="宋体"/>
              </a:rPr>
              <a:t>领</a:t>
            </a:r>
            <a:r>
              <a:rPr dirty="0" sz="1200" spc="35">
                <a:latin typeface="宋体"/>
                <a:cs typeface="宋体"/>
              </a:rPr>
              <a:t>域</a:t>
            </a:r>
            <a:r>
              <a:rPr dirty="0" sz="1200" spc="25">
                <a:latin typeface="宋体"/>
                <a:cs typeface="宋体"/>
              </a:rPr>
              <a:t>，但</a:t>
            </a:r>
            <a:r>
              <a:rPr dirty="0" sz="1200" spc="35">
                <a:latin typeface="宋体"/>
                <a:cs typeface="宋体"/>
              </a:rPr>
              <a:t>使</a:t>
            </a:r>
            <a:r>
              <a:rPr dirty="0" sz="1200" spc="25">
                <a:latin typeface="宋体"/>
                <a:cs typeface="宋体"/>
              </a:rPr>
              <a:t>用</a:t>
            </a:r>
            <a:r>
              <a:rPr dirty="0" sz="1200" spc="35">
                <a:latin typeface="宋体"/>
                <a:cs typeface="宋体"/>
              </a:rPr>
              <a:t>非</a:t>
            </a:r>
            <a:r>
              <a:rPr dirty="0" sz="1200" spc="25">
                <a:latin typeface="宋体"/>
                <a:cs typeface="宋体"/>
              </a:rPr>
              <a:t>授权</a:t>
            </a:r>
            <a:r>
              <a:rPr dirty="0" sz="1200" spc="35">
                <a:latin typeface="宋体"/>
                <a:cs typeface="宋体"/>
              </a:rPr>
              <a:t>频</a:t>
            </a:r>
            <a:r>
              <a:rPr dirty="0" sz="1200" spc="25">
                <a:latin typeface="宋体"/>
                <a:cs typeface="宋体"/>
              </a:rPr>
              <a:t>段</a:t>
            </a:r>
            <a:r>
              <a:rPr dirty="0" sz="1200">
                <a:latin typeface="宋体"/>
                <a:cs typeface="宋体"/>
              </a:rPr>
              <a:t>的</a:t>
            </a:r>
            <a:r>
              <a:rPr dirty="0" sz="1200" spc="-260">
                <a:latin typeface="宋体"/>
                <a:cs typeface="宋体"/>
              </a:rPr>
              <a:t> </a:t>
            </a:r>
            <a:r>
              <a:rPr dirty="0" sz="1200" spc="-5">
                <a:latin typeface="Calibri"/>
                <a:cs typeface="Calibri"/>
              </a:rPr>
              <a:t>NB-IoT</a:t>
            </a:r>
            <a:r>
              <a:rPr dirty="0" sz="1200" spc="65">
                <a:latin typeface="Calibri"/>
                <a:cs typeface="Calibri"/>
              </a:rPr>
              <a:t> </a:t>
            </a:r>
            <a:r>
              <a:rPr dirty="0" sz="1200" spc="25">
                <a:latin typeface="宋体"/>
                <a:cs typeface="宋体"/>
              </a:rPr>
              <a:t>技</a:t>
            </a:r>
            <a:r>
              <a:rPr dirty="0" sz="1200" spc="35">
                <a:latin typeface="宋体"/>
                <a:cs typeface="宋体"/>
              </a:rPr>
              <a:t>术</a:t>
            </a:r>
            <a:r>
              <a:rPr dirty="0" sz="1200" spc="25">
                <a:latin typeface="宋体"/>
                <a:cs typeface="宋体"/>
              </a:rPr>
              <a:t>包括</a:t>
            </a:r>
            <a:r>
              <a:rPr dirty="0" sz="1200" spc="35">
                <a:latin typeface="宋体"/>
                <a:cs typeface="宋体"/>
              </a:rPr>
              <a:t>远</a:t>
            </a:r>
            <a:r>
              <a:rPr dirty="0" sz="1200" spc="25">
                <a:latin typeface="宋体"/>
                <a:cs typeface="宋体"/>
              </a:rPr>
              <a:t>距</a:t>
            </a:r>
            <a:r>
              <a:rPr dirty="0" sz="1200" spc="35">
                <a:latin typeface="宋体"/>
                <a:cs typeface="宋体"/>
              </a:rPr>
              <a:t>离</a:t>
            </a:r>
            <a:r>
              <a:rPr dirty="0" sz="1200" spc="25">
                <a:latin typeface="宋体"/>
                <a:cs typeface="宋体"/>
              </a:rPr>
              <a:t>无线</a:t>
            </a:r>
            <a:r>
              <a:rPr dirty="0" sz="1200">
                <a:latin typeface="宋体"/>
                <a:cs typeface="宋体"/>
              </a:rPr>
              <a:t>电</a:t>
            </a:r>
            <a:endParaRPr sz="1200">
              <a:latin typeface="宋体"/>
              <a:cs typeface="宋体"/>
            </a:endParaRPr>
          </a:p>
          <a:p>
            <a:pPr marL="12700" marR="86995">
              <a:lnSpc>
                <a:spcPct val="162500"/>
              </a:lnSpc>
            </a:pPr>
            <a:r>
              <a:rPr dirty="0" sz="1200">
                <a:latin typeface="宋体"/>
                <a:cs typeface="宋体"/>
              </a:rPr>
              <a:t>（</a:t>
            </a:r>
            <a:r>
              <a:rPr dirty="0" sz="1200">
                <a:latin typeface="Calibri"/>
                <a:cs typeface="Calibri"/>
              </a:rPr>
              <a:t>Long</a:t>
            </a:r>
            <a:r>
              <a:rPr dirty="0" sz="1200" spc="0">
                <a:latin typeface="Calibri"/>
                <a:cs typeface="Calibri"/>
              </a:rPr>
              <a:t> </a:t>
            </a:r>
            <a:r>
              <a:rPr dirty="0" sz="1200" spc="-5">
                <a:latin typeface="Calibri"/>
                <a:cs typeface="Calibri"/>
              </a:rPr>
              <a:t>Range</a:t>
            </a:r>
            <a:r>
              <a:rPr dirty="0" sz="1200" spc="5">
                <a:latin typeface="Calibri"/>
                <a:cs typeface="Calibri"/>
              </a:rPr>
              <a:t> </a:t>
            </a:r>
            <a:r>
              <a:rPr dirty="0" sz="1200">
                <a:latin typeface="Calibri"/>
                <a:cs typeface="Calibri"/>
              </a:rPr>
              <a:t>Radio</a:t>
            </a:r>
            <a:r>
              <a:rPr dirty="0" sz="1200">
                <a:latin typeface="宋体"/>
                <a:cs typeface="宋体"/>
              </a:rPr>
              <a:t>，</a:t>
            </a:r>
            <a:r>
              <a:rPr dirty="0" sz="1200">
                <a:latin typeface="Calibri"/>
                <a:cs typeface="Calibri"/>
              </a:rPr>
              <a:t>LoRa</a:t>
            </a:r>
            <a:r>
              <a:rPr dirty="0" sz="1200">
                <a:latin typeface="宋体"/>
                <a:cs typeface="宋体"/>
              </a:rPr>
              <a:t>）</a:t>
            </a:r>
            <a:r>
              <a:rPr dirty="0" sz="1200" spc="0">
                <a:latin typeface="宋体"/>
                <a:cs typeface="宋体"/>
              </a:rPr>
              <a:t>物联网</a:t>
            </a:r>
            <a:r>
              <a:rPr dirty="0" sz="1200">
                <a:latin typeface="宋体"/>
                <a:cs typeface="宋体"/>
              </a:rPr>
              <a:t>通</a:t>
            </a:r>
            <a:r>
              <a:rPr dirty="0" sz="1200" spc="0">
                <a:latin typeface="宋体"/>
                <a:cs typeface="宋体"/>
              </a:rPr>
              <a:t>信技术网络。这</a:t>
            </a:r>
            <a:r>
              <a:rPr dirty="0" sz="1200">
                <a:latin typeface="宋体"/>
                <a:cs typeface="宋体"/>
              </a:rPr>
              <a:t>些</a:t>
            </a:r>
            <a:r>
              <a:rPr dirty="0" sz="1200" spc="-295">
                <a:latin typeface="宋体"/>
                <a:cs typeface="宋体"/>
              </a:rPr>
              <a:t> </a:t>
            </a:r>
            <a:r>
              <a:rPr dirty="0" sz="1200" spc="-5">
                <a:latin typeface="Calibri"/>
                <a:cs typeface="Calibri"/>
              </a:rPr>
              <a:t>NB-IoT</a:t>
            </a:r>
            <a:r>
              <a:rPr dirty="0" sz="1200" spc="30">
                <a:latin typeface="Calibri"/>
                <a:cs typeface="Calibri"/>
              </a:rPr>
              <a:t> </a:t>
            </a:r>
            <a:r>
              <a:rPr dirty="0" sz="1200" spc="0">
                <a:latin typeface="宋体"/>
                <a:cs typeface="宋体"/>
              </a:rPr>
              <a:t>通信技术</a:t>
            </a:r>
            <a:r>
              <a:rPr dirty="0" sz="1200">
                <a:latin typeface="宋体"/>
                <a:cs typeface="宋体"/>
              </a:rPr>
              <a:t>的</a:t>
            </a:r>
            <a:r>
              <a:rPr dirty="0" sz="1200" spc="0">
                <a:latin typeface="宋体"/>
                <a:cs typeface="宋体"/>
              </a:rPr>
              <a:t>发</a:t>
            </a:r>
            <a:r>
              <a:rPr dirty="0" sz="1200">
                <a:latin typeface="宋体"/>
                <a:cs typeface="宋体"/>
              </a:rPr>
              <a:t>展 和逐渐成熟的人工智能</a:t>
            </a:r>
            <a:r>
              <a:rPr dirty="0" sz="1200" spc="-5">
                <a:latin typeface="宋体"/>
                <a:cs typeface="宋体"/>
              </a:rPr>
              <a:t>（</a:t>
            </a:r>
            <a:r>
              <a:rPr dirty="0" sz="1200" spc="-5">
                <a:latin typeface="Calibri"/>
                <a:cs typeface="Calibri"/>
              </a:rPr>
              <a:t>AI</a:t>
            </a:r>
            <a:r>
              <a:rPr dirty="0" sz="1200" spc="-5">
                <a:latin typeface="宋体"/>
                <a:cs typeface="宋体"/>
              </a:rPr>
              <a:t>）</a:t>
            </a:r>
            <a:r>
              <a:rPr dirty="0" sz="1200">
                <a:latin typeface="宋体"/>
                <a:cs typeface="宋体"/>
              </a:rPr>
              <a:t>技术相融合带来了强大的认知计算能力。</a:t>
            </a:r>
            <a:endParaRPr sz="1200">
              <a:latin typeface="宋体"/>
              <a:cs typeface="宋体"/>
            </a:endParaRPr>
          </a:p>
          <a:p>
            <a:pPr marL="12700" marR="36195" indent="304800">
              <a:lnSpc>
                <a:spcPct val="162500"/>
              </a:lnSpc>
            </a:pPr>
            <a:r>
              <a:rPr dirty="0" sz="1200">
                <a:latin typeface="宋体"/>
                <a:cs typeface="宋体"/>
              </a:rPr>
              <a:t>可</a:t>
            </a:r>
            <a:r>
              <a:rPr dirty="0" sz="1200" spc="0">
                <a:latin typeface="宋体"/>
                <a:cs typeface="宋体"/>
              </a:rPr>
              <a:t>见</a:t>
            </a:r>
            <a:r>
              <a:rPr dirty="0" sz="1200">
                <a:latin typeface="宋体"/>
                <a:cs typeface="宋体"/>
              </a:rPr>
              <a:t>光</a:t>
            </a:r>
            <a:r>
              <a:rPr dirty="0" sz="1200" spc="0">
                <a:latin typeface="宋体"/>
                <a:cs typeface="宋体"/>
              </a:rPr>
              <a:t>通</a:t>
            </a:r>
            <a:r>
              <a:rPr dirty="0" sz="1200">
                <a:latin typeface="宋体"/>
                <a:cs typeface="宋体"/>
              </a:rPr>
              <a:t>信（</a:t>
            </a:r>
            <a:r>
              <a:rPr dirty="0" sz="1200">
                <a:latin typeface="Calibri"/>
                <a:cs typeface="Calibri"/>
              </a:rPr>
              <a:t>Visible</a:t>
            </a:r>
            <a:r>
              <a:rPr dirty="0" sz="1200" spc="-10">
                <a:latin typeface="Calibri"/>
                <a:cs typeface="Calibri"/>
              </a:rPr>
              <a:t> </a:t>
            </a:r>
            <a:r>
              <a:rPr dirty="0" sz="1200" spc="-5">
                <a:latin typeface="Calibri"/>
                <a:cs typeface="Calibri"/>
              </a:rPr>
              <a:t>Light</a:t>
            </a:r>
            <a:r>
              <a:rPr dirty="0" sz="1200" spc="-10">
                <a:latin typeface="Calibri"/>
                <a:cs typeface="Calibri"/>
              </a:rPr>
              <a:t> </a:t>
            </a:r>
            <a:r>
              <a:rPr dirty="0" sz="1200" spc="-5">
                <a:latin typeface="Calibri"/>
                <a:cs typeface="Calibri"/>
              </a:rPr>
              <a:t>Communication</a:t>
            </a:r>
            <a:r>
              <a:rPr dirty="0" sz="1200" spc="-5">
                <a:latin typeface="宋体"/>
                <a:cs typeface="宋体"/>
              </a:rPr>
              <a:t>，</a:t>
            </a:r>
            <a:r>
              <a:rPr dirty="0" sz="1200" spc="-5">
                <a:latin typeface="Calibri"/>
                <a:cs typeface="Calibri"/>
              </a:rPr>
              <a:t>VLC</a:t>
            </a:r>
            <a:r>
              <a:rPr dirty="0" sz="1200" spc="-5">
                <a:latin typeface="宋体"/>
                <a:cs typeface="宋体"/>
              </a:rPr>
              <a:t>）</a:t>
            </a:r>
            <a:r>
              <a:rPr dirty="0" sz="1200" spc="0">
                <a:latin typeface="宋体"/>
                <a:cs typeface="宋体"/>
              </a:rPr>
              <a:t>技</a:t>
            </a:r>
            <a:r>
              <a:rPr dirty="0" sz="1200">
                <a:latin typeface="宋体"/>
                <a:cs typeface="宋体"/>
              </a:rPr>
              <a:t>术是</a:t>
            </a:r>
            <a:r>
              <a:rPr dirty="0" sz="1200" spc="-295">
                <a:latin typeface="宋体"/>
                <a:cs typeface="宋体"/>
              </a:rPr>
              <a:t> </a:t>
            </a:r>
            <a:r>
              <a:rPr dirty="0" sz="1200">
                <a:latin typeface="Calibri"/>
                <a:cs typeface="Calibri"/>
              </a:rPr>
              <a:t>21</a:t>
            </a:r>
            <a:r>
              <a:rPr dirty="0" sz="1200" spc="10">
                <a:latin typeface="Calibri"/>
                <a:cs typeface="Calibri"/>
              </a:rPr>
              <a:t> </a:t>
            </a:r>
            <a:r>
              <a:rPr dirty="0" sz="1200">
                <a:latin typeface="宋体"/>
                <a:cs typeface="宋体"/>
              </a:rPr>
              <a:t>世</a:t>
            </a:r>
            <a:r>
              <a:rPr dirty="0" sz="1200" spc="0">
                <a:latin typeface="宋体"/>
                <a:cs typeface="宋体"/>
              </a:rPr>
              <a:t>纪</a:t>
            </a:r>
            <a:r>
              <a:rPr dirty="0" sz="1200">
                <a:latin typeface="宋体"/>
                <a:cs typeface="宋体"/>
              </a:rPr>
              <a:t>初</a:t>
            </a:r>
            <a:r>
              <a:rPr dirty="0" sz="1200" spc="0">
                <a:latin typeface="宋体"/>
                <a:cs typeface="宋体"/>
              </a:rPr>
              <a:t>另</a:t>
            </a:r>
            <a:r>
              <a:rPr dirty="0" sz="1200">
                <a:latin typeface="宋体"/>
                <a:cs typeface="宋体"/>
              </a:rPr>
              <a:t>一</a:t>
            </a:r>
            <a:r>
              <a:rPr dirty="0" sz="1200" spc="0">
                <a:latin typeface="宋体"/>
                <a:cs typeface="宋体"/>
              </a:rPr>
              <a:t>个</a:t>
            </a:r>
            <a:r>
              <a:rPr dirty="0" sz="1200">
                <a:latin typeface="宋体"/>
                <a:cs typeface="宋体"/>
              </a:rPr>
              <a:t>应 用研究的热门通信技术</a:t>
            </a:r>
            <a:r>
              <a:rPr dirty="0" sz="1200" spc="-100">
                <a:latin typeface="宋体"/>
                <a:cs typeface="宋体"/>
              </a:rPr>
              <a:t>。</a:t>
            </a:r>
            <a:r>
              <a:rPr dirty="0" sz="1200" spc="-5">
                <a:latin typeface="Calibri"/>
                <a:cs typeface="Calibri"/>
              </a:rPr>
              <a:t>VLC </a:t>
            </a:r>
            <a:r>
              <a:rPr dirty="0" sz="1200">
                <a:latin typeface="宋体"/>
                <a:cs typeface="宋体"/>
              </a:rPr>
              <a:t>是利用可见光波段的光作为信息载体</a:t>
            </a:r>
            <a:r>
              <a:rPr dirty="0" sz="1200" spc="-85">
                <a:latin typeface="宋体"/>
                <a:cs typeface="宋体"/>
              </a:rPr>
              <a:t>，</a:t>
            </a:r>
            <a:r>
              <a:rPr dirty="0" sz="1200">
                <a:latin typeface="宋体"/>
                <a:cs typeface="宋体"/>
              </a:rPr>
              <a:t>在空气中直 接传输光信号的通信方式。可见光通信技术绿色低碳、可实现近乎零耗能通信， 还可有效避免无线电通信电磁信号泄露等弱点</a:t>
            </a:r>
            <a:r>
              <a:rPr dirty="0" sz="1200" spc="-240">
                <a:latin typeface="宋体"/>
                <a:cs typeface="宋体"/>
              </a:rPr>
              <a:t>，</a:t>
            </a:r>
            <a:r>
              <a:rPr dirty="0" sz="1200">
                <a:latin typeface="宋体"/>
                <a:cs typeface="宋体"/>
              </a:rPr>
              <a:t>快速构建抗干扰</a:t>
            </a:r>
            <a:r>
              <a:rPr dirty="0" sz="1200" spc="-229">
                <a:latin typeface="宋体"/>
                <a:cs typeface="宋体"/>
              </a:rPr>
              <a:t>、</a:t>
            </a:r>
            <a:r>
              <a:rPr dirty="0" sz="1200">
                <a:latin typeface="宋体"/>
                <a:cs typeface="宋体"/>
              </a:rPr>
              <a:t>抗截获的安全</a:t>
            </a:r>
            <a:endParaRPr sz="1200">
              <a:latin typeface="宋体"/>
              <a:cs typeface="宋体"/>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04335" y="9645682"/>
            <a:ext cx="153035" cy="153670"/>
          </a:xfrm>
          <a:prstGeom prst="rect">
            <a:avLst/>
          </a:prstGeom>
        </p:spPr>
        <p:txBody>
          <a:bodyPr wrap="square" lIns="0" tIns="1905" rIns="0" bIns="0" rtlCol="0" vert="horz">
            <a:spAutoFit/>
          </a:bodyPr>
          <a:lstStyle/>
          <a:p>
            <a:pPr marL="12700">
              <a:lnSpc>
                <a:spcPct val="100000"/>
              </a:lnSpc>
              <a:spcBef>
                <a:spcPts val="15"/>
              </a:spcBef>
            </a:pPr>
            <a:r>
              <a:rPr dirty="0" sz="900">
                <a:latin typeface="Arial"/>
                <a:cs typeface="Arial"/>
              </a:rPr>
              <a:t>40</a:t>
            </a:r>
            <a:endParaRPr sz="900">
              <a:latin typeface="Arial"/>
              <a:cs typeface="Arial"/>
            </a:endParaRPr>
          </a:p>
        </p:txBody>
      </p:sp>
      <p:sp>
        <p:nvSpPr>
          <p:cNvPr id="2" name="object 2"/>
          <p:cNvSpPr txBox="1"/>
          <p:nvPr/>
        </p:nvSpPr>
        <p:spPr>
          <a:xfrm>
            <a:off x="1130300" y="528955"/>
            <a:ext cx="5382260" cy="9052560"/>
          </a:xfrm>
          <a:prstGeom prst="rect">
            <a:avLst/>
          </a:prstGeom>
        </p:spPr>
        <p:txBody>
          <a:bodyPr wrap="square" lIns="0" tIns="12700" rIns="0" bIns="0" rtlCol="0" vert="horz">
            <a:spAutoFit/>
          </a:bodyPr>
          <a:lstStyle/>
          <a:p>
            <a:pPr algn="ctr" marR="7429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3820" indent="304800">
              <a:lnSpc>
                <a:spcPct val="162500"/>
              </a:lnSpc>
            </a:pPr>
            <a:r>
              <a:rPr dirty="0" sz="1200">
                <a:latin typeface="宋体"/>
                <a:cs typeface="宋体"/>
              </a:rPr>
              <a:t>未来</a:t>
            </a:r>
            <a:r>
              <a:rPr dirty="0" sz="1200" spc="-85">
                <a:latin typeface="宋体"/>
                <a:cs typeface="宋体"/>
              </a:rPr>
              <a:t>，</a:t>
            </a:r>
            <a:r>
              <a:rPr dirty="0" sz="1200">
                <a:latin typeface="宋体"/>
                <a:cs typeface="宋体"/>
              </a:rPr>
              <a:t>可见光通信也将与</a:t>
            </a:r>
            <a:r>
              <a:rPr dirty="0" sz="1200" spc="-320">
                <a:latin typeface="宋体"/>
                <a:cs typeface="宋体"/>
              </a:rPr>
              <a:t> </a:t>
            </a:r>
            <a:r>
              <a:rPr dirty="0" sz="1200">
                <a:latin typeface="Calibri"/>
                <a:cs typeface="Calibri"/>
              </a:rPr>
              <a:t>WiFi</a:t>
            </a:r>
            <a:r>
              <a:rPr dirty="0" sz="1200" spc="-100">
                <a:latin typeface="宋体"/>
                <a:cs typeface="宋体"/>
              </a:rPr>
              <a:t>、</a:t>
            </a:r>
            <a:r>
              <a:rPr dirty="0" sz="1200">
                <a:latin typeface="宋体"/>
                <a:cs typeface="宋体"/>
              </a:rPr>
              <a:t>蜂窝网</a:t>
            </a:r>
            <a:r>
              <a:rPr dirty="0" sz="1200" spc="-75">
                <a:latin typeface="宋体"/>
                <a:cs typeface="宋体"/>
              </a:rPr>
              <a:t>络</a:t>
            </a:r>
            <a:r>
              <a:rPr dirty="0" sz="1200" spc="-5">
                <a:latin typeface="宋体"/>
                <a:cs typeface="宋体"/>
              </a:rPr>
              <a:t>（</a:t>
            </a:r>
            <a:r>
              <a:rPr dirty="0" sz="1200" spc="-5">
                <a:latin typeface="Calibri"/>
                <a:cs typeface="Calibri"/>
              </a:rPr>
              <a:t>4G</a:t>
            </a:r>
            <a:r>
              <a:rPr dirty="0" sz="1200" spc="-100">
                <a:latin typeface="宋体"/>
                <a:cs typeface="宋体"/>
              </a:rPr>
              <a:t>、</a:t>
            </a:r>
            <a:r>
              <a:rPr dirty="0" sz="1200">
                <a:latin typeface="Calibri"/>
                <a:cs typeface="Calibri"/>
              </a:rPr>
              <a:t>5G</a:t>
            </a:r>
            <a:r>
              <a:rPr dirty="0" sz="1200" spc="-5">
                <a:latin typeface="Calibri"/>
                <a:cs typeface="Calibri"/>
              </a:rPr>
              <a:t> </a:t>
            </a:r>
            <a:r>
              <a:rPr dirty="0" sz="1200">
                <a:latin typeface="宋体"/>
                <a:cs typeface="宋体"/>
              </a:rPr>
              <a:t>甚至</a:t>
            </a:r>
            <a:r>
              <a:rPr dirty="0" sz="1200" spc="-330">
                <a:latin typeface="宋体"/>
                <a:cs typeface="宋体"/>
              </a:rPr>
              <a:t> </a:t>
            </a:r>
            <a:r>
              <a:rPr dirty="0" sz="1200" spc="-30">
                <a:latin typeface="Calibri"/>
                <a:cs typeface="Calibri"/>
              </a:rPr>
              <a:t>6G</a:t>
            </a:r>
            <a:r>
              <a:rPr dirty="0" sz="1200" spc="-30">
                <a:latin typeface="宋体"/>
                <a:cs typeface="宋体"/>
              </a:rPr>
              <a:t>）</a:t>
            </a:r>
            <a:r>
              <a:rPr dirty="0" sz="1200">
                <a:latin typeface="宋体"/>
                <a:cs typeface="宋体"/>
              </a:rPr>
              <a:t>等通信技术交 互</a:t>
            </a:r>
            <a:r>
              <a:rPr dirty="0" sz="1200" spc="5">
                <a:latin typeface="宋体"/>
                <a:cs typeface="宋体"/>
              </a:rPr>
              <a:t>融</a:t>
            </a:r>
            <a:r>
              <a:rPr dirty="0" sz="1200">
                <a:latin typeface="宋体"/>
                <a:cs typeface="宋体"/>
              </a:rPr>
              <a:t>合，</a:t>
            </a:r>
            <a:r>
              <a:rPr dirty="0" sz="1200" spc="5">
                <a:latin typeface="宋体"/>
                <a:cs typeface="宋体"/>
              </a:rPr>
              <a:t>在</a:t>
            </a:r>
            <a:r>
              <a:rPr dirty="0" sz="1200">
                <a:latin typeface="宋体"/>
                <a:cs typeface="宋体"/>
              </a:rPr>
              <a:t>物联</a:t>
            </a:r>
            <a:r>
              <a:rPr dirty="0" sz="1200" spc="5">
                <a:latin typeface="宋体"/>
                <a:cs typeface="宋体"/>
              </a:rPr>
              <a:t>网</a:t>
            </a:r>
            <a:r>
              <a:rPr dirty="0" sz="1200">
                <a:latin typeface="宋体"/>
                <a:cs typeface="宋体"/>
              </a:rPr>
              <a:t>、智</a:t>
            </a:r>
            <a:r>
              <a:rPr dirty="0" sz="1200" spc="5">
                <a:latin typeface="宋体"/>
                <a:cs typeface="宋体"/>
              </a:rPr>
              <a:t>慧</a:t>
            </a:r>
            <a:r>
              <a:rPr dirty="0" sz="1200">
                <a:latin typeface="宋体"/>
                <a:cs typeface="宋体"/>
              </a:rPr>
              <a:t>城市（</a:t>
            </a:r>
            <a:r>
              <a:rPr dirty="0" sz="1200" spc="5">
                <a:latin typeface="宋体"/>
                <a:cs typeface="宋体"/>
              </a:rPr>
              <a:t>家</a:t>
            </a:r>
            <a:r>
              <a:rPr dirty="0" sz="1200">
                <a:latin typeface="宋体"/>
                <a:cs typeface="宋体"/>
              </a:rPr>
              <a:t>庭</a:t>
            </a:r>
            <a:r>
              <a:rPr dirty="0" sz="1200" spc="-600">
                <a:latin typeface="宋体"/>
                <a:cs typeface="宋体"/>
              </a:rPr>
              <a:t>）</a:t>
            </a:r>
            <a:r>
              <a:rPr dirty="0" sz="1200">
                <a:latin typeface="宋体"/>
                <a:cs typeface="宋体"/>
              </a:rPr>
              <a:t>、</a:t>
            </a:r>
            <a:r>
              <a:rPr dirty="0" sz="1200" spc="5">
                <a:latin typeface="宋体"/>
                <a:cs typeface="宋体"/>
              </a:rPr>
              <a:t>航</a:t>
            </a:r>
            <a:r>
              <a:rPr dirty="0" sz="1200">
                <a:latin typeface="宋体"/>
                <a:cs typeface="宋体"/>
              </a:rPr>
              <a:t>空、</a:t>
            </a:r>
            <a:r>
              <a:rPr dirty="0" sz="1200" spc="5">
                <a:latin typeface="宋体"/>
                <a:cs typeface="宋体"/>
              </a:rPr>
              <a:t>航</a:t>
            </a:r>
            <a:r>
              <a:rPr dirty="0" sz="1200">
                <a:latin typeface="宋体"/>
                <a:cs typeface="宋体"/>
              </a:rPr>
              <a:t>海、</a:t>
            </a:r>
            <a:r>
              <a:rPr dirty="0" sz="1200" spc="5">
                <a:latin typeface="宋体"/>
                <a:cs typeface="宋体"/>
              </a:rPr>
              <a:t>地</a:t>
            </a:r>
            <a:r>
              <a:rPr dirty="0" sz="1200">
                <a:latin typeface="宋体"/>
                <a:cs typeface="宋体"/>
              </a:rPr>
              <a:t>铁、</a:t>
            </a:r>
            <a:r>
              <a:rPr dirty="0" sz="1200" spc="5">
                <a:latin typeface="宋体"/>
                <a:cs typeface="宋体"/>
              </a:rPr>
              <a:t>高</a:t>
            </a:r>
            <a:r>
              <a:rPr dirty="0" sz="1200">
                <a:latin typeface="宋体"/>
                <a:cs typeface="宋体"/>
              </a:rPr>
              <a:t>铁、室</a:t>
            </a:r>
            <a:r>
              <a:rPr dirty="0" sz="1200" spc="5">
                <a:latin typeface="宋体"/>
                <a:cs typeface="宋体"/>
              </a:rPr>
              <a:t>内</a:t>
            </a:r>
            <a:r>
              <a:rPr dirty="0" sz="1200">
                <a:latin typeface="宋体"/>
                <a:cs typeface="宋体"/>
              </a:rPr>
              <a:t>导航和 井下作业等领域带来创新应用和价值体验。</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有线通信发展现状</a:t>
            </a:r>
            <a:endParaRPr sz="1200">
              <a:latin typeface="宋体"/>
              <a:cs typeface="宋体"/>
            </a:endParaRPr>
          </a:p>
          <a:p>
            <a:pPr marL="12700" marR="83820" indent="304800">
              <a:lnSpc>
                <a:spcPct val="162500"/>
              </a:lnSpc>
            </a:pPr>
            <a:r>
              <a:rPr dirty="0" sz="1200">
                <a:latin typeface="宋体"/>
                <a:cs typeface="宋体"/>
              </a:rPr>
              <a:t>有线通信在发展初期是有线电话通信网络技术</a:t>
            </a:r>
            <a:r>
              <a:rPr dirty="0" sz="1200" spc="-470">
                <a:latin typeface="宋体"/>
                <a:cs typeface="宋体"/>
              </a:rPr>
              <a:t>；</a:t>
            </a:r>
            <a:r>
              <a:rPr dirty="0" sz="1200">
                <a:latin typeface="宋体"/>
                <a:cs typeface="宋体"/>
              </a:rPr>
              <a:t>从减少网络建设成本的目的 出发，</a:t>
            </a:r>
            <a:r>
              <a:rPr dirty="0" sz="1200">
                <a:latin typeface="Calibri"/>
                <a:cs typeface="Calibri"/>
              </a:rPr>
              <a:t>20</a:t>
            </a:r>
            <a:r>
              <a:rPr dirty="0" sz="1200" spc="-10">
                <a:latin typeface="Calibri"/>
                <a:cs typeface="Calibri"/>
              </a:rPr>
              <a:t> </a:t>
            </a:r>
            <a:r>
              <a:rPr dirty="0" sz="1200">
                <a:latin typeface="宋体"/>
                <a:cs typeface="宋体"/>
              </a:rPr>
              <a:t>世纪</a:t>
            </a:r>
            <a:r>
              <a:rPr dirty="0" sz="1200" spc="-330">
                <a:latin typeface="宋体"/>
                <a:cs typeface="宋体"/>
              </a:rPr>
              <a:t> </a:t>
            </a:r>
            <a:r>
              <a:rPr dirty="0" sz="1200">
                <a:latin typeface="Calibri"/>
                <a:cs typeface="Calibri"/>
              </a:rPr>
              <a:t>20 </a:t>
            </a:r>
            <a:r>
              <a:rPr dirty="0" sz="1200">
                <a:latin typeface="宋体"/>
                <a:cs typeface="宋体"/>
              </a:rPr>
              <a:t>年代国外就有用电力线</a:t>
            </a:r>
            <a:r>
              <a:rPr dirty="0" sz="1200" spc="0">
                <a:latin typeface="宋体"/>
                <a:cs typeface="宋体"/>
              </a:rPr>
              <a:t>传</a:t>
            </a:r>
            <a:r>
              <a:rPr dirty="0" sz="1200">
                <a:latin typeface="宋体"/>
                <a:cs typeface="宋体"/>
              </a:rPr>
              <a:t>输信号的</a:t>
            </a:r>
            <a:r>
              <a:rPr dirty="0" sz="1200" spc="-15">
                <a:latin typeface="Calibri"/>
                <a:cs typeface="Calibri"/>
              </a:rPr>
              <a:t>“</a:t>
            </a:r>
            <a:r>
              <a:rPr dirty="0" sz="1200">
                <a:latin typeface="宋体"/>
                <a:cs typeface="宋体"/>
              </a:rPr>
              <a:t>电力线电</a:t>
            </a:r>
            <a:r>
              <a:rPr dirty="0" sz="1200" spc="0">
                <a:latin typeface="宋体"/>
                <a:cs typeface="宋体"/>
              </a:rPr>
              <a:t>话</a:t>
            </a:r>
            <a:r>
              <a:rPr dirty="0" sz="1200" spc="-15">
                <a:latin typeface="Calibri"/>
                <a:cs typeface="Calibri"/>
              </a:rPr>
              <a:t>”</a:t>
            </a:r>
            <a:r>
              <a:rPr dirty="0" sz="1200">
                <a:latin typeface="宋体"/>
                <a:cs typeface="宋体"/>
              </a:rPr>
              <a:t>的应用案</a:t>
            </a:r>
            <a:r>
              <a:rPr dirty="0" sz="1200" spc="0">
                <a:latin typeface="宋体"/>
                <a:cs typeface="宋体"/>
              </a:rPr>
              <a:t>例</a:t>
            </a:r>
            <a:r>
              <a:rPr dirty="0" sz="1200">
                <a:latin typeface="宋体"/>
                <a:cs typeface="宋体"/>
              </a:rPr>
              <a:t>；</a:t>
            </a:r>
            <a:endParaRPr sz="1200">
              <a:latin typeface="宋体"/>
              <a:cs typeface="宋体"/>
            </a:endParaRPr>
          </a:p>
          <a:p>
            <a:pPr marL="12700">
              <a:lnSpc>
                <a:spcPct val="100000"/>
              </a:lnSpc>
              <a:spcBef>
                <a:spcPts val="900"/>
              </a:spcBef>
            </a:pPr>
            <a:r>
              <a:rPr dirty="0" sz="1200">
                <a:latin typeface="Calibri"/>
                <a:cs typeface="Calibri"/>
              </a:rPr>
              <a:t>20</a:t>
            </a:r>
            <a:r>
              <a:rPr dirty="0" sz="1200" spc="50">
                <a:latin typeface="Calibri"/>
                <a:cs typeface="Calibri"/>
              </a:rPr>
              <a:t> </a:t>
            </a:r>
            <a:r>
              <a:rPr dirty="0" sz="1200" spc="10">
                <a:latin typeface="宋体"/>
                <a:cs typeface="宋体"/>
              </a:rPr>
              <a:t>世</a:t>
            </a:r>
            <a:r>
              <a:rPr dirty="0" sz="1200">
                <a:latin typeface="宋体"/>
                <a:cs typeface="宋体"/>
              </a:rPr>
              <a:t>纪</a:t>
            </a:r>
            <a:r>
              <a:rPr dirty="0" sz="1200" spc="-275">
                <a:latin typeface="宋体"/>
                <a:cs typeface="宋体"/>
              </a:rPr>
              <a:t> </a:t>
            </a:r>
            <a:r>
              <a:rPr dirty="0" sz="1200">
                <a:latin typeface="Calibri"/>
                <a:cs typeface="Calibri"/>
              </a:rPr>
              <a:t>40</a:t>
            </a:r>
            <a:r>
              <a:rPr dirty="0" sz="1200" spc="65">
                <a:latin typeface="Calibri"/>
                <a:cs typeface="Calibri"/>
              </a:rPr>
              <a:t> </a:t>
            </a:r>
            <a:r>
              <a:rPr dirty="0" sz="1200" spc="10">
                <a:latin typeface="宋体"/>
                <a:cs typeface="宋体"/>
              </a:rPr>
              <a:t>年</a:t>
            </a:r>
            <a:r>
              <a:rPr dirty="0" sz="1200" spc="0">
                <a:latin typeface="宋体"/>
                <a:cs typeface="宋体"/>
              </a:rPr>
              <a:t>代</a:t>
            </a:r>
            <a:r>
              <a:rPr dirty="0" sz="1200" spc="10">
                <a:latin typeface="宋体"/>
                <a:cs typeface="宋体"/>
              </a:rPr>
              <a:t>中国东</a:t>
            </a:r>
            <a:r>
              <a:rPr dirty="0" sz="1200" spc="0">
                <a:latin typeface="宋体"/>
                <a:cs typeface="宋体"/>
              </a:rPr>
              <a:t>北</a:t>
            </a:r>
            <a:r>
              <a:rPr dirty="0" sz="1200" spc="10">
                <a:latin typeface="宋体"/>
                <a:cs typeface="宋体"/>
              </a:rPr>
              <a:t>也用电</a:t>
            </a:r>
            <a:r>
              <a:rPr dirty="0" sz="1200" spc="0">
                <a:latin typeface="宋体"/>
                <a:cs typeface="宋体"/>
              </a:rPr>
              <a:t>力</a:t>
            </a:r>
            <a:r>
              <a:rPr dirty="0" sz="1200" spc="10">
                <a:latin typeface="宋体"/>
                <a:cs typeface="宋体"/>
              </a:rPr>
              <a:t>线载</a:t>
            </a:r>
            <a:r>
              <a:rPr dirty="0" sz="1200" spc="0">
                <a:latin typeface="宋体"/>
                <a:cs typeface="宋体"/>
              </a:rPr>
              <a:t>波</a:t>
            </a:r>
            <a:r>
              <a:rPr dirty="0" sz="1200" spc="-5">
                <a:latin typeface="宋体"/>
                <a:cs typeface="宋体"/>
              </a:rPr>
              <a:t>（</a:t>
            </a:r>
            <a:r>
              <a:rPr dirty="0" sz="1200" spc="-5">
                <a:latin typeface="Calibri"/>
                <a:cs typeface="Calibri"/>
              </a:rPr>
              <a:t>Power</a:t>
            </a:r>
            <a:r>
              <a:rPr dirty="0" sz="1200" spc="15">
                <a:latin typeface="Calibri"/>
                <a:cs typeface="Calibri"/>
              </a:rPr>
              <a:t> </a:t>
            </a:r>
            <a:r>
              <a:rPr dirty="0" sz="1200" spc="-5">
                <a:latin typeface="Calibri"/>
                <a:cs typeface="Calibri"/>
              </a:rPr>
              <a:t>Line</a:t>
            </a:r>
            <a:r>
              <a:rPr dirty="0" sz="1200" spc="25">
                <a:latin typeface="Calibri"/>
                <a:cs typeface="Calibri"/>
              </a:rPr>
              <a:t> </a:t>
            </a:r>
            <a:r>
              <a:rPr dirty="0" sz="1200" spc="-5">
                <a:latin typeface="Calibri"/>
                <a:cs typeface="Calibri"/>
              </a:rPr>
              <a:t>Carrier–PLC</a:t>
            </a:r>
            <a:r>
              <a:rPr dirty="0" sz="1200" spc="-5">
                <a:latin typeface="宋体"/>
                <a:cs typeface="宋体"/>
              </a:rPr>
              <a:t>）</a:t>
            </a:r>
            <a:r>
              <a:rPr dirty="0" sz="1200" spc="0">
                <a:latin typeface="宋体"/>
                <a:cs typeface="宋体"/>
              </a:rPr>
              <a:t>通</a:t>
            </a:r>
            <a:r>
              <a:rPr dirty="0" sz="1200" spc="10">
                <a:latin typeface="宋体"/>
                <a:cs typeface="宋体"/>
              </a:rPr>
              <a:t>信作为</a:t>
            </a:r>
            <a:r>
              <a:rPr dirty="0" sz="1200">
                <a:latin typeface="宋体"/>
                <a:cs typeface="宋体"/>
              </a:rPr>
              <a:t>长</a:t>
            </a:r>
            <a:endParaRPr sz="1200">
              <a:latin typeface="宋体"/>
              <a:cs typeface="宋体"/>
            </a:endParaRPr>
          </a:p>
          <a:p>
            <a:pPr marL="12700">
              <a:lnSpc>
                <a:spcPct val="100000"/>
              </a:lnSpc>
              <a:spcBef>
                <a:spcPts val="900"/>
              </a:spcBef>
            </a:pPr>
            <a:r>
              <a:rPr dirty="0" sz="1200" spc="85">
                <a:latin typeface="宋体"/>
                <a:cs typeface="宋体"/>
              </a:rPr>
              <a:t>距</a:t>
            </a:r>
            <a:r>
              <a:rPr dirty="0" sz="1200" spc="75">
                <a:latin typeface="宋体"/>
                <a:cs typeface="宋体"/>
              </a:rPr>
              <a:t>离</a:t>
            </a:r>
            <a:r>
              <a:rPr dirty="0" sz="1200" spc="85">
                <a:latin typeface="宋体"/>
                <a:cs typeface="宋体"/>
              </a:rPr>
              <a:t>调度</a:t>
            </a:r>
            <a:r>
              <a:rPr dirty="0" sz="1200" spc="75">
                <a:latin typeface="宋体"/>
                <a:cs typeface="宋体"/>
              </a:rPr>
              <a:t>的</a:t>
            </a:r>
            <a:r>
              <a:rPr dirty="0" sz="1200" spc="85">
                <a:latin typeface="宋体"/>
                <a:cs typeface="宋体"/>
              </a:rPr>
              <a:t>通</a:t>
            </a:r>
            <a:r>
              <a:rPr dirty="0" sz="1200" spc="75">
                <a:latin typeface="宋体"/>
                <a:cs typeface="宋体"/>
              </a:rPr>
              <a:t>信</a:t>
            </a:r>
            <a:r>
              <a:rPr dirty="0" sz="1200" spc="85">
                <a:latin typeface="宋体"/>
                <a:cs typeface="宋体"/>
              </a:rPr>
              <a:t>手段</a:t>
            </a:r>
            <a:r>
              <a:rPr dirty="0" sz="1200" spc="75">
                <a:latin typeface="宋体"/>
                <a:cs typeface="宋体"/>
              </a:rPr>
              <a:t>。</a:t>
            </a:r>
            <a:r>
              <a:rPr dirty="0" sz="1200">
                <a:latin typeface="宋体"/>
                <a:cs typeface="宋体"/>
              </a:rPr>
              <a:t>到</a:t>
            </a:r>
            <a:r>
              <a:rPr dirty="0" sz="1200" spc="-195">
                <a:latin typeface="宋体"/>
                <a:cs typeface="宋体"/>
              </a:rPr>
              <a:t> </a:t>
            </a:r>
            <a:r>
              <a:rPr dirty="0" sz="1200">
                <a:latin typeface="Calibri"/>
                <a:cs typeface="Calibri"/>
              </a:rPr>
              <a:t>20</a:t>
            </a:r>
            <a:r>
              <a:rPr dirty="0" sz="1200" spc="125">
                <a:latin typeface="Calibri"/>
                <a:cs typeface="Calibri"/>
              </a:rPr>
              <a:t> </a:t>
            </a:r>
            <a:r>
              <a:rPr dirty="0" sz="1200" spc="85">
                <a:latin typeface="宋体"/>
                <a:cs typeface="宋体"/>
              </a:rPr>
              <a:t>世</a:t>
            </a:r>
            <a:r>
              <a:rPr dirty="0" sz="1200">
                <a:latin typeface="宋体"/>
                <a:cs typeface="宋体"/>
              </a:rPr>
              <a:t>纪</a:t>
            </a:r>
            <a:r>
              <a:rPr dirty="0" sz="1200" spc="-210">
                <a:latin typeface="宋体"/>
                <a:cs typeface="宋体"/>
              </a:rPr>
              <a:t> </a:t>
            </a:r>
            <a:r>
              <a:rPr dirty="0" sz="1200">
                <a:latin typeface="Calibri"/>
                <a:cs typeface="Calibri"/>
              </a:rPr>
              <a:t>90</a:t>
            </a:r>
            <a:r>
              <a:rPr dirty="0" sz="1200" spc="125">
                <a:latin typeface="Calibri"/>
                <a:cs typeface="Calibri"/>
              </a:rPr>
              <a:t> </a:t>
            </a:r>
            <a:r>
              <a:rPr dirty="0" sz="1200" spc="85">
                <a:latin typeface="宋体"/>
                <a:cs typeface="宋体"/>
              </a:rPr>
              <a:t>年</a:t>
            </a:r>
            <a:r>
              <a:rPr dirty="0" sz="1200" spc="75">
                <a:latin typeface="宋体"/>
                <a:cs typeface="宋体"/>
              </a:rPr>
              <a:t>代</a:t>
            </a:r>
            <a:r>
              <a:rPr dirty="0" sz="1200" spc="85">
                <a:latin typeface="宋体"/>
                <a:cs typeface="宋体"/>
              </a:rPr>
              <a:t>末，</a:t>
            </a:r>
            <a:r>
              <a:rPr dirty="0" sz="1200" spc="75">
                <a:latin typeface="宋体"/>
                <a:cs typeface="宋体"/>
              </a:rPr>
              <a:t>高</a:t>
            </a:r>
            <a:r>
              <a:rPr dirty="0" sz="1200" spc="85">
                <a:latin typeface="宋体"/>
                <a:cs typeface="宋体"/>
              </a:rPr>
              <a:t>速</a:t>
            </a:r>
            <a:r>
              <a:rPr dirty="0" sz="1200" spc="75">
                <a:latin typeface="宋体"/>
                <a:cs typeface="宋体"/>
              </a:rPr>
              <a:t>电</a:t>
            </a:r>
            <a:r>
              <a:rPr dirty="0" sz="1200" spc="85">
                <a:latin typeface="宋体"/>
                <a:cs typeface="宋体"/>
              </a:rPr>
              <a:t>力线</a:t>
            </a:r>
            <a:r>
              <a:rPr dirty="0" sz="1200" spc="75">
                <a:latin typeface="宋体"/>
                <a:cs typeface="宋体"/>
              </a:rPr>
              <a:t>通</a:t>
            </a:r>
            <a:r>
              <a:rPr dirty="0" sz="1200" spc="85">
                <a:latin typeface="宋体"/>
                <a:cs typeface="宋体"/>
              </a:rPr>
              <a:t>信</a:t>
            </a:r>
            <a:r>
              <a:rPr dirty="0" sz="1200" spc="0">
                <a:latin typeface="宋体"/>
                <a:cs typeface="宋体"/>
              </a:rPr>
              <a:t>（</a:t>
            </a:r>
            <a:r>
              <a:rPr dirty="0" sz="1200" spc="0">
                <a:latin typeface="Calibri"/>
                <a:cs typeface="Calibri"/>
              </a:rPr>
              <a:t>Power</a:t>
            </a:r>
            <a:r>
              <a:rPr dirty="0" sz="1200" spc="75">
                <a:latin typeface="Calibri"/>
                <a:cs typeface="Calibri"/>
              </a:rPr>
              <a:t> </a:t>
            </a:r>
            <a:r>
              <a:rPr dirty="0" sz="1200" spc="-5">
                <a:latin typeface="Calibri"/>
                <a:cs typeface="Calibri"/>
              </a:rPr>
              <a:t>Line</a:t>
            </a:r>
            <a:endParaRPr sz="1200">
              <a:latin typeface="Calibri"/>
              <a:cs typeface="Calibri"/>
            </a:endParaRPr>
          </a:p>
          <a:p>
            <a:pPr marL="12700" marR="5715">
              <a:lnSpc>
                <a:spcPct val="162500"/>
              </a:lnSpc>
            </a:pPr>
            <a:r>
              <a:rPr dirty="0" sz="1200" spc="-40">
                <a:latin typeface="Calibri"/>
                <a:cs typeface="Calibri"/>
              </a:rPr>
              <a:t>Communication</a:t>
            </a:r>
            <a:r>
              <a:rPr dirty="0" sz="1200" spc="-40">
                <a:latin typeface="宋体"/>
                <a:cs typeface="宋体"/>
              </a:rPr>
              <a:t>，</a:t>
            </a:r>
            <a:r>
              <a:rPr dirty="0" sz="1200" spc="-40">
                <a:latin typeface="Calibri"/>
                <a:cs typeface="Calibri"/>
              </a:rPr>
              <a:t>PLC</a:t>
            </a:r>
            <a:r>
              <a:rPr dirty="0" sz="1200" spc="-40">
                <a:latin typeface="宋体"/>
                <a:cs typeface="宋体"/>
              </a:rPr>
              <a:t>）</a:t>
            </a:r>
            <a:r>
              <a:rPr dirty="0" sz="1200">
                <a:latin typeface="宋体"/>
                <a:cs typeface="宋体"/>
              </a:rPr>
              <a:t>又成为</a:t>
            </a:r>
            <a:r>
              <a:rPr dirty="0" sz="1200" spc="0">
                <a:latin typeface="宋体"/>
                <a:cs typeface="宋体"/>
              </a:rPr>
              <a:t>了</a:t>
            </a:r>
            <a:r>
              <a:rPr dirty="0" sz="1200">
                <a:latin typeface="宋体"/>
                <a:cs typeface="宋体"/>
              </a:rPr>
              <a:t>国内外研究应用</a:t>
            </a:r>
            <a:r>
              <a:rPr dirty="0" sz="1200" spc="0">
                <a:latin typeface="宋体"/>
                <a:cs typeface="宋体"/>
              </a:rPr>
              <a:t>的</a:t>
            </a:r>
            <a:r>
              <a:rPr dirty="0" sz="1200">
                <a:latin typeface="宋体"/>
                <a:cs typeface="宋体"/>
              </a:rPr>
              <a:t>一个热点</a:t>
            </a:r>
            <a:r>
              <a:rPr dirty="0" sz="1200" spc="-280">
                <a:latin typeface="宋体"/>
                <a:cs typeface="宋体"/>
              </a:rPr>
              <a:t>，</a:t>
            </a:r>
            <a:r>
              <a:rPr dirty="0" sz="1200">
                <a:latin typeface="宋体"/>
                <a:cs typeface="宋体"/>
              </a:rPr>
              <a:t>通过研</a:t>
            </a:r>
            <a:r>
              <a:rPr dirty="0" sz="1200" spc="0">
                <a:latin typeface="宋体"/>
                <a:cs typeface="宋体"/>
              </a:rPr>
              <a:t>发</a:t>
            </a:r>
            <a:r>
              <a:rPr dirty="0" sz="1200">
                <a:latin typeface="宋体"/>
                <a:cs typeface="宋体"/>
              </a:rPr>
              <a:t>专门</a:t>
            </a:r>
            <a:r>
              <a:rPr dirty="0" sz="1200" spc="-15">
                <a:latin typeface="宋体"/>
                <a:cs typeface="宋体"/>
              </a:rPr>
              <a:t>的</a:t>
            </a:r>
            <a:r>
              <a:rPr dirty="0" sz="1200" spc="0">
                <a:latin typeface="Calibri"/>
                <a:cs typeface="Calibri"/>
              </a:rPr>
              <a:t>“</a:t>
            </a:r>
            <a:r>
              <a:rPr dirty="0" sz="1200">
                <a:latin typeface="宋体"/>
                <a:cs typeface="宋体"/>
              </a:rPr>
              <a:t>电 </a:t>
            </a:r>
            <a:r>
              <a:rPr dirty="0" sz="1200" spc="0">
                <a:latin typeface="宋体"/>
                <a:cs typeface="宋体"/>
              </a:rPr>
              <a:t>力</a:t>
            </a:r>
            <a:r>
              <a:rPr dirty="0" sz="1200">
                <a:latin typeface="宋体"/>
                <a:cs typeface="宋体"/>
              </a:rPr>
              <a:t>线</a:t>
            </a:r>
            <a:r>
              <a:rPr dirty="0" sz="1200" spc="0">
                <a:latin typeface="宋体"/>
                <a:cs typeface="宋体"/>
              </a:rPr>
              <a:t>调</a:t>
            </a:r>
            <a:r>
              <a:rPr dirty="0" sz="1200">
                <a:latin typeface="宋体"/>
                <a:cs typeface="宋体"/>
              </a:rPr>
              <a:t>制</a:t>
            </a:r>
            <a:r>
              <a:rPr dirty="0" sz="1200" spc="0">
                <a:latin typeface="宋体"/>
                <a:cs typeface="宋体"/>
              </a:rPr>
              <a:t>解</a:t>
            </a:r>
            <a:r>
              <a:rPr dirty="0" sz="1200">
                <a:latin typeface="宋体"/>
                <a:cs typeface="宋体"/>
              </a:rPr>
              <a:t>调</a:t>
            </a:r>
            <a:r>
              <a:rPr dirty="0" sz="1200" spc="0">
                <a:latin typeface="宋体"/>
                <a:cs typeface="宋体"/>
              </a:rPr>
              <a:t>器</a:t>
            </a:r>
            <a:r>
              <a:rPr dirty="0" sz="1200">
                <a:latin typeface="Calibri"/>
                <a:cs typeface="Calibri"/>
              </a:rPr>
              <a:t>”</a:t>
            </a:r>
            <a:r>
              <a:rPr dirty="0" sz="1200">
                <a:latin typeface="宋体"/>
                <a:cs typeface="宋体"/>
              </a:rPr>
              <a:t>，使</a:t>
            </a:r>
            <a:r>
              <a:rPr dirty="0" sz="1200" spc="0">
                <a:latin typeface="宋体"/>
                <a:cs typeface="宋体"/>
              </a:rPr>
              <a:t>用</a:t>
            </a:r>
            <a:r>
              <a:rPr dirty="0" sz="1200">
                <a:latin typeface="宋体"/>
                <a:cs typeface="宋体"/>
              </a:rPr>
              <a:t>家</a:t>
            </a:r>
            <a:r>
              <a:rPr dirty="0" sz="1200" spc="0">
                <a:latin typeface="宋体"/>
                <a:cs typeface="宋体"/>
              </a:rPr>
              <a:t>庭</a:t>
            </a:r>
            <a:r>
              <a:rPr dirty="0" sz="1200">
                <a:latin typeface="宋体"/>
                <a:cs typeface="宋体"/>
              </a:rPr>
              <a:t>或</a:t>
            </a:r>
            <a:r>
              <a:rPr dirty="0" sz="1200" spc="0">
                <a:latin typeface="宋体"/>
                <a:cs typeface="宋体"/>
              </a:rPr>
              <a:t>办公</a:t>
            </a:r>
            <a:r>
              <a:rPr dirty="0" sz="1200">
                <a:latin typeface="宋体"/>
                <a:cs typeface="宋体"/>
              </a:rPr>
              <a:t>室</a:t>
            </a:r>
            <a:r>
              <a:rPr dirty="0" sz="1200" spc="0">
                <a:latin typeface="宋体"/>
                <a:cs typeface="宋体"/>
              </a:rPr>
              <a:t>建</a:t>
            </a:r>
            <a:r>
              <a:rPr dirty="0" sz="1200">
                <a:latin typeface="宋体"/>
                <a:cs typeface="宋体"/>
              </a:rPr>
              <a:t>筑</a:t>
            </a:r>
            <a:r>
              <a:rPr dirty="0" sz="1200" spc="0">
                <a:latin typeface="宋体"/>
                <a:cs typeface="宋体"/>
              </a:rPr>
              <a:t>物</a:t>
            </a:r>
            <a:r>
              <a:rPr dirty="0" sz="1200">
                <a:latin typeface="宋体"/>
                <a:cs typeface="宋体"/>
              </a:rPr>
              <a:t>现</a:t>
            </a:r>
            <a:r>
              <a:rPr dirty="0" sz="1200" spc="0">
                <a:latin typeface="宋体"/>
                <a:cs typeface="宋体"/>
              </a:rPr>
              <a:t>有</a:t>
            </a:r>
            <a:r>
              <a:rPr dirty="0" sz="1200">
                <a:latin typeface="宋体"/>
                <a:cs typeface="宋体"/>
              </a:rPr>
              <a:t>电</a:t>
            </a:r>
            <a:r>
              <a:rPr dirty="0" sz="1200" spc="0">
                <a:latin typeface="宋体"/>
                <a:cs typeface="宋体"/>
              </a:rPr>
              <a:t>力线</a:t>
            </a:r>
            <a:r>
              <a:rPr dirty="0" sz="1200">
                <a:latin typeface="宋体"/>
                <a:cs typeface="宋体"/>
              </a:rPr>
              <a:t>和</a:t>
            </a:r>
            <a:r>
              <a:rPr dirty="0" sz="1200" spc="0">
                <a:latin typeface="宋体"/>
                <a:cs typeface="宋体"/>
              </a:rPr>
              <a:t>插</a:t>
            </a:r>
            <a:r>
              <a:rPr dirty="0" sz="1200">
                <a:latin typeface="宋体"/>
                <a:cs typeface="宋体"/>
              </a:rPr>
              <a:t>座</a:t>
            </a:r>
            <a:r>
              <a:rPr dirty="0" sz="1200" spc="0">
                <a:latin typeface="宋体"/>
                <a:cs typeface="宋体"/>
              </a:rPr>
              <a:t>组</a:t>
            </a:r>
            <a:r>
              <a:rPr dirty="0" sz="1200">
                <a:latin typeface="宋体"/>
                <a:cs typeface="宋体"/>
              </a:rPr>
              <a:t>建</a:t>
            </a:r>
            <a:r>
              <a:rPr dirty="0" sz="1200" spc="0">
                <a:latin typeface="宋体"/>
                <a:cs typeface="宋体"/>
              </a:rPr>
              <a:t>成网</a:t>
            </a:r>
            <a:r>
              <a:rPr dirty="0" sz="1200">
                <a:latin typeface="宋体"/>
                <a:cs typeface="宋体"/>
              </a:rPr>
              <a:t>络</a:t>
            </a:r>
            <a:r>
              <a:rPr dirty="0" sz="1200" spc="0">
                <a:latin typeface="宋体"/>
                <a:cs typeface="宋体"/>
              </a:rPr>
              <a:t>，</a:t>
            </a:r>
            <a:r>
              <a:rPr dirty="0" sz="1200">
                <a:latin typeface="宋体"/>
                <a:cs typeface="宋体"/>
              </a:rPr>
              <a:t>来 连接</a:t>
            </a:r>
            <a:r>
              <a:rPr dirty="0" sz="1200" spc="-335">
                <a:latin typeface="宋体"/>
                <a:cs typeface="宋体"/>
              </a:rPr>
              <a:t> </a:t>
            </a:r>
            <a:r>
              <a:rPr dirty="0" sz="1200" spc="-5">
                <a:latin typeface="Calibri"/>
                <a:cs typeface="Calibri"/>
              </a:rPr>
              <a:t>PC</a:t>
            </a:r>
            <a:r>
              <a:rPr dirty="0" sz="1200" spc="-195">
                <a:latin typeface="宋体"/>
                <a:cs typeface="宋体"/>
              </a:rPr>
              <a:t>、</a:t>
            </a:r>
            <a:r>
              <a:rPr dirty="0" sz="1200">
                <a:latin typeface="Calibri"/>
                <a:cs typeface="Calibri"/>
              </a:rPr>
              <a:t>ADSL</a:t>
            </a:r>
            <a:r>
              <a:rPr dirty="0" sz="1200" spc="-35">
                <a:latin typeface="Calibri"/>
                <a:cs typeface="Calibri"/>
              </a:rPr>
              <a:t> </a:t>
            </a:r>
            <a:r>
              <a:rPr dirty="0" sz="1200" spc="-5">
                <a:latin typeface="Calibri"/>
                <a:cs typeface="Calibri"/>
              </a:rPr>
              <a:t>modem</a:t>
            </a:r>
            <a:r>
              <a:rPr dirty="0" sz="1200" spc="-195">
                <a:latin typeface="宋体"/>
                <a:cs typeface="宋体"/>
              </a:rPr>
              <a:t>、</a:t>
            </a:r>
            <a:r>
              <a:rPr dirty="0" sz="1200">
                <a:latin typeface="宋体"/>
                <a:cs typeface="宋体"/>
              </a:rPr>
              <a:t>机顶</a:t>
            </a:r>
            <a:r>
              <a:rPr dirty="0" sz="1200" spc="0">
                <a:latin typeface="宋体"/>
                <a:cs typeface="宋体"/>
              </a:rPr>
              <a:t>盒</a:t>
            </a:r>
            <a:r>
              <a:rPr dirty="0" sz="1200" spc="-195">
                <a:latin typeface="宋体"/>
                <a:cs typeface="宋体"/>
              </a:rPr>
              <a:t>、</a:t>
            </a:r>
            <a:r>
              <a:rPr dirty="0" sz="1200">
                <a:latin typeface="宋体"/>
                <a:cs typeface="宋体"/>
              </a:rPr>
              <a:t>音频设</a:t>
            </a:r>
            <a:r>
              <a:rPr dirty="0" sz="1200" spc="0">
                <a:latin typeface="宋体"/>
                <a:cs typeface="宋体"/>
              </a:rPr>
              <a:t>备</a:t>
            </a:r>
            <a:r>
              <a:rPr dirty="0" sz="1200" spc="-195">
                <a:latin typeface="宋体"/>
                <a:cs typeface="宋体"/>
              </a:rPr>
              <a:t>、</a:t>
            </a:r>
            <a:r>
              <a:rPr dirty="0" sz="1200">
                <a:latin typeface="宋体"/>
                <a:cs typeface="宋体"/>
              </a:rPr>
              <a:t>监控设</a:t>
            </a:r>
            <a:r>
              <a:rPr dirty="0" sz="1200" spc="0">
                <a:latin typeface="宋体"/>
                <a:cs typeface="宋体"/>
              </a:rPr>
              <a:t>备</a:t>
            </a:r>
            <a:r>
              <a:rPr dirty="0" sz="1200">
                <a:latin typeface="宋体"/>
                <a:cs typeface="宋体"/>
              </a:rPr>
              <a:t>以及其他的智能</a:t>
            </a:r>
            <a:r>
              <a:rPr dirty="0" sz="1200" spc="0">
                <a:latin typeface="宋体"/>
                <a:cs typeface="宋体"/>
              </a:rPr>
              <a:t>电</a:t>
            </a:r>
            <a:r>
              <a:rPr dirty="0" sz="1200">
                <a:latin typeface="宋体"/>
                <a:cs typeface="宋体"/>
              </a:rPr>
              <a:t>气设备，  以</a:t>
            </a:r>
            <a:r>
              <a:rPr dirty="0" sz="1200" spc="-305">
                <a:latin typeface="宋体"/>
                <a:cs typeface="宋体"/>
              </a:rPr>
              <a:t> </a:t>
            </a:r>
            <a:r>
              <a:rPr dirty="0" sz="1200" spc="-10">
                <a:latin typeface="Calibri"/>
                <a:cs typeface="Calibri"/>
              </a:rPr>
              <a:t>2Mb/s</a:t>
            </a:r>
            <a:r>
              <a:rPr dirty="0" sz="1200" spc="-10">
                <a:latin typeface="Times New Roman"/>
                <a:cs typeface="Times New Roman"/>
              </a:rPr>
              <a:t>~</a:t>
            </a:r>
            <a:r>
              <a:rPr dirty="0" sz="1200" spc="-10">
                <a:latin typeface="Calibri"/>
                <a:cs typeface="Calibri"/>
              </a:rPr>
              <a:t>14Mb/s</a:t>
            </a:r>
            <a:r>
              <a:rPr dirty="0" sz="1200" spc="5">
                <a:latin typeface="Calibri"/>
                <a:cs typeface="Calibri"/>
              </a:rPr>
              <a:t> </a:t>
            </a:r>
            <a:r>
              <a:rPr dirty="0" sz="1200">
                <a:latin typeface="宋体"/>
                <a:cs typeface="宋体"/>
              </a:rPr>
              <a:t>不等的速率传输数据、语音和视频。</a:t>
            </a:r>
            <a:endParaRPr sz="1200">
              <a:latin typeface="宋体"/>
              <a:cs typeface="宋体"/>
            </a:endParaRPr>
          </a:p>
          <a:p>
            <a:pPr algn="just" marL="12700" marR="7620" indent="304800">
              <a:lnSpc>
                <a:spcPct val="162500"/>
              </a:lnSpc>
            </a:pPr>
            <a:r>
              <a:rPr dirty="0" sz="1200">
                <a:latin typeface="宋体"/>
                <a:cs typeface="宋体"/>
              </a:rPr>
              <a:t>在</a:t>
            </a:r>
            <a:r>
              <a:rPr dirty="0" sz="1200" spc="-325">
                <a:latin typeface="宋体"/>
                <a:cs typeface="宋体"/>
              </a:rPr>
              <a:t> </a:t>
            </a:r>
            <a:r>
              <a:rPr dirty="0" sz="1200">
                <a:latin typeface="Calibri"/>
                <a:cs typeface="Calibri"/>
              </a:rPr>
              <a:t>21</a:t>
            </a:r>
            <a:r>
              <a:rPr dirty="0" sz="1200" spc="-5">
                <a:latin typeface="Calibri"/>
                <a:cs typeface="Calibri"/>
              </a:rPr>
              <a:t> </a:t>
            </a:r>
            <a:r>
              <a:rPr dirty="0" sz="1200">
                <a:latin typeface="宋体"/>
                <a:cs typeface="宋体"/>
              </a:rPr>
              <a:t>世纪</a:t>
            </a:r>
            <a:r>
              <a:rPr dirty="0" sz="1200" spc="-325">
                <a:latin typeface="宋体"/>
                <a:cs typeface="宋体"/>
              </a:rPr>
              <a:t> </a:t>
            </a:r>
            <a:r>
              <a:rPr dirty="0" sz="1200">
                <a:latin typeface="Calibri"/>
                <a:cs typeface="Calibri"/>
              </a:rPr>
              <a:t>20</a:t>
            </a:r>
            <a:r>
              <a:rPr dirty="0" sz="1200" spc="0">
                <a:latin typeface="Calibri"/>
                <a:cs typeface="Calibri"/>
              </a:rPr>
              <a:t> </a:t>
            </a:r>
            <a:r>
              <a:rPr dirty="0" sz="1200">
                <a:latin typeface="宋体"/>
                <a:cs typeface="宋体"/>
              </a:rPr>
              <a:t>年代初的互联网、大数据时</a:t>
            </a:r>
            <a:r>
              <a:rPr dirty="0" sz="1200" spc="0">
                <a:latin typeface="宋体"/>
                <a:cs typeface="宋体"/>
              </a:rPr>
              <a:t>代</a:t>
            </a:r>
            <a:r>
              <a:rPr dirty="0" sz="1200">
                <a:latin typeface="宋体"/>
                <a:cs typeface="宋体"/>
              </a:rPr>
              <a:t>，数字社区与智能家居的建设、 智慧城市的发展大环境中</a:t>
            </a:r>
            <a:r>
              <a:rPr dirty="0" sz="1200" spc="-540">
                <a:latin typeface="宋体"/>
                <a:cs typeface="宋体"/>
              </a:rPr>
              <a:t>，</a:t>
            </a:r>
            <a:r>
              <a:rPr dirty="0" sz="1200">
                <a:latin typeface="宋体"/>
                <a:cs typeface="宋体"/>
              </a:rPr>
              <a:t>伴随着多种多样的智慧终端的应用普及</a:t>
            </a:r>
            <a:r>
              <a:rPr dirty="0" sz="1200" spc="-530">
                <a:latin typeface="宋体"/>
                <a:cs typeface="宋体"/>
              </a:rPr>
              <a:t>，</a:t>
            </a:r>
            <a:r>
              <a:rPr dirty="0" sz="1200">
                <a:latin typeface="宋体"/>
                <a:cs typeface="宋体"/>
              </a:rPr>
              <a:t>新的低速</a:t>
            </a:r>
            <a:r>
              <a:rPr dirty="0" sz="1200" spc="-5">
                <a:latin typeface="宋体"/>
                <a:cs typeface="宋体"/>
              </a:rPr>
              <a:t>率</a:t>
            </a:r>
            <a:r>
              <a:rPr dirty="0" sz="1200">
                <a:latin typeface="宋体"/>
                <a:cs typeface="宋体"/>
              </a:rPr>
              <a:t>、 高速率</a:t>
            </a:r>
            <a:r>
              <a:rPr dirty="0" sz="1200" spc="-325">
                <a:latin typeface="宋体"/>
                <a:cs typeface="宋体"/>
              </a:rPr>
              <a:t> </a:t>
            </a:r>
            <a:r>
              <a:rPr dirty="0" sz="1200" spc="-5">
                <a:latin typeface="Calibri"/>
                <a:cs typeface="Calibri"/>
              </a:rPr>
              <a:t>PLC </a:t>
            </a:r>
            <a:r>
              <a:rPr dirty="0" sz="1200">
                <a:latin typeface="宋体"/>
                <a:cs typeface="宋体"/>
              </a:rPr>
              <a:t>应用研究热潮</a:t>
            </a:r>
            <a:r>
              <a:rPr dirty="0" sz="1200" spc="0">
                <a:latin typeface="宋体"/>
                <a:cs typeface="宋体"/>
              </a:rPr>
              <a:t>正</a:t>
            </a:r>
            <a:r>
              <a:rPr dirty="0" sz="1200">
                <a:latin typeface="宋体"/>
                <a:cs typeface="宋体"/>
              </a:rPr>
              <a:t>在兴起</a:t>
            </a:r>
            <a:r>
              <a:rPr dirty="0" sz="1200" spc="-495">
                <a:latin typeface="宋体"/>
                <a:cs typeface="宋体"/>
              </a:rPr>
              <a:t>，</a:t>
            </a:r>
            <a:r>
              <a:rPr dirty="0" sz="1200">
                <a:latin typeface="宋体"/>
                <a:cs typeface="宋体"/>
              </a:rPr>
              <a:t>人们探索用</a:t>
            </a:r>
            <a:r>
              <a:rPr dirty="0" sz="1200" spc="-315">
                <a:latin typeface="宋体"/>
                <a:cs typeface="宋体"/>
              </a:rPr>
              <a:t> </a:t>
            </a:r>
            <a:r>
              <a:rPr dirty="0" sz="1200" spc="-5">
                <a:latin typeface="Calibri"/>
                <a:cs typeface="Calibri"/>
              </a:rPr>
              <a:t>PLC </a:t>
            </a:r>
            <a:r>
              <a:rPr dirty="0" sz="1200">
                <a:latin typeface="宋体"/>
                <a:cs typeface="宋体"/>
              </a:rPr>
              <a:t>作为替代方案</a:t>
            </a:r>
            <a:r>
              <a:rPr dirty="0" sz="1200" spc="-480">
                <a:latin typeface="宋体"/>
                <a:cs typeface="宋体"/>
              </a:rPr>
              <a:t>，</a:t>
            </a:r>
            <a:r>
              <a:rPr dirty="0" sz="1200">
                <a:latin typeface="宋体"/>
                <a:cs typeface="宋体"/>
              </a:rPr>
              <a:t>期待能安全、 可靠</a:t>
            </a:r>
            <a:r>
              <a:rPr dirty="0" sz="1200" spc="-360">
                <a:latin typeface="宋体"/>
                <a:cs typeface="宋体"/>
              </a:rPr>
              <a:t>、</a:t>
            </a:r>
            <a:r>
              <a:rPr dirty="0" sz="1200">
                <a:latin typeface="宋体"/>
                <a:cs typeface="宋体"/>
              </a:rPr>
              <a:t>节能</a:t>
            </a:r>
            <a:r>
              <a:rPr dirty="0" sz="1200" spc="-360">
                <a:latin typeface="宋体"/>
                <a:cs typeface="宋体"/>
              </a:rPr>
              <a:t>、</a:t>
            </a:r>
            <a:r>
              <a:rPr dirty="0" sz="1200">
                <a:latin typeface="宋体"/>
                <a:cs typeface="宋体"/>
              </a:rPr>
              <a:t>绿色地传输由数字社区中家庭局域网获取的如智</a:t>
            </a:r>
            <a:r>
              <a:rPr dirty="0" sz="1200" spc="5">
                <a:latin typeface="宋体"/>
                <a:cs typeface="宋体"/>
              </a:rPr>
              <a:t>能</a:t>
            </a:r>
            <a:r>
              <a:rPr dirty="0" sz="1200">
                <a:latin typeface="宋体"/>
                <a:cs typeface="宋体"/>
              </a:rPr>
              <a:t>电</a:t>
            </a:r>
            <a:r>
              <a:rPr dirty="0" sz="1200" spc="-5">
                <a:latin typeface="宋体"/>
                <a:cs typeface="宋体"/>
              </a:rPr>
              <a:t>表</a:t>
            </a:r>
            <a:r>
              <a:rPr dirty="0" sz="1200" spc="-360">
                <a:latin typeface="宋体"/>
                <a:cs typeface="宋体"/>
              </a:rPr>
              <a:t>、</a:t>
            </a:r>
            <a:r>
              <a:rPr dirty="0" sz="1200">
                <a:latin typeface="宋体"/>
                <a:cs typeface="宋体"/>
              </a:rPr>
              <a:t>智能水</a:t>
            </a:r>
            <a:r>
              <a:rPr dirty="0" sz="1200" spc="5">
                <a:latin typeface="宋体"/>
                <a:cs typeface="宋体"/>
              </a:rPr>
              <a:t>表</a:t>
            </a:r>
            <a:r>
              <a:rPr dirty="0" sz="1200">
                <a:latin typeface="宋体"/>
                <a:cs typeface="宋体"/>
              </a:rPr>
              <a:t>、 智能煤气表以及各种智能家居模块的聚合信息。</a:t>
            </a:r>
            <a:endParaRPr sz="1200">
              <a:latin typeface="宋体"/>
              <a:cs typeface="宋体"/>
            </a:endParaRPr>
          </a:p>
          <a:p>
            <a:pPr algn="just" marL="12700" marR="83185" indent="304800">
              <a:lnSpc>
                <a:spcPct val="162500"/>
              </a:lnSpc>
            </a:pPr>
            <a:r>
              <a:rPr dirty="0" sz="1200">
                <a:latin typeface="宋体"/>
                <a:cs typeface="宋体"/>
              </a:rPr>
              <a:t>另一方面</a:t>
            </a:r>
            <a:r>
              <a:rPr dirty="0" sz="1200" spc="-160">
                <a:latin typeface="宋体"/>
                <a:cs typeface="宋体"/>
              </a:rPr>
              <a:t>，</a:t>
            </a:r>
            <a:r>
              <a:rPr dirty="0" sz="1200">
                <a:latin typeface="宋体"/>
                <a:cs typeface="宋体"/>
              </a:rPr>
              <a:t>应对信息</a:t>
            </a:r>
            <a:r>
              <a:rPr dirty="0" sz="1200" spc="-160">
                <a:latin typeface="宋体"/>
                <a:cs typeface="宋体"/>
              </a:rPr>
              <a:t>、</a:t>
            </a:r>
            <a:r>
              <a:rPr dirty="0" sz="1200">
                <a:latin typeface="宋体"/>
                <a:cs typeface="宋体"/>
              </a:rPr>
              <a:t>数据传输等通信核心功能的海量需要</a:t>
            </a:r>
            <a:r>
              <a:rPr dirty="0" sz="1200" spc="-160">
                <a:latin typeface="宋体"/>
                <a:cs typeface="宋体"/>
              </a:rPr>
              <a:t>，</a:t>
            </a:r>
            <a:r>
              <a:rPr dirty="0" sz="1200">
                <a:latin typeface="宋体"/>
                <a:cs typeface="宋体"/>
              </a:rPr>
              <a:t>自从高锟发明 了光纤</a:t>
            </a:r>
            <a:r>
              <a:rPr dirty="0" sz="1200" spc="-240">
                <a:latin typeface="宋体"/>
                <a:cs typeface="宋体"/>
              </a:rPr>
              <a:t>，</a:t>
            </a:r>
            <a:r>
              <a:rPr dirty="0" sz="1200">
                <a:latin typeface="宋体"/>
                <a:cs typeface="宋体"/>
              </a:rPr>
              <a:t>用成本低廉</a:t>
            </a:r>
            <a:r>
              <a:rPr dirty="0" sz="1200" spc="-229">
                <a:latin typeface="宋体"/>
                <a:cs typeface="宋体"/>
              </a:rPr>
              <a:t>，</a:t>
            </a:r>
            <a:r>
              <a:rPr dirty="0" sz="1200">
                <a:latin typeface="宋体"/>
                <a:cs typeface="宋体"/>
              </a:rPr>
              <a:t>传输带宽远大于金属线缆和无线媒介的塑料光纤线缆来构 </a:t>
            </a:r>
            <a:r>
              <a:rPr dirty="0" sz="1200" spc="85">
                <a:latin typeface="宋体"/>
                <a:cs typeface="宋体"/>
              </a:rPr>
              <a:t>建</a:t>
            </a:r>
            <a:r>
              <a:rPr dirty="0" sz="1200" spc="100">
                <a:latin typeface="宋体"/>
                <a:cs typeface="宋体"/>
              </a:rPr>
              <a:t>有</a:t>
            </a:r>
            <a:r>
              <a:rPr dirty="0" sz="1200" spc="85">
                <a:latin typeface="宋体"/>
                <a:cs typeface="宋体"/>
              </a:rPr>
              <a:t>线通信</a:t>
            </a:r>
            <a:r>
              <a:rPr dirty="0" sz="1200" spc="100">
                <a:latin typeface="宋体"/>
                <a:cs typeface="宋体"/>
              </a:rPr>
              <a:t>网</a:t>
            </a:r>
            <a:r>
              <a:rPr dirty="0" sz="1200" spc="85">
                <a:latin typeface="宋体"/>
                <a:cs typeface="宋体"/>
              </a:rPr>
              <a:t>络特别</a:t>
            </a:r>
            <a:r>
              <a:rPr dirty="0" sz="1200" spc="100">
                <a:latin typeface="宋体"/>
                <a:cs typeface="宋体"/>
              </a:rPr>
              <a:t>是</a:t>
            </a:r>
            <a:r>
              <a:rPr dirty="0" sz="1200" spc="85">
                <a:latin typeface="宋体"/>
                <a:cs typeface="宋体"/>
              </a:rPr>
              <a:t>通信骨</a:t>
            </a:r>
            <a:r>
              <a:rPr dirty="0" sz="1200" spc="100">
                <a:latin typeface="宋体"/>
                <a:cs typeface="宋体"/>
              </a:rPr>
              <a:t>干</a:t>
            </a:r>
            <a:r>
              <a:rPr dirty="0" sz="1200" spc="85">
                <a:latin typeface="宋体"/>
                <a:cs typeface="宋体"/>
              </a:rPr>
              <a:t>网络来</a:t>
            </a:r>
            <a:r>
              <a:rPr dirty="0" sz="1200" spc="100">
                <a:latin typeface="宋体"/>
                <a:cs typeface="宋体"/>
              </a:rPr>
              <a:t>支</a:t>
            </a:r>
            <a:r>
              <a:rPr dirty="0" sz="1200" spc="85">
                <a:latin typeface="宋体"/>
                <a:cs typeface="宋体"/>
              </a:rPr>
              <a:t>撑互联网</a:t>
            </a:r>
            <a:r>
              <a:rPr dirty="0" sz="1200">
                <a:latin typeface="Calibri"/>
                <a:cs typeface="Calibri"/>
              </a:rPr>
              <a:t>(internet)</a:t>
            </a:r>
            <a:r>
              <a:rPr dirty="0" sz="1200" spc="85">
                <a:latin typeface="宋体"/>
                <a:cs typeface="宋体"/>
              </a:rPr>
              <a:t>、</a:t>
            </a:r>
            <a:r>
              <a:rPr dirty="0" sz="1200" spc="100">
                <a:latin typeface="宋体"/>
                <a:cs typeface="宋体"/>
              </a:rPr>
              <a:t>云</a:t>
            </a:r>
            <a:r>
              <a:rPr dirty="0" sz="1200" spc="85">
                <a:latin typeface="宋体"/>
                <a:cs typeface="宋体"/>
              </a:rPr>
              <a:t>计算</a:t>
            </a:r>
            <a:r>
              <a:rPr dirty="0" sz="1200" spc="-5">
                <a:latin typeface="Calibri"/>
                <a:cs typeface="Calibri"/>
              </a:rPr>
              <a:t>(cloud</a:t>
            </a:r>
            <a:endParaRPr sz="1200">
              <a:latin typeface="Calibri"/>
              <a:cs typeface="Calibri"/>
            </a:endParaRPr>
          </a:p>
          <a:p>
            <a:pPr algn="just" marL="12700" marR="76200">
              <a:lnSpc>
                <a:spcPct val="162500"/>
              </a:lnSpc>
            </a:pPr>
            <a:r>
              <a:rPr dirty="0" sz="1200" spc="-5">
                <a:latin typeface="Calibri"/>
                <a:cs typeface="Calibri"/>
              </a:rPr>
              <a:t>computing)</a:t>
            </a:r>
            <a:r>
              <a:rPr dirty="0" sz="1200" spc="0">
                <a:latin typeface="宋体"/>
                <a:cs typeface="宋体"/>
              </a:rPr>
              <a:t>和物联网</a:t>
            </a:r>
            <a:r>
              <a:rPr dirty="0" sz="1200" spc="-10">
                <a:latin typeface="Calibri"/>
                <a:cs typeface="Calibri"/>
              </a:rPr>
              <a:t>(internet</a:t>
            </a:r>
            <a:r>
              <a:rPr dirty="0" sz="1200" spc="15">
                <a:latin typeface="Calibri"/>
                <a:cs typeface="Calibri"/>
              </a:rPr>
              <a:t> </a:t>
            </a:r>
            <a:r>
              <a:rPr dirty="0" sz="1200">
                <a:latin typeface="Calibri"/>
                <a:cs typeface="Calibri"/>
              </a:rPr>
              <a:t>of</a:t>
            </a:r>
            <a:r>
              <a:rPr dirty="0" sz="1200" spc="30">
                <a:latin typeface="Calibri"/>
                <a:cs typeface="Calibri"/>
              </a:rPr>
              <a:t> </a:t>
            </a:r>
            <a:r>
              <a:rPr dirty="0" sz="1200" spc="-5">
                <a:latin typeface="Calibri"/>
                <a:cs typeface="Calibri"/>
              </a:rPr>
              <a:t>things,</a:t>
            </a:r>
            <a:r>
              <a:rPr dirty="0" sz="1200" spc="25">
                <a:latin typeface="Calibri"/>
                <a:cs typeface="Calibri"/>
              </a:rPr>
              <a:t> </a:t>
            </a:r>
            <a:r>
              <a:rPr dirty="0" sz="1200" spc="-25">
                <a:latin typeface="Calibri"/>
                <a:cs typeface="Calibri"/>
              </a:rPr>
              <a:t>IOTs)</a:t>
            </a:r>
            <a:r>
              <a:rPr dirty="0" sz="1200" spc="0">
                <a:latin typeface="宋体"/>
                <a:cs typeface="宋体"/>
              </a:rPr>
              <a:t>等应用的音</a:t>
            </a:r>
            <a:r>
              <a:rPr dirty="0" sz="1200">
                <a:latin typeface="宋体"/>
                <a:cs typeface="宋体"/>
              </a:rPr>
              <a:t>视</a:t>
            </a:r>
            <a:r>
              <a:rPr dirty="0" sz="1200" spc="0">
                <a:latin typeface="宋体"/>
                <a:cs typeface="宋体"/>
              </a:rPr>
              <a:t>频、数据通信已经成</a:t>
            </a:r>
            <a:r>
              <a:rPr dirty="0" sz="1200">
                <a:latin typeface="宋体"/>
                <a:cs typeface="宋体"/>
              </a:rPr>
              <a:t>为 不争的事实</a:t>
            </a:r>
            <a:r>
              <a:rPr dirty="0" sz="1200" spc="-240">
                <a:latin typeface="宋体"/>
                <a:cs typeface="宋体"/>
              </a:rPr>
              <a:t>。</a:t>
            </a:r>
            <a:r>
              <a:rPr dirty="0" sz="1200">
                <a:latin typeface="宋体"/>
                <a:cs typeface="宋体"/>
              </a:rPr>
              <a:t>特别是中国的光纤到户工程的光纤通信网络几乎已经全覆盖</a:t>
            </a:r>
            <a:r>
              <a:rPr dirty="0" sz="1200" spc="-229">
                <a:latin typeface="宋体"/>
                <a:cs typeface="宋体"/>
              </a:rPr>
              <a:t>，</a:t>
            </a:r>
            <a:r>
              <a:rPr dirty="0" sz="1200">
                <a:latin typeface="宋体"/>
                <a:cs typeface="宋体"/>
              </a:rPr>
              <a:t>为建 筑物中居住的人在生活</a:t>
            </a:r>
            <a:r>
              <a:rPr dirty="0" sz="1200" spc="-160">
                <a:latin typeface="宋体"/>
                <a:cs typeface="宋体"/>
              </a:rPr>
              <a:t>、</a:t>
            </a:r>
            <a:r>
              <a:rPr dirty="0" sz="1200">
                <a:latin typeface="宋体"/>
                <a:cs typeface="宋体"/>
              </a:rPr>
              <a:t>工作</a:t>
            </a:r>
            <a:r>
              <a:rPr dirty="0" sz="1200" spc="-160">
                <a:latin typeface="宋体"/>
                <a:cs typeface="宋体"/>
              </a:rPr>
              <a:t>、</a:t>
            </a:r>
            <a:r>
              <a:rPr dirty="0" sz="1200">
                <a:latin typeface="宋体"/>
                <a:cs typeface="宋体"/>
              </a:rPr>
              <a:t>休闲娱乐等各方面信息获取</a:t>
            </a:r>
            <a:r>
              <a:rPr dirty="0" sz="1200" spc="-160">
                <a:latin typeface="宋体"/>
                <a:cs typeface="宋体"/>
              </a:rPr>
              <a:t>、</a:t>
            </a:r>
            <a:r>
              <a:rPr dirty="0" sz="1200">
                <a:latin typeface="宋体"/>
                <a:cs typeface="宋体"/>
              </a:rPr>
              <a:t>传输提供了极大的 便利。</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2.7.2</a:t>
            </a:r>
            <a:r>
              <a:rPr dirty="0" sz="1200" spc="55">
                <a:latin typeface="Calibri"/>
                <a:cs typeface="Calibri"/>
              </a:rPr>
              <a:t> </a:t>
            </a:r>
            <a:r>
              <a:rPr dirty="0" sz="1200">
                <a:latin typeface="黑体"/>
                <a:cs typeface="黑体"/>
              </a:rPr>
              <a:t>先进通信技术在智慧建筑中的应用</a:t>
            </a:r>
            <a:endParaRPr sz="1200">
              <a:latin typeface="黑体"/>
              <a:cs typeface="黑体"/>
            </a:endParaRPr>
          </a:p>
          <a:p>
            <a:pPr marL="12700" marR="9525" indent="304800">
              <a:lnSpc>
                <a:spcPct val="162500"/>
              </a:lnSpc>
              <a:spcBef>
                <a:spcPts val="380"/>
              </a:spcBef>
            </a:pPr>
            <a:r>
              <a:rPr dirty="0" sz="1200">
                <a:latin typeface="宋体"/>
                <a:cs typeface="宋体"/>
              </a:rPr>
              <a:t>无论是有线网络还是无线网络</a:t>
            </a:r>
            <a:r>
              <a:rPr dirty="0" sz="1200" spc="-240">
                <a:latin typeface="宋体"/>
                <a:cs typeface="宋体"/>
              </a:rPr>
              <a:t>，</a:t>
            </a:r>
            <a:r>
              <a:rPr dirty="0" sz="1200">
                <a:latin typeface="宋体"/>
                <a:cs typeface="宋体"/>
              </a:rPr>
              <a:t>在智慧建筑领域中</a:t>
            </a:r>
            <a:r>
              <a:rPr dirty="0" sz="1200" spc="-229">
                <a:latin typeface="宋体"/>
                <a:cs typeface="宋体"/>
              </a:rPr>
              <a:t>，</a:t>
            </a:r>
            <a:r>
              <a:rPr dirty="0" sz="1200">
                <a:latin typeface="宋体"/>
                <a:cs typeface="宋体"/>
              </a:rPr>
              <a:t>它们与围绕服务于人的 智能手机</a:t>
            </a:r>
            <a:r>
              <a:rPr dirty="0" sz="1200" spc="-240">
                <a:latin typeface="宋体"/>
                <a:cs typeface="宋体"/>
              </a:rPr>
              <a:t>、</a:t>
            </a:r>
            <a:r>
              <a:rPr dirty="0" sz="1200">
                <a:latin typeface="宋体"/>
                <a:cs typeface="宋体"/>
              </a:rPr>
              <a:t>平板电脑</a:t>
            </a:r>
            <a:r>
              <a:rPr dirty="0" sz="1200" spc="-229">
                <a:latin typeface="宋体"/>
                <a:cs typeface="宋体"/>
              </a:rPr>
              <a:t>、</a:t>
            </a:r>
            <a:r>
              <a:rPr dirty="0" sz="1200">
                <a:latin typeface="宋体"/>
                <a:cs typeface="宋体"/>
              </a:rPr>
              <a:t>手提电脑等移动终端或与围绕服务于智慧建筑生命周期全 过程的环境感知</a:t>
            </a:r>
            <a:r>
              <a:rPr dirty="0" sz="1200" spc="-360">
                <a:latin typeface="宋体"/>
                <a:cs typeface="宋体"/>
              </a:rPr>
              <a:t>、</a:t>
            </a:r>
            <a:r>
              <a:rPr dirty="0" sz="1200">
                <a:latin typeface="宋体"/>
                <a:cs typeface="宋体"/>
              </a:rPr>
              <a:t>楼宇控制运行</a:t>
            </a:r>
            <a:r>
              <a:rPr dirty="0" sz="1200" spc="-350">
                <a:latin typeface="宋体"/>
                <a:cs typeface="宋体"/>
              </a:rPr>
              <a:t>、</a:t>
            </a:r>
            <a:r>
              <a:rPr dirty="0" sz="1200">
                <a:latin typeface="宋体"/>
                <a:cs typeface="宋体"/>
              </a:rPr>
              <a:t>消防安全管理等分布式传感器节</a:t>
            </a:r>
            <a:r>
              <a:rPr dirty="0" sz="1200" spc="-5">
                <a:latin typeface="宋体"/>
                <a:cs typeface="宋体"/>
              </a:rPr>
              <a:t>点</a:t>
            </a:r>
            <a:r>
              <a:rPr dirty="0" sz="1200" spc="-360">
                <a:latin typeface="宋体"/>
                <a:cs typeface="宋体"/>
              </a:rPr>
              <a:t>、</a:t>
            </a:r>
            <a:r>
              <a:rPr dirty="0" sz="1200">
                <a:latin typeface="宋体"/>
                <a:cs typeface="宋体"/>
              </a:rPr>
              <a:t>机电设</a:t>
            </a:r>
            <a:r>
              <a:rPr dirty="0" sz="1200" spc="5">
                <a:latin typeface="宋体"/>
                <a:cs typeface="宋体"/>
              </a:rPr>
              <a:t>备</a:t>
            </a:r>
            <a:r>
              <a:rPr dirty="0" sz="1200">
                <a:latin typeface="宋体"/>
                <a:cs typeface="宋体"/>
              </a:rPr>
              <a:t>、 空调</a:t>
            </a:r>
            <a:r>
              <a:rPr dirty="0" sz="1200" spc="-120">
                <a:latin typeface="宋体"/>
                <a:cs typeface="宋体"/>
              </a:rPr>
              <a:t>、</a:t>
            </a:r>
            <a:r>
              <a:rPr dirty="0" sz="1200">
                <a:latin typeface="宋体"/>
                <a:cs typeface="宋体"/>
              </a:rPr>
              <a:t>通风系统模组之间的数据</a:t>
            </a:r>
            <a:r>
              <a:rPr dirty="0" sz="1200" spc="-120">
                <a:latin typeface="宋体"/>
                <a:cs typeface="宋体"/>
              </a:rPr>
              <a:t>、</a:t>
            </a:r>
            <a:r>
              <a:rPr dirty="0" sz="1200">
                <a:latin typeface="宋体"/>
                <a:cs typeface="宋体"/>
              </a:rPr>
              <a:t>音频</a:t>
            </a:r>
            <a:r>
              <a:rPr dirty="0" sz="1200" spc="-110">
                <a:latin typeface="宋体"/>
                <a:cs typeface="宋体"/>
              </a:rPr>
              <a:t>、</a:t>
            </a:r>
            <a:r>
              <a:rPr dirty="0" sz="1200">
                <a:latin typeface="宋体"/>
                <a:cs typeface="宋体"/>
              </a:rPr>
              <a:t>视频等多媒体通信</a:t>
            </a:r>
            <a:r>
              <a:rPr dirty="0" sz="1200" spc="-120">
                <a:latin typeface="宋体"/>
                <a:cs typeface="宋体"/>
              </a:rPr>
              <a:t>。</a:t>
            </a:r>
            <a:r>
              <a:rPr dirty="0" sz="1200">
                <a:latin typeface="宋体"/>
                <a:cs typeface="宋体"/>
              </a:rPr>
              <a:t>这需要先进的有线</a:t>
            </a:r>
            <a:endParaRPr sz="1200">
              <a:latin typeface="宋体"/>
              <a:cs typeface="宋体"/>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41</a:t>
            </a:r>
          </a:p>
        </p:txBody>
      </p:sp>
      <p:sp>
        <p:nvSpPr>
          <p:cNvPr id="2" name="object 2"/>
          <p:cNvSpPr txBox="1"/>
          <p:nvPr/>
        </p:nvSpPr>
        <p:spPr>
          <a:xfrm>
            <a:off x="1130300" y="528955"/>
            <a:ext cx="5391785" cy="8953500"/>
          </a:xfrm>
          <a:prstGeom prst="rect">
            <a:avLst/>
          </a:prstGeom>
        </p:spPr>
        <p:txBody>
          <a:bodyPr wrap="square" lIns="0" tIns="12700" rIns="0" bIns="0" rtlCol="0" vert="horz">
            <a:spAutoFit/>
          </a:bodyPr>
          <a:lstStyle/>
          <a:p>
            <a:pPr algn="ctr" marR="8382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97155">
              <a:lnSpc>
                <a:spcPct val="162500"/>
              </a:lnSpc>
            </a:pPr>
            <a:r>
              <a:rPr dirty="0" sz="1200">
                <a:latin typeface="宋体"/>
                <a:cs typeface="宋体"/>
              </a:rPr>
              <a:t>和无线通信技术</a:t>
            </a:r>
            <a:r>
              <a:rPr dirty="0" sz="1200" spc="-160">
                <a:latin typeface="宋体"/>
                <a:cs typeface="宋体"/>
              </a:rPr>
              <a:t>、</a:t>
            </a:r>
            <a:r>
              <a:rPr dirty="0" sz="1200">
                <a:latin typeface="宋体"/>
                <a:cs typeface="宋体"/>
              </a:rPr>
              <a:t>人工智能</a:t>
            </a:r>
            <a:r>
              <a:rPr dirty="0" sz="1200" spc="-160">
                <a:latin typeface="宋体"/>
                <a:cs typeface="宋体"/>
              </a:rPr>
              <a:t>、</a:t>
            </a:r>
            <a:r>
              <a:rPr dirty="0" sz="1200">
                <a:latin typeface="宋体"/>
                <a:cs typeface="宋体"/>
              </a:rPr>
              <a:t>大数据和云计算的综合应用</a:t>
            </a:r>
            <a:r>
              <a:rPr dirty="0" sz="1200" spc="-160">
                <a:latin typeface="宋体"/>
                <a:cs typeface="宋体"/>
              </a:rPr>
              <a:t>，</a:t>
            </a:r>
            <a:r>
              <a:rPr dirty="0" sz="1200">
                <a:latin typeface="宋体"/>
                <a:cs typeface="宋体"/>
              </a:rPr>
              <a:t>才能使智慧建筑具有 感知、传输、记忆、推理、判断和决策的综合智慧能力。</a:t>
            </a:r>
            <a:endParaRPr sz="1200">
              <a:latin typeface="宋体"/>
              <a:cs typeface="宋体"/>
            </a:endParaRPr>
          </a:p>
          <a:p>
            <a:pPr marL="12700" marR="97155" indent="304800">
              <a:lnSpc>
                <a:spcPct val="162500"/>
              </a:lnSpc>
            </a:pPr>
            <a:r>
              <a:rPr dirty="0" sz="1200">
                <a:latin typeface="宋体"/>
                <a:cs typeface="宋体"/>
              </a:rPr>
              <a:t>根据近</a:t>
            </a:r>
            <a:r>
              <a:rPr dirty="0" sz="1200" spc="-350">
                <a:latin typeface="宋体"/>
                <a:cs typeface="宋体"/>
              </a:rPr>
              <a:t> </a:t>
            </a:r>
            <a:r>
              <a:rPr dirty="0" sz="1200">
                <a:latin typeface="Calibri"/>
                <a:cs typeface="Calibri"/>
              </a:rPr>
              <a:t>3</a:t>
            </a:r>
            <a:r>
              <a:rPr dirty="0" sz="1200" spc="-30">
                <a:latin typeface="Calibri"/>
                <a:cs typeface="Calibri"/>
              </a:rPr>
              <a:t> </a:t>
            </a:r>
            <a:r>
              <a:rPr dirty="0" sz="1200">
                <a:latin typeface="宋体"/>
                <a:cs typeface="宋体"/>
              </a:rPr>
              <a:t>年的研究成果</a:t>
            </a:r>
            <a:r>
              <a:rPr dirty="0" sz="1200" spc="-470">
                <a:latin typeface="宋体"/>
                <a:cs typeface="宋体"/>
              </a:rPr>
              <a:t>，</a:t>
            </a:r>
            <a:r>
              <a:rPr dirty="0" sz="1200">
                <a:latin typeface="宋体"/>
                <a:cs typeface="宋体"/>
              </a:rPr>
              <a:t>智慧建筑领域先进通信技术的应用主要体现在下列 几个方面。</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环境与建筑</a:t>
            </a:r>
            <a:r>
              <a:rPr dirty="0" sz="1200">
                <a:latin typeface="Calibri"/>
                <a:cs typeface="Calibri"/>
              </a:rPr>
              <a:t>:</a:t>
            </a:r>
            <a:endParaRPr sz="1200">
              <a:latin typeface="Calibri"/>
              <a:cs typeface="Calibri"/>
            </a:endParaRPr>
          </a:p>
          <a:p>
            <a:pPr marL="12700" marR="88900" indent="304800">
              <a:lnSpc>
                <a:spcPct val="162500"/>
              </a:lnSpc>
            </a:pPr>
            <a:r>
              <a:rPr dirty="0" sz="1200" spc="10">
                <a:latin typeface="宋体"/>
                <a:cs typeface="宋体"/>
              </a:rPr>
              <a:t>依</a:t>
            </a:r>
            <a:r>
              <a:rPr dirty="0" sz="1200" spc="25">
                <a:latin typeface="宋体"/>
                <a:cs typeface="宋体"/>
              </a:rPr>
              <a:t>托</a:t>
            </a:r>
            <a:r>
              <a:rPr dirty="0" sz="1200" spc="10">
                <a:latin typeface="宋体"/>
                <a:cs typeface="宋体"/>
              </a:rPr>
              <a:t>智</a:t>
            </a:r>
            <a:r>
              <a:rPr dirty="0" sz="1200" spc="25">
                <a:latin typeface="宋体"/>
                <a:cs typeface="宋体"/>
              </a:rPr>
              <a:t>能</a:t>
            </a:r>
            <a:r>
              <a:rPr dirty="0" sz="1200" spc="10">
                <a:latin typeface="宋体"/>
                <a:cs typeface="宋体"/>
              </a:rPr>
              <a:t>电网</a:t>
            </a:r>
            <a:r>
              <a:rPr dirty="0" sz="1200" spc="25">
                <a:latin typeface="宋体"/>
                <a:cs typeface="宋体"/>
              </a:rPr>
              <a:t>、</a:t>
            </a:r>
            <a:r>
              <a:rPr dirty="0" sz="1200" spc="10">
                <a:latin typeface="宋体"/>
                <a:cs typeface="宋体"/>
              </a:rPr>
              <a:t>分布</a:t>
            </a:r>
            <a:r>
              <a:rPr dirty="0" sz="1200" spc="25">
                <a:latin typeface="宋体"/>
                <a:cs typeface="宋体"/>
              </a:rPr>
              <a:t>式</a:t>
            </a:r>
            <a:r>
              <a:rPr dirty="0" sz="1200" spc="10">
                <a:latin typeface="宋体"/>
                <a:cs typeface="宋体"/>
              </a:rPr>
              <a:t>能</a:t>
            </a:r>
            <a:r>
              <a:rPr dirty="0" sz="1200" spc="25">
                <a:latin typeface="宋体"/>
                <a:cs typeface="宋体"/>
              </a:rPr>
              <a:t>源</a:t>
            </a:r>
            <a:r>
              <a:rPr dirty="0" sz="1200" spc="-5">
                <a:latin typeface="宋体"/>
                <a:cs typeface="宋体"/>
              </a:rPr>
              <a:t>（</a:t>
            </a:r>
            <a:r>
              <a:rPr dirty="0" sz="1200" spc="-5">
                <a:latin typeface="Calibri"/>
                <a:cs typeface="Calibri"/>
              </a:rPr>
              <a:t>distributed</a:t>
            </a:r>
            <a:r>
              <a:rPr dirty="0" sz="1200" spc="25">
                <a:latin typeface="Calibri"/>
                <a:cs typeface="Calibri"/>
              </a:rPr>
              <a:t> </a:t>
            </a:r>
            <a:r>
              <a:rPr dirty="0" sz="1200" spc="-5">
                <a:latin typeface="Calibri"/>
                <a:cs typeface="Calibri"/>
              </a:rPr>
              <a:t>energy</a:t>
            </a:r>
            <a:r>
              <a:rPr dirty="0" sz="1200" spc="30">
                <a:latin typeface="Calibri"/>
                <a:cs typeface="Calibri"/>
              </a:rPr>
              <a:t> </a:t>
            </a:r>
            <a:r>
              <a:rPr dirty="0" sz="1200" spc="-5">
                <a:latin typeface="Calibri"/>
                <a:cs typeface="Calibri"/>
              </a:rPr>
              <a:t>resources</a:t>
            </a:r>
            <a:r>
              <a:rPr dirty="0" sz="1200" spc="-5">
                <a:latin typeface="宋体"/>
                <a:cs typeface="宋体"/>
              </a:rPr>
              <a:t>，</a:t>
            </a:r>
            <a:r>
              <a:rPr dirty="0" sz="1200" spc="65">
                <a:latin typeface="宋体"/>
                <a:cs typeface="宋体"/>
              </a:rPr>
              <a:t> </a:t>
            </a:r>
            <a:r>
              <a:rPr dirty="0" sz="1200" spc="0">
                <a:latin typeface="Calibri"/>
                <a:cs typeface="Calibri"/>
              </a:rPr>
              <a:t>DERs</a:t>
            </a:r>
            <a:r>
              <a:rPr dirty="0" sz="1200" spc="0">
                <a:latin typeface="宋体"/>
                <a:cs typeface="宋体"/>
              </a:rPr>
              <a:t>）</a:t>
            </a:r>
            <a:r>
              <a:rPr dirty="0" sz="1200" spc="25">
                <a:latin typeface="宋体"/>
                <a:cs typeface="宋体"/>
              </a:rPr>
              <a:t>和</a:t>
            </a:r>
            <a:r>
              <a:rPr dirty="0" sz="1200" spc="10">
                <a:latin typeface="宋体"/>
                <a:cs typeface="宋体"/>
              </a:rPr>
              <a:t>智</a:t>
            </a:r>
            <a:r>
              <a:rPr dirty="0" sz="1200">
                <a:latin typeface="宋体"/>
                <a:cs typeface="宋体"/>
              </a:rPr>
              <a:t>慧 </a:t>
            </a:r>
            <a:r>
              <a:rPr dirty="0" sz="1200" spc="75">
                <a:latin typeface="宋体"/>
                <a:cs typeface="宋体"/>
              </a:rPr>
              <a:t>建筑</a:t>
            </a:r>
            <a:r>
              <a:rPr dirty="0" sz="1200" spc="60">
                <a:latin typeface="宋体"/>
                <a:cs typeface="宋体"/>
              </a:rPr>
              <a:t>物</a:t>
            </a:r>
            <a:r>
              <a:rPr dirty="0" sz="1200" spc="75">
                <a:latin typeface="宋体"/>
                <a:cs typeface="宋体"/>
              </a:rPr>
              <a:t>内嵌的</a:t>
            </a:r>
            <a:r>
              <a:rPr dirty="0" sz="1200" spc="60">
                <a:latin typeface="宋体"/>
                <a:cs typeface="宋体"/>
              </a:rPr>
              <a:t>分</a:t>
            </a:r>
            <a:r>
              <a:rPr dirty="0" sz="1200" spc="75">
                <a:latin typeface="宋体"/>
                <a:cs typeface="宋体"/>
              </a:rPr>
              <a:t>布式传</a:t>
            </a:r>
            <a:r>
              <a:rPr dirty="0" sz="1200" spc="60">
                <a:latin typeface="宋体"/>
                <a:cs typeface="宋体"/>
              </a:rPr>
              <a:t>感</a:t>
            </a:r>
            <a:r>
              <a:rPr dirty="0" sz="1200" spc="75">
                <a:latin typeface="宋体"/>
                <a:cs typeface="宋体"/>
              </a:rPr>
              <a:t>器、负载</a:t>
            </a:r>
            <a:r>
              <a:rPr dirty="0" sz="1200" spc="60">
                <a:latin typeface="宋体"/>
                <a:cs typeface="宋体"/>
              </a:rPr>
              <a:t>可</a:t>
            </a:r>
            <a:r>
              <a:rPr dirty="0" sz="1200" spc="75">
                <a:latin typeface="宋体"/>
                <a:cs typeface="宋体"/>
              </a:rPr>
              <a:t>控设备</a:t>
            </a:r>
            <a:r>
              <a:rPr dirty="0" sz="1200" spc="60">
                <a:latin typeface="宋体"/>
                <a:cs typeface="宋体"/>
              </a:rPr>
              <a:t>布</a:t>
            </a:r>
            <a:r>
              <a:rPr dirty="0" sz="1200" spc="75">
                <a:latin typeface="宋体"/>
                <a:cs typeface="宋体"/>
              </a:rPr>
              <a:t>设，可</a:t>
            </a:r>
            <a:r>
              <a:rPr dirty="0" sz="1200" spc="60">
                <a:latin typeface="宋体"/>
                <a:cs typeface="宋体"/>
              </a:rPr>
              <a:t>将</a:t>
            </a:r>
            <a:r>
              <a:rPr dirty="0" sz="1200" spc="75">
                <a:latin typeface="宋体"/>
                <a:cs typeface="宋体"/>
              </a:rPr>
              <a:t>家庭网</a:t>
            </a:r>
            <a:r>
              <a:rPr dirty="0" sz="1200" spc="60">
                <a:latin typeface="宋体"/>
                <a:cs typeface="宋体"/>
              </a:rPr>
              <a:t>络</a:t>
            </a:r>
            <a:r>
              <a:rPr dirty="0" sz="1200" spc="-5">
                <a:latin typeface="Calibri"/>
                <a:cs typeface="Calibri"/>
              </a:rPr>
              <a:t>(home</a:t>
            </a:r>
            <a:r>
              <a:rPr dirty="0" sz="1200" spc="125">
                <a:latin typeface="Calibri"/>
                <a:cs typeface="Calibri"/>
              </a:rPr>
              <a:t> </a:t>
            </a:r>
            <a:r>
              <a:rPr dirty="0" sz="1200" spc="-10">
                <a:latin typeface="Calibri"/>
                <a:cs typeface="Calibri"/>
              </a:rPr>
              <a:t>area</a:t>
            </a:r>
            <a:endParaRPr sz="1200">
              <a:latin typeface="Calibri"/>
              <a:cs typeface="Calibri"/>
            </a:endParaRPr>
          </a:p>
          <a:p>
            <a:pPr marL="12700">
              <a:lnSpc>
                <a:spcPct val="100000"/>
              </a:lnSpc>
              <a:spcBef>
                <a:spcPts val="900"/>
              </a:spcBef>
            </a:pPr>
            <a:r>
              <a:rPr dirty="0" sz="1200" spc="-65">
                <a:latin typeface="Calibri"/>
                <a:cs typeface="Calibri"/>
              </a:rPr>
              <a:t>networks</a:t>
            </a:r>
            <a:r>
              <a:rPr dirty="0" sz="1200" spc="-65">
                <a:latin typeface="宋体"/>
                <a:cs typeface="宋体"/>
              </a:rPr>
              <a:t>，</a:t>
            </a:r>
            <a:r>
              <a:rPr dirty="0" sz="1200" spc="-65">
                <a:latin typeface="Calibri"/>
                <a:cs typeface="Calibri"/>
              </a:rPr>
              <a:t>HAN</a:t>
            </a:r>
            <a:r>
              <a:rPr dirty="0" sz="1200" spc="-65">
                <a:latin typeface="宋体"/>
                <a:cs typeface="宋体"/>
              </a:rPr>
              <a:t>：</a:t>
            </a:r>
            <a:r>
              <a:rPr dirty="0" sz="1200">
                <a:latin typeface="宋体"/>
                <a:cs typeface="宋体"/>
              </a:rPr>
              <a:t>包</a:t>
            </a:r>
            <a:r>
              <a:rPr dirty="0" sz="1200" spc="0">
                <a:latin typeface="宋体"/>
                <a:cs typeface="宋体"/>
              </a:rPr>
              <a:t>含</a:t>
            </a:r>
            <a:r>
              <a:rPr dirty="0" sz="1200">
                <a:latin typeface="宋体"/>
                <a:cs typeface="宋体"/>
              </a:rPr>
              <a:t>太</a:t>
            </a:r>
            <a:r>
              <a:rPr dirty="0" sz="1200" spc="0">
                <a:latin typeface="宋体"/>
                <a:cs typeface="宋体"/>
              </a:rPr>
              <a:t>阳</a:t>
            </a:r>
            <a:r>
              <a:rPr dirty="0" sz="1200">
                <a:latin typeface="宋体"/>
                <a:cs typeface="宋体"/>
              </a:rPr>
              <a:t>能</a:t>
            </a:r>
            <a:r>
              <a:rPr dirty="0" sz="1200" spc="0">
                <a:latin typeface="宋体"/>
                <a:cs typeface="宋体"/>
              </a:rPr>
              <a:t>光</a:t>
            </a:r>
            <a:r>
              <a:rPr dirty="0" sz="1200">
                <a:latin typeface="宋体"/>
                <a:cs typeface="宋体"/>
              </a:rPr>
              <a:t>伏</a:t>
            </a:r>
            <a:r>
              <a:rPr dirty="0" sz="1200" spc="0">
                <a:latin typeface="宋体"/>
                <a:cs typeface="宋体"/>
              </a:rPr>
              <a:t>等</a:t>
            </a:r>
            <a:r>
              <a:rPr dirty="0" sz="1200" spc="-590">
                <a:latin typeface="宋体"/>
                <a:cs typeface="宋体"/>
              </a:rPr>
              <a:t>）</a:t>
            </a:r>
            <a:r>
              <a:rPr dirty="0" sz="1200" spc="-400">
                <a:latin typeface="宋体"/>
                <a:cs typeface="宋体"/>
              </a:rPr>
              <a:t>、</a:t>
            </a:r>
            <a:r>
              <a:rPr dirty="0" sz="1200">
                <a:latin typeface="宋体"/>
                <a:cs typeface="宋体"/>
              </a:rPr>
              <a:t>邻</a:t>
            </a:r>
            <a:r>
              <a:rPr dirty="0" sz="1200" spc="0">
                <a:latin typeface="宋体"/>
                <a:cs typeface="宋体"/>
              </a:rPr>
              <a:t>域</a:t>
            </a:r>
            <a:r>
              <a:rPr dirty="0" sz="1200" spc="-385">
                <a:latin typeface="宋体"/>
                <a:cs typeface="宋体"/>
              </a:rPr>
              <a:t>网</a:t>
            </a:r>
            <a:r>
              <a:rPr dirty="0" sz="1200" spc="-5">
                <a:latin typeface="宋体"/>
                <a:cs typeface="宋体"/>
              </a:rPr>
              <a:t>（</a:t>
            </a:r>
            <a:r>
              <a:rPr dirty="0" sz="1200" spc="-5">
                <a:latin typeface="Calibri"/>
                <a:cs typeface="Calibri"/>
              </a:rPr>
              <a:t>neighborhood</a:t>
            </a:r>
            <a:r>
              <a:rPr dirty="0" sz="1200" spc="10">
                <a:latin typeface="Calibri"/>
                <a:cs typeface="Calibri"/>
              </a:rPr>
              <a:t> </a:t>
            </a:r>
            <a:r>
              <a:rPr dirty="0" sz="1200" spc="-10">
                <a:latin typeface="Calibri"/>
                <a:cs typeface="Calibri"/>
              </a:rPr>
              <a:t>area</a:t>
            </a:r>
            <a:r>
              <a:rPr dirty="0" sz="1200" spc="5">
                <a:latin typeface="Calibri"/>
                <a:cs typeface="Calibri"/>
              </a:rPr>
              <a:t> </a:t>
            </a:r>
            <a:r>
              <a:rPr dirty="0" sz="1200" spc="-35">
                <a:latin typeface="Calibri"/>
                <a:cs typeface="Calibri"/>
              </a:rPr>
              <a:t>networks</a:t>
            </a:r>
            <a:r>
              <a:rPr dirty="0" sz="1200" spc="-35">
                <a:latin typeface="宋体"/>
                <a:cs typeface="宋体"/>
              </a:rPr>
              <a:t>，</a:t>
            </a:r>
            <a:r>
              <a:rPr dirty="0" sz="1200" spc="-35">
                <a:latin typeface="Calibri"/>
                <a:cs typeface="Calibri"/>
              </a:rPr>
              <a:t>NAN</a:t>
            </a:r>
            <a:r>
              <a:rPr dirty="0" sz="1200" spc="-35">
                <a:latin typeface="宋体"/>
                <a:cs typeface="宋体"/>
              </a:rPr>
              <a:t>：</a:t>
            </a:r>
            <a:endParaRPr sz="1200">
              <a:latin typeface="宋体"/>
              <a:cs typeface="宋体"/>
            </a:endParaRPr>
          </a:p>
          <a:p>
            <a:pPr marL="12700">
              <a:lnSpc>
                <a:spcPct val="100000"/>
              </a:lnSpc>
              <a:spcBef>
                <a:spcPts val="900"/>
              </a:spcBef>
            </a:pPr>
            <a:r>
              <a:rPr dirty="0" sz="1200">
                <a:latin typeface="Calibri"/>
                <a:cs typeface="Calibri"/>
              </a:rPr>
              <a:t>DER</a:t>
            </a:r>
            <a:r>
              <a:rPr dirty="0" sz="1200" spc="100">
                <a:latin typeface="Calibri"/>
                <a:cs typeface="Calibri"/>
              </a:rPr>
              <a:t> </a:t>
            </a:r>
            <a:r>
              <a:rPr dirty="0" sz="1200" spc="60">
                <a:latin typeface="宋体"/>
                <a:cs typeface="宋体"/>
              </a:rPr>
              <a:t>监控信息和控制信号可通过智能电</a:t>
            </a:r>
            <a:r>
              <a:rPr dirty="0" sz="1200" spc="50">
                <a:latin typeface="宋体"/>
                <a:cs typeface="宋体"/>
              </a:rPr>
              <a:t>表</a:t>
            </a:r>
            <a:r>
              <a:rPr dirty="0" sz="1200" spc="60">
                <a:latin typeface="宋体"/>
                <a:cs typeface="宋体"/>
              </a:rPr>
              <a:t>等中继转发）和广域网</a:t>
            </a:r>
            <a:r>
              <a:rPr dirty="0" sz="1200">
                <a:latin typeface="宋体"/>
                <a:cs typeface="宋体"/>
              </a:rPr>
              <a:t>（</a:t>
            </a:r>
            <a:r>
              <a:rPr dirty="0" sz="1200">
                <a:latin typeface="Calibri"/>
                <a:cs typeface="Calibri"/>
              </a:rPr>
              <a:t>wide-area</a:t>
            </a:r>
            <a:endParaRPr sz="1200">
              <a:latin typeface="Calibri"/>
              <a:cs typeface="Calibri"/>
            </a:endParaRPr>
          </a:p>
          <a:p>
            <a:pPr algn="just" marL="12700" marR="88900">
              <a:lnSpc>
                <a:spcPct val="162500"/>
              </a:lnSpc>
            </a:pPr>
            <a:r>
              <a:rPr dirty="0" sz="1200" spc="-10">
                <a:latin typeface="Calibri"/>
                <a:cs typeface="Calibri"/>
              </a:rPr>
              <a:t>networks</a:t>
            </a:r>
            <a:r>
              <a:rPr dirty="0" sz="1200" spc="-10">
                <a:latin typeface="宋体"/>
                <a:cs typeface="宋体"/>
              </a:rPr>
              <a:t>，</a:t>
            </a:r>
            <a:r>
              <a:rPr dirty="0" sz="1200" spc="-10">
                <a:latin typeface="Calibri"/>
                <a:cs typeface="Calibri"/>
              </a:rPr>
              <a:t>WANs</a:t>
            </a:r>
            <a:r>
              <a:rPr dirty="0" sz="1200" spc="-10">
                <a:latin typeface="宋体"/>
                <a:cs typeface="宋体"/>
              </a:rPr>
              <a:t>）</a:t>
            </a:r>
            <a:r>
              <a:rPr dirty="0" sz="1200" spc="0">
                <a:latin typeface="宋体"/>
                <a:cs typeface="宋体"/>
              </a:rPr>
              <a:t>的</a:t>
            </a:r>
            <a:r>
              <a:rPr dirty="0" sz="1200">
                <a:latin typeface="宋体"/>
                <a:cs typeface="宋体"/>
              </a:rPr>
              <a:t>通</a:t>
            </a:r>
            <a:r>
              <a:rPr dirty="0" sz="1200" spc="0">
                <a:latin typeface="宋体"/>
                <a:cs typeface="宋体"/>
              </a:rPr>
              <a:t>信协议组</a:t>
            </a:r>
            <a:r>
              <a:rPr dirty="0" sz="1200">
                <a:latin typeface="宋体"/>
                <a:cs typeface="宋体"/>
              </a:rPr>
              <a:t>合</a:t>
            </a:r>
            <a:r>
              <a:rPr dirty="0" sz="1200" spc="0">
                <a:latin typeface="宋体"/>
                <a:cs typeface="宋体"/>
              </a:rPr>
              <a:t>成混合</a:t>
            </a:r>
            <a:r>
              <a:rPr dirty="0" sz="1200">
                <a:latin typeface="宋体"/>
                <a:cs typeface="宋体"/>
              </a:rPr>
              <a:t>式</a:t>
            </a:r>
            <a:r>
              <a:rPr dirty="0" sz="1200" spc="0">
                <a:latin typeface="宋体"/>
                <a:cs typeface="宋体"/>
              </a:rPr>
              <a:t>通信系统</a:t>
            </a:r>
            <a:r>
              <a:rPr dirty="0" sz="1200">
                <a:latin typeface="宋体"/>
                <a:cs typeface="宋体"/>
              </a:rPr>
              <a:t>，</a:t>
            </a:r>
            <a:r>
              <a:rPr dirty="0" sz="1200" spc="0">
                <a:latin typeface="宋体"/>
                <a:cs typeface="宋体"/>
              </a:rPr>
              <a:t>发</a:t>
            </a:r>
            <a:r>
              <a:rPr dirty="0" sz="1200">
                <a:latin typeface="宋体"/>
                <a:cs typeface="宋体"/>
              </a:rPr>
              <a:t>现</a:t>
            </a:r>
            <a:r>
              <a:rPr dirty="0" sz="1200" spc="-265">
                <a:latin typeface="宋体"/>
                <a:cs typeface="宋体"/>
              </a:rPr>
              <a:t> </a:t>
            </a:r>
            <a:r>
              <a:rPr dirty="0" sz="1200" spc="-5">
                <a:latin typeface="Calibri"/>
                <a:cs typeface="Calibri"/>
              </a:rPr>
              <a:t>HAN</a:t>
            </a:r>
            <a:r>
              <a:rPr dirty="0" sz="1200" spc="0">
                <a:latin typeface="宋体"/>
                <a:cs typeface="宋体"/>
              </a:rPr>
              <a:t>、</a:t>
            </a:r>
            <a:r>
              <a:rPr dirty="0" sz="1200">
                <a:latin typeface="Calibri"/>
                <a:cs typeface="Calibri"/>
              </a:rPr>
              <a:t>NAN</a:t>
            </a:r>
            <a:r>
              <a:rPr dirty="0" sz="1200" spc="50">
                <a:latin typeface="Calibri"/>
                <a:cs typeface="Calibri"/>
              </a:rPr>
              <a:t> </a:t>
            </a:r>
            <a:r>
              <a:rPr dirty="0" sz="1200" spc="0">
                <a:latin typeface="宋体"/>
                <a:cs typeface="宋体"/>
              </a:rPr>
              <a:t>分别</a:t>
            </a:r>
            <a:r>
              <a:rPr dirty="0" sz="1200">
                <a:latin typeface="宋体"/>
                <a:cs typeface="宋体"/>
              </a:rPr>
              <a:t>采 用宽带</a:t>
            </a:r>
            <a:r>
              <a:rPr dirty="0" sz="1200" spc="-315">
                <a:latin typeface="宋体"/>
                <a:cs typeface="宋体"/>
              </a:rPr>
              <a:t> </a:t>
            </a:r>
            <a:r>
              <a:rPr dirty="0" sz="1200" spc="-80">
                <a:latin typeface="Calibri"/>
                <a:cs typeface="Calibri"/>
              </a:rPr>
              <a:t>PLC</a:t>
            </a:r>
            <a:r>
              <a:rPr dirty="0" sz="1200" spc="-80">
                <a:latin typeface="宋体"/>
                <a:cs typeface="宋体"/>
              </a:rPr>
              <a:t>（</a:t>
            </a:r>
            <a:r>
              <a:rPr dirty="0" sz="1200" spc="-80">
                <a:latin typeface="Calibri"/>
                <a:cs typeface="Calibri"/>
              </a:rPr>
              <a:t>BPLC</a:t>
            </a:r>
            <a:r>
              <a:rPr dirty="0" sz="1200" spc="-80">
                <a:latin typeface="宋体"/>
                <a:cs typeface="宋体"/>
              </a:rPr>
              <a:t>）</a:t>
            </a:r>
            <a:r>
              <a:rPr dirty="0" sz="1200" spc="-50">
                <a:latin typeface="宋体"/>
                <a:cs typeface="宋体"/>
              </a:rPr>
              <a:t>、</a:t>
            </a:r>
            <a:r>
              <a:rPr dirty="0" sz="1200">
                <a:latin typeface="宋体"/>
                <a:cs typeface="宋体"/>
              </a:rPr>
              <a:t>以太</a:t>
            </a:r>
            <a:r>
              <a:rPr dirty="0" sz="1200" spc="0">
                <a:latin typeface="宋体"/>
                <a:cs typeface="宋体"/>
              </a:rPr>
              <a:t>网</a:t>
            </a:r>
            <a:r>
              <a:rPr dirty="0" sz="1200" spc="-50">
                <a:latin typeface="宋体"/>
                <a:cs typeface="宋体"/>
              </a:rPr>
              <a:t>，</a:t>
            </a:r>
            <a:r>
              <a:rPr dirty="0" sz="1200">
                <a:latin typeface="宋体"/>
                <a:cs typeface="宋体"/>
              </a:rPr>
              <a:t>或者分</a:t>
            </a:r>
            <a:r>
              <a:rPr dirty="0" sz="1200" spc="0">
                <a:latin typeface="宋体"/>
                <a:cs typeface="宋体"/>
              </a:rPr>
              <a:t>别</a:t>
            </a:r>
            <a:r>
              <a:rPr dirty="0" sz="1200">
                <a:latin typeface="宋体"/>
                <a:cs typeface="宋体"/>
              </a:rPr>
              <a:t>采用</a:t>
            </a:r>
            <a:r>
              <a:rPr dirty="0" sz="1200" spc="-330">
                <a:latin typeface="宋体"/>
                <a:cs typeface="宋体"/>
              </a:rPr>
              <a:t> </a:t>
            </a:r>
            <a:r>
              <a:rPr dirty="0" sz="1200" spc="-5">
                <a:latin typeface="Calibri"/>
                <a:cs typeface="Calibri"/>
              </a:rPr>
              <a:t>BPLC</a:t>
            </a:r>
            <a:r>
              <a:rPr dirty="0" sz="1200" spc="-50">
                <a:latin typeface="宋体"/>
                <a:cs typeface="宋体"/>
              </a:rPr>
              <a:t>、</a:t>
            </a:r>
            <a:r>
              <a:rPr dirty="0" sz="1200" spc="-5">
                <a:latin typeface="Calibri"/>
                <a:cs typeface="Calibri"/>
              </a:rPr>
              <a:t>WiMAX</a:t>
            </a:r>
            <a:r>
              <a:rPr dirty="0" sz="1200" spc="10">
                <a:latin typeface="Calibri"/>
                <a:cs typeface="Calibri"/>
              </a:rPr>
              <a:t> </a:t>
            </a:r>
            <a:r>
              <a:rPr dirty="0" sz="1200">
                <a:latin typeface="宋体"/>
                <a:cs typeface="宋体"/>
              </a:rPr>
              <a:t>的混合</a:t>
            </a:r>
            <a:r>
              <a:rPr dirty="0" sz="1200" spc="0">
                <a:latin typeface="宋体"/>
                <a:cs typeface="宋体"/>
              </a:rPr>
              <a:t>通</a:t>
            </a:r>
            <a:r>
              <a:rPr dirty="0" sz="1200">
                <a:latin typeface="宋体"/>
                <a:cs typeface="宋体"/>
              </a:rPr>
              <a:t>信系统可以 在有</a:t>
            </a:r>
            <a:r>
              <a:rPr dirty="0" sz="1200" spc="-305">
                <a:latin typeface="宋体"/>
                <a:cs typeface="宋体"/>
              </a:rPr>
              <a:t> </a:t>
            </a:r>
            <a:r>
              <a:rPr dirty="0" sz="1200" spc="-5">
                <a:latin typeface="Calibri"/>
                <a:cs typeface="Calibri"/>
              </a:rPr>
              <a:t>DERs</a:t>
            </a:r>
            <a:r>
              <a:rPr dirty="0" sz="1200" spc="15">
                <a:latin typeface="Calibri"/>
                <a:cs typeface="Calibri"/>
              </a:rPr>
              <a:t> </a:t>
            </a:r>
            <a:r>
              <a:rPr dirty="0" sz="1200">
                <a:latin typeface="宋体"/>
                <a:cs typeface="宋体"/>
              </a:rPr>
              <a:t>应用场景下，达到</a:t>
            </a:r>
            <a:r>
              <a:rPr dirty="0" sz="1200" spc="-305">
                <a:latin typeface="宋体"/>
                <a:cs typeface="宋体"/>
              </a:rPr>
              <a:t> </a:t>
            </a:r>
            <a:r>
              <a:rPr dirty="0" sz="1200" spc="-5">
                <a:latin typeface="Calibri"/>
                <a:cs typeface="Calibri"/>
              </a:rPr>
              <a:t>100Mbps</a:t>
            </a:r>
            <a:r>
              <a:rPr dirty="0" sz="1200" spc="15">
                <a:latin typeface="Calibri"/>
                <a:cs typeface="Calibri"/>
              </a:rPr>
              <a:t> </a:t>
            </a:r>
            <a:r>
              <a:rPr dirty="0" sz="1200">
                <a:latin typeface="宋体"/>
                <a:cs typeface="宋体"/>
              </a:rPr>
              <a:t>数据通信速率。</a:t>
            </a:r>
            <a:endParaRPr sz="1200">
              <a:latin typeface="宋体"/>
              <a:cs typeface="宋体"/>
            </a:endParaRPr>
          </a:p>
          <a:p>
            <a:pPr algn="just" marL="12700" marR="94615" indent="304800">
              <a:lnSpc>
                <a:spcPct val="162500"/>
              </a:lnSpc>
            </a:pPr>
            <a:r>
              <a:rPr dirty="0" sz="1200">
                <a:latin typeface="宋体"/>
                <a:cs typeface="宋体"/>
              </a:rPr>
              <a:t>通过智能电网的</a:t>
            </a:r>
            <a:r>
              <a:rPr dirty="0" sz="1200" spc="-325">
                <a:latin typeface="宋体"/>
                <a:cs typeface="宋体"/>
              </a:rPr>
              <a:t> </a:t>
            </a:r>
            <a:r>
              <a:rPr dirty="0" sz="1200" spc="-5">
                <a:latin typeface="Calibri"/>
                <a:cs typeface="Calibri"/>
              </a:rPr>
              <a:t>PLC </a:t>
            </a:r>
            <a:r>
              <a:rPr dirty="0" sz="1200">
                <a:latin typeface="宋体"/>
                <a:cs typeface="宋体"/>
              </a:rPr>
              <a:t>与智慧建筑</a:t>
            </a:r>
            <a:r>
              <a:rPr dirty="0" sz="1200" spc="-315">
                <a:latin typeface="宋体"/>
                <a:cs typeface="宋体"/>
              </a:rPr>
              <a:t> </a:t>
            </a:r>
            <a:r>
              <a:rPr dirty="0" sz="1200" spc="-5">
                <a:latin typeface="Calibri"/>
                <a:cs typeface="Calibri"/>
              </a:rPr>
              <a:t>IoT </a:t>
            </a:r>
            <a:r>
              <a:rPr dirty="0" sz="1200">
                <a:latin typeface="宋体"/>
                <a:cs typeface="宋体"/>
              </a:rPr>
              <a:t>平台的通信系统</a:t>
            </a:r>
            <a:r>
              <a:rPr dirty="0" sz="1200" spc="0">
                <a:latin typeface="宋体"/>
                <a:cs typeface="宋体"/>
              </a:rPr>
              <a:t>可</a:t>
            </a:r>
            <a:r>
              <a:rPr dirty="0" sz="1200">
                <a:latin typeface="宋体"/>
                <a:cs typeface="宋体"/>
              </a:rPr>
              <a:t>以监测</a:t>
            </a:r>
            <a:r>
              <a:rPr dirty="0" sz="1200" spc="-145">
                <a:latin typeface="宋体"/>
                <a:cs typeface="宋体"/>
              </a:rPr>
              <a:t>、</a:t>
            </a:r>
            <a:r>
              <a:rPr dirty="0" sz="1200">
                <a:latin typeface="宋体"/>
                <a:cs typeface="宋体"/>
              </a:rPr>
              <a:t>控制并实现 楼宇自动化</a:t>
            </a:r>
            <a:r>
              <a:rPr dirty="0" sz="1200" spc="-160">
                <a:latin typeface="宋体"/>
                <a:cs typeface="宋体"/>
              </a:rPr>
              <a:t>，</a:t>
            </a:r>
            <a:r>
              <a:rPr dirty="0" sz="1200">
                <a:latin typeface="宋体"/>
                <a:cs typeface="宋体"/>
              </a:rPr>
              <a:t>甚至实现可再生能源的高效利用</a:t>
            </a:r>
            <a:r>
              <a:rPr dirty="0" sz="1200" spc="-160">
                <a:latin typeface="宋体"/>
                <a:cs typeface="宋体"/>
              </a:rPr>
              <a:t>。</a:t>
            </a:r>
            <a:r>
              <a:rPr dirty="0" sz="1200">
                <a:latin typeface="宋体"/>
                <a:cs typeface="宋体"/>
              </a:rPr>
              <a:t>设计可控制的通信电源插</a:t>
            </a:r>
            <a:r>
              <a:rPr dirty="0" sz="1200" spc="5">
                <a:latin typeface="宋体"/>
                <a:cs typeface="宋体"/>
              </a:rPr>
              <a:t>座</a:t>
            </a:r>
            <a:r>
              <a:rPr dirty="0" sz="1200" spc="-170">
                <a:latin typeface="宋体"/>
                <a:cs typeface="宋体"/>
              </a:rPr>
              <a:t>，</a:t>
            </a:r>
            <a:r>
              <a:rPr dirty="0" sz="1200">
                <a:latin typeface="宋体"/>
                <a:cs typeface="宋体"/>
              </a:rPr>
              <a:t>用 </a:t>
            </a:r>
            <a:r>
              <a:rPr dirty="0" sz="1200" spc="0">
                <a:latin typeface="宋体"/>
                <a:cs typeface="宋体"/>
              </a:rPr>
              <a:t>手提</a:t>
            </a:r>
            <a:r>
              <a:rPr dirty="0" sz="1200" spc="10">
                <a:latin typeface="宋体"/>
                <a:cs typeface="宋体"/>
              </a:rPr>
              <a:t>电</a:t>
            </a:r>
            <a:r>
              <a:rPr dirty="0" sz="1200" spc="0">
                <a:latin typeface="宋体"/>
                <a:cs typeface="宋体"/>
              </a:rPr>
              <a:t>脑作为</a:t>
            </a:r>
            <a:r>
              <a:rPr dirty="0" sz="1200" spc="10">
                <a:latin typeface="宋体"/>
                <a:cs typeface="宋体"/>
              </a:rPr>
              <a:t>服</a:t>
            </a:r>
            <a:r>
              <a:rPr dirty="0" sz="1200" spc="0">
                <a:latin typeface="宋体"/>
                <a:cs typeface="宋体"/>
              </a:rPr>
              <a:t>务器</a:t>
            </a:r>
            <a:r>
              <a:rPr dirty="0" sz="1200" spc="0">
                <a:latin typeface="Calibri"/>
                <a:cs typeface="Calibri"/>
              </a:rPr>
              <a:t>,</a:t>
            </a:r>
            <a:r>
              <a:rPr dirty="0" sz="1200" spc="0">
                <a:latin typeface="宋体"/>
                <a:cs typeface="宋体"/>
              </a:rPr>
              <a:t>构建</a:t>
            </a:r>
            <a:r>
              <a:rPr dirty="0" sz="1200" spc="10">
                <a:latin typeface="宋体"/>
                <a:cs typeface="宋体"/>
              </a:rPr>
              <a:t>家</a:t>
            </a:r>
            <a:r>
              <a:rPr dirty="0" sz="1200" spc="0">
                <a:latin typeface="宋体"/>
                <a:cs typeface="宋体"/>
              </a:rPr>
              <a:t>庭网络</a:t>
            </a:r>
            <a:r>
              <a:rPr dirty="0" sz="1200" spc="10">
                <a:latin typeface="宋体"/>
                <a:cs typeface="宋体"/>
              </a:rPr>
              <a:t>能</a:t>
            </a:r>
            <a:r>
              <a:rPr dirty="0" sz="1200" spc="0">
                <a:latin typeface="宋体"/>
                <a:cs typeface="宋体"/>
              </a:rPr>
              <a:t>源管理</a:t>
            </a:r>
            <a:r>
              <a:rPr dirty="0" sz="1200" spc="10">
                <a:latin typeface="宋体"/>
                <a:cs typeface="宋体"/>
              </a:rPr>
              <a:t>系</a:t>
            </a:r>
            <a:r>
              <a:rPr dirty="0" sz="1200" spc="0">
                <a:latin typeface="宋体"/>
                <a:cs typeface="宋体"/>
              </a:rPr>
              <a:t>统，通</a:t>
            </a:r>
            <a:r>
              <a:rPr dirty="0" sz="1200">
                <a:latin typeface="宋体"/>
                <a:cs typeface="宋体"/>
              </a:rPr>
              <a:t>过</a:t>
            </a:r>
            <a:r>
              <a:rPr dirty="0" sz="1200" spc="-260">
                <a:latin typeface="宋体"/>
                <a:cs typeface="宋体"/>
              </a:rPr>
              <a:t> </a:t>
            </a:r>
            <a:r>
              <a:rPr dirty="0" sz="1200" spc="-5">
                <a:latin typeface="Calibri"/>
                <a:cs typeface="Calibri"/>
              </a:rPr>
              <a:t>PLC</a:t>
            </a:r>
            <a:r>
              <a:rPr dirty="0" sz="1200" spc="50">
                <a:latin typeface="Calibri"/>
                <a:cs typeface="Calibri"/>
              </a:rPr>
              <a:t> </a:t>
            </a:r>
            <a:r>
              <a:rPr dirty="0" sz="1200" spc="0">
                <a:latin typeface="宋体"/>
                <a:cs typeface="宋体"/>
              </a:rPr>
              <a:t>采集</a:t>
            </a:r>
            <a:r>
              <a:rPr dirty="0" sz="1200" spc="10">
                <a:latin typeface="宋体"/>
                <a:cs typeface="宋体"/>
              </a:rPr>
              <a:t>和</a:t>
            </a:r>
            <a:r>
              <a:rPr dirty="0" sz="1200" spc="0">
                <a:latin typeface="宋体"/>
                <a:cs typeface="宋体"/>
              </a:rPr>
              <a:t>分析电</a:t>
            </a:r>
            <a:r>
              <a:rPr dirty="0" sz="1200" spc="10">
                <a:latin typeface="宋体"/>
                <a:cs typeface="宋体"/>
              </a:rPr>
              <a:t>源</a:t>
            </a:r>
            <a:r>
              <a:rPr dirty="0" sz="1200">
                <a:latin typeface="宋体"/>
                <a:cs typeface="宋体"/>
              </a:rPr>
              <a:t>插 座上的用电量信息等，可实现控制管理家用电器，达到智慧建筑的节能目的。</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人与建筑</a:t>
            </a:r>
            <a:r>
              <a:rPr dirty="0" sz="1200">
                <a:latin typeface="Calibri"/>
                <a:cs typeface="Calibri"/>
              </a:rPr>
              <a:t>:</a:t>
            </a:r>
            <a:endParaRPr sz="1200">
              <a:latin typeface="Calibri"/>
              <a:cs typeface="Calibri"/>
            </a:endParaRPr>
          </a:p>
          <a:p>
            <a:pPr marL="12700" marR="36830" indent="304800">
              <a:lnSpc>
                <a:spcPct val="162500"/>
              </a:lnSpc>
            </a:pPr>
            <a:r>
              <a:rPr dirty="0" sz="1200">
                <a:latin typeface="宋体"/>
                <a:cs typeface="宋体"/>
              </a:rPr>
              <a:t>对智慧建筑中安装有加热器、加湿器和空调器的房间，还可建立基于温度、 湿度</a:t>
            </a:r>
            <a:r>
              <a:rPr dirty="0" sz="1200" spc="-160">
                <a:latin typeface="宋体"/>
                <a:cs typeface="宋体"/>
              </a:rPr>
              <a:t>、</a:t>
            </a:r>
            <a:r>
              <a:rPr dirty="0" sz="1200">
                <a:latin typeface="宋体"/>
                <a:cs typeface="宋体"/>
              </a:rPr>
              <a:t>光照</a:t>
            </a:r>
            <a:r>
              <a:rPr dirty="0" sz="1200" spc="-160">
                <a:latin typeface="宋体"/>
                <a:cs typeface="宋体"/>
              </a:rPr>
              <a:t>、</a:t>
            </a:r>
            <a:r>
              <a:rPr dirty="0" sz="1200">
                <a:latin typeface="宋体"/>
                <a:cs typeface="宋体"/>
              </a:rPr>
              <a:t>空气质量水平的多目标优化模型</a:t>
            </a:r>
            <a:r>
              <a:rPr dirty="0" sz="1200" spc="-160">
                <a:latin typeface="宋体"/>
                <a:cs typeface="宋体"/>
              </a:rPr>
              <a:t>，</a:t>
            </a:r>
            <a:r>
              <a:rPr dirty="0" sz="1200">
                <a:latin typeface="宋体"/>
                <a:cs typeface="宋体"/>
              </a:rPr>
              <a:t>实现智慧建筑的能源和人的舒适 度多目标管理。</a:t>
            </a:r>
            <a:endParaRPr sz="1200">
              <a:latin typeface="宋体"/>
              <a:cs typeface="宋体"/>
            </a:endParaRPr>
          </a:p>
          <a:p>
            <a:pPr marL="12700" marR="97155" indent="304800">
              <a:lnSpc>
                <a:spcPct val="162500"/>
              </a:lnSpc>
            </a:pPr>
            <a:r>
              <a:rPr dirty="0" sz="1200">
                <a:latin typeface="宋体"/>
                <a:cs typeface="宋体"/>
              </a:rPr>
              <a:t>将智慧建筑中的供电接入控制</a:t>
            </a:r>
            <a:r>
              <a:rPr dirty="0" sz="1200" spc="-470">
                <a:latin typeface="宋体"/>
                <a:cs typeface="宋体"/>
              </a:rPr>
              <a:t>、</a:t>
            </a:r>
            <a:r>
              <a:rPr dirty="0" sz="1200">
                <a:latin typeface="宋体"/>
                <a:cs typeface="宋体"/>
              </a:rPr>
              <a:t>家用电器或设备电路有源器件能源自采集和 存储功能</a:t>
            </a:r>
            <a:r>
              <a:rPr dirty="0" sz="1200" spc="-240">
                <a:latin typeface="宋体"/>
                <a:cs typeface="宋体"/>
              </a:rPr>
              <a:t>、</a:t>
            </a:r>
            <a:r>
              <a:rPr dirty="0" sz="1200">
                <a:latin typeface="宋体"/>
                <a:cs typeface="宋体"/>
              </a:rPr>
              <a:t>以及智能电源开关和插座的无线通信技术结合起来</a:t>
            </a:r>
            <a:r>
              <a:rPr dirty="0" sz="1200" spc="-229">
                <a:latin typeface="宋体"/>
                <a:cs typeface="宋体"/>
              </a:rPr>
              <a:t>，</a:t>
            </a:r>
            <a:r>
              <a:rPr dirty="0" sz="1200">
                <a:latin typeface="宋体"/>
                <a:cs typeface="宋体"/>
              </a:rPr>
              <a:t>可以设计成</a:t>
            </a:r>
            <a:r>
              <a:rPr dirty="0" sz="1200" spc="-5">
                <a:latin typeface="宋体"/>
                <a:cs typeface="宋体"/>
              </a:rPr>
              <a:t>基</a:t>
            </a:r>
            <a:r>
              <a:rPr dirty="0" sz="1200">
                <a:latin typeface="宋体"/>
                <a:cs typeface="宋体"/>
              </a:rPr>
              <a:t>于</a:t>
            </a:r>
            <a:endParaRPr sz="1200">
              <a:latin typeface="宋体"/>
              <a:cs typeface="宋体"/>
            </a:endParaRPr>
          </a:p>
          <a:p>
            <a:pPr algn="just" marL="12700" marR="97155">
              <a:lnSpc>
                <a:spcPct val="162500"/>
              </a:lnSpc>
            </a:pPr>
            <a:r>
              <a:rPr dirty="0" sz="1200">
                <a:latin typeface="Calibri"/>
                <a:cs typeface="Calibri"/>
              </a:rPr>
              <a:t>WiFi</a:t>
            </a:r>
            <a:r>
              <a:rPr dirty="0" sz="1200" spc="-75">
                <a:latin typeface="Calibri"/>
                <a:cs typeface="Calibri"/>
              </a:rPr>
              <a:t> </a:t>
            </a:r>
            <a:r>
              <a:rPr dirty="0" sz="1200">
                <a:latin typeface="宋体"/>
                <a:cs typeface="宋体"/>
              </a:rPr>
              <a:t>通信协议的安全的智慧家居交换系</a:t>
            </a:r>
            <a:r>
              <a:rPr dirty="0" sz="1200" spc="0">
                <a:latin typeface="宋体"/>
                <a:cs typeface="宋体"/>
              </a:rPr>
              <a:t>统</a:t>
            </a:r>
            <a:r>
              <a:rPr dirty="0" sz="1200" spc="-280">
                <a:latin typeface="宋体"/>
                <a:cs typeface="宋体"/>
              </a:rPr>
              <a:t>，</a:t>
            </a:r>
            <a:r>
              <a:rPr dirty="0" sz="1200">
                <a:latin typeface="宋体"/>
                <a:cs typeface="宋体"/>
              </a:rPr>
              <a:t>实现智慧建筑的清洁</a:t>
            </a:r>
            <a:r>
              <a:rPr dirty="0" sz="1200" spc="-265">
                <a:latin typeface="宋体"/>
                <a:cs typeface="宋体"/>
              </a:rPr>
              <a:t>、</a:t>
            </a:r>
            <a:r>
              <a:rPr dirty="0" sz="1200">
                <a:latin typeface="宋体"/>
                <a:cs typeface="宋体"/>
              </a:rPr>
              <a:t>可持续能源系 统</a:t>
            </a:r>
            <a:r>
              <a:rPr dirty="0" sz="1200" spc="-160">
                <a:latin typeface="宋体"/>
                <a:cs typeface="宋体"/>
              </a:rPr>
              <a:t>。</a:t>
            </a:r>
            <a:r>
              <a:rPr dirty="0" sz="1200">
                <a:latin typeface="宋体"/>
                <a:cs typeface="宋体"/>
              </a:rPr>
              <a:t>基于无线传感器网络</a:t>
            </a:r>
            <a:r>
              <a:rPr dirty="0" sz="1200" spc="-160">
                <a:latin typeface="宋体"/>
                <a:cs typeface="宋体"/>
              </a:rPr>
              <a:t>，</a:t>
            </a:r>
            <a:r>
              <a:rPr dirty="0" sz="1200">
                <a:latin typeface="宋体"/>
                <a:cs typeface="宋体"/>
              </a:rPr>
              <a:t>应该考虑使用最少的传感器节点</a:t>
            </a:r>
            <a:r>
              <a:rPr dirty="0" sz="1200" spc="-160">
                <a:latin typeface="宋体"/>
                <a:cs typeface="宋体"/>
              </a:rPr>
              <a:t>，</a:t>
            </a:r>
            <a:r>
              <a:rPr dirty="0" sz="1200">
                <a:latin typeface="宋体"/>
                <a:cs typeface="宋体"/>
              </a:rPr>
              <a:t>构建新的可提高智 慧建筑和智能家居数据信息通信覆盖率的智能安全系统。</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建筑与建筑</a:t>
            </a:r>
            <a:r>
              <a:rPr dirty="0" sz="1200">
                <a:latin typeface="Calibri"/>
                <a:cs typeface="Calibri"/>
              </a:rPr>
              <a:t>:</a:t>
            </a:r>
            <a:endParaRPr sz="1200">
              <a:latin typeface="Calibri"/>
              <a:cs typeface="Calibri"/>
            </a:endParaRPr>
          </a:p>
          <a:p>
            <a:pPr algn="just" marL="12700" marR="94615" indent="304800">
              <a:lnSpc>
                <a:spcPct val="162500"/>
              </a:lnSpc>
            </a:pPr>
            <a:r>
              <a:rPr dirty="0" sz="1200">
                <a:latin typeface="宋体"/>
                <a:cs typeface="宋体"/>
              </a:rPr>
              <a:t>使</a:t>
            </a:r>
            <a:r>
              <a:rPr dirty="0" sz="1200" spc="0">
                <a:latin typeface="宋体"/>
                <a:cs typeface="宋体"/>
              </a:rPr>
              <a:t>用</a:t>
            </a:r>
            <a:r>
              <a:rPr dirty="0" sz="1200">
                <a:latin typeface="宋体"/>
                <a:cs typeface="宋体"/>
              </a:rPr>
              <a:t>模</a:t>
            </a:r>
            <a:r>
              <a:rPr dirty="0" sz="1200" spc="0">
                <a:latin typeface="宋体"/>
                <a:cs typeface="宋体"/>
              </a:rPr>
              <a:t>糊</a:t>
            </a:r>
            <a:r>
              <a:rPr dirty="0" sz="1200">
                <a:latin typeface="宋体"/>
                <a:cs typeface="宋体"/>
              </a:rPr>
              <a:t>逻</a:t>
            </a:r>
            <a:r>
              <a:rPr dirty="0" sz="1200" spc="0">
                <a:latin typeface="宋体"/>
                <a:cs typeface="宋体"/>
              </a:rPr>
              <a:t>辑</a:t>
            </a:r>
            <a:r>
              <a:rPr dirty="0" sz="1200">
                <a:latin typeface="宋体"/>
                <a:cs typeface="宋体"/>
              </a:rPr>
              <a:t>、</a:t>
            </a:r>
            <a:r>
              <a:rPr dirty="0" sz="1200" spc="0">
                <a:latin typeface="宋体"/>
                <a:cs typeface="宋体"/>
              </a:rPr>
              <a:t>机</a:t>
            </a:r>
            <a:r>
              <a:rPr dirty="0" sz="1200">
                <a:latin typeface="宋体"/>
                <a:cs typeface="宋体"/>
              </a:rPr>
              <a:t>器</a:t>
            </a:r>
            <a:r>
              <a:rPr dirty="0" sz="1200" spc="0">
                <a:latin typeface="宋体"/>
                <a:cs typeface="宋体"/>
              </a:rPr>
              <a:t>对</a:t>
            </a:r>
            <a:r>
              <a:rPr dirty="0" sz="1200">
                <a:latin typeface="宋体"/>
                <a:cs typeface="宋体"/>
              </a:rPr>
              <a:t>机器</a:t>
            </a:r>
            <a:r>
              <a:rPr dirty="0" sz="1200" spc="-5">
                <a:latin typeface="宋体"/>
                <a:cs typeface="宋体"/>
              </a:rPr>
              <a:t>（</a:t>
            </a:r>
            <a:r>
              <a:rPr dirty="0" sz="1200" spc="-5">
                <a:latin typeface="Calibri"/>
                <a:cs typeface="Calibri"/>
              </a:rPr>
              <a:t>M2M</a:t>
            </a:r>
            <a:r>
              <a:rPr dirty="0" sz="1200" spc="-5">
                <a:latin typeface="宋体"/>
                <a:cs typeface="宋体"/>
              </a:rPr>
              <a:t>）</a:t>
            </a:r>
            <a:r>
              <a:rPr dirty="0" sz="1200" spc="0">
                <a:latin typeface="宋体"/>
                <a:cs typeface="宋体"/>
              </a:rPr>
              <a:t>通</a:t>
            </a:r>
            <a:r>
              <a:rPr dirty="0" sz="1200">
                <a:latin typeface="宋体"/>
                <a:cs typeface="宋体"/>
              </a:rPr>
              <a:t>信</a:t>
            </a:r>
            <a:r>
              <a:rPr dirty="0" sz="1200" spc="0">
                <a:latin typeface="宋体"/>
                <a:cs typeface="宋体"/>
              </a:rPr>
              <a:t>和</a:t>
            </a:r>
            <a:r>
              <a:rPr dirty="0" sz="1200">
                <a:latin typeface="宋体"/>
                <a:cs typeface="宋体"/>
              </a:rPr>
              <a:t>互</a:t>
            </a:r>
            <a:r>
              <a:rPr dirty="0" sz="1200" spc="0">
                <a:latin typeface="宋体"/>
                <a:cs typeface="宋体"/>
              </a:rPr>
              <a:t>联</a:t>
            </a:r>
            <a:r>
              <a:rPr dirty="0" sz="1200">
                <a:latin typeface="宋体"/>
                <a:cs typeface="宋体"/>
              </a:rPr>
              <a:t>网</a:t>
            </a:r>
            <a:r>
              <a:rPr dirty="0" sz="1200" spc="0">
                <a:latin typeface="宋体"/>
                <a:cs typeface="宋体"/>
              </a:rPr>
              <a:t>技</a:t>
            </a:r>
            <a:r>
              <a:rPr dirty="0" sz="1200">
                <a:latin typeface="宋体"/>
                <a:cs typeface="宋体"/>
              </a:rPr>
              <a:t>术</a:t>
            </a:r>
            <a:r>
              <a:rPr dirty="0" sz="1200" spc="0">
                <a:latin typeface="宋体"/>
                <a:cs typeface="宋体"/>
              </a:rPr>
              <a:t>中</a:t>
            </a:r>
            <a:r>
              <a:rPr dirty="0" sz="1200">
                <a:latin typeface="宋体"/>
                <a:cs typeface="宋体"/>
              </a:rPr>
              <a:t>的物</a:t>
            </a:r>
            <a:r>
              <a:rPr dirty="0" sz="1200" spc="0">
                <a:latin typeface="宋体"/>
                <a:cs typeface="宋体"/>
              </a:rPr>
              <a:t>联</a:t>
            </a:r>
            <a:r>
              <a:rPr dirty="0" sz="1200">
                <a:latin typeface="宋体"/>
                <a:cs typeface="宋体"/>
              </a:rPr>
              <a:t>网（</a:t>
            </a:r>
            <a:r>
              <a:rPr dirty="0" sz="1200">
                <a:latin typeface="Calibri"/>
                <a:cs typeface="Calibri"/>
              </a:rPr>
              <a:t>IoT</a:t>
            </a:r>
            <a:r>
              <a:rPr dirty="0" sz="1200">
                <a:latin typeface="宋体"/>
                <a:cs typeface="宋体"/>
              </a:rPr>
              <a:t>）  技术</a:t>
            </a:r>
            <a:r>
              <a:rPr dirty="0" sz="1200" spc="-160">
                <a:latin typeface="宋体"/>
                <a:cs typeface="宋体"/>
              </a:rPr>
              <a:t>，</a:t>
            </a:r>
            <a:r>
              <a:rPr dirty="0" sz="1200">
                <a:latin typeface="宋体"/>
                <a:cs typeface="宋体"/>
              </a:rPr>
              <a:t>可以设计新型的采暖</a:t>
            </a:r>
            <a:r>
              <a:rPr dirty="0" sz="1200" spc="-160">
                <a:latin typeface="宋体"/>
                <a:cs typeface="宋体"/>
              </a:rPr>
              <a:t>、</a:t>
            </a:r>
            <a:r>
              <a:rPr dirty="0" sz="1200">
                <a:latin typeface="宋体"/>
                <a:cs typeface="宋体"/>
              </a:rPr>
              <a:t>通风和空调系统</a:t>
            </a:r>
            <a:r>
              <a:rPr dirty="0" sz="1200" spc="-160">
                <a:latin typeface="宋体"/>
                <a:cs typeface="宋体"/>
              </a:rPr>
              <a:t>，</a:t>
            </a:r>
            <a:r>
              <a:rPr dirty="0" sz="1200">
                <a:latin typeface="宋体"/>
                <a:cs typeface="宋体"/>
              </a:rPr>
              <a:t>实现对智慧建筑能耗的监测和自 动控制，同时保障居住者所需的稳定舒适度。</a:t>
            </a:r>
            <a:endParaRPr sz="1200">
              <a:latin typeface="宋体"/>
              <a:cs typeface="宋体"/>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42</a:t>
            </a:r>
          </a:p>
        </p:txBody>
      </p:sp>
      <p:sp>
        <p:nvSpPr>
          <p:cNvPr id="2" name="object 2"/>
          <p:cNvSpPr txBox="1"/>
          <p:nvPr/>
        </p:nvSpPr>
        <p:spPr>
          <a:xfrm>
            <a:off x="1130300" y="528955"/>
            <a:ext cx="5359400" cy="89611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546100" indent="-228600">
              <a:lnSpc>
                <a:spcPct val="100000"/>
              </a:lnSpc>
              <a:buFont typeface="Wingdings"/>
              <a:buChar char=""/>
              <a:tabLst>
                <a:tab pos="546100" algn="l"/>
              </a:tabLst>
            </a:pPr>
            <a:r>
              <a:rPr dirty="0" sz="1200">
                <a:latin typeface="宋体"/>
                <a:cs typeface="宋体"/>
              </a:rPr>
              <a:t>建筑物中的</a:t>
            </a:r>
            <a:r>
              <a:rPr dirty="0" sz="1200">
                <a:latin typeface="Calibri"/>
                <a:cs typeface="Calibri"/>
              </a:rPr>
              <a:t>“</a:t>
            </a:r>
            <a:r>
              <a:rPr dirty="0" sz="1200">
                <a:latin typeface="宋体"/>
                <a:cs typeface="宋体"/>
              </a:rPr>
              <a:t>人与人</a:t>
            </a:r>
            <a:r>
              <a:rPr dirty="0" sz="1200" spc="-10">
                <a:latin typeface="Calibri"/>
                <a:cs typeface="Calibri"/>
              </a:rPr>
              <a:t>”</a:t>
            </a:r>
            <a:r>
              <a:rPr dirty="0" sz="1200" spc="-10">
                <a:latin typeface="宋体"/>
                <a:cs typeface="宋体"/>
              </a:rPr>
              <a:t>：</a:t>
            </a:r>
            <a:endParaRPr sz="1200">
              <a:latin typeface="宋体"/>
              <a:cs typeface="宋体"/>
            </a:endParaRPr>
          </a:p>
          <a:p>
            <a:pPr algn="just" marL="12700" marR="62865" indent="304800">
              <a:lnSpc>
                <a:spcPct val="162500"/>
              </a:lnSpc>
            </a:pPr>
            <a:r>
              <a:rPr dirty="0" sz="1200">
                <a:latin typeface="宋体"/>
                <a:cs typeface="宋体"/>
              </a:rPr>
              <a:t>利用现代设备到设</a:t>
            </a:r>
            <a:r>
              <a:rPr dirty="0" sz="1200" spc="-50">
                <a:latin typeface="宋体"/>
                <a:cs typeface="宋体"/>
              </a:rPr>
              <a:t>备</a:t>
            </a:r>
            <a:r>
              <a:rPr dirty="0" sz="1200">
                <a:latin typeface="宋体"/>
                <a:cs typeface="宋体"/>
              </a:rPr>
              <a:t>（</a:t>
            </a:r>
            <a:r>
              <a:rPr dirty="0" sz="1200" spc="0">
                <a:latin typeface="Calibri"/>
                <a:cs typeface="Calibri"/>
              </a:rPr>
              <a:t>D</a:t>
            </a:r>
            <a:r>
              <a:rPr dirty="0" sz="1200">
                <a:latin typeface="Calibri"/>
                <a:cs typeface="Calibri"/>
              </a:rPr>
              <a:t>2</a:t>
            </a:r>
            <a:r>
              <a:rPr dirty="0" sz="1200" spc="-10">
                <a:latin typeface="Calibri"/>
                <a:cs typeface="Calibri"/>
              </a:rPr>
              <a:t>D</a:t>
            </a:r>
            <a:r>
              <a:rPr dirty="0" sz="1200" spc="-60">
                <a:latin typeface="宋体"/>
                <a:cs typeface="宋体"/>
              </a:rPr>
              <a:t>）</a:t>
            </a:r>
            <a:r>
              <a:rPr dirty="0" sz="1200">
                <a:latin typeface="宋体"/>
                <a:cs typeface="宋体"/>
              </a:rPr>
              <a:t>通信可彼此共享多媒</a:t>
            </a:r>
            <a:r>
              <a:rPr dirty="0" sz="1200" spc="5">
                <a:latin typeface="宋体"/>
                <a:cs typeface="宋体"/>
              </a:rPr>
              <a:t>体</a:t>
            </a:r>
            <a:r>
              <a:rPr dirty="0" sz="1200">
                <a:latin typeface="宋体"/>
                <a:cs typeface="宋体"/>
              </a:rPr>
              <a:t>服务的特</a:t>
            </a:r>
            <a:r>
              <a:rPr dirty="0" sz="1200" spc="-5">
                <a:latin typeface="宋体"/>
                <a:cs typeface="宋体"/>
              </a:rPr>
              <a:t>点</a:t>
            </a:r>
            <a:r>
              <a:rPr dirty="0" sz="1200" spc="-50">
                <a:latin typeface="宋体"/>
                <a:cs typeface="宋体"/>
              </a:rPr>
              <a:t>，</a:t>
            </a:r>
            <a:r>
              <a:rPr dirty="0" sz="1200">
                <a:latin typeface="宋体"/>
                <a:cs typeface="宋体"/>
              </a:rPr>
              <a:t>考虑不同 的</a:t>
            </a:r>
            <a:r>
              <a:rPr dirty="0" sz="1200" spc="-270">
                <a:latin typeface="宋体"/>
                <a:cs typeface="宋体"/>
              </a:rPr>
              <a:t> </a:t>
            </a:r>
            <a:r>
              <a:rPr dirty="0" sz="1200">
                <a:latin typeface="Calibri"/>
                <a:cs typeface="Calibri"/>
              </a:rPr>
              <a:t>D2D</a:t>
            </a:r>
            <a:r>
              <a:rPr dirty="0" sz="1200" spc="50">
                <a:latin typeface="Calibri"/>
                <a:cs typeface="Calibri"/>
              </a:rPr>
              <a:t> </a:t>
            </a:r>
            <a:r>
              <a:rPr dirty="0" sz="1200" spc="0">
                <a:latin typeface="宋体"/>
                <a:cs typeface="宋体"/>
              </a:rPr>
              <a:t>协作</a:t>
            </a:r>
            <a:r>
              <a:rPr dirty="0" sz="1200" spc="10">
                <a:latin typeface="宋体"/>
                <a:cs typeface="宋体"/>
              </a:rPr>
              <a:t>场</a:t>
            </a:r>
            <a:r>
              <a:rPr dirty="0" sz="1200" spc="0">
                <a:latin typeface="宋体"/>
                <a:cs typeface="宋体"/>
              </a:rPr>
              <a:t>景，将网络</a:t>
            </a:r>
            <a:r>
              <a:rPr dirty="0" sz="1200" spc="10">
                <a:latin typeface="宋体"/>
                <a:cs typeface="宋体"/>
              </a:rPr>
              <a:t>中</a:t>
            </a:r>
            <a:r>
              <a:rPr dirty="0" sz="1200" spc="0">
                <a:latin typeface="宋体"/>
                <a:cs typeface="宋体"/>
              </a:rPr>
              <a:t>实体间的</a:t>
            </a:r>
            <a:r>
              <a:rPr dirty="0" sz="1200" spc="10">
                <a:latin typeface="宋体"/>
                <a:cs typeface="宋体"/>
              </a:rPr>
              <a:t>信</a:t>
            </a:r>
            <a:r>
              <a:rPr dirty="0" sz="1200" spc="0">
                <a:latin typeface="宋体"/>
                <a:cs typeface="宋体"/>
              </a:rPr>
              <a:t>任关系分</a:t>
            </a:r>
            <a:r>
              <a:rPr dirty="0" sz="1200" spc="10">
                <a:latin typeface="宋体"/>
                <a:cs typeface="宋体"/>
              </a:rPr>
              <a:t>为</a:t>
            </a:r>
            <a:r>
              <a:rPr dirty="0" sz="1200" spc="0">
                <a:latin typeface="宋体"/>
                <a:cs typeface="宋体"/>
              </a:rPr>
              <a:t>从基站（</a:t>
            </a:r>
            <a:r>
              <a:rPr dirty="0" sz="1200" spc="0">
                <a:latin typeface="Calibri"/>
                <a:cs typeface="Calibri"/>
              </a:rPr>
              <a:t>BS</a:t>
            </a:r>
            <a:r>
              <a:rPr dirty="0" sz="1200" spc="0">
                <a:latin typeface="宋体"/>
                <a:cs typeface="宋体"/>
              </a:rPr>
              <a:t>）到</a:t>
            </a:r>
            <a:r>
              <a:rPr dirty="0" sz="1200" spc="10">
                <a:latin typeface="宋体"/>
                <a:cs typeface="宋体"/>
              </a:rPr>
              <a:t>中</a:t>
            </a:r>
            <a:r>
              <a:rPr dirty="0" sz="1200" spc="0">
                <a:latin typeface="宋体"/>
                <a:cs typeface="宋体"/>
              </a:rPr>
              <a:t>继用户</a:t>
            </a:r>
            <a:r>
              <a:rPr dirty="0" sz="1200">
                <a:latin typeface="宋体"/>
                <a:cs typeface="宋体"/>
              </a:rPr>
              <a:t>的 能力信任和从发送方到中继用户的社会信任</a:t>
            </a:r>
            <a:r>
              <a:rPr dirty="0" sz="1200" spc="-160">
                <a:latin typeface="宋体"/>
                <a:cs typeface="宋体"/>
              </a:rPr>
              <a:t>。</a:t>
            </a:r>
            <a:r>
              <a:rPr dirty="0" sz="1200">
                <a:latin typeface="宋体"/>
                <a:cs typeface="宋体"/>
              </a:rPr>
              <a:t>特别是</a:t>
            </a:r>
            <a:r>
              <a:rPr dirty="0" sz="1200" spc="-160">
                <a:latin typeface="宋体"/>
                <a:cs typeface="宋体"/>
              </a:rPr>
              <a:t>，</a:t>
            </a:r>
            <a:r>
              <a:rPr dirty="0" sz="1200">
                <a:latin typeface="宋体"/>
                <a:cs typeface="宋体"/>
              </a:rPr>
              <a:t>基于用户的服务能</a:t>
            </a:r>
            <a:r>
              <a:rPr dirty="0" sz="1200" spc="-145">
                <a:latin typeface="宋体"/>
                <a:cs typeface="宋体"/>
              </a:rPr>
              <a:t>力</a:t>
            </a:r>
            <a:r>
              <a:rPr dirty="0" sz="1200" spc="-15">
                <a:latin typeface="宋体"/>
                <a:cs typeface="宋体"/>
              </a:rPr>
              <a:t>（</a:t>
            </a:r>
            <a:r>
              <a:rPr dirty="0" sz="1200">
                <a:latin typeface="宋体"/>
                <a:cs typeface="宋体"/>
              </a:rPr>
              <a:t>如 缓存能力</a:t>
            </a:r>
            <a:r>
              <a:rPr dirty="0" sz="1200" spc="-160">
                <a:latin typeface="宋体"/>
                <a:cs typeface="宋体"/>
              </a:rPr>
              <a:t>、</a:t>
            </a:r>
            <a:r>
              <a:rPr dirty="0" sz="1200">
                <a:latin typeface="宋体"/>
                <a:cs typeface="宋体"/>
              </a:rPr>
              <a:t>处理能力和传输能力</a:t>
            </a:r>
            <a:r>
              <a:rPr dirty="0" sz="1200" spc="-160">
                <a:latin typeface="宋体"/>
                <a:cs typeface="宋体"/>
              </a:rPr>
              <a:t>）</a:t>
            </a:r>
            <a:r>
              <a:rPr dirty="0" sz="1200">
                <a:latin typeface="宋体"/>
                <a:cs typeface="宋体"/>
              </a:rPr>
              <a:t>来量化能力信任</a:t>
            </a:r>
            <a:r>
              <a:rPr dirty="0" sz="1200" spc="-160">
                <a:latin typeface="宋体"/>
                <a:cs typeface="宋体"/>
              </a:rPr>
              <a:t>，</a:t>
            </a:r>
            <a:r>
              <a:rPr dirty="0" sz="1200">
                <a:latin typeface="宋体"/>
                <a:cs typeface="宋体"/>
              </a:rPr>
              <a:t>基于用户之间的历史交互行 </a:t>
            </a:r>
            <a:r>
              <a:rPr dirty="0" sz="1200" spc="-120">
                <a:latin typeface="宋体"/>
                <a:cs typeface="宋体"/>
              </a:rPr>
              <a:t>为</a:t>
            </a:r>
            <a:r>
              <a:rPr dirty="0" sz="1200">
                <a:latin typeface="宋体"/>
                <a:cs typeface="宋体"/>
              </a:rPr>
              <a:t>（如合作行为</a:t>
            </a:r>
            <a:r>
              <a:rPr dirty="0" sz="1200" spc="-120">
                <a:latin typeface="宋体"/>
                <a:cs typeface="宋体"/>
              </a:rPr>
              <a:t>、</a:t>
            </a:r>
            <a:r>
              <a:rPr dirty="0" sz="1200">
                <a:latin typeface="宋体"/>
                <a:cs typeface="宋体"/>
              </a:rPr>
              <a:t>利他行为和互惠行为</a:t>
            </a:r>
            <a:r>
              <a:rPr dirty="0" sz="1200" spc="-110">
                <a:latin typeface="宋体"/>
                <a:cs typeface="宋体"/>
              </a:rPr>
              <a:t>）</a:t>
            </a:r>
            <a:r>
              <a:rPr dirty="0" sz="1200">
                <a:latin typeface="宋体"/>
                <a:cs typeface="宋体"/>
              </a:rPr>
              <a:t>来获取社会信任</a:t>
            </a:r>
            <a:r>
              <a:rPr dirty="0" sz="1200" spc="-120">
                <a:latin typeface="宋体"/>
                <a:cs typeface="宋体"/>
              </a:rPr>
              <a:t>，</a:t>
            </a:r>
            <a:r>
              <a:rPr dirty="0" sz="1200">
                <a:latin typeface="宋体"/>
                <a:cs typeface="宋体"/>
              </a:rPr>
              <a:t>我们可以构建基于社 会</a:t>
            </a:r>
            <a:r>
              <a:rPr dirty="0" sz="1200" spc="0">
                <a:latin typeface="宋体"/>
                <a:cs typeface="宋体"/>
              </a:rPr>
              <a:t>感</a:t>
            </a:r>
            <a:r>
              <a:rPr dirty="0" sz="1200">
                <a:latin typeface="宋体"/>
                <a:cs typeface="宋体"/>
              </a:rPr>
              <a:t>知</a:t>
            </a:r>
            <a:r>
              <a:rPr dirty="0" sz="1200" spc="0">
                <a:latin typeface="宋体"/>
                <a:cs typeface="宋体"/>
              </a:rPr>
              <a:t>的</a:t>
            </a:r>
            <a:r>
              <a:rPr dirty="0" sz="1200">
                <a:latin typeface="宋体"/>
                <a:cs typeface="宋体"/>
              </a:rPr>
              <a:t>多</a:t>
            </a:r>
            <a:r>
              <a:rPr dirty="0" sz="1200" spc="0">
                <a:latin typeface="宋体"/>
                <a:cs typeface="宋体"/>
              </a:rPr>
              <a:t>媒</a:t>
            </a:r>
            <a:r>
              <a:rPr dirty="0" sz="1200">
                <a:latin typeface="宋体"/>
                <a:cs typeface="宋体"/>
              </a:rPr>
              <a:t>体</a:t>
            </a:r>
            <a:r>
              <a:rPr dirty="0" sz="1200" spc="0">
                <a:latin typeface="宋体"/>
                <a:cs typeface="宋体"/>
              </a:rPr>
              <a:t>传</a:t>
            </a:r>
            <a:r>
              <a:rPr dirty="0" sz="1200">
                <a:latin typeface="宋体"/>
                <a:cs typeface="宋体"/>
              </a:rPr>
              <a:t>输</a:t>
            </a:r>
            <a:r>
              <a:rPr dirty="0" sz="1200" spc="0">
                <a:latin typeface="宋体"/>
                <a:cs typeface="宋体"/>
              </a:rPr>
              <a:t>信</a:t>
            </a:r>
            <a:r>
              <a:rPr dirty="0" sz="1200">
                <a:latin typeface="宋体"/>
                <a:cs typeface="宋体"/>
              </a:rPr>
              <a:t>任</a:t>
            </a:r>
            <a:r>
              <a:rPr dirty="0" sz="1200" spc="0">
                <a:latin typeface="宋体"/>
                <a:cs typeface="宋体"/>
              </a:rPr>
              <a:t>框</a:t>
            </a:r>
            <a:r>
              <a:rPr dirty="0" sz="1200">
                <a:latin typeface="宋体"/>
                <a:cs typeface="宋体"/>
              </a:rPr>
              <a:t>架</a:t>
            </a:r>
            <a:r>
              <a:rPr dirty="0" sz="1200" spc="0">
                <a:latin typeface="宋体"/>
                <a:cs typeface="宋体"/>
              </a:rPr>
              <a:t>，</a:t>
            </a:r>
            <a:r>
              <a:rPr dirty="0" sz="1200">
                <a:latin typeface="宋体"/>
                <a:cs typeface="宋体"/>
              </a:rPr>
              <a:t>从</a:t>
            </a:r>
            <a:r>
              <a:rPr dirty="0" sz="1200" spc="-310">
                <a:latin typeface="宋体"/>
                <a:cs typeface="宋体"/>
              </a:rPr>
              <a:t> </a:t>
            </a:r>
            <a:r>
              <a:rPr dirty="0" sz="1200">
                <a:latin typeface="Calibri"/>
                <a:cs typeface="Calibri"/>
              </a:rPr>
              <a:t>D2D</a:t>
            </a:r>
            <a:r>
              <a:rPr dirty="0" sz="1200" spc="5">
                <a:latin typeface="Calibri"/>
                <a:cs typeface="Calibri"/>
              </a:rPr>
              <a:t> </a:t>
            </a:r>
            <a:r>
              <a:rPr dirty="0" sz="1200">
                <a:latin typeface="宋体"/>
                <a:cs typeface="宋体"/>
              </a:rPr>
              <a:t>中</a:t>
            </a:r>
            <a:r>
              <a:rPr dirty="0" sz="1200" spc="0">
                <a:latin typeface="宋体"/>
                <a:cs typeface="宋体"/>
              </a:rPr>
              <a:t>继</a:t>
            </a:r>
            <a:r>
              <a:rPr dirty="0" sz="1200">
                <a:latin typeface="宋体"/>
                <a:cs typeface="宋体"/>
              </a:rPr>
              <a:t>用</a:t>
            </a:r>
            <a:r>
              <a:rPr dirty="0" sz="1200" spc="0">
                <a:latin typeface="宋体"/>
                <a:cs typeface="宋体"/>
              </a:rPr>
              <a:t>户</a:t>
            </a:r>
            <a:r>
              <a:rPr dirty="0" sz="1200">
                <a:latin typeface="宋体"/>
                <a:cs typeface="宋体"/>
              </a:rPr>
              <a:t>中</a:t>
            </a:r>
            <a:r>
              <a:rPr dirty="0" sz="1200" spc="0">
                <a:latin typeface="宋体"/>
                <a:cs typeface="宋体"/>
              </a:rPr>
              <a:t>选</a:t>
            </a:r>
            <a:r>
              <a:rPr dirty="0" sz="1200">
                <a:latin typeface="宋体"/>
                <a:cs typeface="宋体"/>
              </a:rPr>
              <a:t>择</a:t>
            </a:r>
            <a:r>
              <a:rPr dirty="0" sz="1200" spc="0">
                <a:latin typeface="宋体"/>
                <a:cs typeface="宋体"/>
              </a:rPr>
              <a:t>可</a:t>
            </a:r>
            <a:r>
              <a:rPr dirty="0" sz="1200">
                <a:latin typeface="宋体"/>
                <a:cs typeface="宋体"/>
              </a:rPr>
              <a:t>信的</a:t>
            </a:r>
            <a:r>
              <a:rPr dirty="0" sz="1200" spc="-300">
                <a:latin typeface="宋体"/>
                <a:cs typeface="宋体"/>
              </a:rPr>
              <a:t> </a:t>
            </a:r>
            <a:r>
              <a:rPr dirty="0" sz="1200">
                <a:latin typeface="Calibri"/>
                <a:cs typeface="Calibri"/>
              </a:rPr>
              <a:t>D2D</a:t>
            </a:r>
            <a:r>
              <a:rPr dirty="0" sz="1200" spc="5">
                <a:latin typeface="Calibri"/>
                <a:cs typeface="Calibri"/>
              </a:rPr>
              <a:t> </a:t>
            </a:r>
            <a:r>
              <a:rPr dirty="0" sz="1200">
                <a:latin typeface="宋体"/>
                <a:cs typeface="宋体"/>
              </a:rPr>
              <a:t>协</a:t>
            </a:r>
            <a:r>
              <a:rPr dirty="0" sz="1200" spc="0">
                <a:latin typeface="宋体"/>
                <a:cs typeface="宋体"/>
              </a:rPr>
              <a:t>作</a:t>
            </a:r>
            <a:r>
              <a:rPr dirty="0" sz="1200">
                <a:latin typeface="宋体"/>
                <a:cs typeface="宋体"/>
              </a:rPr>
              <a:t>用</a:t>
            </a:r>
            <a:r>
              <a:rPr dirty="0" sz="1200" spc="0">
                <a:latin typeface="宋体"/>
                <a:cs typeface="宋体"/>
              </a:rPr>
              <a:t>户</a:t>
            </a:r>
            <a:r>
              <a:rPr dirty="0" sz="1200">
                <a:latin typeface="宋体"/>
                <a:cs typeface="宋体"/>
              </a:rPr>
              <a:t>，  减少多媒体服务的时间延迟，提高交付成功率。</a:t>
            </a:r>
            <a:endParaRPr sz="1200">
              <a:latin typeface="宋体"/>
              <a:cs typeface="宋体"/>
            </a:endParaRPr>
          </a:p>
          <a:p>
            <a:pPr>
              <a:lnSpc>
                <a:spcPct val="100000"/>
              </a:lnSpc>
              <a:spcBef>
                <a:spcPts val="50"/>
              </a:spcBef>
            </a:pPr>
            <a:endParaRPr sz="1450">
              <a:latin typeface="Times New Roman"/>
              <a:cs typeface="Times New Roman"/>
            </a:endParaRPr>
          </a:p>
          <a:p>
            <a:pPr lvl="1" marL="288290" indent="-275590">
              <a:lnSpc>
                <a:spcPct val="100000"/>
              </a:lnSpc>
              <a:buFont typeface="Cambria"/>
              <a:buAutoNum type="arabicPeriod" startAt="8"/>
              <a:tabLst>
                <a:tab pos="288925" algn="l"/>
              </a:tabLst>
            </a:pPr>
            <a:r>
              <a:rPr dirty="0" sz="1200">
                <a:latin typeface="黑体"/>
                <a:cs typeface="黑体"/>
              </a:rPr>
              <a:t>地</a:t>
            </a:r>
            <a:r>
              <a:rPr dirty="0" sz="1200">
                <a:latin typeface="黑体"/>
                <a:cs typeface="黑体"/>
              </a:rPr>
              <a:t>理信息系统</a:t>
            </a:r>
            <a:r>
              <a:rPr dirty="0" sz="1200" spc="-305">
                <a:latin typeface="黑体"/>
                <a:cs typeface="黑体"/>
              </a:rPr>
              <a:t> </a:t>
            </a:r>
            <a:r>
              <a:rPr dirty="0" sz="1200" spc="-5">
                <a:latin typeface="Cambria"/>
                <a:cs typeface="Cambria"/>
              </a:rPr>
              <a:t>GIS</a:t>
            </a:r>
            <a:r>
              <a:rPr dirty="0" sz="1200" spc="30">
                <a:latin typeface="Cambria"/>
                <a:cs typeface="Cambria"/>
              </a:rPr>
              <a:t> </a:t>
            </a:r>
            <a:r>
              <a:rPr dirty="0" sz="1200">
                <a:latin typeface="黑体"/>
                <a:cs typeface="黑体"/>
              </a:rPr>
              <a:t>技术</a:t>
            </a:r>
            <a:endParaRPr sz="1200">
              <a:latin typeface="黑体"/>
              <a:cs typeface="黑体"/>
            </a:endParaRPr>
          </a:p>
          <a:p>
            <a:pPr lvl="1">
              <a:lnSpc>
                <a:spcPct val="100000"/>
              </a:lnSpc>
              <a:spcBef>
                <a:spcPts val="55"/>
              </a:spcBef>
              <a:buFont typeface="Cambria"/>
              <a:buAutoNum type="arabicPeriod" startAt="8"/>
            </a:pPr>
            <a:endParaRPr sz="1100">
              <a:latin typeface="Times New Roman"/>
              <a:cs typeface="Times New Roman"/>
            </a:endParaRPr>
          </a:p>
          <a:p>
            <a:pPr lvl="2" marL="668020" indent="-386080">
              <a:lnSpc>
                <a:spcPct val="100000"/>
              </a:lnSpc>
              <a:buFont typeface="Calibri"/>
              <a:buAutoNum type="arabicPeriod"/>
              <a:tabLst>
                <a:tab pos="668020" algn="l"/>
              </a:tabLst>
            </a:pPr>
            <a:r>
              <a:rPr dirty="0" sz="1200">
                <a:latin typeface="黑体"/>
                <a:cs typeface="黑体"/>
              </a:rPr>
              <a:t>地</a:t>
            </a:r>
            <a:r>
              <a:rPr dirty="0" sz="1200">
                <a:latin typeface="黑体"/>
                <a:cs typeface="黑体"/>
              </a:rPr>
              <a:t>理信息系统</a:t>
            </a:r>
            <a:r>
              <a:rPr dirty="0" sz="1200" spc="-305">
                <a:latin typeface="黑体"/>
                <a:cs typeface="黑体"/>
              </a:rPr>
              <a:t> </a:t>
            </a:r>
            <a:r>
              <a:rPr dirty="0" sz="1200" spc="-5">
                <a:latin typeface="Calibri"/>
                <a:cs typeface="Calibri"/>
              </a:rPr>
              <a:t>GIS</a:t>
            </a:r>
            <a:r>
              <a:rPr dirty="0" sz="1200" spc="15">
                <a:latin typeface="Calibri"/>
                <a:cs typeface="Calibri"/>
              </a:rPr>
              <a:t> </a:t>
            </a:r>
            <a:r>
              <a:rPr dirty="0" sz="1200">
                <a:latin typeface="黑体"/>
                <a:cs typeface="黑体"/>
              </a:rPr>
              <a:t>技术概述及发展现状</a:t>
            </a:r>
            <a:endParaRPr sz="1200">
              <a:latin typeface="黑体"/>
              <a:cs typeface="黑体"/>
            </a:endParaRPr>
          </a:p>
          <a:p>
            <a:pPr algn="just" marL="12700" marR="5080" indent="304800">
              <a:lnSpc>
                <a:spcPct val="162500"/>
              </a:lnSpc>
              <a:spcBef>
                <a:spcPts val="385"/>
              </a:spcBef>
            </a:pPr>
            <a:r>
              <a:rPr dirty="0" sz="1200" spc="0">
                <a:latin typeface="宋体"/>
                <a:cs typeface="宋体"/>
              </a:rPr>
              <a:t>地理信</a:t>
            </a:r>
            <a:r>
              <a:rPr dirty="0" sz="1200">
                <a:latin typeface="宋体"/>
                <a:cs typeface="宋体"/>
              </a:rPr>
              <a:t>息</a:t>
            </a:r>
            <a:r>
              <a:rPr dirty="0" sz="1200" spc="0">
                <a:latin typeface="宋体"/>
                <a:cs typeface="宋体"/>
              </a:rPr>
              <a:t>系统</a:t>
            </a:r>
            <a:r>
              <a:rPr dirty="0" sz="1200">
                <a:latin typeface="宋体"/>
                <a:cs typeface="宋体"/>
              </a:rPr>
              <a:t>（</a:t>
            </a:r>
            <a:r>
              <a:rPr dirty="0" sz="1200">
                <a:latin typeface="Calibri"/>
                <a:cs typeface="Calibri"/>
              </a:rPr>
              <a:t>GIS</a:t>
            </a:r>
            <a:r>
              <a:rPr dirty="0" sz="1200">
                <a:latin typeface="宋体"/>
                <a:cs typeface="宋体"/>
              </a:rPr>
              <a:t>）</a:t>
            </a:r>
            <a:r>
              <a:rPr dirty="0" sz="1200" spc="0">
                <a:latin typeface="宋体"/>
                <a:cs typeface="宋体"/>
              </a:rPr>
              <a:t>技术</a:t>
            </a:r>
            <a:r>
              <a:rPr dirty="0" sz="1200">
                <a:latin typeface="宋体"/>
                <a:cs typeface="宋体"/>
              </a:rPr>
              <a:t>是</a:t>
            </a:r>
            <a:r>
              <a:rPr dirty="0" sz="1200" spc="0">
                <a:latin typeface="宋体"/>
                <a:cs typeface="宋体"/>
              </a:rPr>
              <a:t>一门新兴的空间</a:t>
            </a:r>
            <a:r>
              <a:rPr dirty="0" sz="1200">
                <a:latin typeface="宋体"/>
                <a:cs typeface="宋体"/>
              </a:rPr>
              <a:t>信</a:t>
            </a:r>
            <a:r>
              <a:rPr dirty="0" sz="1200" spc="0">
                <a:latin typeface="宋体"/>
                <a:cs typeface="宋体"/>
              </a:rPr>
              <a:t>息分析技术，它</a:t>
            </a:r>
            <a:r>
              <a:rPr dirty="0" sz="1200">
                <a:latin typeface="宋体"/>
                <a:cs typeface="宋体"/>
              </a:rPr>
              <a:t>主</a:t>
            </a:r>
            <a:r>
              <a:rPr dirty="0" sz="1200" spc="0">
                <a:latin typeface="宋体"/>
                <a:cs typeface="宋体"/>
              </a:rPr>
              <a:t>要作为</a:t>
            </a:r>
            <a:r>
              <a:rPr dirty="0" sz="1200">
                <a:latin typeface="宋体"/>
                <a:cs typeface="宋体"/>
              </a:rPr>
              <a:t>技 术指导使用于空间资源的应用中</a:t>
            </a:r>
            <a:r>
              <a:rPr dirty="0" sz="1200" spc="-470">
                <a:latin typeface="宋体"/>
                <a:cs typeface="宋体"/>
              </a:rPr>
              <a:t>，</a:t>
            </a:r>
            <a:r>
              <a:rPr dirty="0" sz="1200">
                <a:latin typeface="宋体"/>
                <a:cs typeface="宋体"/>
              </a:rPr>
              <a:t>用于管理分配带有空间属性的各类空间资源和 环境信息</a:t>
            </a:r>
            <a:r>
              <a:rPr dirty="0" sz="1200" spc="-240">
                <a:latin typeface="宋体"/>
                <a:cs typeface="宋体"/>
              </a:rPr>
              <a:t>，</a:t>
            </a:r>
            <a:r>
              <a:rPr dirty="0" sz="1200">
                <a:latin typeface="宋体"/>
                <a:cs typeface="宋体"/>
              </a:rPr>
              <a:t>快速分析测试空间资源的管理和实践模式并多次重复</a:t>
            </a:r>
            <a:r>
              <a:rPr dirty="0" sz="1200" spc="-229">
                <a:latin typeface="宋体"/>
                <a:cs typeface="宋体"/>
              </a:rPr>
              <a:t>，</a:t>
            </a:r>
            <a:r>
              <a:rPr dirty="0" sz="1200">
                <a:latin typeface="宋体"/>
                <a:cs typeface="宋体"/>
              </a:rPr>
              <a:t>以制定最终决 策、做出标准的</a:t>
            </a:r>
            <a:r>
              <a:rPr dirty="0" sz="1200" spc="0">
                <a:latin typeface="宋体"/>
                <a:cs typeface="宋体"/>
              </a:rPr>
              <a:t>评</a:t>
            </a:r>
            <a:r>
              <a:rPr dirty="0" sz="1200">
                <a:latin typeface="宋体"/>
                <a:cs typeface="宋体"/>
              </a:rPr>
              <a:t>价。另外</a:t>
            </a:r>
            <a:r>
              <a:rPr dirty="0" sz="1200" spc="-5">
                <a:latin typeface="宋体"/>
                <a:cs typeface="宋体"/>
              </a:rPr>
              <a:t>，</a:t>
            </a:r>
            <a:r>
              <a:rPr dirty="0" sz="1200" spc="-5">
                <a:latin typeface="Calibri"/>
                <a:cs typeface="Calibri"/>
              </a:rPr>
              <a:t>GIS</a:t>
            </a:r>
            <a:r>
              <a:rPr dirty="0" sz="1200" spc="-10">
                <a:latin typeface="Calibri"/>
                <a:cs typeface="Calibri"/>
              </a:rPr>
              <a:t> </a:t>
            </a:r>
            <a:r>
              <a:rPr dirty="0" sz="1200">
                <a:latin typeface="宋体"/>
                <a:cs typeface="宋体"/>
              </a:rPr>
              <a:t>技术在时间上有</a:t>
            </a:r>
            <a:r>
              <a:rPr dirty="0" sz="1200" spc="0">
                <a:latin typeface="宋体"/>
                <a:cs typeface="宋体"/>
              </a:rPr>
              <a:t>纵</a:t>
            </a:r>
            <a:r>
              <a:rPr dirty="0" sz="1200">
                <a:latin typeface="宋体"/>
                <a:cs typeface="宋体"/>
              </a:rPr>
              <a:t>向的对比功能，可对空间资 源的状况及其生产活动进行监测比较，为空间资源的管理提供一定的技术帮助。</a:t>
            </a:r>
            <a:endParaRPr sz="1200">
              <a:latin typeface="宋体"/>
              <a:cs typeface="宋体"/>
            </a:endParaRPr>
          </a:p>
          <a:p>
            <a:pPr algn="just" marL="12700" marR="64135" indent="304800">
              <a:lnSpc>
                <a:spcPct val="162500"/>
              </a:lnSpc>
            </a:pPr>
            <a:r>
              <a:rPr dirty="0" sz="1200" spc="-5">
                <a:latin typeface="Calibri"/>
                <a:cs typeface="Calibri"/>
              </a:rPr>
              <a:t>GIS</a:t>
            </a:r>
            <a:r>
              <a:rPr dirty="0" sz="1200" spc="-55">
                <a:latin typeface="Calibri"/>
                <a:cs typeface="Calibri"/>
              </a:rPr>
              <a:t> </a:t>
            </a:r>
            <a:r>
              <a:rPr dirty="0" sz="1200">
                <a:latin typeface="宋体"/>
                <a:cs typeface="宋体"/>
              </a:rPr>
              <a:t>技术在提出初期</a:t>
            </a:r>
            <a:r>
              <a:rPr dirty="0" sz="1200" spc="0">
                <a:latin typeface="宋体"/>
                <a:cs typeface="宋体"/>
              </a:rPr>
              <a:t>，</a:t>
            </a:r>
            <a:r>
              <a:rPr dirty="0" sz="1200">
                <a:latin typeface="宋体"/>
                <a:cs typeface="宋体"/>
              </a:rPr>
              <a:t>主要应用于环境和资源领域。随</a:t>
            </a:r>
            <a:r>
              <a:rPr dirty="0" sz="1200" spc="0">
                <a:latin typeface="宋体"/>
                <a:cs typeface="宋体"/>
              </a:rPr>
              <a:t>着</a:t>
            </a:r>
            <a:r>
              <a:rPr dirty="0" sz="1200">
                <a:latin typeface="宋体"/>
                <a:cs typeface="宋体"/>
              </a:rPr>
              <a:t>计算机存储、数据 处理和遥感等支</a:t>
            </a:r>
            <a:r>
              <a:rPr dirty="0" sz="1200" spc="0">
                <a:latin typeface="宋体"/>
                <a:cs typeface="宋体"/>
              </a:rPr>
              <a:t>撑</a:t>
            </a:r>
            <a:r>
              <a:rPr dirty="0" sz="1200">
                <a:latin typeface="宋体"/>
                <a:cs typeface="宋体"/>
              </a:rPr>
              <a:t>技术的飞速发展</a:t>
            </a:r>
            <a:r>
              <a:rPr dirty="0" sz="1200" spc="-5">
                <a:latin typeface="宋体"/>
                <a:cs typeface="宋体"/>
              </a:rPr>
              <a:t>，</a:t>
            </a:r>
            <a:r>
              <a:rPr dirty="0" sz="1200" spc="-5">
                <a:latin typeface="Calibri"/>
                <a:cs typeface="Calibri"/>
              </a:rPr>
              <a:t>GIS</a:t>
            </a:r>
            <a:r>
              <a:rPr dirty="0" sz="1200" spc="-50">
                <a:latin typeface="Calibri"/>
                <a:cs typeface="Calibri"/>
              </a:rPr>
              <a:t> </a:t>
            </a:r>
            <a:r>
              <a:rPr dirty="0" sz="1200">
                <a:latin typeface="宋体"/>
                <a:cs typeface="宋体"/>
              </a:rPr>
              <a:t>技术逐渐应用于</a:t>
            </a:r>
            <a:r>
              <a:rPr dirty="0" sz="1200" spc="0">
                <a:latin typeface="宋体"/>
                <a:cs typeface="宋体"/>
              </a:rPr>
              <a:t>更</a:t>
            </a:r>
            <a:r>
              <a:rPr dirty="0" sz="1200">
                <a:latin typeface="宋体"/>
                <a:cs typeface="宋体"/>
              </a:rPr>
              <a:t>多行业；在即将到来 的智慧时代</a:t>
            </a:r>
            <a:r>
              <a:rPr dirty="0" sz="1200" spc="-5">
                <a:latin typeface="宋体"/>
                <a:cs typeface="宋体"/>
              </a:rPr>
              <a:t>，</a:t>
            </a:r>
            <a:r>
              <a:rPr dirty="0" sz="1200" spc="-5">
                <a:latin typeface="Calibri"/>
                <a:cs typeface="Calibri"/>
              </a:rPr>
              <a:t>GIS</a:t>
            </a:r>
            <a:r>
              <a:rPr dirty="0" sz="1200" spc="10">
                <a:latin typeface="Calibri"/>
                <a:cs typeface="Calibri"/>
              </a:rPr>
              <a:t> </a:t>
            </a:r>
            <a:r>
              <a:rPr dirty="0" sz="1200">
                <a:latin typeface="宋体"/>
                <a:cs typeface="宋体"/>
              </a:rPr>
              <a:t>技术必将会与更多新兴技术碰撞，产生新的挑战与机遇。</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buFont typeface="Calibri"/>
              <a:buAutoNum type="arabicPeriod" startAt="2"/>
              <a:tabLst>
                <a:tab pos="668020" algn="l"/>
              </a:tabLst>
            </a:pPr>
            <a:r>
              <a:rPr dirty="0" sz="1200">
                <a:latin typeface="黑体"/>
                <a:cs typeface="黑体"/>
              </a:rPr>
              <a:t>地</a:t>
            </a:r>
            <a:r>
              <a:rPr dirty="0" sz="1200">
                <a:latin typeface="黑体"/>
                <a:cs typeface="黑体"/>
              </a:rPr>
              <a:t>理信息系统</a:t>
            </a:r>
            <a:r>
              <a:rPr dirty="0" sz="1200" spc="-305">
                <a:latin typeface="黑体"/>
                <a:cs typeface="黑体"/>
              </a:rPr>
              <a:t> </a:t>
            </a:r>
            <a:r>
              <a:rPr dirty="0" sz="1200" spc="-5">
                <a:latin typeface="Calibri"/>
                <a:cs typeface="Calibri"/>
              </a:rPr>
              <a:t>GIS</a:t>
            </a:r>
            <a:r>
              <a:rPr dirty="0" sz="1200" spc="15">
                <a:latin typeface="Calibri"/>
                <a:cs typeface="Calibri"/>
              </a:rPr>
              <a:t> </a:t>
            </a:r>
            <a:r>
              <a:rPr dirty="0" sz="1200">
                <a:latin typeface="黑体"/>
                <a:cs typeface="黑体"/>
              </a:rPr>
              <a:t>技术在智慧建筑中的应用</a:t>
            </a:r>
            <a:endParaRPr sz="1200">
              <a:latin typeface="黑体"/>
              <a:cs typeface="黑体"/>
            </a:endParaRPr>
          </a:p>
          <a:p>
            <a:pPr algn="just" marL="12700" marR="64135" indent="304800">
              <a:lnSpc>
                <a:spcPct val="162500"/>
              </a:lnSpc>
              <a:spcBef>
                <a:spcPts val="385"/>
              </a:spcBef>
            </a:pPr>
            <a:r>
              <a:rPr dirty="0" sz="1200">
                <a:latin typeface="宋体"/>
                <a:cs typeface="宋体"/>
              </a:rPr>
              <a:t>如果说每一个高度智慧化的建筑是一个独</a:t>
            </a:r>
            <a:r>
              <a:rPr dirty="0" sz="1200" spc="0">
                <a:latin typeface="宋体"/>
                <a:cs typeface="宋体"/>
              </a:rPr>
              <a:t>立</a:t>
            </a:r>
            <a:r>
              <a:rPr dirty="0" sz="1200">
                <a:latin typeface="宋体"/>
                <a:cs typeface="宋体"/>
              </a:rPr>
              <a:t>的岛</a:t>
            </a:r>
            <a:r>
              <a:rPr dirty="0" sz="1200" spc="-15">
                <a:latin typeface="宋体"/>
                <a:cs typeface="宋体"/>
              </a:rPr>
              <a:t>屿</a:t>
            </a:r>
            <a:r>
              <a:rPr dirty="0" sz="1200" spc="-280">
                <a:latin typeface="宋体"/>
                <a:cs typeface="宋体"/>
              </a:rPr>
              <a:t>，</a:t>
            </a:r>
            <a:r>
              <a:rPr dirty="0" sz="1200">
                <a:latin typeface="宋体"/>
                <a:cs typeface="宋体"/>
              </a:rPr>
              <a:t>那么</a:t>
            </a:r>
            <a:r>
              <a:rPr dirty="0" sz="1200" spc="-345">
                <a:latin typeface="宋体"/>
                <a:cs typeface="宋体"/>
              </a:rPr>
              <a:t> </a:t>
            </a:r>
            <a:r>
              <a:rPr dirty="0" sz="1200" spc="-5">
                <a:latin typeface="Calibri"/>
                <a:cs typeface="Calibri"/>
              </a:rPr>
              <a:t>GIS</a:t>
            </a:r>
            <a:r>
              <a:rPr dirty="0" sz="1200" spc="-20">
                <a:latin typeface="Calibri"/>
                <a:cs typeface="Calibri"/>
              </a:rPr>
              <a:t> </a:t>
            </a:r>
            <a:r>
              <a:rPr dirty="0" sz="1200">
                <a:latin typeface="宋体"/>
                <a:cs typeface="宋体"/>
              </a:rPr>
              <a:t>技术就像是连 接他们的桥梁</a:t>
            </a:r>
            <a:r>
              <a:rPr dirty="0" sz="1200" spc="-240">
                <a:latin typeface="宋体"/>
                <a:cs typeface="宋体"/>
              </a:rPr>
              <a:t>。</a:t>
            </a:r>
            <a:r>
              <a:rPr dirty="0" sz="1200">
                <a:latin typeface="宋体"/>
                <a:cs typeface="宋体"/>
              </a:rPr>
              <a:t>它能够让智慧建筑与宏观的地理环境因素不被割裂</a:t>
            </a:r>
            <a:r>
              <a:rPr dirty="0" sz="1200" spc="-229">
                <a:latin typeface="宋体"/>
                <a:cs typeface="宋体"/>
              </a:rPr>
              <a:t>，</a:t>
            </a:r>
            <a:r>
              <a:rPr dirty="0" sz="1200">
                <a:latin typeface="宋体"/>
                <a:cs typeface="宋体"/>
              </a:rPr>
              <a:t>实现由内及 外的全面智慧化。</a:t>
            </a:r>
            <a:endParaRPr sz="1200">
              <a:latin typeface="宋体"/>
              <a:cs typeface="宋体"/>
            </a:endParaRPr>
          </a:p>
          <a:p>
            <a:pPr algn="just" marL="12700" marR="60960" indent="304800">
              <a:lnSpc>
                <a:spcPct val="162500"/>
              </a:lnSpc>
            </a:pPr>
            <a:r>
              <a:rPr dirty="0" sz="1200">
                <a:latin typeface="宋体"/>
                <a:cs typeface="宋体"/>
              </a:rPr>
              <a:t>从建筑内部具体来看</a:t>
            </a:r>
            <a:r>
              <a:rPr dirty="0" sz="1200" spc="-25">
                <a:latin typeface="宋体"/>
                <a:cs typeface="宋体"/>
              </a:rPr>
              <a:t>，</a:t>
            </a:r>
            <a:r>
              <a:rPr dirty="0" sz="1200" spc="-25">
                <a:latin typeface="Calibri"/>
                <a:cs typeface="Calibri"/>
              </a:rPr>
              <a:t>GIS</a:t>
            </a:r>
            <a:r>
              <a:rPr dirty="0" sz="1200">
                <a:latin typeface="Calibri"/>
                <a:cs typeface="Calibri"/>
              </a:rPr>
              <a:t> </a:t>
            </a:r>
            <a:r>
              <a:rPr dirty="0" sz="1200">
                <a:latin typeface="宋体"/>
                <a:cs typeface="宋体"/>
              </a:rPr>
              <a:t>技术可结合</a:t>
            </a:r>
            <a:r>
              <a:rPr dirty="0" sz="1200" spc="-325">
                <a:latin typeface="宋体"/>
                <a:cs typeface="宋体"/>
              </a:rPr>
              <a:t> </a:t>
            </a:r>
            <a:r>
              <a:rPr dirty="0" sz="1200" spc="-5">
                <a:latin typeface="Calibri"/>
                <a:cs typeface="Calibri"/>
              </a:rPr>
              <a:t>BIM</a:t>
            </a:r>
            <a:r>
              <a:rPr dirty="0" sz="1200" spc="0">
                <a:latin typeface="Calibri"/>
                <a:cs typeface="Calibri"/>
              </a:rPr>
              <a:t> </a:t>
            </a:r>
            <a:r>
              <a:rPr dirty="0" sz="1200">
                <a:latin typeface="宋体"/>
                <a:cs typeface="宋体"/>
              </a:rPr>
              <a:t>技术构建室内导航系</a:t>
            </a:r>
            <a:r>
              <a:rPr dirty="0" sz="1200" spc="0">
                <a:latin typeface="宋体"/>
                <a:cs typeface="宋体"/>
              </a:rPr>
              <a:t>统</a:t>
            </a:r>
            <a:r>
              <a:rPr dirty="0" sz="1200" spc="-85">
                <a:latin typeface="宋体"/>
                <a:cs typeface="宋体"/>
              </a:rPr>
              <a:t>，</a:t>
            </a:r>
            <a:r>
              <a:rPr dirty="0" sz="1200">
                <a:latin typeface="宋体"/>
                <a:cs typeface="宋体"/>
              </a:rPr>
              <a:t>实现人 员在建筑内外对自身</a:t>
            </a:r>
            <a:r>
              <a:rPr dirty="0" sz="1200" spc="0">
                <a:latin typeface="宋体"/>
                <a:cs typeface="宋体"/>
              </a:rPr>
              <a:t>位</a:t>
            </a:r>
            <a:r>
              <a:rPr dirty="0" sz="1200">
                <a:latin typeface="宋体"/>
                <a:cs typeface="宋体"/>
              </a:rPr>
              <a:t>置信息的掌握</a:t>
            </a:r>
            <a:r>
              <a:rPr dirty="0" sz="1200" spc="-45">
                <a:latin typeface="Calibri"/>
                <a:cs typeface="Calibri"/>
              </a:rPr>
              <a:t>[33]</a:t>
            </a:r>
            <a:r>
              <a:rPr dirty="0" sz="1200" spc="-45">
                <a:latin typeface="宋体"/>
                <a:cs typeface="宋体"/>
              </a:rPr>
              <a:t>；</a:t>
            </a:r>
            <a:r>
              <a:rPr dirty="0" sz="1200">
                <a:latin typeface="宋体"/>
                <a:cs typeface="宋体"/>
              </a:rPr>
              <a:t>结合</a:t>
            </a:r>
            <a:r>
              <a:rPr dirty="0" sz="1200" spc="-340">
                <a:latin typeface="宋体"/>
                <a:cs typeface="宋体"/>
              </a:rPr>
              <a:t> </a:t>
            </a:r>
            <a:r>
              <a:rPr dirty="0" sz="1200" spc="-5">
                <a:latin typeface="Calibri"/>
                <a:cs typeface="Calibri"/>
              </a:rPr>
              <a:t>BIM</a:t>
            </a:r>
            <a:r>
              <a:rPr dirty="0" sz="1200" spc="-10">
                <a:latin typeface="Calibri"/>
                <a:cs typeface="Calibri"/>
              </a:rPr>
              <a:t> </a:t>
            </a:r>
            <a:r>
              <a:rPr dirty="0" sz="1200">
                <a:latin typeface="宋体"/>
                <a:cs typeface="宋体"/>
              </a:rPr>
              <a:t>技术和新型楼宇控制</a:t>
            </a:r>
            <a:r>
              <a:rPr dirty="0" sz="1200" spc="0">
                <a:latin typeface="宋体"/>
                <a:cs typeface="宋体"/>
              </a:rPr>
              <a:t>技</a:t>
            </a:r>
            <a:r>
              <a:rPr dirty="0" sz="1200">
                <a:latin typeface="宋体"/>
                <a:cs typeface="宋体"/>
              </a:rPr>
              <a:t>术构 建安全系统</a:t>
            </a:r>
            <a:r>
              <a:rPr dirty="0" sz="1200" spc="-160">
                <a:latin typeface="宋体"/>
                <a:cs typeface="宋体"/>
              </a:rPr>
              <a:t>，</a:t>
            </a:r>
            <a:r>
              <a:rPr dirty="0" sz="1200">
                <a:latin typeface="宋体"/>
                <a:cs typeface="宋体"/>
              </a:rPr>
              <a:t>统筹应对各种安全事故以保障人员安全</a:t>
            </a:r>
            <a:r>
              <a:rPr dirty="0" sz="1200" spc="-160">
                <a:latin typeface="宋体"/>
                <a:cs typeface="宋体"/>
              </a:rPr>
              <a:t>；</a:t>
            </a:r>
            <a:r>
              <a:rPr dirty="0" sz="1200">
                <a:latin typeface="宋体"/>
                <a:cs typeface="宋体"/>
              </a:rPr>
              <a:t>结合物联网技</a:t>
            </a:r>
            <a:r>
              <a:rPr dirty="0" sz="1200" spc="5">
                <a:latin typeface="宋体"/>
                <a:cs typeface="宋体"/>
              </a:rPr>
              <a:t>术</a:t>
            </a:r>
            <a:r>
              <a:rPr dirty="0" sz="1200" spc="-170">
                <a:latin typeface="宋体"/>
                <a:cs typeface="宋体"/>
              </a:rPr>
              <a:t>、</a:t>
            </a:r>
            <a:r>
              <a:rPr dirty="0" sz="1200">
                <a:latin typeface="宋体"/>
                <a:cs typeface="宋体"/>
              </a:rPr>
              <a:t>人工智 能技术</a:t>
            </a:r>
            <a:r>
              <a:rPr dirty="0" sz="1200" spc="-120">
                <a:latin typeface="宋体"/>
                <a:cs typeface="宋体"/>
              </a:rPr>
              <a:t>、</a:t>
            </a:r>
            <a:r>
              <a:rPr dirty="0" sz="1200" spc="-5">
                <a:latin typeface="Calibri"/>
                <a:cs typeface="Calibri"/>
              </a:rPr>
              <a:t>BIM</a:t>
            </a:r>
            <a:r>
              <a:rPr dirty="0" sz="1200" spc="-50">
                <a:latin typeface="Calibri"/>
                <a:cs typeface="Calibri"/>
              </a:rPr>
              <a:t> </a:t>
            </a:r>
            <a:r>
              <a:rPr dirty="0" sz="1200">
                <a:latin typeface="宋体"/>
                <a:cs typeface="宋体"/>
              </a:rPr>
              <a:t>技术和机器人技术构建资源管</a:t>
            </a:r>
            <a:r>
              <a:rPr dirty="0" sz="1200" spc="0">
                <a:latin typeface="宋体"/>
                <a:cs typeface="宋体"/>
              </a:rPr>
              <a:t>理</a:t>
            </a:r>
            <a:r>
              <a:rPr dirty="0" sz="1200">
                <a:latin typeface="宋体"/>
                <a:cs typeface="宋体"/>
              </a:rPr>
              <a:t>系统</a:t>
            </a:r>
            <a:r>
              <a:rPr dirty="0" sz="1200" spc="-120">
                <a:latin typeface="宋体"/>
                <a:cs typeface="宋体"/>
              </a:rPr>
              <a:t>，</a:t>
            </a:r>
            <a:r>
              <a:rPr dirty="0" sz="1200">
                <a:latin typeface="宋体"/>
                <a:cs typeface="宋体"/>
              </a:rPr>
              <a:t>做到资源物尽其</a:t>
            </a:r>
            <a:r>
              <a:rPr dirty="0" sz="1200" spc="0">
                <a:latin typeface="宋体"/>
                <a:cs typeface="宋体"/>
              </a:rPr>
              <a:t>用</a:t>
            </a:r>
            <a:r>
              <a:rPr dirty="0" sz="1200" spc="-120">
                <a:latin typeface="宋体"/>
                <a:cs typeface="宋体"/>
              </a:rPr>
              <a:t>、</a:t>
            </a:r>
            <a:r>
              <a:rPr dirty="0" sz="1200">
                <a:latin typeface="宋体"/>
                <a:cs typeface="宋体"/>
              </a:rPr>
              <a:t>调度精 确无误。</a:t>
            </a:r>
            <a:endParaRPr sz="1200">
              <a:latin typeface="宋体"/>
              <a:cs typeface="宋体"/>
            </a:endParaRPr>
          </a:p>
          <a:p>
            <a:pPr marL="317500">
              <a:lnSpc>
                <a:spcPct val="100000"/>
              </a:lnSpc>
              <a:spcBef>
                <a:spcPts val="900"/>
              </a:spcBef>
            </a:pPr>
            <a:r>
              <a:rPr dirty="0" sz="1200">
                <a:latin typeface="宋体"/>
                <a:cs typeface="宋体"/>
              </a:rPr>
              <a:t>从建筑外部宏观来看</a:t>
            </a:r>
            <a:r>
              <a:rPr dirty="0" sz="1200" spc="-25">
                <a:latin typeface="宋体"/>
                <a:cs typeface="宋体"/>
              </a:rPr>
              <a:t>，</a:t>
            </a:r>
            <a:r>
              <a:rPr dirty="0" sz="1200" spc="-25">
                <a:latin typeface="Calibri"/>
                <a:cs typeface="Calibri"/>
              </a:rPr>
              <a:t>GIS</a:t>
            </a:r>
            <a:r>
              <a:rPr dirty="0" sz="1200" spc="0">
                <a:latin typeface="Calibri"/>
                <a:cs typeface="Calibri"/>
              </a:rPr>
              <a:t> </a:t>
            </a:r>
            <a:r>
              <a:rPr dirty="0" sz="1200">
                <a:latin typeface="宋体"/>
                <a:cs typeface="宋体"/>
              </a:rPr>
              <a:t>技术可结合</a:t>
            </a:r>
            <a:r>
              <a:rPr dirty="0" sz="1200" spc="-320">
                <a:latin typeface="宋体"/>
                <a:cs typeface="宋体"/>
              </a:rPr>
              <a:t> </a:t>
            </a:r>
            <a:r>
              <a:rPr dirty="0" sz="1200" spc="-5">
                <a:latin typeface="Calibri"/>
                <a:cs typeface="Calibri"/>
              </a:rPr>
              <a:t>BIM</a:t>
            </a:r>
            <a:r>
              <a:rPr dirty="0" sz="1200" spc="5">
                <a:latin typeface="Calibri"/>
                <a:cs typeface="Calibri"/>
              </a:rPr>
              <a:t> </a:t>
            </a:r>
            <a:r>
              <a:rPr dirty="0" sz="1200">
                <a:latin typeface="宋体"/>
                <a:cs typeface="宋体"/>
              </a:rPr>
              <a:t>技术</a:t>
            </a:r>
            <a:r>
              <a:rPr dirty="0" sz="1200" spc="-75">
                <a:latin typeface="宋体"/>
                <a:cs typeface="宋体"/>
              </a:rPr>
              <a:t>、</a:t>
            </a:r>
            <a:r>
              <a:rPr dirty="0" sz="1200">
                <a:latin typeface="宋体"/>
                <a:cs typeface="宋体"/>
              </a:rPr>
              <a:t>云计算技术和大数据</a:t>
            </a:r>
            <a:r>
              <a:rPr dirty="0" sz="1200" spc="0">
                <a:latin typeface="宋体"/>
                <a:cs typeface="宋体"/>
              </a:rPr>
              <a:t>技</a:t>
            </a:r>
            <a:r>
              <a:rPr dirty="0" sz="1200">
                <a:latin typeface="宋体"/>
                <a:cs typeface="宋体"/>
              </a:rPr>
              <a:t>术</a:t>
            </a:r>
            <a:endParaRPr sz="1200">
              <a:latin typeface="宋体"/>
              <a:cs typeface="宋体"/>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43</a:t>
            </a:r>
          </a:p>
        </p:txBody>
      </p:sp>
      <p:sp>
        <p:nvSpPr>
          <p:cNvPr id="2" name="object 2"/>
          <p:cNvSpPr txBox="1"/>
          <p:nvPr/>
        </p:nvSpPr>
        <p:spPr>
          <a:xfrm>
            <a:off x="1130300" y="528955"/>
            <a:ext cx="5376545"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21590">
              <a:lnSpc>
                <a:spcPct val="162500"/>
              </a:lnSpc>
            </a:pPr>
            <a:r>
              <a:rPr dirty="0" sz="1200">
                <a:latin typeface="宋体"/>
                <a:cs typeface="宋体"/>
              </a:rPr>
              <a:t>构建建筑与环境信息模型</a:t>
            </a:r>
            <a:r>
              <a:rPr dirty="0" sz="1200" spc="-240">
                <a:latin typeface="宋体"/>
                <a:cs typeface="宋体"/>
              </a:rPr>
              <a:t>，</a:t>
            </a:r>
            <a:r>
              <a:rPr dirty="0" sz="1200">
                <a:latin typeface="宋体"/>
                <a:cs typeface="宋体"/>
              </a:rPr>
              <a:t>实现建筑和环境的统筹规划</a:t>
            </a:r>
            <a:r>
              <a:rPr dirty="0" sz="1200" spc="-229">
                <a:latin typeface="宋体"/>
                <a:cs typeface="宋体"/>
              </a:rPr>
              <a:t>，</a:t>
            </a:r>
            <a:r>
              <a:rPr dirty="0" sz="1200">
                <a:latin typeface="宋体"/>
                <a:cs typeface="宋体"/>
              </a:rPr>
              <a:t>做到建筑职能的充分利 </a:t>
            </a:r>
            <a:r>
              <a:rPr dirty="0" sz="1200" spc="0">
                <a:latin typeface="宋体"/>
                <a:cs typeface="宋体"/>
              </a:rPr>
              <a:t>用</a:t>
            </a:r>
            <a:r>
              <a:rPr dirty="0" sz="1200" spc="10">
                <a:latin typeface="宋体"/>
                <a:cs typeface="宋体"/>
              </a:rPr>
              <a:t>和</a:t>
            </a:r>
            <a:r>
              <a:rPr dirty="0" sz="1200" spc="0">
                <a:latin typeface="宋体"/>
                <a:cs typeface="宋体"/>
              </a:rPr>
              <a:t>不</a:t>
            </a:r>
            <a:r>
              <a:rPr dirty="0" sz="1200" spc="10">
                <a:latin typeface="宋体"/>
                <a:cs typeface="宋体"/>
              </a:rPr>
              <a:t>同</a:t>
            </a:r>
            <a:r>
              <a:rPr dirty="0" sz="1200" spc="0">
                <a:latin typeface="宋体"/>
                <a:cs typeface="宋体"/>
              </a:rPr>
              <a:t>建</a:t>
            </a:r>
            <a:r>
              <a:rPr dirty="0" sz="1200" spc="10">
                <a:latin typeface="宋体"/>
                <a:cs typeface="宋体"/>
              </a:rPr>
              <a:t>筑</a:t>
            </a:r>
            <a:r>
              <a:rPr dirty="0" sz="1200" spc="0">
                <a:latin typeface="宋体"/>
                <a:cs typeface="宋体"/>
              </a:rPr>
              <a:t>、</a:t>
            </a:r>
            <a:r>
              <a:rPr dirty="0" sz="1200" spc="10">
                <a:latin typeface="宋体"/>
                <a:cs typeface="宋体"/>
              </a:rPr>
              <a:t>不</a:t>
            </a:r>
            <a:r>
              <a:rPr dirty="0" sz="1200" spc="0">
                <a:latin typeface="宋体"/>
                <a:cs typeface="宋体"/>
              </a:rPr>
              <a:t>同系</a:t>
            </a:r>
            <a:r>
              <a:rPr dirty="0" sz="1200" spc="10">
                <a:latin typeface="宋体"/>
                <a:cs typeface="宋体"/>
              </a:rPr>
              <a:t>统</a:t>
            </a:r>
            <a:r>
              <a:rPr dirty="0" sz="1200" spc="0">
                <a:latin typeface="宋体"/>
                <a:cs typeface="宋体"/>
              </a:rPr>
              <a:t>间</a:t>
            </a:r>
            <a:r>
              <a:rPr dirty="0" sz="1200" spc="10">
                <a:latin typeface="宋体"/>
                <a:cs typeface="宋体"/>
              </a:rPr>
              <a:t>冲</a:t>
            </a:r>
            <a:r>
              <a:rPr dirty="0" sz="1200" spc="0">
                <a:latin typeface="宋体"/>
                <a:cs typeface="宋体"/>
              </a:rPr>
              <a:t>突</a:t>
            </a:r>
            <a:r>
              <a:rPr dirty="0" sz="1200" spc="10">
                <a:latin typeface="宋体"/>
                <a:cs typeface="宋体"/>
              </a:rPr>
              <a:t>的</a:t>
            </a:r>
            <a:r>
              <a:rPr dirty="0" sz="1200" spc="0">
                <a:latin typeface="宋体"/>
                <a:cs typeface="宋体"/>
              </a:rPr>
              <a:t>预</a:t>
            </a:r>
            <a:r>
              <a:rPr dirty="0" sz="1200" spc="10">
                <a:latin typeface="宋体"/>
                <a:cs typeface="宋体"/>
              </a:rPr>
              <a:t>先</a:t>
            </a:r>
            <a:r>
              <a:rPr dirty="0" sz="1200" spc="0">
                <a:latin typeface="宋体"/>
                <a:cs typeface="宋体"/>
              </a:rPr>
              <a:t>避免</a:t>
            </a:r>
            <a:r>
              <a:rPr dirty="0" sz="1200" spc="10">
                <a:latin typeface="宋体"/>
                <a:cs typeface="宋体"/>
              </a:rPr>
              <a:t>；</a:t>
            </a:r>
            <a:r>
              <a:rPr dirty="0" sz="1200" spc="0">
                <a:latin typeface="宋体"/>
                <a:cs typeface="宋体"/>
              </a:rPr>
              <a:t>结</a:t>
            </a:r>
            <a:r>
              <a:rPr dirty="0" sz="1200">
                <a:latin typeface="宋体"/>
                <a:cs typeface="宋体"/>
              </a:rPr>
              <a:t>合</a:t>
            </a:r>
            <a:r>
              <a:rPr dirty="0" sz="1200" spc="-270">
                <a:latin typeface="宋体"/>
                <a:cs typeface="宋体"/>
              </a:rPr>
              <a:t> </a:t>
            </a:r>
            <a:r>
              <a:rPr dirty="0" sz="1200" spc="-5">
                <a:latin typeface="Calibri"/>
                <a:cs typeface="Calibri"/>
              </a:rPr>
              <a:t>BIM</a:t>
            </a:r>
            <a:r>
              <a:rPr dirty="0" sz="1200" spc="50">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和</a:t>
            </a:r>
            <a:r>
              <a:rPr dirty="0" sz="1200" spc="10">
                <a:latin typeface="宋体"/>
                <a:cs typeface="宋体"/>
              </a:rPr>
              <a:t>物</a:t>
            </a:r>
            <a:r>
              <a:rPr dirty="0" sz="1200" spc="0">
                <a:latin typeface="宋体"/>
                <a:cs typeface="宋体"/>
              </a:rPr>
              <a:t>联</a:t>
            </a:r>
            <a:r>
              <a:rPr dirty="0" sz="1200" spc="10">
                <a:latin typeface="宋体"/>
                <a:cs typeface="宋体"/>
              </a:rPr>
              <a:t>网</a:t>
            </a:r>
            <a:r>
              <a:rPr dirty="0" sz="1200" spc="0">
                <a:latin typeface="宋体"/>
                <a:cs typeface="宋体"/>
              </a:rPr>
              <a:t>技</a:t>
            </a:r>
            <a:r>
              <a:rPr dirty="0" sz="1200" spc="10">
                <a:latin typeface="宋体"/>
                <a:cs typeface="宋体"/>
              </a:rPr>
              <a:t>术</a:t>
            </a:r>
            <a:r>
              <a:rPr dirty="0" sz="1200" spc="0">
                <a:latin typeface="宋体"/>
                <a:cs typeface="宋体"/>
              </a:rPr>
              <a:t>构</a:t>
            </a:r>
            <a:r>
              <a:rPr dirty="0" sz="1200">
                <a:latin typeface="宋体"/>
                <a:cs typeface="宋体"/>
              </a:rPr>
              <a:t>建 智慧工地，将人员、资源和环境协调管理，实现绿色</a:t>
            </a:r>
            <a:r>
              <a:rPr dirty="0" sz="1200" spc="-15">
                <a:latin typeface="宋体"/>
                <a:cs typeface="宋体"/>
              </a:rPr>
              <a:t>、</a:t>
            </a:r>
            <a:r>
              <a:rPr dirty="0" sz="1200">
                <a:latin typeface="宋体"/>
                <a:cs typeface="宋体"/>
              </a:rPr>
              <a:t>高效的智慧施</a:t>
            </a:r>
            <a:r>
              <a:rPr dirty="0" sz="1200" spc="0">
                <a:latin typeface="宋体"/>
                <a:cs typeface="宋体"/>
              </a:rPr>
              <a:t>工</a:t>
            </a:r>
            <a:r>
              <a:rPr dirty="0" sz="1200" spc="-5">
                <a:latin typeface="Calibri"/>
                <a:cs typeface="Calibri"/>
              </a:rPr>
              <a:t>[34]</a:t>
            </a:r>
            <a:r>
              <a:rPr dirty="0" sz="1200" spc="-5">
                <a:latin typeface="宋体"/>
                <a:cs typeface="宋体"/>
              </a:rPr>
              <a:t>；</a:t>
            </a:r>
            <a:r>
              <a:rPr dirty="0" sz="1200">
                <a:latin typeface="宋体"/>
                <a:cs typeface="宋体"/>
              </a:rPr>
              <a:t>结 合大数据技术和物联网技术构建环境系统</a:t>
            </a:r>
            <a:r>
              <a:rPr dirty="0" sz="1200" spc="-240">
                <a:latin typeface="宋体"/>
                <a:cs typeface="宋体"/>
              </a:rPr>
              <a:t>，</a:t>
            </a:r>
            <a:r>
              <a:rPr dirty="0" sz="1200">
                <a:latin typeface="宋体"/>
                <a:cs typeface="宋体"/>
              </a:rPr>
              <a:t>实时测控相关环境信息</a:t>
            </a:r>
            <a:r>
              <a:rPr dirty="0" sz="1200" spc="-229">
                <a:latin typeface="宋体"/>
                <a:cs typeface="宋体"/>
              </a:rPr>
              <a:t>，</a:t>
            </a:r>
            <a:r>
              <a:rPr dirty="0" sz="1200">
                <a:latin typeface="宋体"/>
                <a:cs typeface="宋体"/>
              </a:rPr>
              <a:t>以应对环境 污染和自然灾害等建筑外部状况</a:t>
            </a:r>
            <a:r>
              <a:rPr dirty="0" sz="1200" spc="-170">
                <a:latin typeface="宋体"/>
                <a:cs typeface="宋体"/>
              </a:rPr>
              <a:t>；</a:t>
            </a:r>
            <a:r>
              <a:rPr dirty="0" sz="1200">
                <a:latin typeface="宋体"/>
                <a:cs typeface="宋体"/>
              </a:rPr>
              <a:t>结合物联网技术</a:t>
            </a:r>
            <a:r>
              <a:rPr dirty="0" sz="1200" spc="-180">
                <a:latin typeface="宋体"/>
                <a:cs typeface="宋体"/>
              </a:rPr>
              <a:t>、</a:t>
            </a:r>
            <a:r>
              <a:rPr dirty="0" sz="1200" spc="-5">
                <a:latin typeface="Calibri"/>
                <a:cs typeface="Calibri"/>
              </a:rPr>
              <a:t>BIM</a:t>
            </a:r>
            <a:r>
              <a:rPr dirty="0" sz="1200" spc="0">
                <a:latin typeface="Calibri"/>
                <a:cs typeface="Calibri"/>
              </a:rPr>
              <a:t> </a:t>
            </a:r>
            <a:r>
              <a:rPr dirty="0" sz="1200">
                <a:latin typeface="宋体"/>
                <a:cs typeface="宋体"/>
              </a:rPr>
              <a:t>技术和区块链技术构建 建筑电子信息档案，记录建筑从设计施工、建材供应到投入使用的全方位信息， 以保障建筑信息不被篡改、安全责任严格落实</a:t>
            </a:r>
            <a:r>
              <a:rPr dirty="0" sz="1200" spc="-5">
                <a:latin typeface="Calibri"/>
                <a:cs typeface="Calibri"/>
              </a:rPr>
              <a:t>[35]</a:t>
            </a:r>
            <a:r>
              <a:rPr dirty="0" sz="1200">
                <a:latin typeface="宋体"/>
                <a:cs typeface="宋体"/>
              </a:rPr>
              <a:t>。</a:t>
            </a:r>
            <a:endParaRPr sz="1200">
              <a:latin typeface="宋体"/>
              <a:cs typeface="宋体"/>
            </a:endParaRPr>
          </a:p>
          <a:p>
            <a:pPr marL="317500">
              <a:lnSpc>
                <a:spcPct val="100000"/>
              </a:lnSpc>
              <a:spcBef>
                <a:spcPts val="900"/>
              </a:spcBef>
            </a:pPr>
            <a:r>
              <a:rPr dirty="0" sz="1200">
                <a:latin typeface="宋体"/>
                <a:cs typeface="宋体"/>
              </a:rPr>
              <a:t>没有</a:t>
            </a:r>
            <a:r>
              <a:rPr dirty="0" sz="1200" spc="-315">
                <a:latin typeface="宋体"/>
                <a:cs typeface="宋体"/>
              </a:rPr>
              <a:t> </a:t>
            </a:r>
            <a:r>
              <a:rPr dirty="0" sz="1200" spc="-5">
                <a:latin typeface="Calibri"/>
                <a:cs typeface="Calibri"/>
              </a:rPr>
              <a:t>GIS</a:t>
            </a:r>
            <a:r>
              <a:rPr dirty="0" sz="1200" spc="5">
                <a:latin typeface="Calibri"/>
                <a:cs typeface="Calibri"/>
              </a:rPr>
              <a:t> </a:t>
            </a:r>
            <a:r>
              <a:rPr dirty="0" sz="1200">
                <a:latin typeface="宋体"/>
                <a:cs typeface="宋体"/>
              </a:rPr>
              <a:t>技术的智慧建筑只会成为一</a:t>
            </a:r>
            <a:r>
              <a:rPr dirty="0" sz="1200" spc="0">
                <a:latin typeface="宋体"/>
                <a:cs typeface="宋体"/>
              </a:rPr>
              <a:t>个</a:t>
            </a:r>
            <a:r>
              <a:rPr dirty="0" sz="1200">
                <a:latin typeface="宋体"/>
                <a:cs typeface="宋体"/>
              </a:rPr>
              <a:t>个空谈智慧的孤岛。而如何利用</a:t>
            </a:r>
            <a:r>
              <a:rPr dirty="0" sz="1200" spc="-315">
                <a:latin typeface="宋体"/>
                <a:cs typeface="宋体"/>
              </a:rPr>
              <a:t> </a:t>
            </a:r>
            <a:r>
              <a:rPr dirty="0" sz="1200" spc="-5">
                <a:latin typeface="Calibri"/>
                <a:cs typeface="Calibri"/>
              </a:rPr>
              <a:t>GIS</a:t>
            </a:r>
            <a:endParaRPr sz="1200">
              <a:latin typeface="Calibri"/>
              <a:cs typeface="Calibri"/>
            </a:endParaRPr>
          </a:p>
          <a:p>
            <a:pPr marL="12700">
              <a:lnSpc>
                <a:spcPct val="100000"/>
              </a:lnSpc>
              <a:spcBef>
                <a:spcPts val="900"/>
              </a:spcBef>
            </a:pPr>
            <a:r>
              <a:rPr dirty="0" sz="1200">
                <a:latin typeface="宋体"/>
                <a:cs typeface="宋体"/>
              </a:rPr>
              <a:t>技术将建筑更加智慧地串联起来，将是我们不断探寻的主题。</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2.9</a:t>
            </a:r>
            <a:r>
              <a:rPr dirty="0" sz="1200" spc="60">
                <a:latin typeface="Cambria"/>
                <a:cs typeface="Cambria"/>
              </a:rPr>
              <a:t> </a:t>
            </a:r>
            <a:r>
              <a:rPr dirty="0" sz="1200">
                <a:latin typeface="黑体"/>
                <a:cs typeface="黑体"/>
              </a:rPr>
              <a:t>虚拟现实、增强现实技术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2.9.1</a:t>
            </a:r>
            <a:r>
              <a:rPr dirty="0" sz="1200" spc="55">
                <a:latin typeface="Calibri"/>
                <a:cs typeface="Calibri"/>
              </a:rPr>
              <a:t> </a:t>
            </a:r>
            <a:r>
              <a:rPr dirty="0" sz="1200">
                <a:latin typeface="黑体"/>
                <a:cs typeface="黑体"/>
              </a:rPr>
              <a:t>虚拟现实、增强现实技术概述及发展现状</a:t>
            </a:r>
            <a:endParaRPr sz="1200">
              <a:latin typeface="黑体"/>
              <a:cs typeface="黑体"/>
            </a:endParaRPr>
          </a:p>
          <a:p>
            <a:pPr algn="just" marL="12700" marR="74930" indent="304800">
              <a:lnSpc>
                <a:spcPct val="162500"/>
              </a:lnSpc>
              <a:spcBef>
                <a:spcPts val="385"/>
              </a:spcBef>
            </a:pPr>
            <a:r>
              <a:rPr dirty="0" sz="1200">
                <a:latin typeface="宋体"/>
                <a:cs typeface="宋体"/>
              </a:rPr>
              <a:t>虚拟现</a:t>
            </a:r>
            <a:r>
              <a:rPr dirty="0" sz="1200" spc="-100">
                <a:latin typeface="宋体"/>
                <a:cs typeface="宋体"/>
              </a:rPr>
              <a:t>实</a:t>
            </a:r>
            <a:r>
              <a:rPr dirty="0" sz="1200" spc="-5">
                <a:latin typeface="宋体"/>
                <a:cs typeface="宋体"/>
              </a:rPr>
              <a:t>（</a:t>
            </a:r>
            <a:r>
              <a:rPr dirty="0" sz="1200" spc="-5">
                <a:latin typeface="Calibri"/>
                <a:cs typeface="Calibri"/>
              </a:rPr>
              <a:t>Virtual</a:t>
            </a:r>
            <a:r>
              <a:rPr dirty="0" sz="1200" spc="-25">
                <a:latin typeface="Calibri"/>
                <a:cs typeface="Calibri"/>
              </a:rPr>
              <a:t> </a:t>
            </a:r>
            <a:r>
              <a:rPr dirty="0" sz="1200" spc="-20">
                <a:latin typeface="Calibri"/>
                <a:cs typeface="Calibri"/>
              </a:rPr>
              <a:t>Reality</a:t>
            </a:r>
            <a:r>
              <a:rPr dirty="0" sz="1200" spc="-20">
                <a:latin typeface="宋体"/>
                <a:cs typeface="宋体"/>
              </a:rPr>
              <a:t>，</a:t>
            </a:r>
            <a:r>
              <a:rPr dirty="0" sz="1200">
                <a:latin typeface="宋体"/>
                <a:cs typeface="宋体"/>
              </a:rPr>
              <a:t>简称</a:t>
            </a:r>
            <a:r>
              <a:rPr dirty="0" sz="1200" spc="-315">
                <a:latin typeface="宋体"/>
                <a:cs typeface="宋体"/>
              </a:rPr>
              <a:t> </a:t>
            </a:r>
            <a:r>
              <a:rPr dirty="0" sz="1200" spc="-40">
                <a:latin typeface="Calibri"/>
                <a:cs typeface="Calibri"/>
              </a:rPr>
              <a:t>VR</a:t>
            </a:r>
            <a:r>
              <a:rPr dirty="0" sz="1200" spc="-40">
                <a:latin typeface="宋体"/>
                <a:cs typeface="宋体"/>
              </a:rPr>
              <a:t>）</a:t>
            </a:r>
            <a:r>
              <a:rPr dirty="0" sz="1200">
                <a:latin typeface="宋体"/>
                <a:cs typeface="宋体"/>
              </a:rPr>
              <a:t>技术</a:t>
            </a:r>
            <a:r>
              <a:rPr dirty="0" sz="1200" spc="-100">
                <a:latin typeface="宋体"/>
                <a:cs typeface="宋体"/>
              </a:rPr>
              <a:t>，</a:t>
            </a:r>
            <a:r>
              <a:rPr dirty="0" sz="1200">
                <a:latin typeface="宋体"/>
                <a:cs typeface="宋体"/>
              </a:rPr>
              <a:t>是一项</a:t>
            </a:r>
            <a:r>
              <a:rPr dirty="0" sz="1200" spc="0">
                <a:latin typeface="宋体"/>
                <a:cs typeface="宋体"/>
              </a:rPr>
              <a:t>集</a:t>
            </a:r>
            <a:r>
              <a:rPr dirty="0" sz="1200">
                <a:latin typeface="宋体"/>
                <a:cs typeface="宋体"/>
              </a:rPr>
              <a:t>合了计算机图</a:t>
            </a:r>
            <a:r>
              <a:rPr dirty="0" sz="1200" spc="0">
                <a:latin typeface="宋体"/>
                <a:cs typeface="宋体"/>
              </a:rPr>
              <a:t>形</a:t>
            </a:r>
            <a:r>
              <a:rPr dirty="0" sz="1200" spc="-15">
                <a:latin typeface="宋体"/>
                <a:cs typeface="宋体"/>
              </a:rPr>
              <a:t>学</a:t>
            </a:r>
            <a:r>
              <a:rPr dirty="0" sz="1200" spc="-100">
                <a:latin typeface="宋体"/>
                <a:cs typeface="宋体"/>
              </a:rPr>
              <a:t>、</a:t>
            </a:r>
            <a:r>
              <a:rPr dirty="0" sz="1200">
                <a:latin typeface="宋体"/>
                <a:cs typeface="宋体"/>
              </a:rPr>
              <a:t>传 感技术及人工智能等的</a:t>
            </a:r>
            <a:r>
              <a:rPr dirty="0" sz="1200" spc="-350">
                <a:latin typeface="宋体"/>
                <a:cs typeface="宋体"/>
              </a:rPr>
              <a:t> </a:t>
            </a:r>
            <a:r>
              <a:rPr dirty="0" sz="1200">
                <a:latin typeface="Calibri"/>
                <a:cs typeface="Calibri"/>
              </a:rPr>
              <a:t>3D</a:t>
            </a:r>
            <a:r>
              <a:rPr dirty="0" sz="1200" spc="-25">
                <a:latin typeface="Calibri"/>
                <a:cs typeface="Calibri"/>
              </a:rPr>
              <a:t> </a:t>
            </a:r>
            <a:r>
              <a:rPr dirty="0" sz="1200">
                <a:latin typeface="宋体"/>
                <a:cs typeface="宋体"/>
              </a:rPr>
              <a:t>人机交互技术。它具有超强的仿真系统</a:t>
            </a:r>
            <a:r>
              <a:rPr dirty="0" sz="1200" spc="-15">
                <a:latin typeface="宋体"/>
                <a:cs typeface="宋体"/>
              </a:rPr>
              <a:t>，</a:t>
            </a:r>
            <a:r>
              <a:rPr dirty="0" sz="1200">
                <a:latin typeface="宋体"/>
                <a:cs typeface="宋体"/>
              </a:rPr>
              <a:t>融合多种感 知信息来源</a:t>
            </a:r>
            <a:r>
              <a:rPr dirty="0" sz="1200" spc="-160">
                <a:latin typeface="宋体"/>
                <a:cs typeface="宋体"/>
              </a:rPr>
              <a:t>，</a:t>
            </a:r>
            <a:r>
              <a:rPr dirty="0" sz="1200">
                <a:latin typeface="宋体"/>
                <a:cs typeface="宋体"/>
              </a:rPr>
              <a:t>使用户在操作过程中</a:t>
            </a:r>
            <a:r>
              <a:rPr dirty="0" sz="1200" spc="-160">
                <a:latin typeface="宋体"/>
                <a:cs typeface="宋体"/>
              </a:rPr>
              <a:t>，</a:t>
            </a:r>
            <a:r>
              <a:rPr dirty="0" sz="1200">
                <a:latin typeface="宋体"/>
                <a:cs typeface="宋体"/>
              </a:rPr>
              <a:t>可以得到环境最真实的反馈</a:t>
            </a:r>
            <a:r>
              <a:rPr dirty="0" sz="1200" spc="-160">
                <a:latin typeface="宋体"/>
                <a:cs typeface="宋体"/>
              </a:rPr>
              <a:t>，</a:t>
            </a:r>
            <a:r>
              <a:rPr dirty="0" sz="1200">
                <a:latin typeface="宋体"/>
                <a:cs typeface="宋体"/>
              </a:rPr>
              <a:t>能够沉浸在环 境中</a:t>
            </a:r>
            <a:r>
              <a:rPr dirty="0" sz="1200" spc="-120">
                <a:latin typeface="宋体"/>
                <a:cs typeface="宋体"/>
              </a:rPr>
              <a:t>，</a:t>
            </a:r>
            <a:r>
              <a:rPr dirty="0" sz="1200">
                <a:latin typeface="宋体"/>
                <a:cs typeface="宋体"/>
              </a:rPr>
              <a:t>有更加真实的感知体验</a:t>
            </a:r>
            <a:r>
              <a:rPr dirty="0" sz="1200" spc="-120">
                <a:latin typeface="宋体"/>
                <a:cs typeface="宋体"/>
              </a:rPr>
              <a:t>。</a:t>
            </a:r>
            <a:r>
              <a:rPr dirty="0" sz="1200">
                <a:latin typeface="宋体"/>
                <a:cs typeface="宋体"/>
              </a:rPr>
              <a:t>该技术的特点在于交互性</a:t>
            </a:r>
            <a:r>
              <a:rPr dirty="0" sz="1200" spc="5">
                <a:latin typeface="宋体"/>
                <a:cs typeface="宋体"/>
              </a:rPr>
              <a:t>强</a:t>
            </a:r>
            <a:r>
              <a:rPr dirty="0" sz="1200" spc="-120">
                <a:latin typeface="宋体"/>
                <a:cs typeface="宋体"/>
              </a:rPr>
              <a:t>，</a:t>
            </a:r>
            <a:r>
              <a:rPr dirty="0" sz="1200">
                <a:latin typeface="宋体"/>
                <a:cs typeface="宋体"/>
              </a:rPr>
              <a:t>多感知性</a:t>
            </a:r>
            <a:r>
              <a:rPr dirty="0" sz="1200" spc="-125">
                <a:latin typeface="宋体"/>
                <a:cs typeface="宋体"/>
              </a:rPr>
              <a:t>，</a:t>
            </a:r>
            <a:r>
              <a:rPr dirty="0" sz="1200">
                <a:latin typeface="宋体"/>
                <a:cs typeface="宋体"/>
              </a:rPr>
              <a:t>全景浸 入。</a:t>
            </a:r>
            <a:endParaRPr sz="1200">
              <a:latin typeface="宋体"/>
              <a:cs typeface="宋体"/>
            </a:endParaRPr>
          </a:p>
          <a:p>
            <a:pPr algn="just" marL="12700" marR="5715" indent="304800">
              <a:lnSpc>
                <a:spcPct val="162500"/>
              </a:lnSpc>
            </a:pPr>
            <a:r>
              <a:rPr dirty="0" sz="1200">
                <a:latin typeface="Calibri"/>
                <a:cs typeface="Calibri"/>
              </a:rPr>
              <a:t>21</a:t>
            </a:r>
            <a:r>
              <a:rPr dirty="0" sz="1200" spc="35">
                <a:latin typeface="Calibri"/>
                <a:cs typeface="Calibri"/>
              </a:rPr>
              <a:t> </a:t>
            </a:r>
            <a:r>
              <a:rPr dirty="0" sz="1200" spc="0">
                <a:latin typeface="宋体"/>
                <a:cs typeface="宋体"/>
              </a:rPr>
              <a:t>世纪以</a:t>
            </a:r>
            <a:r>
              <a:rPr dirty="0" sz="1200" spc="10">
                <a:latin typeface="宋体"/>
                <a:cs typeface="宋体"/>
              </a:rPr>
              <a:t>来</a:t>
            </a:r>
            <a:r>
              <a:rPr dirty="0" sz="1200" spc="0">
                <a:latin typeface="宋体"/>
                <a:cs typeface="宋体"/>
              </a:rPr>
              <a:t>，随着动态环境</a:t>
            </a:r>
            <a:r>
              <a:rPr dirty="0" sz="1200" spc="10">
                <a:latin typeface="宋体"/>
                <a:cs typeface="宋体"/>
              </a:rPr>
              <a:t>建</a:t>
            </a:r>
            <a:r>
              <a:rPr dirty="0" sz="1200" spc="0">
                <a:latin typeface="宋体"/>
                <a:cs typeface="宋体"/>
              </a:rPr>
              <a:t>模、实时三维图</a:t>
            </a:r>
            <a:r>
              <a:rPr dirty="0" sz="1200" spc="10">
                <a:latin typeface="宋体"/>
                <a:cs typeface="宋体"/>
              </a:rPr>
              <a:t>形</a:t>
            </a:r>
            <a:r>
              <a:rPr dirty="0" sz="1200" spc="0">
                <a:latin typeface="宋体"/>
                <a:cs typeface="宋体"/>
              </a:rPr>
              <a:t>生成、立体显示</a:t>
            </a:r>
            <a:r>
              <a:rPr dirty="0" sz="1200" spc="10">
                <a:latin typeface="宋体"/>
                <a:cs typeface="宋体"/>
              </a:rPr>
              <a:t>和</a:t>
            </a:r>
            <a:r>
              <a:rPr dirty="0" sz="1200" spc="0">
                <a:latin typeface="宋体"/>
                <a:cs typeface="宋体"/>
              </a:rPr>
              <a:t>传感</a:t>
            </a:r>
            <a:r>
              <a:rPr dirty="0" sz="1200">
                <a:latin typeface="宋体"/>
                <a:cs typeface="宋体"/>
              </a:rPr>
              <a:t>器 技术的高速发展</a:t>
            </a:r>
            <a:r>
              <a:rPr dirty="0" sz="1200" spc="-160">
                <a:latin typeface="宋体"/>
                <a:cs typeface="宋体"/>
              </a:rPr>
              <a:t>，</a:t>
            </a:r>
            <a:r>
              <a:rPr dirty="0" sz="1200">
                <a:latin typeface="宋体"/>
                <a:cs typeface="宋体"/>
              </a:rPr>
              <a:t>虚拟现实技术的软件开发系统不断完善</a:t>
            </a:r>
            <a:r>
              <a:rPr dirty="0" sz="1200" spc="-160">
                <a:latin typeface="宋体"/>
                <a:cs typeface="宋体"/>
              </a:rPr>
              <a:t>，</a:t>
            </a:r>
            <a:r>
              <a:rPr dirty="0" sz="1200">
                <a:latin typeface="宋体"/>
                <a:cs typeface="宋体"/>
              </a:rPr>
              <a:t>已经在影视娱</a:t>
            </a:r>
            <a:r>
              <a:rPr dirty="0" sz="1200" spc="0">
                <a:latin typeface="宋体"/>
                <a:cs typeface="宋体"/>
              </a:rPr>
              <a:t>乐</a:t>
            </a:r>
            <a:r>
              <a:rPr dirty="0" sz="1200" spc="-170">
                <a:latin typeface="宋体"/>
                <a:cs typeface="宋体"/>
              </a:rPr>
              <a:t>、</a:t>
            </a:r>
            <a:r>
              <a:rPr dirty="0" sz="1200">
                <a:latin typeface="宋体"/>
                <a:cs typeface="宋体"/>
              </a:rPr>
              <a:t>教 育、军事、航空航天等领</a:t>
            </a:r>
            <a:r>
              <a:rPr dirty="0" sz="1200" spc="0">
                <a:latin typeface="宋体"/>
                <a:cs typeface="宋体"/>
              </a:rPr>
              <a:t>域</a:t>
            </a:r>
            <a:r>
              <a:rPr dirty="0" sz="1200">
                <a:latin typeface="宋体"/>
                <a:cs typeface="宋体"/>
              </a:rPr>
              <a:t>得到了有效的应用，但</a:t>
            </a:r>
            <a:r>
              <a:rPr dirty="0" sz="1200" spc="-325">
                <a:latin typeface="宋体"/>
                <a:cs typeface="宋体"/>
              </a:rPr>
              <a:t> </a:t>
            </a:r>
            <a:r>
              <a:rPr dirty="0" sz="1200">
                <a:latin typeface="Calibri"/>
                <a:cs typeface="Calibri"/>
              </a:rPr>
              <a:t>VR </a:t>
            </a:r>
            <a:r>
              <a:rPr dirty="0" sz="1200">
                <a:latin typeface="宋体"/>
                <a:cs typeface="宋体"/>
              </a:rPr>
              <a:t>设备的体积、分辨率和高 成本等问题依旧是目前制约</a:t>
            </a:r>
            <a:r>
              <a:rPr dirty="0" sz="1200" spc="-350">
                <a:latin typeface="宋体"/>
                <a:cs typeface="宋体"/>
              </a:rPr>
              <a:t> </a:t>
            </a:r>
            <a:r>
              <a:rPr dirty="0" sz="1200" spc="-5">
                <a:latin typeface="Calibri"/>
                <a:cs typeface="Calibri"/>
              </a:rPr>
              <a:t>VR</a:t>
            </a:r>
            <a:r>
              <a:rPr dirty="0" sz="1200" spc="-15">
                <a:latin typeface="Calibri"/>
                <a:cs typeface="Calibri"/>
              </a:rPr>
              <a:t> </a:t>
            </a:r>
            <a:r>
              <a:rPr dirty="0" sz="1200">
                <a:latin typeface="宋体"/>
                <a:cs typeface="宋体"/>
              </a:rPr>
              <a:t>技术的瓶颈</a:t>
            </a:r>
            <a:r>
              <a:rPr dirty="0" sz="1200" spc="-600">
                <a:latin typeface="宋体"/>
                <a:cs typeface="宋体"/>
              </a:rPr>
              <a:t>，</a:t>
            </a:r>
            <a:r>
              <a:rPr dirty="0" sz="1200">
                <a:latin typeface="宋体"/>
                <a:cs typeface="宋体"/>
              </a:rPr>
              <a:t>虚拟现实技术的应用前景依旧广</a:t>
            </a:r>
            <a:r>
              <a:rPr dirty="0" sz="1200" spc="-5">
                <a:latin typeface="宋体"/>
                <a:cs typeface="宋体"/>
              </a:rPr>
              <a:t>阔</a:t>
            </a:r>
            <a:r>
              <a:rPr dirty="0" sz="1200">
                <a:latin typeface="宋体"/>
                <a:cs typeface="宋体"/>
              </a:rPr>
              <a:t>。</a:t>
            </a:r>
            <a:endParaRPr sz="1200">
              <a:latin typeface="宋体"/>
              <a:cs typeface="宋体"/>
            </a:endParaRPr>
          </a:p>
          <a:p>
            <a:pPr algn="just" marL="12700" marR="74930" indent="304800">
              <a:lnSpc>
                <a:spcPct val="162500"/>
              </a:lnSpc>
            </a:pPr>
            <a:r>
              <a:rPr dirty="0" sz="1200">
                <a:latin typeface="宋体"/>
                <a:cs typeface="宋体"/>
              </a:rPr>
              <a:t>增强</a:t>
            </a:r>
            <a:r>
              <a:rPr dirty="0" sz="1200" spc="0">
                <a:latin typeface="宋体"/>
                <a:cs typeface="宋体"/>
              </a:rPr>
              <a:t>现</a:t>
            </a:r>
            <a:r>
              <a:rPr dirty="0" sz="1200" spc="-120">
                <a:latin typeface="宋体"/>
                <a:cs typeface="宋体"/>
              </a:rPr>
              <a:t>实</a:t>
            </a:r>
            <a:r>
              <a:rPr dirty="0" sz="1200" spc="-5">
                <a:latin typeface="宋体"/>
                <a:cs typeface="宋体"/>
              </a:rPr>
              <a:t>（</a:t>
            </a:r>
            <a:r>
              <a:rPr dirty="0" sz="1200" spc="-5">
                <a:latin typeface="Calibri"/>
                <a:cs typeface="Calibri"/>
              </a:rPr>
              <a:t>Augmented</a:t>
            </a:r>
            <a:r>
              <a:rPr dirty="0" sz="1200" spc="-35">
                <a:latin typeface="Calibri"/>
                <a:cs typeface="Calibri"/>
              </a:rPr>
              <a:t> </a:t>
            </a:r>
            <a:r>
              <a:rPr dirty="0" sz="1200" spc="-20">
                <a:latin typeface="Calibri"/>
                <a:cs typeface="Calibri"/>
              </a:rPr>
              <a:t>Reality</a:t>
            </a:r>
            <a:r>
              <a:rPr dirty="0" sz="1200" spc="-20">
                <a:latin typeface="宋体"/>
                <a:cs typeface="宋体"/>
              </a:rPr>
              <a:t>，</a:t>
            </a:r>
            <a:r>
              <a:rPr dirty="0" sz="1200">
                <a:latin typeface="宋体"/>
                <a:cs typeface="宋体"/>
              </a:rPr>
              <a:t>简称</a:t>
            </a:r>
            <a:r>
              <a:rPr dirty="0" sz="1200" spc="-315">
                <a:latin typeface="宋体"/>
                <a:cs typeface="宋体"/>
              </a:rPr>
              <a:t> </a:t>
            </a:r>
            <a:r>
              <a:rPr dirty="0" sz="1200" spc="-40">
                <a:latin typeface="Calibri"/>
                <a:cs typeface="Calibri"/>
              </a:rPr>
              <a:t>AR</a:t>
            </a:r>
            <a:r>
              <a:rPr dirty="0" sz="1200" spc="-40">
                <a:latin typeface="宋体"/>
                <a:cs typeface="宋体"/>
              </a:rPr>
              <a:t>）</a:t>
            </a:r>
            <a:r>
              <a:rPr dirty="0" sz="1200">
                <a:latin typeface="宋体"/>
                <a:cs typeface="宋体"/>
              </a:rPr>
              <a:t>技术</a:t>
            </a:r>
            <a:r>
              <a:rPr dirty="0" sz="1200" spc="-110">
                <a:latin typeface="宋体"/>
                <a:cs typeface="宋体"/>
              </a:rPr>
              <a:t>，</a:t>
            </a:r>
            <a:r>
              <a:rPr dirty="0" sz="1200">
                <a:latin typeface="宋体"/>
                <a:cs typeface="宋体"/>
              </a:rPr>
              <a:t>是一</a:t>
            </a:r>
            <a:r>
              <a:rPr dirty="0" sz="1200" spc="0">
                <a:latin typeface="宋体"/>
                <a:cs typeface="宋体"/>
              </a:rPr>
              <a:t>项</a:t>
            </a:r>
            <a:r>
              <a:rPr dirty="0" sz="1200">
                <a:latin typeface="宋体"/>
                <a:cs typeface="宋体"/>
              </a:rPr>
              <a:t>包含了三维</a:t>
            </a:r>
            <a:r>
              <a:rPr dirty="0" sz="1200" spc="0">
                <a:latin typeface="宋体"/>
                <a:cs typeface="宋体"/>
              </a:rPr>
              <a:t>建</a:t>
            </a:r>
            <a:r>
              <a:rPr dirty="0" sz="1200">
                <a:latin typeface="宋体"/>
                <a:cs typeface="宋体"/>
              </a:rPr>
              <a:t>模</a:t>
            </a:r>
            <a:r>
              <a:rPr dirty="0" sz="1200" spc="-120">
                <a:latin typeface="宋体"/>
                <a:cs typeface="宋体"/>
              </a:rPr>
              <a:t>、</a:t>
            </a:r>
            <a:r>
              <a:rPr dirty="0" sz="1200">
                <a:latin typeface="宋体"/>
                <a:cs typeface="宋体"/>
              </a:rPr>
              <a:t>多 传感器融合</a:t>
            </a:r>
            <a:r>
              <a:rPr dirty="0" sz="1200" spc="-160">
                <a:latin typeface="宋体"/>
                <a:cs typeface="宋体"/>
              </a:rPr>
              <a:t>、</a:t>
            </a:r>
            <a:r>
              <a:rPr dirty="0" sz="1200">
                <a:latin typeface="宋体"/>
                <a:cs typeface="宋体"/>
              </a:rPr>
              <a:t>实时跟踪及注册</a:t>
            </a:r>
            <a:r>
              <a:rPr dirty="0" sz="1200" spc="-160">
                <a:latin typeface="宋体"/>
                <a:cs typeface="宋体"/>
              </a:rPr>
              <a:t>、</a:t>
            </a:r>
            <a:r>
              <a:rPr dirty="0" sz="1200">
                <a:latin typeface="宋体"/>
                <a:cs typeface="宋体"/>
              </a:rPr>
              <a:t>场景融合等的新兴技术</a:t>
            </a:r>
            <a:r>
              <a:rPr dirty="0" sz="1200" spc="-160">
                <a:latin typeface="宋体"/>
                <a:cs typeface="宋体"/>
              </a:rPr>
              <a:t>，</a:t>
            </a:r>
            <a:r>
              <a:rPr dirty="0" sz="1200">
                <a:latin typeface="宋体"/>
                <a:cs typeface="宋体"/>
              </a:rPr>
              <a:t>能够实时计算影像的位 置及角度并加上相应图像</a:t>
            </a:r>
            <a:r>
              <a:rPr dirty="0" sz="1200" spc="-280">
                <a:latin typeface="宋体"/>
                <a:cs typeface="宋体"/>
              </a:rPr>
              <a:t>，</a:t>
            </a:r>
            <a:r>
              <a:rPr dirty="0" sz="1200">
                <a:latin typeface="宋体"/>
                <a:cs typeface="宋体"/>
              </a:rPr>
              <a:t>是一种将真实世界信息和虚拟世界信息</a:t>
            </a:r>
            <a:r>
              <a:rPr dirty="0" sz="1200">
                <a:latin typeface="Calibri"/>
                <a:cs typeface="Calibri"/>
              </a:rPr>
              <a:t>“</a:t>
            </a:r>
            <a:r>
              <a:rPr dirty="0" sz="1200">
                <a:latin typeface="宋体"/>
                <a:cs typeface="宋体"/>
              </a:rPr>
              <a:t>无缝</a:t>
            </a:r>
            <a:r>
              <a:rPr dirty="0" sz="1200">
                <a:latin typeface="Calibri"/>
                <a:cs typeface="Calibri"/>
              </a:rPr>
              <a:t>”</a:t>
            </a:r>
            <a:r>
              <a:rPr dirty="0" sz="1200">
                <a:latin typeface="宋体"/>
                <a:cs typeface="宋体"/>
              </a:rPr>
              <a:t>集成的 技术</a:t>
            </a:r>
            <a:r>
              <a:rPr dirty="0" sz="1200" spc="-240">
                <a:latin typeface="宋体"/>
                <a:cs typeface="宋体"/>
              </a:rPr>
              <a:t>。</a:t>
            </a:r>
            <a:r>
              <a:rPr dirty="0" sz="1200">
                <a:latin typeface="宋体"/>
                <a:cs typeface="宋体"/>
              </a:rPr>
              <a:t>该技术的特点是能够将虚拟的信息应用到真实世界</a:t>
            </a:r>
            <a:r>
              <a:rPr dirty="0" sz="1200" spc="-229">
                <a:latin typeface="宋体"/>
                <a:cs typeface="宋体"/>
              </a:rPr>
              <a:t>，</a:t>
            </a:r>
            <a:r>
              <a:rPr dirty="0" sz="1200">
                <a:latin typeface="宋体"/>
                <a:cs typeface="宋体"/>
              </a:rPr>
              <a:t>从而达到超越现实的 感官体验</a:t>
            </a:r>
            <a:r>
              <a:rPr dirty="0" sz="1200" spc="-5">
                <a:latin typeface="Calibri"/>
                <a:cs typeface="Calibri"/>
              </a:rPr>
              <a:t>[36]</a:t>
            </a:r>
            <a:r>
              <a:rPr dirty="0" sz="1200">
                <a:latin typeface="宋体"/>
                <a:cs typeface="宋体"/>
              </a:rPr>
              <a:t>。</a:t>
            </a:r>
            <a:endParaRPr sz="1200">
              <a:latin typeface="宋体"/>
              <a:cs typeface="宋体"/>
            </a:endParaRPr>
          </a:p>
          <a:p>
            <a:pPr algn="just" marL="12700" marR="79375" indent="304800">
              <a:lnSpc>
                <a:spcPct val="162500"/>
              </a:lnSpc>
            </a:pPr>
            <a:r>
              <a:rPr dirty="0" sz="1200" spc="0">
                <a:latin typeface="宋体"/>
                <a:cs typeface="宋体"/>
              </a:rPr>
              <a:t>作为</a:t>
            </a:r>
            <a:r>
              <a:rPr dirty="0" sz="1200">
                <a:latin typeface="宋体"/>
                <a:cs typeface="宋体"/>
              </a:rPr>
              <a:t>新</a:t>
            </a:r>
            <a:r>
              <a:rPr dirty="0" sz="1200" spc="0">
                <a:latin typeface="宋体"/>
                <a:cs typeface="宋体"/>
              </a:rPr>
              <a:t>型的人</a:t>
            </a:r>
            <a:r>
              <a:rPr dirty="0" sz="1200">
                <a:latin typeface="宋体"/>
                <a:cs typeface="宋体"/>
              </a:rPr>
              <a:t>机</a:t>
            </a:r>
            <a:r>
              <a:rPr dirty="0" sz="1200" spc="0">
                <a:latin typeface="宋体"/>
                <a:cs typeface="宋体"/>
              </a:rPr>
              <a:t>接口和仿</a:t>
            </a:r>
            <a:r>
              <a:rPr dirty="0" sz="1200">
                <a:latin typeface="宋体"/>
                <a:cs typeface="宋体"/>
              </a:rPr>
              <a:t>真</a:t>
            </a:r>
            <a:r>
              <a:rPr dirty="0" sz="1200" spc="0">
                <a:latin typeface="宋体"/>
                <a:cs typeface="宋体"/>
              </a:rPr>
              <a:t>工具</a:t>
            </a:r>
            <a:r>
              <a:rPr dirty="0" sz="1200">
                <a:latin typeface="宋体"/>
                <a:cs typeface="宋体"/>
              </a:rPr>
              <a:t>，</a:t>
            </a:r>
            <a:r>
              <a:rPr dirty="0" sz="1200">
                <a:latin typeface="Calibri"/>
                <a:cs typeface="Calibri"/>
              </a:rPr>
              <a:t>AR</a:t>
            </a:r>
            <a:r>
              <a:rPr dirty="0" sz="1200" spc="50">
                <a:latin typeface="Calibri"/>
                <a:cs typeface="Calibri"/>
              </a:rPr>
              <a:t> </a:t>
            </a:r>
            <a:r>
              <a:rPr dirty="0" sz="1200" spc="0">
                <a:latin typeface="宋体"/>
                <a:cs typeface="宋体"/>
              </a:rPr>
              <a:t>技术</a:t>
            </a:r>
            <a:r>
              <a:rPr dirty="0" sz="1200">
                <a:latin typeface="宋体"/>
                <a:cs typeface="宋体"/>
              </a:rPr>
              <a:t>可</a:t>
            </a:r>
            <a:r>
              <a:rPr dirty="0" sz="1200" spc="0">
                <a:latin typeface="宋体"/>
                <a:cs typeface="宋体"/>
              </a:rPr>
              <a:t>以与现</a:t>
            </a:r>
            <a:r>
              <a:rPr dirty="0" sz="1200">
                <a:latin typeface="宋体"/>
                <a:cs typeface="宋体"/>
              </a:rPr>
              <a:t>实</a:t>
            </a:r>
            <a:r>
              <a:rPr dirty="0" sz="1200" spc="0">
                <a:latin typeface="宋体"/>
                <a:cs typeface="宋体"/>
              </a:rPr>
              <a:t>生活中各</a:t>
            </a:r>
            <a:r>
              <a:rPr dirty="0" sz="1200">
                <a:latin typeface="宋体"/>
                <a:cs typeface="宋体"/>
              </a:rPr>
              <a:t>类</a:t>
            </a:r>
            <a:r>
              <a:rPr dirty="0" sz="1200" spc="0">
                <a:latin typeface="宋体"/>
                <a:cs typeface="宋体"/>
              </a:rPr>
              <a:t>信息紧</a:t>
            </a:r>
            <a:r>
              <a:rPr dirty="0" sz="1200">
                <a:latin typeface="宋体"/>
                <a:cs typeface="宋体"/>
              </a:rPr>
              <a:t>密 结合</a:t>
            </a:r>
            <a:r>
              <a:rPr dirty="0" sz="1200" spc="-100">
                <a:latin typeface="宋体"/>
                <a:cs typeface="宋体"/>
              </a:rPr>
              <a:t>，</a:t>
            </a:r>
            <a:r>
              <a:rPr dirty="0" sz="1200">
                <a:latin typeface="宋体"/>
                <a:cs typeface="宋体"/>
              </a:rPr>
              <a:t>实现信息的快速发掘</a:t>
            </a:r>
            <a:r>
              <a:rPr dirty="0" sz="1200" spc="-100">
                <a:latin typeface="宋体"/>
                <a:cs typeface="宋体"/>
              </a:rPr>
              <a:t>，</a:t>
            </a:r>
            <a:r>
              <a:rPr dirty="0" sz="1200">
                <a:latin typeface="宋体"/>
                <a:cs typeface="宋体"/>
              </a:rPr>
              <a:t>在人工智能</a:t>
            </a:r>
            <a:r>
              <a:rPr dirty="0" sz="1200" spc="-85">
                <a:latin typeface="宋体"/>
                <a:cs typeface="宋体"/>
              </a:rPr>
              <a:t>、</a:t>
            </a:r>
            <a:r>
              <a:rPr dirty="0" sz="1200">
                <a:latin typeface="宋体"/>
                <a:cs typeface="宋体"/>
              </a:rPr>
              <a:t>图形仿真</a:t>
            </a:r>
            <a:r>
              <a:rPr dirty="0" sz="1200" spc="-100">
                <a:latin typeface="宋体"/>
                <a:cs typeface="宋体"/>
              </a:rPr>
              <a:t>、</a:t>
            </a:r>
            <a:r>
              <a:rPr dirty="0" sz="1200">
                <a:latin typeface="宋体"/>
                <a:cs typeface="宋体"/>
              </a:rPr>
              <a:t>遥感</a:t>
            </a:r>
            <a:r>
              <a:rPr dirty="0" sz="1200" spc="-100">
                <a:latin typeface="宋体"/>
                <a:cs typeface="宋体"/>
              </a:rPr>
              <a:t>、</a:t>
            </a:r>
            <a:r>
              <a:rPr dirty="0" sz="1200">
                <a:latin typeface="宋体"/>
                <a:cs typeface="宋体"/>
              </a:rPr>
              <a:t>模拟训练等许多领 域带来了革命性的变化</a:t>
            </a:r>
            <a:r>
              <a:rPr dirty="0" sz="1200" spc="-240">
                <a:latin typeface="宋体"/>
                <a:cs typeface="宋体"/>
              </a:rPr>
              <a:t>，</a:t>
            </a:r>
            <a:r>
              <a:rPr dirty="0" sz="1200">
                <a:latin typeface="宋体"/>
                <a:cs typeface="宋体"/>
              </a:rPr>
              <a:t>显示出了巨大的发展潜力</a:t>
            </a:r>
            <a:r>
              <a:rPr dirty="0" sz="1200" spc="-229">
                <a:latin typeface="宋体"/>
                <a:cs typeface="宋体"/>
              </a:rPr>
              <a:t>。</a:t>
            </a:r>
            <a:r>
              <a:rPr dirty="0" sz="1200">
                <a:latin typeface="宋体"/>
                <a:cs typeface="宋体"/>
              </a:rPr>
              <a:t>我国现在的增强现实市场还</a:t>
            </a:r>
            <a:endParaRPr sz="1200">
              <a:latin typeface="宋体"/>
              <a:cs typeface="宋体"/>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44</a:t>
            </a:r>
          </a:p>
        </p:txBody>
      </p:sp>
      <p:sp>
        <p:nvSpPr>
          <p:cNvPr id="2" name="object 2"/>
          <p:cNvSpPr txBox="1"/>
          <p:nvPr/>
        </p:nvSpPr>
        <p:spPr>
          <a:xfrm>
            <a:off x="1130300" y="528955"/>
            <a:ext cx="537654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处于萌芽状态，随着技术的不断突破，</a:t>
            </a:r>
            <a:r>
              <a:rPr dirty="0" sz="1200">
                <a:latin typeface="Calibri"/>
                <a:cs typeface="Calibri"/>
              </a:rPr>
              <a:t>AR</a:t>
            </a:r>
            <a:r>
              <a:rPr dirty="0" sz="1200" spc="15">
                <a:latin typeface="Calibri"/>
                <a:cs typeface="Calibri"/>
              </a:rPr>
              <a:t> </a:t>
            </a:r>
            <a:r>
              <a:rPr dirty="0" sz="1200">
                <a:latin typeface="宋体"/>
                <a:cs typeface="宋体"/>
              </a:rPr>
              <a:t>技术必将得到广泛的应用。</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2.9.2</a:t>
            </a:r>
            <a:r>
              <a:rPr dirty="0" sz="1200" spc="55">
                <a:latin typeface="Calibri"/>
                <a:cs typeface="Calibri"/>
              </a:rPr>
              <a:t> </a:t>
            </a:r>
            <a:r>
              <a:rPr dirty="0" sz="1200">
                <a:latin typeface="黑体"/>
                <a:cs typeface="黑体"/>
              </a:rPr>
              <a:t>虚拟现实、增强现实技术在智慧建筑中的应用</a:t>
            </a:r>
            <a:endParaRPr sz="1200">
              <a:latin typeface="黑体"/>
              <a:cs typeface="黑体"/>
            </a:endParaRPr>
          </a:p>
          <a:p>
            <a:pPr algn="just" marL="12700" marR="79375" indent="304800">
              <a:lnSpc>
                <a:spcPct val="162500"/>
              </a:lnSpc>
              <a:spcBef>
                <a:spcPts val="380"/>
              </a:spcBef>
            </a:pPr>
            <a:r>
              <a:rPr dirty="0" sz="1200">
                <a:latin typeface="宋体"/>
                <a:cs typeface="宋体"/>
              </a:rPr>
              <a:t>增强</a:t>
            </a:r>
            <a:r>
              <a:rPr dirty="0" sz="1200" spc="-470">
                <a:latin typeface="宋体"/>
                <a:cs typeface="宋体"/>
              </a:rPr>
              <a:t>、</a:t>
            </a:r>
            <a:r>
              <a:rPr dirty="0" sz="1200">
                <a:latin typeface="宋体"/>
                <a:cs typeface="宋体"/>
              </a:rPr>
              <a:t>混合和虚拟现实技术将使用户在建筑物的整个生命周期中有更加身临 其境的体验</a:t>
            </a:r>
            <a:r>
              <a:rPr dirty="0" sz="1200" spc="-25">
                <a:latin typeface="宋体"/>
                <a:cs typeface="宋体"/>
              </a:rPr>
              <a:t>。</a:t>
            </a:r>
            <a:r>
              <a:rPr dirty="0" sz="1200" spc="-5">
                <a:latin typeface="Calibri"/>
                <a:cs typeface="Calibri"/>
              </a:rPr>
              <a:t>AR/MR/VR</a:t>
            </a:r>
            <a:r>
              <a:rPr dirty="0" sz="1200" spc="-35">
                <a:latin typeface="Calibri"/>
                <a:cs typeface="Calibri"/>
              </a:rPr>
              <a:t> </a:t>
            </a:r>
            <a:r>
              <a:rPr dirty="0" sz="1200">
                <a:latin typeface="宋体"/>
                <a:cs typeface="宋体"/>
              </a:rPr>
              <a:t>技术能够将建筑</a:t>
            </a:r>
            <a:r>
              <a:rPr dirty="0" sz="1200" spc="0">
                <a:latin typeface="宋体"/>
                <a:cs typeface="宋体"/>
              </a:rPr>
              <a:t>信</a:t>
            </a:r>
            <a:r>
              <a:rPr dirty="0" sz="1200">
                <a:latin typeface="宋体"/>
                <a:cs typeface="宋体"/>
              </a:rPr>
              <a:t>息自然而直观地呈现给用</a:t>
            </a:r>
            <a:r>
              <a:rPr dirty="0" sz="1200" spc="0">
                <a:latin typeface="宋体"/>
                <a:cs typeface="宋体"/>
              </a:rPr>
              <a:t>户</a:t>
            </a:r>
            <a:r>
              <a:rPr dirty="0" sz="1200" spc="-40">
                <a:latin typeface="宋体"/>
                <a:cs typeface="宋体"/>
              </a:rPr>
              <a:t>，</a:t>
            </a:r>
            <a:r>
              <a:rPr dirty="0" sz="1200">
                <a:latin typeface="宋体"/>
                <a:cs typeface="宋体"/>
              </a:rPr>
              <a:t>以此实 现人、服务和建筑的智慧化。</a:t>
            </a:r>
            <a:endParaRPr sz="1200">
              <a:latin typeface="宋体"/>
              <a:cs typeface="宋体"/>
            </a:endParaRPr>
          </a:p>
          <a:p>
            <a:pPr algn="just" marL="12700" marR="5715" indent="304800">
              <a:lnSpc>
                <a:spcPct val="162500"/>
              </a:lnSpc>
            </a:pPr>
            <a:r>
              <a:rPr dirty="0" sz="1200">
                <a:latin typeface="宋体"/>
                <a:cs typeface="宋体"/>
              </a:rPr>
              <a:t>从建筑服务的角度</a:t>
            </a:r>
            <a:r>
              <a:rPr dirty="0" sz="1200" spc="-350">
                <a:latin typeface="宋体"/>
                <a:cs typeface="宋体"/>
              </a:rPr>
              <a:t>，</a:t>
            </a:r>
            <a:r>
              <a:rPr dirty="0" sz="1200">
                <a:latin typeface="宋体"/>
                <a:cs typeface="宋体"/>
              </a:rPr>
              <a:t>商店类建筑可利用</a:t>
            </a:r>
            <a:r>
              <a:rPr dirty="0" sz="1200" spc="-320">
                <a:latin typeface="宋体"/>
                <a:cs typeface="宋体"/>
              </a:rPr>
              <a:t> </a:t>
            </a:r>
            <a:r>
              <a:rPr dirty="0" sz="1200" spc="-5">
                <a:latin typeface="Calibri"/>
                <a:cs typeface="Calibri"/>
              </a:rPr>
              <a:t>AR/MR/VR</a:t>
            </a:r>
            <a:r>
              <a:rPr dirty="0" sz="1200" spc="10">
                <a:latin typeface="Calibri"/>
                <a:cs typeface="Calibri"/>
              </a:rPr>
              <a:t> </a:t>
            </a:r>
            <a:r>
              <a:rPr dirty="0" sz="1200">
                <a:latin typeface="宋体"/>
                <a:cs typeface="宋体"/>
              </a:rPr>
              <a:t>技术对商场空间和</a:t>
            </a:r>
            <a:r>
              <a:rPr dirty="0" sz="1200" spc="0">
                <a:latin typeface="宋体"/>
                <a:cs typeface="宋体"/>
              </a:rPr>
              <a:t>商</a:t>
            </a:r>
            <a:r>
              <a:rPr dirty="0" sz="1200">
                <a:latin typeface="宋体"/>
                <a:cs typeface="宋体"/>
              </a:rPr>
              <a:t>品信 息进行展示</a:t>
            </a:r>
            <a:r>
              <a:rPr dirty="0" sz="1200" spc="-180">
                <a:latin typeface="宋体"/>
                <a:cs typeface="宋体"/>
              </a:rPr>
              <a:t>，</a:t>
            </a:r>
            <a:r>
              <a:rPr dirty="0" sz="1200">
                <a:latin typeface="宋体"/>
                <a:cs typeface="宋体"/>
              </a:rPr>
              <a:t>以满足客户个性</a:t>
            </a:r>
            <a:r>
              <a:rPr dirty="0" sz="1200" spc="0">
                <a:latin typeface="宋体"/>
                <a:cs typeface="宋体"/>
              </a:rPr>
              <a:t>化</a:t>
            </a:r>
            <a:r>
              <a:rPr dirty="0" sz="1200">
                <a:latin typeface="宋体"/>
                <a:cs typeface="宋体"/>
              </a:rPr>
              <a:t>的需求</a:t>
            </a:r>
            <a:r>
              <a:rPr dirty="0" sz="1200" spc="-170">
                <a:latin typeface="宋体"/>
                <a:cs typeface="宋体"/>
              </a:rPr>
              <a:t>；</a:t>
            </a:r>
            <a:r>
              <a:rPr dirty="0" sz="1200">
                <a:latin typeface="宋体"/>
                <a:cs typeface="宋体"/>
              </a:rPr>
              <a:t>公共服务类建筑</a:t>
            </a:r>
            <a:r>
              <a:rPr dirty="0" sz="1200" spc="0">
                <a:latin typeface="宋体"/>
                <a:cs typeface="宋体"/>
              </a:rPr>
              <a:t>可</a:t>
            </a:r>
            <a:r>
              <a:rPr dirty="0" sz="1200">
                <a:latin typeface="宋体"/>
                <a:cs typeface="宋体"/>
              </a:rPr>
              <a:t>利用</a:t>
            </a:r>
            <a:r>
              <a:rPr dirty="0" sz="1200" spc="-335">
                <a:latin typeface="宋体"/>
                <a:cs typeface="宋体"/>
              </a:rPr>
              <a:t> </a:t>
            </a:r>
            <a:r>
              <a:rPr dirty="0" sz="1200" spc="-5">
                <a:latin typeface="Calibri"/>
                <a:cs typeface="Calibri"/>
              </a:rPr>
              <a:t>AR/MR/VR</a:t>
            </a:r>
            <a:r>
              <a:rPr dirty="0" sz="1200" spc="0">
                <a:latin typeface="Calibri"/>
                <a:cs typeface="Calibri"/>
              </a:rPr>
              <a:t> </a:t>
            </a:r>
            <a:r>
              <a:rPr dirty="0" sz="1200">
                <a:latin typeface="宋体"/>
                <a:cs typeface="宋体"/>
              </a:rPr>
              <a:t>技术 提供可视化服务</a:t>
            </a:r>
            <a:r>
              <a:rPr dirty="0" sz="1200" spc="-120">
                <a:latin typeface="宋体"/>
                <a:cs typeface="宋体"/>
              </a:rPr>
              <a:t>，</a:t>
            </a:r>
            <a:r>
              <a:rPr dirty="0" sz="1200">
                <a:latin typeface="宋体"/>
                <a:cs typeface="宋体"/>
              </a:rPr>
              <a:t>给用户提供智慧</a:t>
            </a:r>
            <a:r>
              <a:rPr dirty="0" sz="1200" spc="0">
                <a:latin typeface="宋体"/>
                <a:cs typeface="宋体"/>
              </a:rPr>
              <a:t>化</a:t>
            </a:r>
            <a:r>
              <a:rPr dirty="0" sz="1200">
                <a:latin typeface="宋体"/>
                <a:cs typeface="宋体"/>
              </a:rPr>
              <a:t>的引导</a:t>
            </a:r>
            <a:r>
              <a:rPr dirty="0" sz="1200" spc="-110">
                <a:latin typeface="宋体"/>
                <a:cs typeface="宋体"/>
              </a:rPr>
              <a:t>；</a:t>
            </a:r>
            <a:r>
              <a:rPr dirty="0" sz="1200">
                <a:latin typeface="宋体"/>
                <a:cs typeface="宋体"/>
              </a:rPr>
              <a:t>在教育领域</a:t>
            </a:r>
            <a:r>
              <a:rPr dirty="0" sz="1200" spc="-120">
                <a:latin typeface="宋体"/>
                <a:cs typeface="宋体"/>
              </a:rPr>
              <a:t>，</a:t>
            </a:r>
            <a:r>
              <a:rPr dirty="0" sz="1200">
                <a:latin typeface="宋体"/>
                <a:cs typeface="宋体"/>
              </a:rPr>
              <a:t>利用</a:t>
            </a:r>
            <a:r>
              <a:rPr dirty="0" sz="1200" spc="-320">
                <a:latin typeface="宋体"/>
                <a:cs typeface="宋体"/>
              </a:rPr>
              <a:t> </a:t>
            </a:r>
            <a:r>
              <a:rPr dirty="0" sz="1200" spc="-5">
                <a:latin typeface="Calibri"/>
                <a:cs typeface="Calibri"/>
              </a:rPr>
              <a:t>AR/MR/VR</a:t>
            </a:r>
            <a:r>
              <a:rPr dirty="0" sz="1200" spc="0">
                <a:latin typeface="Calibri"/>
                <a:cs typeface="Calibri"/>
              </a:rPr>
              <a:t> </a:t>
            </a:r>
            <a:r>
              <a:rPr dirty="0" sz="1200">
                <a:latin typeface="宋体"/>
                <a:cs typeface="宋体"/>
              </a:rPr>
              <a:t>技术 和</a:t>
            </a:r>
            <a:r>
              <a:rPr dirty="0" sz="1200" spc="-280">
                <a:latin typeface="宋体"/>
                <a:cs typeface="宋体"/>
              </a:rPr>
              <a:t> </a:t>
            </a:r>
            <a:r>
              <a:rPr dirty="0" sz="1200" spc="-5">
                <a:latin typeface="Calibri"/>
                <a:cs typeface="Calibri"/>
              </a:rPr>
              <a:t>BIM</a:t>
            </a:r>
            <a:r>
              <a:rPr dirty="0" sz="1200" spc="60">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对</a:t>
            </a:r>
            <a:r>
              <a:rPr dirty="0" sz="1200" spc="10">
                <a:latin typeface="宋体"/>
                <a:cs typeface="宋体"/>
              </a:rPr>
              <a:t>相</a:t>
            </a:r>
            <a:r>
              <a:rPr dirty="0" sz="1200" spc="0">
                <a:latin typeface="宋体"/>
                <a:cs typeface="宋体"/>
              </a:rPr>
              <a:t>关</a:t>
            </a:r>
            <a:r>
              <a:rPr dirty="0" sz="1200" spc="10">
                <a:latin typeface="宋体"/>
                <a:cs typeface="宋体"/>
              </a:rPr>
              <a:t>人</a:t>
            </a:r>
            <a:r>
              <a:rPr dirty="0" sz="1200" spc="0">
                <a:latin typeface="宋体"/>
                <a:cs typeface="宋体"/>
              </a:rPr>
              <a:t>员</a:t>
            </a:r>
            <a:r>
              <a:rPr dirty="0" sz="1200" spc="10">
                <a:latin typeface="宋体"/>
                <a:cs typeface="宋体"/>
              </a:rPr>
              <a:t>进</a:t>
            </a:r>
            <a:r>
              <a:rPr dirty="0" sz="1200" spc="0">
                <a:latin typeface="宋体"/>
                <a:cs typeface="宋体"/>
              </a:rPr>
              <a:t>行技</a:t>
            </a:r>
            <a:r>
              <a:rPr dirty="0" sz="1200" spc="10">
                <a:latin typeface="宋体"/>
                <a:cs typeface="宋体"/>
              </a:rPr>
              <a:t>能</a:t>
            </a:r>
            <a:r>
              <a:rPr dirty="0" sz="1200" spc="0">
                <a:latin typeface="宋体"/>
                <a:cs typeface="宋体"/>
              </a:rPr>
              <a:t>培</a:t>
            </a:r>
            <a:r>
              <a:rPr dirty="0" sz="1200" spc="10">
                <a:latin typeface="宋体"/>
                <a:cs typeface="宋体"/>
              </a:rPr>
              <a:t>训</a:t>
            </a:r>
            <a:r>
              <a:rPr dirty="0" sz="1200" spc="0">
                <a:latin typeface="宋体"/>
                <a:cs typeface="宋体"/>
              </a:rPr>
              <a:t>和</a:t>
            </a:r>
            <a:r>
              <a:rPr dirty="0" sz="1200" spc="10">
                <a:latin typeface="宋体"/>
                <a:cs typeface="宋体"/>
              </a:rPr>
              <a:t>安</a:t>
            </a:r>
            <a:r>
              <a:rPr dirty="0" sz="1200" spc="0">
                <a:latin typeface="宋体"/>
                <a:cs typeface="宋体"/>
              </a:rPr>
              <a:t>全</a:t>
            </a:r>
            <a:r>
              <a:rPr dirty="0" sz="1200" spc="10">
                <a:latin typeface="宋体"/>
                <a:cs typeface="宋体"/>
              </a:rPr>
              <a:t>教</a:t>
            </a:r>
            <a:r>
              <a:rPr dirty="0" sz="1200" spc="0">
                <a:latin typeface="宋体"/>
                <a:cs typeface="宋体"/>
              </a:rPr>
              <a:t>育，</a:t>
            </a:r>
            <a:r>
              <a:rPr dirty="0" sz="1200" spc="10">
                <a:latin typeface="宋体"/>
                <a:cs typeface="宋体"/>
              </a:rPr>
              <a:t>直</a:t>
            </a:r>
            <a:r>
              <a:rPr dirty="0" sz="1200" spc="0">
                <a:latin typeface="宋体"/>
                <a:cs typeface="宋体"/>
              </a:rPr>
              <a:t>观</a:t>
            </a:r>
            <a:r>
              <a:rPr dirty="0" sz="1200" spc="10">
                <a:latin typeface="宋体"/>
                <a:cs typeface="宋体"/>
              </a:rPr>
              <a:t>而</a:t>
            </a:r>
            <a:r>
              <a:rPr dirty="0" sz="1200" spc="0">
                <a:latin typeface="宋体"/>
                <a:cs typeface="宋体"/>
              </a:rPr>
              <a:t>安</a:t>
            </a:r>
            <a:r>
              <a:rPr dirty="0" sz="1200" spc="10">
                <a:latin typeface="宋体"/>
                <a:cs typeface="宋体"/>
              </a:rPr>
              <a:t>全</a:t>
            </a:r>
            <a:r>
              <a:rPr dirty="0" sz="1200" spc="0">
                <a:latin typeface="宋体"/>
                <a:cs typeface="宋体"/>
              </a:rPr>
              <a:t>地</a:t>
            </a:r>
            <a:r>
              <a:rPr dirty="0" sz="1200" spc="10">
                <a:latin typeface="宋体"/>
                <a:cs typeface="宋体"/>
              </a:rPr>
              <a:t>实</a:t>
            </a:r>
            <a:r>
              <a:rPr dirty="0" sz="1200" spc="0">
                <a:latin typeface="宋体"/>
                <a:cs typeface="宋体"/>
              </a:rPr>
              <a:t>现信</a:t>
            </a:r>
            <a:r>
              <a:rPr dirty="0" sz="1200" spc="10">
                <a:latin typeface="宋体"/>
                <a:cs typeface="宋体"/>
              </a:rPr>
              <a:t>息</a:t>
            </a:r>
            <a:r>
              <a:rPr dirty="0" sz="1200" spc="0">
                <a:latin typeface="宋体"/>
                <a:cs typeface="宋体"/>
              </a:rPr>
              <a:t>的</a:t>
            </a:r>
            <a:r>
              <a:rPr dirty="0" sz="1200">
                <a:latin typeface="宋体"/>
                <a:cs typeface="宋体"/>
              </a:rPr>
              <a:t>传 递</a:t>
            </a:r>
            <a:r>
              <a:rPr dirty="0" sz="1200" spc="-360">
                <a:latin typeface="宋体"/>
                <a:cs typeface="宋体"/>
              </a:rPr>
              <a:t>；</a:t>
            </a:r>
            <a:r>
              <a:rPr dirty="0" sz="1200">
                <a:latin typeface="宋体"/>
                <a:cs typeface="宋体"/>
              </a:rPr>
              <a:t>在办公领域</a:t>
            </a:r>
            <a:r>
              <a:rPr dirty="0" sz="1200" spc="-360">
                <a:latin typeface="宋体"/>
                <a:cs typeface="宋体"/>
              </a:rPr>
              <a:t>，</a:t>
            </a:r>
            <a:r>
              <a:rPr dirty="0" sz="1200">
                <a:latin typeface="宋体"/>
                <a:cs typeface="宋体"/>
              </a:rPr>
              <a:t>虚拟远程会议</a:t>
            </a:r>
            <a:r>
              <a:rPr dirty="0" sz="1200" spc="-350">
                <a:latin typeface="宋体"/>
                <a:cs typeface="宋体"/>
              </a:rPr>
              <a:t>、</a:t>
            </a:r>
            <a:r>
              <a:rPr dirty="0" sz="1200">
                <a:latin typeface="宋体"/>
                <a:cs typeface="宋体"/>
              </a:rPr>
              <a:t>远程协作和虚拟工作区都将是可能的应用方</a:t>
            </a:r>
            <a:r>
              <a:rPr dirty="0" sz="1200" spc="-5">
                <a:latin typeface="宋体"/>
                <a:cs typeface="宋体"/>
              </a:rPr>
              <a:t>向</a:t>
            </a:r>
            <a:r>
              <a:rPr dirty="0" sz="1200">
                <a:latin typeface="宋体"/>
                <a:cs typeface="宋体"/>
              </a:rPr>
              <a:t>。</a:t>
            </a:r>
            <a:endParaRPr sz="1200">
              <a:latin typeface="宋体"/>
              <a:cs typeface="宋体"/>
            </a:endParaRPr>
          </a:p>
          <a:p>
            <a:pPr algn="just" marL="12700" marR="71755" indent="304800">
              <a:lnSpc>
                <a:spcPct val="162500"/>
              </a:lnSpc>
            </a:pPr>
            <a:r>
              <a:rPr dirty="0" sz="1200" spc="-5">
                <a:latin typeface="Calibri"/>
                <a:cs typeface="Calibri"/>
              </a:rPr>
              <a:t>AR/MR/VR</a:t>
            </a:r>
            <a:r>
              <a:rPr dirty="0" sz="1200" spc="-35">
                <a:latin typeface="Calibri"/>
                <a:cs typeface="Calibri"/>
              </a:rPr>
              <a:t> </a:t>
            </a:r>
            <a:r>
              <a:rPr dirty="0" sz="1200">
                <a:latin typeface="宋体"/>
                <a:cs typeface="宋体"/>
              </a:rPr>
              <a:t>技术还可以贯穿智</a:t>
            </a:r>
            <a:r>
              <a:rPr dirty="0" sz="1200" spc="0">
                <a:latin typeface="宋体"/>
                <a:cs typeface="宋体"/>
              </a:rPr>
              <a:t>能</a:t>
            </a:r>
            <a:r>
              <a:rPr dirty="0" sz="1200">
                <a:latin typeface="宋体"/>
                <a:cs typeface="宋体"/>
              </a:rPr>
              <a:t>建筑和基础设施的规划、建造和运营</a:t>
            </a:r>
            <a:r>
              <a:rPr dirty="0" sz="1200" spc="0">
                <a:latin typeface="宋体"/>
                <a:cs typeface="宋体"/>
              </a:rPr>
              <a:t>阶</a:t>
            </a:r>
            <a:r>
              <a:rPr dirty="0" sz="1200">
                <a:latin typeface="宋体"/>
                <a:cs typeface="宋体"/>
              </a:rPr>
              <a:t>段。 使用虚拟现实技术使设计更加精确，模拟使用场景</a:t>
            </a:r>
            <a:r>
              <a:rPr dirty="0" sz="1200" spc="0">
                <a:latin typeface="Calibri"/>
                <a:cs typeface="Calibri"/>
              </a:rPr>
              <a:t>(</a:t>
            </a:r>
            <a:r>
              <a:rPr dirty="0" sz="1200">
                <a:latin typeface="宋体"/>
                <a:cs typeface="宋体"/>
              </a:rPr>
              <a:t>如在医院</a:t>
            </a:r>
            <a:r>
              <a:rPr dirty="0" sz="1200" spc="-5">
                <a:latin typeface="Calibri"/>
                <a:cs typeface="Calibri"/>
              </a:rPr>
              <a:t>)</a:t>
            </a:r>
            <a:r>
              <a:rPr dirty="0" sz="1200">
                <a:latin typeface="宋体"/>
                <a:cs typeface="宋体"/>
              </a:rPr>
              <a:t>，并为建筑业主在 施工前提供虚拟</a:t>
            </a:r>
            <a:r>
              <a:rPr dirty="0" sz="1200" spc="0">
                <a:latin typeface="宋体"/>
                <a:cs typeface="宋体"/>
              </a:rPr>
              <a:t>演</a:t>
            </a:r>
            <a:r>
              <a:rPr dirty="0" sz="1200">
                <a:latin typeface="宋体"/>
                <a:cs typeface="宋体"/>
              </a:rPr>
              <a:t>练的可能性</a:t>
            </a:r>
            <a:r>
              <a:rPr dirty="0" sz="1200" spc="-25">
                <a:latin typeface="宋体"/>
                <a:cs typeface="宋体"/>
              </a:rPr>
              <a:t>。</a:t>
            </a:r>
            <a:r>
              <a:rPr dirty="0" sz="1200" spc="-5">
                <a:latin typeface="Calibri"/>
                <a:cs typeface="Calibri"/>
              </a:rPr>
              <a:t>AR/MR/VR</a:t>
            </a:r>
            <a:r>
              <a:rPr dirty="0" sz="1200" spc="-25">
                <a:latin typeface="Calibri"/>
                <a:cs typeface="Calibri"/>
              </a:rPr>
              <a:t> </a:t>
            </a:r>
            <a:r>
              <a:rPr dirty="0" sz="1200">
                <a:latin typeface="宋体"/>
                <a:cs typeface="宋体"/>
              </a:rPr>
              <a:t>技术广泛支持建</a:t>
            </a:r>
            <a:r>
              <a:rPr dirty="0" sz="1200" spc="0">
                <a:latin typeface="宋体"/>
                <a:cs typeface="宋体"/>
              </a:rPr>
              <a:t>筑</a:t>
            </a:r>
            <a:r>
              <a:rPr dirty="0" sz="1200">
                <a:latin typeface="宋体"/>
                <a:cs typeface="宋体"/>
              </a:rPr>
              <a:t>设施的运营</a:t>
            </a:r>
            <a:r>
              <a:rPr dirty="0" sz="1200" spc="-40">
                <a:latin typeface="宋体"/>
                <a:cs typeface="宋体"/>
              </a:rPr>
              <a:t>、</a:t>
            </a:r>
            <a:r>
              <a:rPr dirty="0" sz="1200">
                <a:latin typeface="宋体"/>
                <a:cs typeface="宋体"/>
              </a:rPr>
              <a:t>维护 和大修</a:t>
            </a:r>
            <a:r>
              <a:rPr dirty="0" sz="1200" spc="-160">
                <a:latin typeface="宋体"/>
                <a:cs typeface="宋体"/>
              </a:rPr>
              <a:t>，</a:t>
            </a:r>
            <a:r>
              <a:rPr dirty="0" sz="1200">
                <a:latin typeface="宋体"/>
                <a:cs typeface="宋体"/>
              </a:rPr>
              <a:t>极大地提高了效率</a:t>
            </a:r>
            <a:r>
              <a:rPr dirty="0" sz="1200" spc="-160">
                <a:latin typeface="宋体"/>
                <a:cs typeface="宋体"/>
              </a:rPr>
              <a:t>，</a:t>
            </a:r>
            <a:r>
              <a:rPr dirty="0" sz="1200">
                <a:latin typeface="宋体"/>
                <a:cs typeface="宋体"/>
              </a:rPr>
              <a:t>降低了成本</a:t>
            </a:r>
            <a:r>
              <a:rPr dirty="0" sz="1200" spc="-160">
                <a:latin typeface="宋体"/>
                <a:cs typeface="宋体"/>
              </a:rPr>
              <a:t>。</a:t>
            </a:r>
            <a:r>
              <a:rPr dirty="0" sz="1200">
                <a:latin typeface="宋体"/>
                <a:cs typeface="宋体"/>
              </a:rPr>
              <a:t>终端消费者可以在承租前对他们的承 租标的进行虚拟漫游。</a:t>
            </a:r>
            <a:endParaRPr sz="1200">
              <a:latin typeface="宋体"/>
              <a:cs typeface="宋体"/>
            </a:endParaRPr>
          </a:p>
          <a:p>
            <a:pPr algn="just" marL="12700" marR="21590" indent="304800">
              <a:lnSpc>
                <a:spcPct val="162500"/>
              </a:lnSpc>
            </a:pPr>
            <a:r>
              <a:rPr dirty="0" sz="1200">
                <a:latin typeface="宋体"/>
                <a:cs typeface="宋体"/>
              </a:rPr>
              <a:t>虚拟现实和增强现实技术在智能建筑领域的各种应用中显示出巨大的潜力， 将在以下方面给智慧建筑领域创造新的发展空间。</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模拟建筑生命周期的监控分析，预测和解决方案；</a:t>
            </a:r>
            <a:endParaRPr sz="1200">
              <a:latin typeface="宋体"/>
              <a:cs typeface="宋体"/>
            </a:endParaRPr>
          </a:p>
          <a:p>
            <a:pPr marL="584200" marR="81280" indent="-266700">
              <a:lnSpc>
                <a:spcPct val="162500"/>
              </a:lnSpc>
              <a:buFont typeface="Wingdings"/>
              <a:buChar char=""/>
              <a:tabLst>
                <a:tab pos="546100" algn="l"/>
              </a:tabLst>
            </a:pPr>
            <a:r>
              <a:rPr dirty="0" sz="1200">
                <a:latin typeface="宋体"/>
                <a:cs typeface="宋体"/>
              </a:rPr>
              <a:t>构</a:t>
            </a:r>
            <a:r>
              <a:rPr dirty="0" sz="1200" spc="5">
                <a:latin typeface="宋体"/>
                <a:cs typeface="宋体"/>
              </a:rPr>
              <a:t>建</a:t>
            </a:r>
            <a:r>
              <a:rPr dirty="0" sz="1200">
                <a:latin typeface="宋体"/>
                <a:cs typeface="宋体"/>
              </a:rPr>
              <a:t>系统</a:t>
            </a:r>
            <a:r>
              <a:rPr dirty="0" sz="1200" spc="5">
                <a:latin typeface="宋体"/>
                <a:cs typeface="宋体"/>
              </a:rPr>
              <a:t>越</a:t>
            </a:r>
            <a:r>
              <a:rPr dirty="0" sz="1200">
                <a:latin typeface="宋体"/>
                <a:cs typeface="宋体"/>
              </a:rPr>
              <a:t>来</a:t>
            </a:r>
            <a:r>
              <a:rPr dirty="0" sz="1200" spc="5">
                <a:latin typeface="宋体"/>
                <a:cs typeface="宋体"/>
              </a:rPr>
              <a:t>越</a:t>
            </a:r>
            <a:r>
              <a:rPr dirty="0" sz="1200">
                <a:latin typeface="宋体"/>
                <a:cs typeface="宋体"/>
              </a:rPr>
              <a:t>多地</a:t>
            </a:r>
            <a:r>
              <a:rPr dirty="0" sz="1200" spc="5">
                <a:latin typeface="宋体"/>
                <a:cs typeface="宋体"/>
              </a:rPr>
              <a:t>与</a:t>
            </a:r>
            <a:r>
              <a:rPr dirty="0" sz="1200">
                <a:latin typeface="宋体"/>
                <a:cs typeface="宋体"/>
              </a:rPr>
              <a:t>业务</a:t>
            </a:r>
            <a:r>
              <a:rPr dirty="0" sz="1200" spc="5">
                <a:latin typeface="宋体"/>
                <a:cs typeface="宋体"/>
              </a:rPr>
              <a:t>系</a:t>
            </a:r>
            <a:r>
              <a:rPr dirty="0" sz="1200">
                <a:latin typeface="宋体"/>
                <a:cs typeface="宋体"/>
              </a:rPr>
              <a:t>统集</a:t>
            </a:r>
            <a:r>
              <a:rPr dirty="0" sz="1200" spc="5">
                <a:latin typeface="宋体"/>
                <a:cs typeface="宋体"/>
              </a:rPr>
              <a:t>成</a:t>
            </a:r>
            <a:r>
              <a:rPr dirty="0" sz="1200">
                <a:latin typeface="宋体"/>
                <a:cs typeface="宋体"/>
              </a:rPr>
              <a:t>，能</a:t>
            </a:r>
            <a:r>
              <a:rPr dirty="0" sz="1200" spc="5">
                <a:latin typeface="宋体"/>
                <a:cs typeface="宋体"/>
              </a:rPr>
              <a:t>越</a:t>
            </a:r>
            <a:r>
              <a:rPr dirty="0" sz="1200">
                <a:latin typeface="宋体"/>
                <a:cs typeface="宋体"/>
              </a:rPr>
              <a:t>来</a:t>
            </a:r>
            <a:r>
              <a:rPr dirty="0" sz="1200" spc="5">
                <a:latin typeface="宋体"/>
                <a:cs typeface="宋体"/>
              </a:rPr>
              <a:t>越</a:t>
            </a:r>
            <a:r>
              <a:rPr dirty="0" sz="1200">
                <a:latin typeface="宋体"/>
                <a:cs typeface="宋体"/>
              </a:rPr>
              <a:t>丰富</a:t>
            </a:r>
            <a:r>
              <a:rPr dirty="0" sz="1200" spc="5">
                <a:latin typeface="宋体"/>
                <a:cs typeface="宋体"/>
              </a:rPr>
              <a:t>，</a:t>
            </a:r>
            <a:r>
              <a:rPr dirty="0" sz="1200">
                <a:latin typeface="宋体"/>
                <a:cs typeface="宋体"/>
              </a:rPr>
              <a:t>支持</a:t>
            </a:r>
            <a:r>
              <a:rPr dirty="0" sz="1200" spc="5">
                <a:latin typeface="宋体"/>
                <a:cs typeface="宋体"/>
              </a:rPr>
              <a:t>各</a:t>
            </a:r>
            <a:r>
              <a:rPr dirty="0" sz="1200">
                <a:latin typeface="宋体"/>
                <a:cs typeface="宋体"/>
              </a:rPr>
              <a:t>种业</a:t>
            </a:r>
            <a:r>
              <a:rPr dirty="0" sz="1200" spc="5">
                <a:latin typeface="宋体"/>
                <a:cs typeface="宋体"/>
              </a:rPr>
              <a:t>务</a:t>
            </a:r>
            <a:r>
              <a:rPr dirty="0" sz="1200">
                <a:latin typeface="宋体"/>
                <a:cs typeface="宋体"/>
              </a:rPr>
              <a:t>， 包括数据访问和摄取、数据准备、交互探索和可视化；</a:t>
            </a:r>
            <a:endParaRPr sz="1200">
              <a:latin typeface="宋体"/>
              <a:cs typeface="宋体"/>
            </a:endParaRPr>
          </a:p>
          <a:p>
            <a:pPr marL="584200" marR="81280" indent="-266700">
              <a:lnSpc>
                <a:spcPct val="162500"/>
              </a:lnSpc>
              <a:buFont typeface="Wingdings"/>
              <a:buChar char=""/>
              <a:tabLst>
                <a:tab pos="546100" algn="l"/>
              </a:tabLst>
            </a:pPr>
            <a:r>
              <a:rPr dirty="0" sz="1200">
                <a:latin typeface="宋体"/>
                <a:cs typeface="宋体"/>
              </a:rPr>
              <a:t>优</a:t>
            </a:r>
            <a:r>
              <a:rPr dirty="0" sz="1200" spc="5">
                <a:latin typeface="宋体"/>
                <a:cs typeface="宋体"/>
              </a:rPr>
              <a:t>化</a:t>
            </a:r>
            <a:r>
              <a:rPr dirty="0" sz="1200">
                <a:latin typeface="宋体"/>
                <a:cs typeface="宋体"/>
              </a:rPr>
              <a:t>整体</a:t>
            </a:r>
            <a:r>
              <a:rPr dirty="0" sz="1200" spc="5">
                <a:latin typeface="宋体"/>
                <a:cs typeface="宋体"/>
              </a:rPr>
              <a:t>建</a:t>
            </a:r>
            <a:r>
              <a:rPr dirty="0" sz="1200">
                <a:latin typeface="宋体"/>
                <a:cs typeface="宋体"/>
              </a:rPr>
              <a:t>筑</a:t>
            </a:r>
            <a:r>
              <a:rPr dirty="0" sz="1200" spc="5">
                <a:latin typeface="宋体"/>
                <a:cs typeface="宋体"/>
              </a:rPr>
              <a:t>性</a:t>
            </a:r>
            <a:r>
              <a:rPr dirty="0" sz="1200">
                <a:latin typeface="宋体"/>
                <a:cs typeface="宋体"/>
              </a:rPr>
              <a:t>能，</a:t>
            </a:r>
            <a:r>
              <a:rPr dirty="0" sz="1200" spc="5">
                <a:latin typeface="宋体"/>
                <a:cs typeface="宋体"/>
              </a:rPr>
              <a:t>集</a:t>
            </a:r>
            <a:r>
              <a:rPr dirty="0" sz="1200">
                <a:latin typeface="宋体"/>
                <a:cs typeface="宋体"/>
              </a:rPr>
              <a:t>成各</a:t>
            </a:r>
            <a:r>
              <a:rPr dirty="0" sz="1200" spc="5">
                <a:latin typeface="宋体"/>
                <a:cs typeface="宋体"/>
              </a:rPr>
              <a:t>类</a:t>
            </a:r>
            <a:r>
              <a:rPr dirty="0" sz="1200">
                <a:latin typeface="宋体"/>
                <a:cs typeface="宋体"/>
              </a:rPr>
              <a:t>先进</a:t>
            </a:r>
            <a:r>
              <a:rPr dirty="0" sz="1200" spc="5">
                <a:latin typeface="宋体"/>
                <a:cs typeface="宋体"/>
              </a:rPr>
              <a:t>技</a:t>
            </a:r>
            <a:r>
              <a:rPr dirty="0" sz="1200">
                <a:latin typeface="宋体"/>
                <a:cs typeface="宋体"/>
              </a:rPr>
              <a:t>术，</a:t>
            </a:r>
            <a:r>
              <a:rPr dirty="0" sz="1200" spc="5">
                <a:latin typeface="宋体"/>
                <a:cs typeface="宋体"/>
              </a:rPr>
              <a:t>例</a:t>
            </a:r>
            <a:r>
              <a:rPr dirty="0" sz="1200">
                <a:latin typeface="宋体"/>
                <a:cs typeface="宋体"/>
              </a:rPr>
              <a:t>如</a:t>
            </a:r>
            <a:r>
              <a:rPr dirty="0" sz="1200" spc="5">
                <a:latin typeface="宋体"/>
                <a:cs typeface="宋体"/>
              </a:rPr>
              <a:t>视</a:t>
            </a:r>
            <a:r>
              <a:rPr dirty="0" sz="1200">
                <a:latin typeface="宋体"/>
                <a:cs typeface="宋体"/>
              </a:rPr>
              <a:t>频分</a:t>
            </a:r>
            <a:r>
              <a:rPr dirty="0" sz="1200" spc="5">
                <a:latin typeface="宋体"/>
                <a:cs typeface="宋体"/>
              </a:rPr>
              <a:t>析</a:t>
            </a:r>
            <a:r>
              <a:rPr dirty="0" sz="1200">
                <a:latin typeface="宋体"/>
                <a:cs typeface="宋体"/>
              </a:rPr>
              <a:t>，占</a:t>
            </a:r>
            <a:r>
              <a:rPr dirty="0" sz="1200" spc="5">
                <a:latin typeface="宋体"/>
                <a:cs typeface="宋体"/>
              </a:rPr>
              <a:t>用</a:t>
            </a:r>
            <a:r>
              <a:rPr dirty="0" sz="1200">
                <a:latin typeface="宋体"/>
                <a:cs typeface="宋体"/>
              </a:rPr>
              <a:t>率分</a:t>
            </a:r>
            <a:r>
              <a:rPr dirty="0" sz="1200" spc="5">
                <a:latin typeface="宋体"/>
                <a:cs typeface="宋体"/>
              </a:rPr>
              <a:t>析</a:t>
            </a:r>
            <a:r>
              <a:rPr dirty="0" sz="1200">
                <a:latin typeface="宋体"/>
                <a:cs typeface="宋体"/>
              </a:rPr>
              <a:t>， 空间优化，移动分析，室内地图和导航功能；</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潜在用户群扩展到物业公司或商业建筑租户；</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投资将集中在面向客户的前端，但基础控制模式不会改变；</a:t>
            </a:r>
            <a:endParaRPr sz="1200">
              <a:latin typeface="宋体"/>
              <a:cs typeface="宋体"/>
            </a:endParaRPr>
          </a:p>
          <a:p>
            <a:pPr marL="584200" marR="81280" indent="-266700">
              <a:lnSpc>
                <a:spcPct val="162500"/>
              </a:lnSpc>
              <a:buFont typeface="Wingdings"/>
              <a:buChar char=""/>
              <a:tabLst>
                <a:tab pos="546100" algn="l"/>
              </a:tabLst>
            </a:pPr>
            <a:r>
              <a:rPr dirty="0" sz="1200">
                <a:latin typeface="宋体"/>
                <a:cs typeface="宋体"/>
              </a:rPr>
              <a:t>越</a:t>
            </a:r>
            <a:r>
              <a:rPr dirty="0" sz="1200" spc="5">
                <a:latin typeface="宋体"/>
                <a:cs typeface="宋体"/>
              </a:rPr>
              <a:t>来</a:t>
            </a:r>
            <a:r>
              <a:rPr dirty="0" sz="1200">
                <a:latin typeface="宋体"/>
                <a:cs typeface="宋体"/>
              </a:rPr>
              <a:t>越多</a:t>
            </a:r>
            <a:r>
              <a:rPr dirty="0" sz="1200" spc="5">
                <a:latin typeface="宋体"/>
                <a:cs typeface="宋体"/>
              </a:rPr>
              <a:t>的</a:t>
            </a:r>
            <a:r>
              <a:rPr dirty="0" sz="1200">
                <a:latin typeface="宋体"/>
                <a:cs typeface="宋体"/>
              </a:rPr>
              <a:t>公</a:t>
            </a:r>
            <a:r>
              <a:rPr dirty="0" sz="1200" spc="5">
                <a:latin typeface="宋体"/>
                <a:cs typeface="宋体"/>
              </a:rPr>
              <a:t>司</a:t>
            </a:r>
            <a:r>
              <a:rPr dirty="0" sz="1200">
                <a:latin typeface="宋体"/>
                <a:cs typeface="宋体"/>
              </a:rPr>
              <a:t>可采</a:t>
            </a:r>
            <a:r>
              <a:rPr dirty="0" sz="1200" spc="5">
                <a:latin typeface="宋体"/>
                <a:cs typeface="宋体"/>
              </a:rPr>
              <a:t>用</a:t>
            </a:r>
            <a:r>
              <a:rPr dirty="0" sz="1200">
                <a:latin typeface="宋体"/>
                <a:cs typeface="宋体"/>
              </a:rPr>
              <a:t>智能</a:t>
            </a:r>
            <a:r>
              <a:rPr dirty="0" sz="1200" spc="5">
                <a:latin typeface="宋体"/>
                <a:cs typeface="宋体"/>
              </a:rPr>
              <a:t>音</a:t>
            </a:r>
            <a:r>
              <a:rPr dirty="0" sz="1200">
                <a:latin typeface="宋体"/>
                <a:cs typeface="宋体"/>
              </a:rPr>
              <a:t>箱等</a:t>
            </a:r>
            <a:r>
              <a:rPr dirty="0" sz="1200" spc="5">
                <a:latin typeface="宋体"/>
                <a:cs typeface="宋体"/>
              </a:rPr>
              <a:t>人</a:t>
            </a:r>
            <a:r>
              <a:rPr dirty="0" sz="1200">
                <a:latin typeface="宋体"/>
                <a:cs typeface="宋体"/>
              </a:rPr>
              <a:t>机入</a:t>
            </a:r>
            <a:r>
              <a:rPr dirty="0" sz="1200" spc="5">
                <a:latin typeface="宋体"/>
                <a:cs typeface="宋体"/>
              </a:rPr>
              <a:t>口</a:t>
            </a:r>
            <a:r>
              <a:rPr dirty="0" sz="1200">
                <a:latin typeface="宋体"/>
                <a:cs typeface="宋体"/>
              </a:rPr>
              <a:t>，</a:t>
            </a:r>
            <a:r>
              <a:rPr dirty="0" sz="1200" spc="5">
                <a:latin typeface="宋体"/>
                <a:cs typeface="宋体"/>
              </a:rPr>
              <a:t>为</a:t>
            </a:r>
            <a:r>
              <a:rPr dirty="0" sz="1200">
                <a:latin typeface="宋体"/>
                <a:cs typeface="宋体"/>
              </a:rPr>
              <a:t>办公</a:t>
            </a:r>
            <a:r>
              <a:rPr dirty="0" sz="1200" spc="5">
                <a:latin typeface="宋体"/>
                <a:cs typeface="宋体"/>
              </a:rPr>
              <a:t>人</a:t>
            </a:r>
            <a:r>
              <a:rPr dirty="0" sz="1200">
                <a:latin typeface="宋体"/>
                <a:cs typeface="宋体"/>
              </a:rPr>
              <a:t>员提</a:t>
            </a:r>
            <a:r>
              <a:rPr dirty="0" sz="1200" spc="5">
                <a:latin typeface="宋体"/>
                <a:cs typeface="宋体"/>
              </a:rPr>
              <a:t>供</a:t>
            </a:r>
            <a:r>
              <a:rPr dirty="0" sz="1200">
                <a:latin typeface="宋体"/>
                <a:cs typeface="宋体"/>
              </a:rPr>
              <a:t>各种</a:t>
            </a:r>
            <a:r>
              <a:rPr dirty="0" sz="1200" spc="5">
                <a:latin typeface="宋体"/>
                <a:cs typeface="宋体"/>
              </a:rPr>
              <a:t>语</a:t>
            </a:r>
            <a:r>
              <a:rPr dirty="0" sz="1200">
                <a:latin typeface="宋体"/>
                <a:cs typeface="宋体"/>
              </a:rPr>
              <a:t>音 控制服务，如预订会议室或控制环境温度和光线等；</a:t>
            </a:r>
            <a:endParaRPr sz="1200">
              <a:latin typeface="宋体"/>
              <a:cs typeface="宋体"/>
            </a:endParaRPr>
          </a:p>
          <a:p>
            <a:pPr algn="just" marL="584200" marR="81915" indent="-266700">
              <a:lnSpc>
                <a:spcPct val="162500"/>
              </a:lnSpc>
              <a:buFont typeface="Wingdings"/>
              <a:buChar char=""/>
              <a:tabLst>
                <a:tab pos="546100" algn="l"/>
              </a:tabLst>
            </a:pPr>
            <a:r>
              <a:rPr dirty="0" sz="1200">
                <a:latin typeface="宋体"/>
                <a:cs typeface="宋体"/>
              </a:rPr>
              <a:t>会</a:t>
            </a:r>
            <a:r>
              <a:rPr dirty="0" sz="1200" spc="5">
                <a:latin typeface="宋体"/>
                <a:cs typeface="宋体"/>
              </a:rPr>
              <a:t>话</a:t>
            </a:r>
            <a:r>
              <a:rPr dirty="0" sz="1200">
                <a:latin typeface="宋体"/>
                <a:cs typeface="宋体"/>
              </a:rPr>
              <a:t>平台</a:t>
            </a:r>
            <a:r>
              <a:rPr dirty="0" sz="1200" spc="5">
                <a:latin typeface="宋体"/>
                <a:cs typeface="宋体"/>
              </a:rPr>
              <a:t>和</a:t>
            </a:r>
            <a:r>
              <a:rPr dirty="0" sz="1200">
                <a:latin typeface="宋体"/>
                <a:cs typeface="宋体"/>
              </a:rPr>
              <a:t>助</a:t>
            </a:r>
            <a:r>
              <a:rPr dirty="0" sz="1200" spc="5">
                <a:latin typeface="宋体"/>
                <a:cs typeface="宋体"/>
              </a:rPr>
              <a:t>手</a:t>
            </a:r>
            <a:r>
              <a:rPr dirty="0" sz="1200">
                <a:latin typeface="宋体"/>
                <a:cs typeface="宋体"/>
              </a:rPr>
              <a:t>拥有</a:t>
            </a:r>
            <a:r>
              <a:rPr dirty="0" sz="1200" spc="5">
                <a:latin typeface="宋体"/>
                <a:cs typeface="宋体"/>
              </a:rPr>
              <a:t>大</a:t>
            </a:r>
            <a:r>
              <a:rPr dirty="0" sz="1200">
                <a:latin typeface="宋体"/>
                <a:cs typeface="宋体"/>
              </a:rPr>
              <a:t>量的</a:t>
            </a:r>
            <a:r>
              <a:rPr dirty="0" sz="1200" spc="5">
                <a:latin typeface="宋体"/>
                <a:cs typeface="宋体"/>
              </a:rPr>
              <a:t>功</a:t>
            </a:r>
            <a:r>
              <a:rPr dirty="0" sz="1200">
                <a:latin typeface="宋体"/>
                <a:cs typeface="宋体"/>
              </a:rPr>
              <a:t>能。</a:t>
            </a:r>
            <a:r>
              <a:rPr dirty="0" sz="1200" spc="5">
                <a:latin typeface="宋体"/>
                <a:cs typeface="宋体"/>
              </a:rPr>
              <a:t>除</a:t>
            </a:r>
            <a:r>
              <a:rPr dirty="0" sz="1200">
                <a:latin typeface="宋体"/>
                <a:cs typeface="宋体"/>
              </a:rPr>
              <a:t>了语</a:t>
            </a:r>
            <a:r>
              <a:rPr dirty="0" sz="1200" spc="5">
                <a:latin typeface="宋体"/>
                <a:cs typeface="宋体"/>
              </a:rPr>
              <a:t>音</a:t>
            </a:r>
            <a:r>
              <a:rPr dirty="0" sz="1200">
                <a:latin typeface="宋体"/>
                <a:cs typeface="宋体"/>
              </a:rPr>
              <a:t>交</a:t>
            </a:r>
            <a:r>
              <a:rPr dirty="0" sz="1200" spc="5">
                <a:latin typeface="宋体"/>
                <a:cs typeface="宋体"/>
              </a:rPr>
              <a:t>互</a:t>
            </a:r>
            <a:r>
              <a:rPr dirty="0" sz="1200">
                <a:latin typeface="宋体"/>
                <a:cs typeface="宋体"/>
              </a:rPr>
              <a:t>之外</a:t>
            </a:r>
            <a:r>
              <a:rPr dirty="0" sz="1200" spc="5">
                <a:latin typeface="宋体"/>
                <a:cs typeface="宋体"/>
              </a:rPr>
              <a:t>，</a:t>
            </a:r>
            <a:r>
              <a:rPr dirty="0" sz="1200">
                <a:latin typeface="宋体"/>
                <a:cs typeface="宋体"/>
              </a:rPr>
              <a:t>还可</a:t>
            </a:r>
            <a:r>
              <a:rPr dirty="0" sz="1200" spc="5">
                <a:latin typeface="宋体"/>
                <a:cs typeface="宋体"/>
              </a:rPr>
              <a:t>以</a:t>
            </a:r>
            <a:r>
              <a:rPr dirty="0" sz="1200">
                <a:latin typeface="宋体"/>
                <a:cs typeface="宋体"/>
              </a:rPr>
              <a:t>进一</a:t>
            </a:r>
            <a:r>
              <a:rPr dirty="0" sz="1200" spc="5">
                <a:latin typeface="宋体"/>
                <a:cs typeface="宋体"/>
              </a:rPr>
              <a:t>步</a:t>
            </a:r>
            <a:r>
              <a:rPr dirty="0" sz="1200">
                <a:latin typeface="宋体"/>
                <a:cs typeface="宋体"/>
              </a:rPr>
              <a:t>集 成传感和交互功能</a:t>
            </a:r>
            <a:r>
              <a:rPr dirty="0" sz="1200" spc="-85">
                <a:latin typeface="宋体"/>
                <a:cs typeface="宋体"/>
              </a:rPr>
              <a:t>，</a:t>
            </a:r>
            <a:r>
              <a:rPr dirty="0" sz="1200">
                <a:latin typeface="宋体"/>
                <a:cs typeface="宋体"/>
              </a:rPr>
              <a:t>能够收集各种建筑特征的信息并改变其状态</a:t>
            </a:r>
            <a:r>
              <a:rPr dirty="0" sz="1200" spc="-85">
                <a:latin typeface="宋体"/>
                <a:cs typeface="宋体"/>
              </a:rPr>
              <a:t>，</a:t>
            </a:r>
            <a:r>
              <a:rPr dirty="0" sz="1200">
                <a:latin typeface="宋体"/>
                <a:cs typeface="宋体"/>
              </a:rPr>
              <a:t>包括 温度、光线、能源使用等</a:t>
            </a:r>
            <a:r>
              <a:rPr dirty="0" sz="1200" spc="-5">
                <a:latin typeface="Calibri"/>
                <a:cs typeface="Calibri"/>
              </a:rPr>
              <a:t>[37]</a:t>
            </a:r>
            <a:r>
              <a:rPr dirty="0" sz="1200">
                <a:latin typeface="宋体"/>
                <a:cs typeface="宋体"/>
              </a:rPr>
              <a:t>。</a:t>
            </a:r>
            <a:endParaRPr sz="1200">
              <a:latin typeface="宋体"/>
              <a:cs typeface="宋体"/>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45</a:t>
            </a:r>
          </a:p>
        </p:txBody>
      </p:sp>
      <p:sp>
        <p:nvSpPr>
          <p:cNvPr id="2" name="object 2"/>
          <p:cNvSpPr txBox="1"/>
          <p:nvPr/>
        </p:nvSpPr>
        <p:spPr>
          <a:xfrm>
            <a:off x="1130300" y="528955"/>
            <a:ext cx="5377815" cy="89611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2550" indent="304800">
              <a:lnSpc>
                <a:spcPct val="162500"/>
              </a:lnSpc>
            </a:pPr>
            <a:r>
              <a:rPr dirty="0" sz="1200" spc="10">
                <a:latin typeface="宋体"/>
                <a:cs typeface="宋体"/>
              </a:rPr>
              <a:t>随着会话平台和助手成为建筑</a:t>
            </a:r>
            <a:r>
              <a:rPr dirty="0" sz="1200" spc="0">
                <a:latin typeface="宋体"/>
                <a:cs typeface="宋体"/>
              </a:rPr>
              <a:t>的</a:t>
            </a:r>
            <a:r>
              <a:rPr dirty="0" sz="1200" spc="10">
                <a:latin typeface="宋体"/>
                <a:cs typeface="宋体"/>
              </a:rPr>
              <a:t>接口之一，楼控市场将越来越具有客户</a:t>
            </a:r>
            <a:r>
              <a:rPr dirty="0" sz="1200">
                <a:latin typeface="宋体"/>
                <a:cs typeface="宋体"/>
              </a:rPr>
              <a:t>粘 性</a:t>
            </a:r>
            <a:r>
              <a:rPr dirty="0" sz="1200" spc="-160">
                <a:latin typeface="宋体"/>
                <a:cs typeface="宋体"/>
              </a:rPr>
              <a:t>。</a:t>
            </a:r>
            <a:r>
              <a:rPr dirty="0" sz="1200">
                <a:latin typeface="宋体"/>
                <a:cs typeface="宋体"/>
              </a:rPr>
              <a:t>设备平台提供商</a:t>
            </a:r>
            <a:r>
              <a:rPr dirty="0" sz="1200" spc="-160">
                <a:latin typeface="宋体"/>
                <a:cs typeface="宋体"/>
              </a:rPr>
              <a:t>、</a:t>
            </a:r>
            <a:r>
              <a:rPr dirty="0" sz="1200">
                <a:latin typeface="宋体"/>
                <a:cs typeface="宋体"/>
              </a:rPr>
              <a:t>初创科技公司</a:t>
            </a:r>
            <a:r>
              <a:rPr dirty="0" sz="1200" spc="-160">
                <a:latin typeface="宋体"/>
                <a:cs typeface="宋体"/>
              </a:rPr>
              <a:t>、</a:t>
            </a:r>
            <a:r>
              <a:rPr dirty="0" sz="1200">
                <a:latin typeface="宋体"/>
                <a:cs typeface="宋体"/>
              </a:rPr>
              <a:t>传统设备制造商将开始争夺市场份额和生 态系统地位。</a:t>
            </a:r>
            <a:endParaRPr sz="1200">
              <a:latin typeface="宋体"/>
              <a:cs typeface="宋体"/>
            </a:endParaRPr>
          </a:p>
          <a:p>
            <a:pPr>
              <a:lnSpc>
                <a:spcPct val="100000"/>
              </a:lnSpc>
              <a:spcBef>
                <a:spcPts val="50"/>
              </a:spcBef>
            </a:pPr>
            <a:endParaRPr sz="1450">
              <a:latin typeface="Times New Roman"/>
              <a:cs typeface="Times New Roman"/>
            </a:endParaRPr>
          </a:p>
          <a:p>
            <a:pPr lvl="1" marL="372110" indent="-359410">
              <a:lnSpc>
                <a:spcPct val="100000"/>
              </a:lnSpc>
              <a:buFont typeface="Cambria"/>
              <a:buAutoNum type="arabicPeriod" startAt="10"/>
              <a:tabLst>
                <a:tab pos="372745" algn="l"/>
              </a:tabLst>
            </a:pPr>
            <a:r>
              <a:rPr dirty="0" sz="1200">
                <a:latin typeface="黑体"/>
                <a:cs typeface="黑体"/>
              </a:rPr>
              <a:t>云</a:t>
            </a:r>
            <a:r>
              <a:rPr dirty="0" sz="1200">
                <a:latin typeface="黑体"/>
                <a:cs typeface="黑体"/>
              </a:rPr>
              <a:t>计算技术</a:t>
            </a:r>
            <a:endParaRPr sz="1200">
              <a:latin typeface="黑体"/>
              <a:cs typeface="黑体"/>
            </a:endParaRPr>
          </a:p>
          <a:p>
            <a:pPr lvl="1">
              <a:lnSpc>
                <a:spcPct val="100000"/>
              </a:lnSpc>
              <a:spcBef>
                <a:spcPts val="55"/>
              </a:spcBef>
              <a:buFont typeface="Cambria"/>
              <a:buAutoNum type="arabicPeriod" startAt="10"/>
            </a:pPr>
            <a:endParaRPr sz="1100">
              <a:latin typeface="Times New Roman"/>
              <a:cs typeface="Times New Roman"/>
            </a:endParaRPr>
          </a:p>
          <a:p>
            <a:pPr lvl="2" marL="744220" indent="-462280">
              <a:lnSpc>
                <a:spcPct val="100000"/>
              </a:lnSpc>
              <a:buFont typeface="Calibri"/>
              <a:buAutoNum type="arabicPeriod"/>
              <a:tabLst>
                <a:tab pos="744220" algn="l"/>
              </a:tabLst>
            </a:pPr>
            <a:r>
              <a:rPr dirty="0" sz="1200">
                <a:latin typeface="黑体"/>
                <a:cs typeface="黑体"/>
              </a:rPr>
              <a:t>云</a:t>
            </a:r>
            <a:r>
              <a:rPr dirty="0" sz="1200">
                <a:latin typeface="黑体"/>
                <a:cs typeface="黑体"/>
              </a:rPr>
              <a:t>计算技术概述及发展现状</a:t>
            </a:r>
            <a:endParaRPr sz="1200">
              <a:latin typeface="黑体"/>
              <a:cs typeface="黑体"/>
            </a:endParaRPr>
          </a:p>
          <a:p>
            <a:pPr marL="12700" marR="22860" indent="304800">
              <a:lnSpc>
                <a:spcPct val="162500"/>
              </a:lnSpc>
              <a:spcBef>
                <a:spcPts val="385"/>
              </a:spcBef>
            </a:pPr>
            <a:r>
              <a:rPr dirty="0" sz="1200">
                <a:latin typeface="宋体"/>
                <a:cs typeface="宋体"/>
              </a:rPr>
              <a:t>云计算是一种可以利用网络进行按需动态分配公共资源</a:t>
            </a:r>
            <a:r>
              <a:rPr dirty="0" sz="1200" spc="-240">
                <a:latin typeface="宋体"/>
                <a:cs typeface="宋体"/>
              </a:rPr>
              <a:t>池</a:t>
            </a:r>
            <a:r>
              <a:rPr dirty="0" sz="1200">
                <a:latin typeface="宋体"/>
                <a:cs typeface="宋体"/>
              </a:rPr>
              <a:t>（如存储器</a:t>
            </a:r>
            <a:r>
              <a:rPr dirty="0" sz="1200" spc="-229">
                <a:latin typeface="宋体"/>
                <a:cs typeface="宋体"/>
              </a:rPr>
              <a:t>、</a:t>
            </a:r>
            <a:r>
              <a:rPr dirty="0" sz="1200">
                <a:latin typeface="宋体"/>
                <a:cs typeface="宋体"/>
              </a:rPr>
              <a:t>服务 器、计算设施等）的计算模式，它是分布式计算、并行计算和网格计算的发展。 而计算机资源服务化是云计算的重要表现形式</a:t>
            </a:r>
            <a:r>
              <a:rPr dirty="0" sz="1200" spc="-470">
                <a:latin typeface="宋体"/>
                <a:cs typeface="宋体"/>
              </a:rPr>
              <a:t>，</a:t>
            </a:r>
            <a:r>
              <a:rPr dirty="0" sz="1200">
                <a:latin typeface="宋体"/>
                <a:cs typeface="宋体"/>
              </a:rPr>
              <a:t>主要为用户提供基于虚拟化技术 的按需服务，其中主要包括基础设施服务、平台服务和软件服务。</a:t>
            </a:r>
            <a:endParaRPr sz="1200">
              <a:latin typeface="宋体"/>
              <a:cs typeface="宋体"/>
            </a:endParaRPr>
          </a:p>
          <a:p>
            <a:pPr marL="12700" marR="82550" indent="304800">
              <a:lnSpc>
                <a:spcPct val="162500"/>
              </a:lnSpc>
            </a:pPr>
            <a:r>
              <a:rPr dirty="0" sz="1200">
                <a:latin typeface="宋体"/>
                <a:cs typeface="宋体"/>
              </a:rPr>
              <a:t>云计算技术的关键技术有虚拟化技术</a:t>
            </a:r>
            <a:r>
              <a:rPr dirty="0" sz="1200" spc="-160">
                <a:latin typeface="宋体"/>
                <a:cs typeface="宋体"/>
              </a:rPr>
              <a:t>、</a:t>
            </a:r>
            <a:r>
              <a:rPr dirty="0" sz="1200">
                <a:latin typeface="宋体"/>
                <a:cs typeface="宋体"/>
              </a:rPr>
              <a:t>数据存储技术</a:t>
            </a:r>
            <a:r>
              <a:rPr dirty="0" sz="1200" spc="-160">
                <a:latin typeface="宋体"/>
                <a:cs typeface="宋体"/>
              </a:rPr>
              <a:t>、</a:t>
            </a:r>
            <a:r>
              <a:rPr dirty="0" sz="1200">
                <a:latin typeface="宋体"/>
                <a:cs typeface="宋体"/>
              </a:rPr>
              <a:t>数据管理技</a:t>
            </a:r>
            <a:r>
              <a:rPr dirty="0" sz="1200" spc="5">
                <a:latin typeface="宋体"/>
                <a:cs typeface="宋体"/>
              </a:rPr>
              <a:t>术</a:t>
            </a:r>
            <a:r>
              <a:rPr dirty="0" sz="1200" spc="-170">
                <a:latin typeface="宋体"/>
                <a:cs typeface="宋体"/>
              </a:rPr>
              <a:t>、</a:t>
            </a:r>
            <a:r>
              <a:rPr dirty="0" sz="1200">
                <a:latin typeface="宋体"/>
                <a:cs typeface="宋体"/>
              </a:rPr>
              <a:t>编程 模型和云安全技术</a:t>
            </a:r>
            <a:r>
              <a:rPr dirty="0" sz="1200" spc="-5">
                <a:latin typeface="Calibri"/>
                <a:cs typeface="Calibri"/>
              </a:rPr>
              <a:t>[38]</a:t>
            </a:r>
            <a:r>
              <a:rPr dirty="0" sz="1200">
                <a:latin typeface="宋体"/>
                <a:cs typeface="宋体"/>
              </a:rPr>
              <a:t>。</a:t>
            </a:r>
            <a:endParaRPr sz="1200">
              <a:latin typeface="宋体"/>
              <a:cs typeface="宋体"/>
            </a:endParaRPr>
          </a:p>
          <a:p>
            <a:pPr marL="12700" marR="5080" indent="304800">
              <a:lnSpc>
                <a:spcPct val="162500"/>
              </a:lnSpc>
            </a:pPr>
            <a:r>
              <a:rPr dirty="0" sz="1200">
                <a:latin typeface="宋体"/>
                <a:cs typeface="宋体"/>
              </a:rPr>
              <a:t>目前来讲</a:t>
            </a:r>
            <a:r>
              <a:rPr dirty="0" sz="1200" spc="-240">
                <a:latin typeface="宋体"/>
                <a:cs typeface="宋体"/>
              </a:rPr>
              <a:t>，</a:t>
            </a:r>
            <a:r>
              <a:rPr dirty="0" sz="1200">
                <a:latin typeface="宋体"/>
                <a:cs typeface="宋体"/>
              </a:rPr>
              <a:t>云计算技术的发展应用已经比较广泛</a:t>
            </a:r>
            <a:r>
              <a:rPr dirty="0" sz="1200" spc="-229">
                <a:latin typeface="宋体"/>
                <a:cs typeface="宋体"/>
              </a:rPr>
              <a:t>。</a:t>
            </a:r>
            <a:r>
              <a:rPr dirty="0" sz="1200">
                <a:latin typeface="宋体"/>
                <a:cs typeface="宋体"/>
              </a:rPr>
              <a:t>云技术较早应用于工业领 域</a:t>
            </a:r>
            <a:r>
              <a:rPr dirty="0" sz="1200" spc="-580">
                <a:latin typeface="宋体"/>
                <a:cs typeface="宋体"/>
              </a:rPr>
              <a:t>，</a:t>
            </a:r>
            <a:r>
              <a:rPr dirty="0" sz="1200">
                <a:latin typeface="宋体"/>
                <a:cs typeface="宋体"/>
              </a:rPr>
              <a:t>如</a:t>
            </a:r>
            <a:r>
              <a:rPr dirty="0" sz="1200" spc="-300">
                <a:latin typeface="宋体"/>
                <a:cs typeface="宋体"/>
              </a:rPr>
              <a:t> </a:t>
            </a:r>
            <a:r>
              <a:rPr dirty="0" sz="1200" spc="-5">
                <a:latin typeface="Calibri"/>
                <a:cs typeface="Calibri"/>
              </a:rPr>
              <a:t>Google</a:t>
            </a:r>
            <a:r>
              <a:rPr dirty="0" sz="1200" spc="25">
                <a:latin typeface="Calibri"/>
                <a:cs typeface="Calibri"/>
              </a:rPr>
              <a:t> </a:t>
            </a:r>
            <a:r>
              <a:rPr dirty="0" sz="1200">
                <a:latin typeface="宋体"/>
                <a:cs typeface="宋体"/>
              </a:rPr>
              <a:t>公</a:t>
            </a:r>
            <a:r>
              <a:rPr dirty="0" sz="1200" spc="0">
                <a:latin typeface="宋体"/>
                <a:cs typeface="宋体"/>
              </a:rPr>
              <a:t>司</a:t>
            </a:r>
            <a:r>
              <a:rPr dirty="0" sz="1200">
                <a:latin typeface="宋体"/>
                <a:cs typeface="宋体"/>
              </a:rPr>
              <a:t>的</a:t>
            </a:r>
            <a:r>
              <a:rPr dirty="0" sz="1200" spc="-300">
                <a:latin typeface="宋体"/>
                <a:cs typeface="宋体"/>
              </a:rPr>
              <a:t> </a:t>
            </a:r>
            <a:r>
              <a:rPr dirty="0" sz="1200">
                <a:latin typeface="Calibri"/>
                <a:cs typeface="Calibri"/>
              </a:rPr>
              <a:t>Map</a:t>
            </a:r>
            <a:r>
              <a:rPr dirty="0" sz="1200" spc="-5">
                <a:latin typeface="Calibri"/>
                <a:cs typeface="Calibri"/>
              </a:rPr>
              <a:t> </a:t>
            </a:r>
            <a:r>
              <a:rPr dirty="0" sz="1200" spc="-10">
                <a:latin typeface="Calibri"/>
                <a:cs typeface="Calibri"/>
              </a:rPr>
              <a:t>Reduce</a:t>
            </a:r>
            <a:r>
              <a:rPr dirty="0" sz="1200" spc="-580">
                <a:latin typeface="宋体"/>
                <a:cs typeface="宋体"/>
              </a:rPr>
              <a:t>、</a:t>
            </a:r>
            <a:r>
              <a:rPr dirty="0" sz="1200" spc="-5">
                <a:latin typeface="Calibri"/>
                <a:cs typeface="Calibri"/>
              </a:rPr>
              <a:t>API</a:t>
            </a:r>
            <a:r>
              <a:rPr dirty="0" sz="1200" spc="-580">
                <a:latin typeface="宋体"/>
                <a:cs typeface="宋体"/>
              </a:rPr>
              <a:t>、</a:t>
            </a:r>
            <a:r>
              <a:rPr dirty="0" sz="1200" spc="-10">
                <a:latin typeface="Calibri"/>
                <a:cs typeface="Calibri"/>
              </a:rPr>
              <a:t>GFS</a:t>
            </a:r>
            <a:r>
              <a:rPr dirty="0" sz="1200" spc="25">
                <a:latin typeface="Calibri"/>
                <a:cs typeface="Calibri"/>
              </a:rPr>
              <a:t> </a:t>
            </a:r>
            <a:r>
              <a:rPr dirty="0" sz="1200">
                <a:latin typeface="宋体"/>
                <a:cs typeface="宋体"/>
              </a:rPr>
              <a:t>等</a:t>
            </a:r>
            <a:r>
              <a:rPr dirty="0" sz="1200" spc="0">
                <a:latin typeface="宋体"/>
                <a:cs typeface="宋体"/>
              </a:rPr>
              <a:t>技</a:t>
            </a:r>
            <a:r>
              <a:rPr dirty="0" sz="1200">
                <a:latin typeface="宋体"/>
                <a:cs typeface="宋体"/>
              </a:rPr>
              <a:t>术</a:t>
            </a:r>
            <a:r>
              <a:rPr dirty="0" sz="1200" spc="-150">
                <a:latin typeface="宋体"/>
                <a:cs typeface="宋体"/>
              </a:rPr>
              <a:t>，</a:t>
            </a:r>
            <a:r>
              <a:rPr dirty="0" sz="1200" spc="-150">
                <a:latin typeface="Calibri"/>
                <a:cs typeface="Calibri"/>
              </a:rPr>
              <a:t>IBM</a:t>
            </a:r>
            <a:r>
              <a:rPr dirty="0" sz="1200" spc="-90">
                <a:latin typeface="Calibri"/>
                <a:cs typeface="Calibri"/>
              </a:rPr>
              <a:t> </a:t>
            </a:r>
            <a:r>
              <a:rPr dirty="0" sz="1200">
                <a:latin typeface="宋体"/>
                <a:cs typeface="宋体"/>
              </a:rPr>
              <a:t>的</a:t>
            </a:r>
            <a:r>
              <a:rPr dirty="0" sz="1200" spc="0">
                <a:latin typeface="宋体"/>
                <a:cs typeface="宋体"/>
              </a:rPr>
              <a:t>蓝</a:t>
            </a:r>
            <a:r>
              <a:rPr dirty="0" sz="1200">
                <a:latin typeface="宋体"/>
                <a:cs typeface="宋体"/>
              </a:rPr>
              <a:t>云计</a:t>
            </a:r>
            <a:r>
              <a:rPr dirty="0" sz="1200" spc="0">
                <a:latin typeface="宋体"/>
                <a:cs typeface="宋体"/>
              </a:rPr>
              <a:t>算</a:t>
            </a:r>
            <a:r>
              <a:rPr dirty="0" sz="1200">
                <a:latin typeface="宋体"/>
                <a:cs typeface="宋体"/>
              </a:rPr>
              <a:t>平</a:t>
            </a:r>
            <a:r>
              <a:rPr dirty="0" sz="1200" spc="-5">
                <a:latin typeface="宋体"/>
                <a:cs typeface="宋体"/>
              </a:rPr>
              <a:t>台</a:t>
            </a:r>
            <a:r>
              <a:rPr dirty="0" sz="1200" spc="-90">
                <a:latin typeface="宋体"/>
                <a:cs typeface="宋体"/>
              </a:rPr>
              <a:t>，</a:t>
            </a:r>
            <a:r>
              <a:rPr dirty="0" sz="1200" spc="-90">
                <a:latin typeface="Calibri"/>
                <a:cs typeface="Calibri"/>
              </a:rPr>
              <a:t>Amazon  </a:t>
            </a:r>
            <a:r>
              <a:rPr dirty="0" sz="1200" spc="0">
                <a:latin typeface="宋体"/>
                <a:cs typeface="宋体"/>
              </a:rPr>
              <a:t>的弹性</a:t>
            </a:r>
            <a:r>
              <a:rPr dirty="0" sz="1200" spc="10">
                <a:latin typeface="宋体"/>
                <a:cs typeface="宋体"/>
              </a:rPr>
              <a:t>计</a:t>
            </a:r>
            <a:r>
              <a:rPr dirty="0" sz="1200" spc="0">
                <a:latin typeface="宋体"/>
                <a:cs typeface="宋体"/>
              </a:rPr>
              <a:t>算云，而微软等</a:t>
            </a:r>
            <a:r>
              <a:rPr dirty="0" sz="1200" spc="10">
                <a:latin typeface="宋体"/>
                <a:cs typeface="宋体"/>
              </a:rPr>
              <a:t>其</a:t>
            </a:r>
            <a:r>
              <a:rPr dirty="0" sz="1200" spc="0">
                <a:latin typeface="宋体"/>
                <a:cs typeface="宋体"/>
              </a:rPr>
              <a:t>他国际大</a:t>
            </a:r>
            <a:r>
              <a:rPr dirty="0" sz="1200">
                <a:latin typeface="宋体"/>
                <a:cs typeface="宋体"/>
              </a:rPr>
              <a:t>型</a:t>
            </a:r>
            <a:r>
              <a:rPr dirty="0" sz="1200" spc="-280">
                <a:latin typeface="宋体"/>
                <a:cs typeface="宋体"/>
              </a:rPr>
              <a:t> </a:t>
            </a:r>
            <a:r>
              <a:rPr dirty="0" sz="1200" spc="-5">
                <a:latin typeface="Calibri"/>
                <a:cs typeface="Calibri"/>
              </a:rPr>
              <a:t>IT</a:t>
            </a:r>
            <a:r>
              <a:rPr dirty="0" sz="1200" spc="50">
                <a:latin typeface="Calibri"/>
                <a:cs typeface="Calibri"/>
              </a:rPr>
              <a:t> </a:t>
            </a:r>
            <a:r>
              <a:rPr dirty="0" sz="1200" spc="0">
                <a:latin typeface="宋体"/>
                <a:cs typeface="宋体"/>
              </a:rPr>
              <a:t>公司现</a:t>
            </a:r>
            <a:r>
              <a:rPr dirty="0" sz="1200" spc="10">
                <a:latin typeface="宋体"/>
                <a:cs typeface="宋体"/>
              </a:rPr>
              <a:t>在</a:t>
            </a:r>
            <a:r>
              <a:rPr dirty="0" sz="1200" spc="0">
                <a:latin typeface="宋体"/>
                <a:cs typeface="宋体"/>
              </a:rPr>
              <a:t>也已纷纷建立并</a:t>
            </a:r>
            <a:r>
              <a:rPr dirty="0" sz="1200" spc="10">
                <a:latin typeface="宋体"/>
                <a:cs typeface="宋体"/>
              </a:rPr>
              <a:t>对</a:t>
            </a:r>
            <a:r>
              <a:rPr dirty="0" sz="1200" spc="0">
                <a:latin typeface="宋体"/>
                <a:cs typeface="宋体"/>
              </a:rPr>
              <a:t>外提供</a:t>
            </a:r>
            <a:r>
              <a:rPr dirty="0" sz="1200">
                <a:latin typeface="宋体"/>
                <a:cs typeface="宋体"/>
              </a:rPr>
              <a:t>云 计算服务</a:t>
            </a:r>
            <a:r>
              <a:rPr dirty="0" sz="1200" spc="-360">
                <a:latin typeface="宋体"/>
                <a:cs typeface="宋体"/>
              </a:rPr>
              <a:t>。</a:t>
            </a:r>
            <a:r>
              <a:rPr dirty="0" sz="1200">
                <a:latin typeface="宋体"/>
                <a:cs typeface="宋体"/>
              </a:rPr>
              <a:t>学术领域一直认为云计算技术能够提供搜</a:t>
            </a:r>
            <a:r>
              <a:rPr dirty="0" sz="1200" spc="5">
                <a:latin typeface="宋体"/>
                <a:cs typeface="宋体"/>
              </a:rPr>
              <a:t>索</a:t>
            </a:r>
            <a:r>
              <a:rPr dirty="0" sz="1200" spc="-365">
                <a:latin typeface="宋体"/>
                <a:cs typeface="宋体"/>
              </a:rPr>
              <a:t>、</a:t>
            </a:r>
            <a:r>
              <a:rPr dirty="0" sz="1200">
                <a:latin typeface="宋体"/>
                <a:cs typeface="宋体"/>
              </a:rPr>
              <a:t>开放式协作</a:t>
            </a:r>
            <a:r>
              <a:rPr dirty="0" sz="1200" spc="-360">
                <a:latin typeface="宋体"/>
                <a:cs typeface="宋体"/>
              </a:rPr>
              <a:t>、</a:t>
            </a:r>
            <a:r>
              <a:rPr dirty="0" sz="1200">
                <a:latin typeface="宋体"/>
                <a:cs typeface="宋体"/>
              </a:rPr>
              <a:t>社会网</a:t>
            </a:r>
            <a:r>
              <a:rPr dirty="0" sz="1200" spc="5">
                <a:latin typeface="宋体"/>
                <a:cs typeface="宋体"/>
              </a:rPr>
              <a:t>络</a:t>
            </a:r>
            <a:r>
              <a:rPr dirty="0" sz="1200">
                <a:latin typeface="宋体"/>
                <a:cs typeface="宋体"/>
              </a:rPr>
              <a:t>、 </a:t>
            </a:r>
            <a:r>
              <a:rPr dirty="0" sz="1200" spc="10">
                <a:latin typeface="宋体"/>
                <a:cs typeface="宋体"/>
              </a:rPr>
              <a:t>移动商</a:t>
            </a:r>
            <a:r>
              <a:rPr dirty="0" sz="1200" spc="0">
                <a:latin typeface="宋体"/>
                <a:cs typeface="宋体"/>
              </a:rPr>
              <a:t>务</a:t>
            </a:r>
            <a:r>
              <a:rPr dirty="0" sz="1200" spc="10">
                <a:latin typeface="宋体"/>
                <a:cs typeface="宋体"/>
              </a:rPr>
              <a:t>等服务，清</a:t>
            </a:r>
            <a:r>
              <a:rPr dirty="0" sz="1200" spc="0">
                <a:latin typeface="宋体"/>
                <a:cs typeface="宋体"/>
              </a:rPr>
              <a:t>华</a:t>
            </a:r>
            <a:r>
              <a:rPr dirty="0" sz="1200" spc="10">
                <a:latin typeface="宋体"/>
                <a:cs typeface="宋体"/>
              </a:rPr>
              <a:t>大学的透明</a:t>
            </a:r>
            <a:r>
              <a:rPr dirty="0" sz="1200" spc="0">
                <a:latin typeface="宋体"/>
                <a:cs typeface="宋体"/>
              </a:rPr>
              <a:t>计</a:t>
            </a:r>
            <a:r>
              <a:rPr dirty="0" sz="1200" spc="10">
                <a:latin typeface="宋体"/>
                <a:cs typeface="宋体"/>
              </a:rPr>
              <a:t>算平台是国内</a:t>
            </a:r>
            <a:r>
              <a:rPr dirty="0" sz="1200" spc="0">
                <a:latin typeface="宋体"/>
                <a:cs typeface="宋体"/>
              </a:rPr>
              <a:t>相</a:t>
            </a:r>
            <a:r>
              <a:rPr dirty="0" sz="1200" spc="10">
                <a:latin typeface="宋体"/>
                <a:cs typeface="宋体"/>
              </a:rPr>
              <a:t>对早的较成</a:t>
            </a:r>
            <a:r>
              <a:rPr dirty="0" sz="1200" spc="0">
                <a:latin typeface="宋体"/>
                <a:cs typeface="宋体"/>
              </a:rPr>
              <a:t>熟</a:t>
            </a:r>
            <a:r>
              <a:rPr dirty="0" sz="1200" spc="10">
                <a:latin typeface="宋体"/>
                <a:cs typeface="宋体"/>
              </a:rPr>
              <a:t>的云计算</a:t>
            </a:r>
            <a:r>
              <a:rPr dirty="0" sz="1200">
                <a:latin typeface="宋体"/>
                <a:cs typeface="宋体"/>
              </a:rPr>
              <a:t>平 台。</a:t>
            </a:r>
            <a:endParaRPr sz="1200">
              <a:latin typeface="宋体"/>
              <a:cs typeface="宋体"/>
            </a:endParaRPr>
          </a:p>
          <a:p>
            <a:pPr>
              <a:lnSpc>
                <a:spcPct val="100000"/>
              </a:lnSpc>
              <a:spcBef>
                <a:spcPts val="30"/>
              </a:spcBef>
            </a:pPr>
            <a:endParaRPr sz="1100">
              <a:latin typeface="Times New Roman"/>
              <a:cs typeface="Times New Roman"/>
            </a:endParaRPr>
          </a:p>
          <a:p>
            <a:pPr lvl="2" marL="744220" indent="-462280">
              <a:lnSpc>
                <a:spcPct val="100000"/>
              </a:lnSpc>
              <a:buFont typeface="Calibri"/>
              <a:buAutoNum type="arabicPeriod" startAt="2"/>
              <a:tabLst>
                <a:tab pos="744220" algn="l"/>
              </a:tabLst>
            </a:pPr>
            <a:r>
              <a:rPr dirty="0" sz="1200">
                <a:latin typeface="黑体"/>
                <a:cs typeface="黑体"/>
              </a:rPr>
              <a:t>云</a:t>
            </a:r>
            <a:r>
              <a:rPr dirty="0" sz="1200">
                <a:latin typeface="黑体"/>
                <a:cs typeface="黑体"/>
              </a:rPr>
              <a:t>计算技术在智慧建筑中的应用</a:t>
            </a:r>
            <a:endParaRPr sz="1200">
              <a:latin typeface="黑体"/>
              <a:cs typeface="黑体"/>
            </a:endParaRPr>
          </a:p>
          <a:p>
            <a:pPr>
              <a:lnSpc>
                <a:spcPct val="100000"/>
              </a:lnSpc>
              <a:spcBef>
                <a:spcPts val="20"/>
              </a:spcBef>
            </a:pPr>
            <a:endParaRPr sz="1100">
              <a:latin typeface="Times New Roman"/>
              <a:cs typeface="Times New Roman"/>
            </a:endParaRPr>
          </a:p>
          <a:p>
            <a:pPr marL="317500">
              <a:lnSpc>
                <a:spcPct val="100000"/>
              </a:lnSpc>
            </a:pPr>
            <a:r>
              <a:rPr dirty="0" sz="1200" spc="10">
                <a:latin typeface="宋体"/>
                <a:cs typeface="宋体"/>
              </a:rPr>
              <a:t>智慧建筑这种新的建筑形态，</a:t>
            </a:r>
            <a:r>
              <a:rPr dirty="0" sz="1200" spc="0">
                <a:latin typeface="宋体"/>
                <a:cs typeface="宋体"/>
              </a:rPr>
              <a:t>集</a:t>
            </a:r>
            <a:r>
              <a:rPr dirty="0" sz="1200" spc="10">
                <a:latin typeface="宋体"/>
                <a:cs typeface="宋体"/>
              </a:rPr>
              <a:t>合了物联网、移动互联网、建筑信息模</a:t>
            </a:r>
            <a:r>
              <a:rPr dirty="0" sz="1200">
                <a:latin typeface="宋体"/>
                <a:cs typeface="宋体"/>
              </a:rPr>
              <a:t>型</a:t>
            </a:r>
            <a:endParaRPr sz="1200">
              <a:latin typeface="宋体"/>
              <a:cs typeface="宋体"/>
            </a:endParaRPr>
          </a:p>
          <a:p>
            <a:pPr marL="12700" marR="18415">
              <a:lnSpc>
                <a:spcPct val="162500"/>
              </a:lnSpc>
            </a:pPr>
            <a:r>
              <a:rPr dirty="0" sz="1200">
                <a:latin typeface="宋体"/>
                <a:cs typeface="宋体"/>
              </a:rPr>
              <a:t>（</a:t>
            </a:r>
            <a:r>
              <a:rPr dirty="0" sz="1200" spc="-5">
                <a:latin typeface="Calibri"/>
                <a:cs typeface="Calibri"/>
              </a:rPr>
              <a:t>BI</a:t>
            </a:r>
            <a:r>
              <a:rPr dirty="0" sz="1200" spc="0">
                <a:latin typeface="Calibri"/>
                <a:cs typeface="Calibri"/>
              </a:rPr>
              <a:t>M</a:t>
            </a:r>
            <a:r>
              <a:rPr dirty="0" sz="1200" spc="-600">
                <a:latin typeface="宋体"/>
                <a:cs typeface="宋体"/>
              </a:rPr>
              <a:t>）</a:t>
            </a:r>
            <a:r>
              <a:rPr dirty="0" sz="1200">
                <a:latin typeface="宋体"/>
                <a:cs typeface="宋体"/>
              </a:rPr>
              <a:t>、射频识别技术（</a:t>
            </a:r>
            <a:r>
              <a:rPr dirty="0" sz="1200" spc="-5">
                <a:latin typeface="Calibri"/>
                <a:cs typeface="Calibri"/>
              </a:rPr>
              <a:t>R</a:t>
            </a:r>
            <a:r>
              <a:rPr dirty="0" sz="1200">
                <a:latin typeface="Calibri"/>
                <a:cs typeface="Calibri"/>
              </a:rPr>
              <a:t>F</a:t>
            </a:r>
            <a:r>
              <a:rPr dirty="0" sz="1200" spc="-5">
                <a:latin typeface="Calibri"/>
                <a:cs typeface="Calibri"/>
              </a:rPr>
              <a:t>I</a:t>
            </a:r>
            <a:r>
              <a:rPr dirty="0" sz="1200" spc="0">
                <a:latin typeface="Calibri"/>
                <a:cs typeface="Calibri"/>
              </a:rPr>
              <a:t>D</a:t>
            </a:r>
            <a:r>
              <a:rPr dirty="0" sz="1200">
                <a:latin typeface="宋体"/>
                <a:cs typeface="宋体"/>
              </a:rPr>
              <a:t>）等众多设备与技术，这也就</a:t>
            </a:r>
            <a:r>
              <a:rPr dirty="0" sz="1200" spc="5">
                <a:latin typeface="宋体"/>
                <a:cs typeface="宋体"/>
              </a:rPr>
              <a:t>使</a:t>
            </a:r>
            <a:r>
              <a:rPr dirty="0" sz="1200">
                <a:latin typeface="宋体"/>
                <a:cs typeface="宋体"/>
              </a:rPr>
              <a:t>得数据迅速膨</a:t>
            </a:r>
            <a:r>
              <a:rPr dirty="0" sz="1200" spc="-5">
                <a:latin typeface="宋体"/>
                <a:cs typeface="宋体"/>
              </a:rPr>
              <a:t>胀</a:t>
            </a:r>
            <a:r>
              <a:rPr dirty="0" sz="1200">
                <a:latin typeface="宋体"/>
                <a:cs typeface="宋体"/>
              </a:rPr>
              <a:t>， 信息处理难度与能耗都会大大增加</a:t>
            </a:r>
            <a:r>
              <a:rPr dirty="0" sz="1200" spc="-470">
                <a:latin typeface="宋体"/>
                <a:cs typeface="宋体"/>
              </a:rPr>
              <a:t>。</a:t>
            </a:r>
            <a:r>
              <a:rPr dirty="0" sz="1200">
                <a:latin typeface="宋体"/>
                <a:cs typeface="宋体"/>
              </a:rPr>
              <a:t>而云计算可以借助网络平台集中管理大量公 共资源</a:t>
            </a:r>
            <a:r>
              <a:rPr dirty="0" sz="1200" spc="-160">
                <a:latin typeface="宋体"/>
                <a:cs typeface="宋体"/>
              </a:rPr>
              <a:t>，</a:t>
            </a:r>
            <a:r>
              <a:rPr dirty="0" sz="1200">
                <a:latin typeface="宋体"/>
                <a:cs typeface="宋体"/>
              </a:rPr>
              <a:t>根据需求合理地分配服务资源</a:t>
            </a:r>
            <a:r>
              <a:rPr dirty="0" sz="1200" spc="-160">
                <a:latin typeface="宋体"/>
                <a:cs typeface="宋体"/>
              </a:rPr>
              <a:t>，</a:t>
            </a:r>
            <a:r>
              <a:rPr dirty="0" sz="1200">
                <a:latin typeface="宋体"/>
                <a:cs typeface="宋体"/>
              </a:rPr>
              <a:t>充分提高设备的利用率</a:t>
            </a:r>
            <a:r>
              <a:rPr dirty="0" sz="1200" spc="-160">
                <a:latin typeface="宋体"/>
                <a:cs typeface="宋体"/>
              </a:rPr>
              <a:t>，</a:t>
            </a:r>
            <a:r>
              <a:rPr dirty="0" sz="1200">
                <a:latin typeface="宋体"/>
                <a:cs typeface="宋体"/>
              </a:rPr>
              <a:t>妥善处理信息 的同时也能降低系统能耗。所以，云计算是智慧建筑中十分重要的一环。</a:t>
            </a:r>
            <a:endParaRPr sz="1200">
              <a:latin typeface="宋体"/>
              <a:cs typeface="宋体"/>
            </a:endParaRPr>
          </a:p>
          <a:p>
            <a:pPr algn="just" marL="12700" marR="82550" indent="304800">
              <a:lnSpc>
                <a:spcPct val="162500"/>
              </a:lnSpc>
            </a:pPr>
            <a:r>
              <a:rPr dirty="0" sz="1200">
                <a:latin typeface="宋体"/>
                <a:cs typeface="宋体"/>
              </a:rPr>
              <a:t>在智慧建筑中</a:t>
            </a:r>
            <a:r>
              <a:rPr dirty="0" sz="1200" spc="-160">
                <a:latin typeface="宋体"/>
                <a:cs typeface="宋体"/>
              </a:rPr>
              <a:t>，</a:t>
            </a:r>
            <a:r>
              <a:rPr dirty="0" sz="1200">
                <a:latin typeface="宋体"/>
                <a:cs typeface="宋体"/>
              </a:rPr>
              <a:t>每个设备</a:t>
            </a:r>
            <a:r>
              <a:rPr dirty="0" sz="1200" spc="-160">
                <a:latin typeface="宋体"/>
                <a:cs typeface="宋体"/>
              </a:rPr>
              <a:t>、</a:t>
            </a:r>
            <a:r>
              <a:rPr dirty="0" sz="1200">
                <a:latin typeface="宋体"/>
                <a:cs typeface="宋体"/>
              </a:rPr>
              <a:t>网络采集的信息量都十分巨大</a:t>
            </a:r>
            <a:r>
              <a:rPr dirty="0" sz="1200" spc="-160">
                <a:latin typeface="宋体"/>
                <a:cs typeface="宋体"/>
              </a:rPr>
              <a:t>。</a:t>
            </a:r>
            <a:r>
              <a:rPr dirty="0" sz="1200">
                <a:latin typeface="宋体"/>
                <a:cs typeface="宋体"/>
              </a:rPr>
              <a:t>而随着智慧建筑 的不断进步</a:t>
            </a:r>
            <a:r>
              <a:rPr dirty="0" sz="1200" spc="-120">
                <a:latin typeface="宋体"/>
                <a:cs typeface="宋体"/>
              </a:rPr>
              <a:t>，</a:t>
            </a:r>
            <a:r>
              <a:rPr dirty="0" sz="1200">
                <a:latin typeface="宋体"/>
                <a:cs typeface="宋体"/>
              </a:rPr>
              <a:t>传感器</a:t>
            </a:r>
            <a:r>
              <a:rPr dirty="0" sz="1200" spc="-120">
                <a:latin typeface="宋体"/>
                <a:cs typeface="宋体"/>
              </a:rPr>
              <a:t>、</a:t>
            </a:r>
            <a:r>
              <a:rPr dirty="0" sz="1200">
                <a:latin typeface="宋体"/>
                <a:cs typeface="宋体"/>
              </a:rPr>
              <a:t>数据采集设备会进一步增</a:t>
            </a:r>
            <a:r>
              <a:rPr dirty="0" sz="1200" spc="5">
                <a:latin typeface="宋体"/>
                <a:cs typeface="宋体"/>
              </a:rPr>
              <a:t>多</a:t>
            </a:r>
            <a:r>
              <a:rPr dirty="0" sz="1200" spc="-120">
                <a:latin typeface="宋体"/>
                <a:cs typeface="宋体"/>
              </a:rPr>
              <a:t>，</a:t>
            </a:r>
            <a:r>
              <a:rPr dirty="0" sz="1200">
                <a:latin typeface="宋体"/>
                <a:cs typeface="宋体"/>
              </a:rPr>
              <a:t>数据量也会进一步加大</a:t>
            </a:r>
            <a:r>
              <a:rPr dirty="0" sz="1200" spc="-125">
                <a:latin typeface="宋体"/>
                <a:cs typeface="宋体"/>
              </a:rPr>
              <a:t>。</a:t>
            </a:r>
            <a:r>
              <a:rPr dirty="0" sz="1200">
                <a:latin typeface="宋体"/>
                <a:cs typeface="宋体"/>
              </a:rPr>
              <a:t>而 这些数据本身还需要加工处理</a:t>
            </a:r>
            <a:r>
              <a:rPr dirty="0" sz="1200" spc="-160">
                <a:latin typeface="宋体"/>
                <a:cs typeface="宋体"/>
              </a:rPr>
              <a:t>，</a:t>
            </a:r>
            <a:r>
              <a:rPr dirty="0" sz="1200">
                <a:latin typeface="宋体"/>
                <a:cs typeface="宋体"/>
              </a:rPr>
              <a:t>导致普通的计算方式很难处理</a:t>
            </a:r>
            <a:r>
              <a:rPr dirty="0" sz="1200" spc="-160">
                <a:latin typeface="宋体"/>
                <a:cs typeface="宋体"/>
              </a:rPr>
              <a:t>。</a:t>
            </a:r>
            <a:r>
              <a:rPr dirty="0" sz="1200">
                <a:latin typeface="宋体"/>
                <a:cs typeface="宋体"/>
              </a:rPr>
              <a:t>所</a:t>
            </a:r>
            <a:r>
              <a:rPr dirty="0" sz="1200" spc="5">
                <a:latin typeface="宋体"/>
                <a:cs typeface="宋体"/>
              </a:rPr>
              <a:t>以</a:t>
            </a:r>
            <a:r>
              <a:rPr dirty="0" sz="1200" spc="-170">
                <a:latin typeface="宋体"/>
                <a:cs typeface="宋体"/>
              </a:rPr>
              <a:t>，</a:t>
            </a:r>
            <a:r>
              <a:rPr dirty="0" sz="1200">
                <a:latin typeface="宋体"/>
                <a:cs typeface="宋体"/>
              </a:rPr>
              <a:t>需要通过 云计算技术将采集的数据及处理程序放到云端进行加工处理</a:t>
            </a:r>
            <a:r>
              <a:rPr dirty="0" sz="1200" spc="-470">
                <a:latin typeface="宋体"/>
                <a:cs typeface="宋体"/>
              </a:rPr>
              <a:t>，</a:t>
            </a:r>
            <a:r>
              <a:rPr dirty="0" sz="1200">
                <a:latin typeface="宋体"/>
                <a:cs typeface="宋体"/>
              </a:rPr>
              <a:t>而管理员可以随时 随地使用各种网络设备来访问云端的服务，大大提高处理速度。</a:t>
            </a:r>
            <a:endParaRPr sz="1200">
              <a:latin typeface="宋体"/>
              <a:cs typeface="宋体"/>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46</a:t>
            </a:r>
          </a:p>
        </p:txBody>
      </p:sp>
      <p:sp>
        <p:nvSpPr>
          <p:cNvPr id="2" name="object 2"/>
          <p:cNvSpPr txBox="1"/>
          <p:nvPr/>
        </p:nvSpPr>
        <p:spPr>
          <a:xfrm>
            <a:off x="1130300" y="528955"/>
            <a:ext cx="5377815"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indent="304800">
              <a:lnSpc>
                <a:spcPct val="162500"/>
              </a:lnSpc>
            </a:pPr>
            <a:r>
              <a:rPr dirty="0" sz="1200">
                <a:latin typeface="宋体"/>
                <a:cs typeface="宋体"/>
              </a:rPr>
              <a:t>另外由于云计算技术</a:t>
            </a:r>
            <a:r>
              <a:rPr dirty="0" sz="1200" spc="5">
                <a:latin typeface="宋体"/>
                <a:cs typeface="宋体"/>
              </a:rPr>
              <a:t>使</a:t>
            </a:r>
            <a:r>
              <a:rPr dirty="0" sz="1200">
                <a:latin typeface="宋体"/>
                <a:cs typeface="宋体"/>
              </a:rPr>
              <a:t>用的是网络资源</a:t>
            </a:r>
            <a:r>
              <a:rPr dirty="0" sz="1200" spc="-300">
                <a:latin typeface="宋体"/>
                <a:cs typeface="宋体"/>
              </a:rPr>
              <a:t>，</a:t>
            </a:r>
            <a:r>
              <a:rPr dirty="0" sz="1200">
                <a:latin typeface="宋体"/>
                <a:cs typeface="宋体"/>
              </a:rPr>
              <a:t>其建筑管理系</a:t>
            </a:r>
            <a:r>
              <a:rPr dirty="0" sz="1200" spc="-300">
                <a:latin typeface="宋体"/>
                <a:cs typeface="宋体"/>
              </a:rPr>
              <a:t>统</a:t>
            </a:r>
            <a:r>
              <a:rPr dirty="0" sz="1200">
                <a:latin typeface="宋体"/>
                <a:cs typeface="宋体"/>
              </a:rPr>
              <a:t>（</a:t>
            </a:r>
            <a:r>
              <a:rPr dirty="0" sz="1200" spc="-5">
                <a:latin typeface="Calibri"/>
                <a:cs typeface="Calibri"/>
              </a:rPr>
              <a:t>B</a:t>
            </a:r>
            <a:r>
              <a:rPr dirty="0" sz="1200" spc="0">
                <a:latin typeface="Calibri"/>
                <a:cs typeface="Calibri"/>
              </a:rPr>
              <a:t>M</a:t>
            </a:r>
            <a:r>
              <a:rPr dirty="0" sz="1200">
                <a:latin typeface="Calibri"/>
                <a:cs typeface="Calibri"/>
              </a:rPr>
              <a:t>S</a:t>
            </a:r>
            <a:r>
              <a:rPr dirty="0" sz="1200" spc="-300">
                <a:latin typeface="宋体"/>
                <a:cs typeface="宋体"/>
              </a:rPr>
              <a:t>）</a:t>
            </a:r>
            <a:r>
              <a:rPr dirty="0" sz="1200">
                <a:latin typeface="宋体"/>
                <a:cs typeface="宋体"/>
              </a:rPr>
              <a:t>是远程的、 非耦合的</a:t>
            </a:r>
            <a:r>
              <a:rPr dirty="0" sz="1200" spc="-240">
                <a:latin typeface="宋体"/>
                <a:cs typeface="宋体"/>
              </a:rPr>
              <a:t>，</a:t>
            </a:r>
            <a:r>
              <a:rPr dirty="0" sz="1200">
                <a:latin typeface="宋体"/>
                <a:cs typeface="宋体"/>
              </a:rPr>
              <a:t>是将收集到的信息放到远程网络上进行处理</a:t>
            </a:r>
            <a:r>
              <a:rPr dirty="0" sz="1200" spc="-229">
                <a:latin typeface="宋体"/>
                <a:cs typeface="宋体"/>
              </a:rPr>
              <a:t>，</a:t>
            </a:r>
            <a:r>
              <a:rPr dirty="0" sz="1200">
                <a:latin typeface="宋体"/>
                <a:cs typeface="宋体"/>
              </a:rPr>
              <a:t>所以能够从一个智慧建 筑发展到多个智慧建筑</a:t>
            </a:r>
            <a:r>
              <a:rPr dirty="0" sz="1200" spc="-160">
                <a:latin typeface="宋体"/>
                <a:cs typeface="宋体"/>
              </a:rPr>
              <a:t>，</a:t>
            </a:r>
            <a:r>
              <a:rPr dirty="0" sz="1200">
                <a:latin typeface="宋体"/>
                <a:cs typeface="宋体"/>
              </a:rPr>
              <a:t>有利于构建整个智慧城市</a:t>
            </a:r>
            <a:r>
              <a:rPr dirty="0" sz="1200" spc="-160">
                <a:latin typeface="宋体"/>
                <a:cs typeface="宋体"/>
              </a:rPr>
              <a:t>。</a:t>
            </a:r>
            <a:r>
              <a:rPr dirty="0" sz="1200">
                <a:latin typeface="宋体"/>
                <a:cs typeface="宋体"/>
              </a:rPr>
              <a:t>同时</a:t>
            </a:r>
            <a:r>
              <a:rPr dirty="0" sz="1200" spc="-160">
                <a:latin typeface="宋体"/>
                <a:cs typeface="宋体"/>
              </a:rPr>
              <a:t>，</a:t>
            </a:r>
            <a:r>
              <a:rPr dirty="0" sz="1200">
                <a:latin typeface="宋体"/>
                <a:cs typeface="宋体"/>
              </a:rPr>
              <a:t>数据信息存在于网络 上更有利于开放交流</a:t>
            </a:r>
            <a:r>
              <a:rPr dirty="0" sz="1200" spc="-160">
                <a:latin typeface="宋体"/>
                <a:cs typeface="宋体"/>
              </a:rPr>
              <a:t>，</a:t>
            </a:r>
            <a:r>
              <a:rPr dirty="0" sz="1200">
                <a:latin typeface="宋体"/>
                <a:cs typeface="宋体"/>
              </a:rPr>
              <a:t>比如在环境监测</a:t>
            </a:r>
            <a:r>
              <a:rPr dirty="0" sz="1200" spc="-160">
                <a:latin typeface="宋体"/>
                <a:cs typeface="宋体"/>
              </a:rPr>
              <a:t>、</a:t>
            </a:r>
            <a:r>
              <a:rPr dirty="0" sz="1200">
                <a:latin typeface="宋体"/>
                <a:cs typeface="宋体"/>
              </a:rPr>
              <a:t>节能管理等方面</a:t>
            </a:r>
            <a:r>
              <a:rPr dirty="0" sz="1200" spc="-160">
                <a:latin typeface="宋体"/>
                <a:cs typeface="宋体"/>
              </a:rPr>
              <a:t>，</a:t>
            </a:r>
            <a:r>
              <a:rPr dirty="0" sz="1200">
                <a:latin typeface="宋体"/>
                <a:cs typeface="宋体"/>
              </a:rPr>
              <a:t>云计算能方便地取得 更多的数据来进行处理，而不是单一建筑的数据。</a:t>
            </a:r>
            <a:endParaRPr sz="1200">
              <a:latin typeface="宋体"/>
              <a:cs typeface="宋体"/>
            </a:endParaRPr>
          </a:p>
          <a:p>
            <a:pPr algn="just" marL="12700" marR="82550" indent="304800">
              <a:lnSpc>
                <a:spcPct val="162500"/>
              </a:lnSpc>
            </a:pPr>
            <a:r>
              <a:rPr dirty="0" sz="1200" spc="10">
                <a:latin typeface="宋体"/>
                <a:cs typeface="宋体"/>
              </a:rPr>
              <a:t>云计算技术带来的充足的计算</a:t>
            </a:r>
            <a:r>
              <a:rPr dirty="0" sz="1200" spc="0">
                <a:latin typeface="宋体"/>
                <a:cs typeface="宋体"/>
              </a:rPr>
              <a:t>服</a:t>
            </a:r>
            <a:r>
              <a:rPr dirty="0" sz="1200" spc="10">
                <a:latin typeface="宋体"/>
                <a:cs typeface="宋体"/>
              </a:rPr>
              <a:t>务资源，使得智慧建筑有着更大的发展</a:t>
            </a:r>
            <a:r>
              <a:rPr dirty="0" sz="1200">
                <a:latin typeface="宋体"/>
                <a:cs typeface="宋体"/>
              </a:rPr>
              <a:t>空 间</a:t>
            </a:r>
            <a:r>
              <a:rPr dirty="0" sz="1200" spc="-120">
                <a:latin typeface="宋体"/>
                <a:cs typeface="宋体"/>
              </a:rPr>
              <a:t>，</a:t>
            </a:r>
            <a:r>
              <a:rPr dirty="0" sz="1200">
                <a:latin typeface="宋体"/>
                <a:cs typeface="宋体"/>
              </a:rPr>
              <a:t>使得智慧建筑更加的信息化</a:t>
            </a:r>
            <a:r>
              <a:rPr dirty="0" sz="1200" spc="-120">
                <a:latin typeface="宋体"/>
                <a:cs typeface="宋体"/>
              </a:rPr>
              <a:t>、</a:t>
            </a:r>
            <a:r>
              <a:rPr dirty="0" sz="1200">
                <a:latin typeface="宋体"/>
                <a:cs typeface="宋体"/>
              </a:rPr>
              <a:t>可视</a:t>
            </a:r>
            <a:r>
              <a:rPr dirty="0" sz="1200" spc="5">
                <a:latin typeface="宋体"/>
                <a:cs typeface="宋体"/>
              </a:rPr>
              <a:t>化</a:t>
            </a:r>
            <a:r>
              <a:rPr dirty="0" sz="1200" spc="-120">
                <a:latin typeface="宋体"/>
                <a:cs typeface="宋体"/>
              </a:rPr>
              <a:t>、</a:t>
            </a:r>
            <a:r>
              <a:rPr dirty="0" sz="1200">
                <a:latin typeface="宋体"/>
                <a:cs typeface="宋体"/>
              </a:rPr>
              <a:t>人工化以及便利化</a:t>
            </a:r>
            <a:r>
              <a:rPr dirty="0" sz="1200" spc="-120">
                <a:latin typeface="宋体"/>
                <a:cs typeface="宋体"/>
              </a:rPr>
              <a:t>。</a:t>
            </a:r>
            <a:r>
              <a:rPr dirty="0" sz="1200">
                <a:latin typeface="宋体"/>
                <a:cs typeface="宋体"/>
              </a:rPr>
              <a:t>企业可以不断在 云空间中添加各种信息处理检测模块</a:t>
            </a:r>
            <a:r>
              <a:rPr dirty="0" sz="1200" spc="-240">
                <a:latin typeface="宋体"/>
                <a:cs typeface="宋体"/>
              </a:rPr>
              <a:t>，</a:t>
            </a:r>
            <a:r>
              <a:rPr dirty="0" sz="1200">
                <a:latin typeface="宋体"/>
                <a:cs typeface="宋体"/>
              </a:rPr>
              <a:t>来处理采集到的信息</a:t>
            </a:r>
            <a:r>
              <a:rPr dirty="0" sz="1200" spc="-229">
                <a:latin typeface="宋体"/>
                <a:cs typeface="宋体"/>
              </a:rPr>
              <a:t>，</a:t>
            </a:r>
            <a:r>
              <a:rPr dirty="0" sz="1200">
                <a:latin typeface="宋体"/>
                <a:cs typeface="宋体"/>
              </a:rPr>
              <a:t>满足用户的各种需 求，方便又相对节省资源。</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2.11</a:t>
            </a:r>
            <a:r>
              <a:rPr dirty="0" sz="1200" spc="60">
                <a:latin typeface="Cambria"/>
                <a:cs typeface="Cambria"/>
              </a:rPr>
              <a:t> </a:t>
            </a:r>
            <a:r>
              <a:rPr dirty="0" sz="1200">
                <a:latin typeface="黑体"/>
                <a:cs typeface="黑体"/>
              </a:rPr>
              <a:t>智慧建筑信息安全技术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2.11.1</a:t>
            </a:r>
            <a:r>
              <a:rPr dirty="0" sz="1200" spc="40">
                <a:latin typeface="Calibri"/>
                <a:cs typeface="Calibri"/>
              </a:rPr>
              <a:t> </a:t>
            </a:r>
            <a:r>
              <a:rPr dirty="0" sz="1200">
                <a:latin typeface="黑体"/>
                <a:cs typeface="黑体"/>
              </a:rPr>
              <a:t>信息安全技术概述及发展现状</a:t>
            </a:r>
            <a:endParaRPr sz="1200">
              <a:latin typeface="黑体"/>
              <a:cs typeface="黑体"/>
            </a:endParaRPr>
          </a:p>
          <a:p>
            <a:pPr marL="12700" marR="5080" indent="304800">
              <a:lnSpc>
                <a:spcPct val="162500"/>
              </a:lnSpc>
              <a:spcBef>
                <a:spcPts val="385"/>
              </a:spcBef>
            </a:pPr>
            <a:r>
              <a:rPr dirty="0" sz="1200" spc="10">
                <a:latin typeface="宋体"/>
                <a:cs typeface="宋体"/>
              </a:rPr>
              <a:t>信息安全技术是指采取措施使</a:t>
            </a:r>
            <a:r>
              <a:rPr dirty="0" sz="1200" spc="0">
                <a:latin typeface="宋体"/>
                <a:cs typeface="宋体"/>
              </a:rPr>
              <a:t>信</a:t>
            </a:r>
            <a:r>
              <a:rPr dirty="0" sz="1200" spc="10">
                <a:latin typeface="宋体"/>
                <a:cs typeface="宋体"/>
              </a:rPr>
              <a:t>息系统的软硬件数据资源等不被意外因</a:t>
            </a:r>
            <a:r>
              <a:rPr dirty="0" sz="1200">
                <a:latin typeface="宋体"/>
                <a:cs typeface="宋体"/>
              </a:rPr>
              <a:t>素 或恶意行为修改</a:t>
            </a:r>
            <a:r>
              <a:rPr dirty="0" sz="1200" spc="-360">
                <a:latin typeface="宋体"/>
                <a:cs typeface="宋体"/>
              </a:rPr>
              <a:t>、</a:t>
            </a:r>
            <a:r>
              <a:rPr dirty="0" sz="1200">
                <a:latin typeface="宋体"/>
                <a:cs typeface="宋体"/>
              </a:rPr>
              <a:t>破坏或泄露</a:t>
            </a:r>
            <a:r>
              <a:rPr dirty="0" sz="1200" spc="-350">
                <a:latin typeface="宋体"/>
                <a:cs typeface="宋体"/>
              </a:rPr>
              <a:t>，</a:t>
            </a:r>
            <a:r>
              <a:rPr dirty="0" sz="1200">
                <a:latin typeface="宋体"/>
                <a:cs typeface="宋体"/>
              </a:rPr>
              <a:t>保证信息系统的正常运</a:t>
            </a:r>
            <a:r>
              <a:rPr dirty="0" sz="1200" spc="-5">
                <a:latin typeface="宋体"/>
                <a:cs typeface="宋体"/>
              </a:rPr>
              <a:t>行</a:t>
            </a:r>
            <a:r>
              <a:rPr dirty="0" sz="1200" spc="-360">
                <a:latin typeface="宋体"/>
                <a:cs typeface="宋体"/>
              </a:rPr>
              <a:t>，</a:t>
            </a:r>
            <a:r>
              <a:rPr dirty="0" sz="1200">
                <a:latin typeface="宋体"/>
                <a:cs typeface="宋体"/>
              </a:rPr>
              <a:t>实现对信息的机密</a:t>
            </a:r>
            <a:r>
              <a:rPr dirty="0" sz="1200" spc="5">
                <a:latin typeface="宋体"/>
                <a:cs typeface="宋体"/>
              </a:rPr>
              <a:t>性</a:t>
            </a:r>
            <a:r>
              <a:rPr dirty="0" sz="1200">
                <a:latin typeface="宋体"/>
                <a:cs typeface="宋体"/>
              </a:rPr>
              <a:t>、 完整性、可用性的维护。信息安全技术主要包括身份认证技术、访问控制技术、 防火墙技术、入侵检测技术、故障恢复技术、加密技术以及数字签名等</a:t>
            </a:r>
            <a:r>
              <a:rPr dirty="0" sz="1200" spc="-5">
                <a:latin typeface="Calibri"/>
                <a:cs typeface="Calibri"/>
              </a:rPr>
              <a:t>[39]</a:t>
            </a:r>
            <a:r>
              <a:rPr dirty="0" sz="1200">
                <a:latin typeface="宋体"/>
                <a:cs typeface="宋体"/>
              </a:rPr>
              <a:t>。</a:t>
            </a:r>
            <a:endParaRPr sz="1200">
              <a:latin typeface="宋体"/>
              <a:cs typeface="宋体"/>
            </a:endParaRPr>
          </a:p>
          <a:p>
            <a:pPr algn="just" marL="12700" marR="78105" indent="304800">
              <a:lnSpc>
                <a:spcPct val="162500"/>
              </a:lnSpc>
            </a:pPr>
            <a:r>
              <a:rPr dirty="0" sz="1200">
                <a:latin typeface="宋体"/>
                <a:cs typeface="宋体"/>
              </a:rPr>
              <a:t>身份认证是用户进入系统的门户</a:t>
            </a:r>
            <a:r>
              <a:rPr dirty="0" sz="1200" spc="-240">
                <a:latin typeface="宋体"/>
                <a:cs typeface="宋体"/>
              </a:rPr>
              <a:t>，</a:t>
            </a:r>
            <a:r>
              <a:rPr dirty="0" sz="1200">
                <a:latin typeface="宋体"/>
                <a:cs typeface="宋体"/>
              </a:rPr>
              <a:t>是信息安全的第一道防御</a:t>
            </a:r>
            <a:r>
              <a:rPr dirty="0" sz="1200" spc="-229">
                <a:latin typeface="宋体"/>
                <a:cs typeface="宋体"/>
              </a:rPr>
              <a:t>。</a:t>
            </a:r>
            <a:r>
              <a:rPr dirty="0" sz="1200">
                <a:latin typeface="宋体"/>
                <a:cs typeface="宋体"/>
              </a:rPr>
              <a:t>现阶段美国正 在发展基于</a:t>
            </a:r>
            <a:r>
              <a:rPr dirty="0" sz="1200" spc="-320">
                <a:latin typeface="宋体"/>
                <a:cs typeface="宋体"/>
              </a:rPr>
              <a:t> </a:t>
            </a:r>
            <a:r>
              <a:rPr dirty="0" sz="1200">
                <a:latin typeface="Calibri"/>
                <a:cs typeface="Calibri"/>
              </a:rPr>
              <a:t>PKI</a:t>
            </a:r>
            <a:r>
              <a:rPr dirty="0" sz="1200" spc="0">
                <a:latin typeface="Calibri"/>
                <a:cs typeface="Calibri"/>
              </a:rPr>
              <a:t> </a:t>
            </a:r>
            <a:r>
              <a:rPr dirty="0" sz="1200">
                <a:latin typeface="宋体"/>
                <a:cs typeface="宋体"/>
              </a:rPr>
              <a:t>框架的</a:t>
            </a:r>
            <a:r>
              <a:rPr dirty="0" sz="1200" spc="-320">
                <a:latin typeface="宋体"/>
                <a:cs typeface="宋体"/>
              </a:rPr>
              <a:t> </a:t>
            </a:r>
            <a:r>
              <a:rPr dirty="0" sz="1200" spc="-5">
                <a:latin typeface="Calibri"/>
                <a:cs typeface="Calibri"/>
              </a:rPr>
              <a:t>FICAM</a:t>
            </a:r>
            <a:r>
              <a:rPr dirty="0" sz="1200" spc="5">
                <a:latin typeface="Calibri"/>
                <a:cs typeface="Calibri"/>
              </a:rPr>
              <a:t> </a:t>
            </a:r>
            <a:r>
              <a:rPr dirty="0" sz="1200">
                <a:latin typeface="宋体"/>
                <a:cs typeface="宋体"/>
              </a:rPr>
              <a:t>数字身份认证方案</a:t>
            </a:r>
            <a:r>
              <a:rPr dirty="0" sz="1200" spc="-420">
                <a:latin typeface="宋体"/>
                <a:cs typeface="宋体"/>
              </a:rPr>
              <a:t>，</a:t>
            </a:r>
            <a:r>
              <a:rPr dirty="0" sz="1200">
                <a:latin typeface="宋体"/>
                <a:cs typeface="宋体"/>
              </a:rPr>
              <a:t>并在政务应用领</a:t>
            </a:r>
            <a:r>
              <a:rPr dirty="0" sz="1200" spc="0">
                <a:latin typeface="宋体"/>
                <a:cs typeface="宋体"/>
              </a:rPr>
              <a:t>域</a:t>
            </a:r>
            <a:r>
              <a:rPr dirty="0" sz="1200">
                <a:latin typeface="宋体"/>
                <a:cs typeface="宋体"/>
              </a:rPr>
              <a:t>取得不错的 成效</a:t>
            </a:r>
            <a:r>
              <a:rPr dirty="0" sz="1200" spc="-240">
                <a:latin typeface="宋体"/>
                <a:cs typeface="宋体"/>
              </a:rPr>
              <a:t>。</a:t>
            </a:r>
            <a:r>
              <a:rPr dirty="0" sz="1200">
                <a:latin typeface="宋体"/>
                <a:cs typeface="宋体"/>
              </a:rPr>
              <a:t>该框架虽然基本上解决了涉密网络人员的身份验证等问题</a:t>
            </a:r>
            <a:r>
              <a:rPr dirty="0" sz="1200" spc="-229">
                <a:latin typeface="宋体"/>
                <a:cs typeface="宋体"/>
              </a:rPr>
              <a:t>，</a:t>
            </a:r>
            <a:r>
              <a:rPr dirty="0" sz="1200">
                <a:latin typeface="宋体"/>
                <a:cs typeface="宋体"/>
              </a:rPr>
              <a:t>但还存在认证 效率低</a:t>
            </a:r>
            <a:r>
              <a:rPr dirty="0" sz="1200" spc="-160">
                <a:latin typeface="宋体"/>
                <a:cs typeface="宋体"/>
              </a:rPr>
              <a:t>、</a:t>
            </a:r>
            <a:r>
              <a:rPr dirty="0" sz="1200">
                <a:latin typeface="宋体"/>
                <a:cs typeface="宋体"/>
              </a:rPr>
              <a:t>涉密安全要求不统一</a:t>
            </a:r>
            <a:r>
              <a:rPr dirty="0" sz="1200" spc="-160">
                <a:latin typeface="宋体"/>
                <a:cs typeface="宋体"/>
              </a:rPr>
              <a:t>、</a:t>
            </a:r>
            <a:r>
              <a:rPr dirty="0" sz="1200">
                <a:latin typeface="宋体"/>
                <a:cs typeface="宋体"/>
              </a:rPr>
              <a:t>跨安全域传输能力低等问题</a:t>
            </a:r>
            <a:r>
              <a:rPr dirty="0" sz="1200" spc="-160">
                <a:latin typeface="宋体"/>
                <a:cs typeface="宋体"/>
              </a:rPr>
              <a:t>。</a:t>
            </a:r>
            <a:r>
              <a:rPr dirty="0" sz="1200">
                <a:latin typeface="宋体"/>
                <a:cs typeface="宋体"/>
              </a:rPr>
              <a:t>欧盟方面则积极推 广</a:t>
            </a:r>
            <a:r>
              <a:rPr dirty="0" sz="1200" spc="-315">
                <a:latin typeface="宋体"/>
                <a:cs typeface="宋体"/>
              </a:rPr>
              <a:t> </a:t>
            </a:r>
            <a:r>
              <a:rPr dirty="0" sz="1200" spc="-5">
                <a:latin typeface="Calibri"/>
                <a:cs typeface="Calibri"/>
              </a:rPr>
              <a:t>EID</a:t>
            </a:r>
            <a:r>
              <a:rPr dirty="0" sz="1200" spc="0">
                <a:latin typeface="Calibri"/>
                <a:cs typeface="Calibri"/>
              </a:rPr>
              <a:t> </a:t>
            </a:r>
            <a:r>
              <a:rPr dirty="0" sz="1200">
                <a:latin typeface="宋体"/>
                <a:cs typeface="宋体"/>
              </a:rPr>
              <a:t>电子身份证</a:t>
            </a:r>
            <a:r>
              <a:rPr dirty="0" sz="1200" spc="0">
                <a:latin typeface="宋体"/>
                <a:cs typeface="宋体"/>
              </a:rPr>
              <a:t>方</a:t>
            </a:r>
            <a:r>
              <a:rPr dirty="0" sz="1200">
                <a:latin typeface="宋体"/>
                <a:cs typeface="宋体"/>
              </a:rPr>
              <a:t>案</a:t>
            </a:r>
            <a:r>
              <a:rPr dirty="0" sz="1200" spc="-220">
                <a:latin typeface="宋体"/>
                <a:cs typeface="宋体"/>
              </a:rPr>
              <a:t>，</a:t>
            </a:r>
            <a:r>
              <a:rPr dirty="0" sz="1200">
                <a:latin typeface="宋体"/>
                <a:cs typeface="宋体"/>
              </a:rPr>
              <a:t>在民用领域</a:t>
            </a:r>
            <a:r>
              <a:rPr dirty="0" sz="1200" spc="0">
                <a:latin typeface="宋体"/>
                <a:cs typeface="宋体"/>
              </a:rPr>
              <a:t>成</a:t>
            </a:r>
            <a:r>
              <a:rPr dirty="0" sz="1200">
                <a:latin typeface="宋体"/>
                <a:cs typeface="宋体"/>
              </a:rPr>
              <a:t>绩斐然</a:t>
            </a:r>
            <a:r>
              <a:rPr dirty="0" sz="1200" spc="-5">
                <a:latin typeface="Calibri"/>
                <a:cs typeface="Calibri"/>
              </a:rPr>
              <a:t>[40]</a:t>
            </a:r>
            <a:r>
              <a:rPr dirty="0" sz="1200" spc="-220">
                <a:latin typeface="宋体"/>
                <a:cs typeface="宋体"/>
              </a:rPr>
              <a:t>。</a:t>
            </a:r>
            <a:r>
              <a:rPr dirty="0" sz="1200">
                <a:latin typeface="宋体"/>
                <a:cs typeface="宋体"/>
              </a:rPr>
              <a:t>另外</a:t>
            </a:r>
            <a:r>
              <a:rPr dirty="0" sz="1200" spc="-315">
                <a:latin typeface="宋体"/>
                <a:cs typeface="宋体"/>
              </a:rPr>
              <a:t> </a:t>
            </a:r>
            <a:r>
              <a:rPr dirty="0" sz="1200" spc="-5">
                <a:latin typeface="Calibri"/>
                <a:cs typeface="Calibri"/>
              </a:rPr>
              <a:t>FIDO</a:t>
            </a:r>
            <a:r>
              <a:rPr dirty="0" sz="1200" spc="5">
                <a:latin typeface="Calibri"/>
                <a:cs typeface="Calibri"/>
              </a:rPr>
              <a:t> </a:t>
            </a:r>
            <a:r>
              <a:rPr dirty="0" sz="1200">
                <a:latin typeface="宋体"/>
                <a:cs typeface="宋体"/>
              </a:rPr>
              <a:t>标准跟区块</a:t>
            </a:r>
            <a:r>
              <a:rPr dirty="0" sz="1200" spc="0">
                <a:latin typeface="宋体"/>
                <a:cs typeface="宋体"/>
              </a:rPr>
              <a:t>链</a:t>
            </a:r>
            <a:r>
              <a:rPr dirty="0" sz="1200">
                <a:latin typeface="宋体"/>
                <a:cs typeface="宋体"/>
              </a:rPr>
              <a:t>技术 也是比较热门的身份认证技术。</a:t>
            </a:r>
            <a:endParaRPr sz="1200">
              <a:latin typeface="宋体"/>
              <a:cs typeface="宋体"/>
            </a:endParaRPr>
          </a:p>
          <a:p>
            <a:pPr algn="just" marL="12700" marR="79375" indent="304800">
              <a:lnSpc>
                <a:spcPct val="162500"/>
              </a:lnSpc>
            </a:pPr>
            <a:r>
              <a:rPr dirty="0" sz="1200">
                <a:latin typeface="宋体"/>
                <a:cs typeface="宋体"/>
              </a:rPr>
              <a:t>访问控制技术是对用户访问资源进行管控的技术</a:t>
            </a:r>
            <a:r>
              <a:rPr dirty="0" sz="1200" spc="-240">
                <a:latin typeface="宋体"/>
                <a:cs typeface="宋体"/>
              </a:rPr>
              <a:t>，</a:t>
            </a:r>
            <a:r>
              <a:rPr dirty="0" sz="1200">
                <a:latin typeface="宋体"/>
                <a:cs typeface="宋体"/>
              </a:rPr>
              <a:t>包括主体</a:t>
            </a:r>
            <a:r>
              <a:rPr dirty="0" sz="1200" spc="-229">
                <a:latin typeface="宋体"/>
                <a:cs typeface="宋体"/>
              </a:rPr>
              <a:t>、</a:t>
            </a:r>
            <a:r>
              <a:rPr dirty="0" sz="1200">
                <a:latin typeface="宋体"/>
                <a:cs typeface="宋体"/>
              </a:rPr>
              <a:t>客体跟访问控 </a:t>
            </a:r>
            <a:r>
              <a:rPr dirty="0" sz="1200" spc="0">
                <a:latin typeface="宋体"/>
                <a:cs typeface="宋体"/>
              </a:rPr>
              <a:t>制策略</a:t>
            </a:r>
            <a:r>
              <a:rPr dirty="0" sz="1200" spc="10">
                <a:latin typeface="宋体"/>
                <a:cs typeface="宋体"/>
              </a:rPr>
              <a:t>三</a:t>
            </a:r>
            <a:r>
              <a:rPr dirty="0" sz="1200" spc="0">
                <a:latin typeface="宋体"/>
                <a:cs typeface="宋体"/>
              </a:rPr>
              <a:t>部分。目前</a:t>
            </a:r>
            <a:r>
              <a:rPr dirty="0" sz="1200" spc="10">
                <a:latin typeface="宋体"/>
                <a:cs typeface="宋体"/>
              </a:rPr>
              <a:t>主</a:t>
            </a:r>
            <a:r>
              <a:rPr dirty="0" sz="1200" spc="0">
                <a:latin typeface="宋体"/>
                <a:cs typeface="宋体"/>
              </a:rPr>
              <a:t>要采用的是基</a:t>
            </a:r>
            <a:r>
              <a:rPr dirty="0" sz="1200" spc="10">
                <a:latin typeface="宋体"/>
                <a:cs typeface="宋体"/>
              </a:rPr>
              <a:t>于</a:t>
            </a:r>
            <a:r>
              <a:rPr dirty="0" sz="1200" spc="0">
                <a:latin typeface="宋体"/>
                <a:cs typeface="宋体"/>
              </a:rPr>
              <a:t>角色的访问</a:t>
            </a:r>
            <a:r>
              <a:rPr dirty="0" sz="1200" spc="10">
                <a:latin typeface="宋体"/>
                <a:cs typeface="宋体"/>
              </a:rPr>
              <a:t>控</a:t>
            </a:r>
            <a:r>
              <a:rPr dirty="0" sz="1200" spc="0">
                <a:latin typeface="宋体"/>
                <a:cs typeface="宋体"/>
              </a:rPr>
              <a:t>制</a:t>
            </a:r>
            <a:r>
              <a:rPr dirty="0" sz="1200" spc="-5">
                <a:latin typeface="宋体"/>
                <a:cs typeface="宋体"/>
              </a:rPr>
              <a:t>（</a:t>
            </a:r>
            <a:r>
              <a:rPr dirty="0" sz="1200" spc="-5">
                <a:latin typeface="Calibri"/>
                <a:cs typeface="Calibri"/>
              </a:rPr>
              <a:t>RBAC</a:t>
            </a:r>
            <a:r>
              <a:rPr dirty="0" sz="1200" spc="-5">
                <a:latin typeface="宋体"/>
                <a:cs typeface="宋体"/>
              </a:rPr>
              <a:t>）</a:t>
            </a:r>
            <a:r>
              <a:rPr dirty="0" sz="1200" spc="0">
                <a:latin typeface="宋体"/>
                <a:cs typeface="宋体"/>
              </a:rPr>
              <a:t>技术。</a:t>
            </a:r>
            <a:r>
              <a:rPr dirty="0" sz="1200" spc="-5">
                <a:latin typeface="Calibri"/>
                <a:cs typeface="Calibri"/>
              </a:rPr>
              <a:t>NIST</a:t>
            </a:r>
            <a:r>
              <a:rPr dirty="0" sz="1200" spc="85">
                <a:latin typeface="Calibri"/>
                <a:cs typeface="Calibri"/>
              </a:rPr>
              <a:t> </a:t>
            </a:r>
            <a:r>
              <a:rPr dirty="0" sz="1200">
                <a:latin typeface="宋体"/>
                <a:cs typeface="宋体"/>
              </a:rPr>
              <a:t>发 表</a:t>
            </a:r>
            <a:r>
              <a:rPr dirty="0" sz="1200" spc="0">
                <a:latin typeface="宋体"/>
                <a:cs typeface="宋体"/>
              </a:rPr>
              <a:t>了</a:t>
            </a:r>
            <a:r>
              <a:rPr dirty="0" sz="1200">
                <a:latin typeface="宋体"/>
                <a:cs typeface="宋体"/>
              </a:rPr>
              <a:t>对</a:t>
            </a:r>
            <a:r>
              <a:rPr dirty="0" sz="1200" spc="-305">
                <a:latin typeface="宋体"/>
                <a:cs typeface="宋体"/>
              </a:rPr>
              <a:t> </a:t>
            </a:r>
            <a:r>
              <a:rPr dirty="0" sz="1200" spc="-10">
                <a:latin typeface="Calibri"/>
                <a:cs typeface="Calibri"/>
              </a:rPr>
              <a:t>RBAC</a:t>
            </a:r>
            <a:r>
              <a:rPr dirty="0" sz="1200" spc="10">
                <a:latin typeface="Calibri"/>
                <a:cs typeface="Calibri"/>
              </a:rPr>
              <a:t> </a:t>
            </a:r>
            <a:r>
              <a:rPr dirty="0" sz="1200">
                <a:latin typeface="宋体"/>
                <a:cs typeface="宋体"/>
              </a:rPr>
              <a:t>的</a:t>
            </a:r>
            <a:r>
              <a:rPr dirty="0" sz="1200" spc="0">
                <a:latin typeface="宋体"/>
                <a:cs typeface="宋体"/>
              </a:rPr>
              <a:t>建</a:t>
            </a:r>
            <a:r>
              <a:rPr dirty="0" sz="1200">
                <a:latin typeface="宋体"/>
                <a:cs typeface="宋体"/>
              </a:rPr>
              <a:t>议标准</a:t>
            </a:r>
            <a:r>
              <a:rPr dirty="0" sz="1200" spc="0">
                <a:latin typeface="宋体"/>
                <a:cs typeface="宋体"/>
              </a:rPr>
              <a:t>，</a:t>
            </a:r>
            <a:r>
              <a:rPr dirty="0" sz="1200">
                <a:latin typeface="宋体"/>
                <a:cs typeface="宋体"/>
              </a:rPr>
              <a:t>定义</a:t>
            </a:r>
            <a:r>
              <a:rPr dirty="0" sz="1200" spc="0">
                <a:latin typeface="宋体"/>
                <a:cs typeface="宋体"/>
              </a:rPr>
              <a:t>其</a:t>
            </a:r>
            <a:r>
              <a:rPr dirty="0" sz="1200">
                <a:latin typeface="宋体"/>
                <a:cs typeface="宋体"/>
              </a:rPr>
              <a:t>管理操</a:t>
            </a:r>
            <a:r>
              <a:rPr dirty="0" sz="1200" spc="0">
                <a:latin typeface="宋体"/>
                <a:cs typeface="宋体"/>
              </a:rPr>
              <a:t>作</a:t>
            </a:r>
            <a:r>
              <a:rPr dirty="0" sz="1200">
                <a:latin typeface="宋体"/>
                <a:cs typeface="宋体"/>
              </a:rPr>
              <a:t>为基本</a:t>
            </a:r>
            <a:r>
              <a:rPr dirty="0" sz="1200" spc="-295">
                <a:latin typeface="宋体"/>
                <a:cs typeface="宋体"/>
              </a:rPr>
              <a:t> </a:t>
            </a:r>
            <a:r>
              <a:rPr dirty="0" sz="1200" spc="-10">
                <a:latin typeface="Calibri"/>
                <a:cs typeface="Calibri"/>
              </a:rPr>
              <a:t>RBAC</a:t>
            </a:r>
            <a:r>
              <a:rPr dirty="0" sz="1200">
                <a:latin typeface="宋体"/>
                <a:cs typeface="宋体"/>
              </a:rPr>
              <a:t>、</a:t>
            </a:r>
            <a:r>
              <a:rPr dirty="0" sz="1200" spc="0">
                <a:latin typeface="宋体"/>
                <a:cs typeface="宋体"/>
              </a:rPr>
              <a:t>等</a:t>
            </a:r>
            <a:r>
              <a:rPr dirty="0" sz="1200">
                <a:latin typeface="宋体"/>
                <a:cs typeface="宋体"/>
              </a:rPr>
              <a:t>级</a:t>
            </a:r>
            <a:r>
              <a:rPr dirty="0" sz="1200" spc="-310">
                <a:latin typeface="宋体"/>
                <a:cs typeface="宋体"/>
              </a:rPr>
              <a:t> </a:t>
            </a:r>
            <a:r>
              <a:rPr dirty="0" sz="1200" spc="-10">
                <a:latin typeface="Calibri"/>
                <a:cs typeface="Calibri"/>
              </a:rPr>
              <a:t>RBAC</a:t>
            </a:r>
            <a:r>
              <a:rPr dirty="0" sz="1200">
                <a:latin typeface="宋体"/>
                <a:cs typeface="宋体"/>
              </a:rPr>
              <a:t>、</a:t>
            </a:r>
            <a:r>
              <a:rPr dirty="0" sz="1200" spc="0">
                <a:latin typeface="宋体"/>
                <a:cs typeface="宋体"/>
              </a:rPr>
              <a:t>静</a:t>
            </a:r>
            <a:r>
              <a:rPr dirty="0" sz="1200">
                <a:latin typeface="宋体"/>
                <a:cs typeface="宋体"/>
              </a:rPr>
              <a:t>态职业 分离、动态职业分离四部分</a:t>
            </a:r>
            <a:r>
              <a:rPr dirty="0" sz="1200" spc="-5">
                <a:latin typeface="Calibri"/>
                <a:cs typeface="Calibri"/>
              </a:rPr>
              <a:t>[41]</a:t>
            </a:r>
            <a:r>
              <a:rPr dirty="0" sz="1200">
                <a:latin typeface="宋体"/>
                <a:cs typeface="宋体"/>
              </a:rPr>
              <a:t>。</a:t>
            </a:r>
            <a:endParaRPr sz="1200">
              <a:latin typeface="宋体"/>
              <a:cs typeface="宋体"/>
            </a:endParaRPr>
          </a:p>
          <a:p>
            <a:pPr algn="just" marL="12700" marR="82550" indent="304800">
              <a:lnSpc>
                <a:spcPct val="162500"/>
              </a:lnSpc>
            </a:pPr>
            <a:r>
              <a:rPr dirty="0" sz="1200">
                <a:latin typeface="宋体"/>
                <a:cs typeface="宋体"/>
              </a:rPr>
              <a:t>防火墙技术是在内网与外网之间设定访问控制规则的技术</a:t>
            </a:r>
            <a:r>
              <a:rPr dirty="0" sz="1200" spc="-470">
                <a:latin typeface="宋体"/>
                <a:cs typeface="宋体"/>
              </a:rPr>
              <a:t>，</a:t>
            </a:r>
            <a:r>
              <a:rPr dirty="0" sz="1200">
                <a:latin typeface="宋体"/>
                <a:cs typeface="宋体"/>
              </a:rPr>
              <a:t>用以保护内网不 受外来非法用户的入侵</a:t>
            </a:r>
            <a:r>
              <a:rPr dirty="0" sz="1200" spc="-240">
                <a:latin typeface="宋体"/>
                <a:cs typeface="宋体"/>
              </a:rPr>
              <a:t>，</a:t>
            </a:r>
            <a:r>
              <a:rPr dirty="0" sz="1200">
                <a:latin typeface="宋体"/>
                <a:cs typeface="宋体"/>
              </a:rPr>
              <a:t>是抵抗外来入侵的主要防线</a:t>
            </a:r>
            <a:r>
              <a:rPr dirty="0" sz="1200" spc="-229">
                <a:latin typeface="宋体"/>
                <a:cs typeface="宋体"/>
              </a:rPr>
              <a:t>。</a:t>
            </a:r>
            <a:r>
              <a:rPr dirty="0" sz="1200">
                <a:latin typeface="宋体"/>
                <a:cs typeface="宋体"/>
              </a:rPr>
              <a:t>其主要作用有网络流量过 滤、网络审计监控、支持</a:t>
            </a:r>
            <a:r>
              <a:rPr dirty="0" sz="1200" spc="-305">
                <a:latin typeface="宋体"/>
                <a:cs typeface="宋体"/>
              </a:rPr>
              <a:t> </a:t>
            </a:r>
            <a:r>
              <a:rPr dirty="0" sz="1200" spc="-30">
                <a:latin typeface="Calibri"/>
                <a:cs typeface="Calibri"/>
              </a:rPr>
              <a:t>NAT</a:t>
            </a:r>
            <a:r>
              <a:rPr dirty="0" sz="1200">
                <a:latin typeface="Calibri"/>
                <a:cs typeface="Calibri"/>
              </a:rPr>
              <a:t> </a:t>
            </a:r>
            <a:r>
              <a:rPr dirty="0" sz="1200">
                <a:latin typeface="宋体"/>
                <a:cs typeface="宋体"/>
              </a:rPr>
              <a:t>部署、支持隔离区</a:t>
            </a:r>
            <a:r>
              <a:rPr dirty="0" sz="1200" spc="-305">
                <a:latin typeface="宋体"/>
                <a:cs typeface="宋体"/>
              </a:rPr>
              <a:t> </a:t>
            </a:r>
            <a:r>
              <a:rPr dirty="0" sz="1200" spc="-5">
                <a:latin typeface="Calibri"/>
                <a:cs typeface="Calibri"/>
              </a:rPr>
              <a:t>DMZ</a:t>
            </a:r>
            <a:r>
              <a:rPr dirty="0" sz="1200" spc="25">
                <a:latin typeface="Calibri"/>
                <a:cs typeface="Calibri"/>
              </a:rPr>
              <a:t> </a:t>
            </a:r>
            <a:r>
              <a:rPr dirty="0" sz="1200">
                <a:latin typeface="宋体"/>
                <a:cs typeface="宋体"/>
              </a:rPr>
              <a:t>部署等。</a:t>
            </a:r>
            <a:endParaRPr sz="1200">
              <a:latin typeface="宋体"/>
              <a:cs typeface="宋体"/>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47</a:t>
            </a:r>
          </a:p>
        </p:txBody>
      </p:sp>
      <p:sp>
        <p:nvSpPr>
          <p:cNvPr id="2" name="object 2"/>
          <p:cNvSpPr txBox="1"/>
          <p:nvPr/>
        </p:nvSpPr>
        <p:spPr>
          <a:xfrm>
            <a:off x="1130300" y="528955"/>
            <a:ext cx="537781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2550" indent="304800">
              <a:lnSpc>
                <a:spcPct val="162500"/>
              </a:lnSpc>
            </a:pPr>
            <a:r>
              <a:rPr dirty="0" sz="1200">
                <a:latin typeface="宋体"/>
                <a:cs typeface="宋体"/>
              </a:rPr>
              <a:t>入侵检测技术主要是对数据包的传输进行监控</a:t>
            </a:r>
            <a:r>
              <a:rPr dirty="0" sz="1200" spc="-240">
                <a:latin typeface="宋体"/>
                <a:cs typeface="宋体"/>
              </a:rPr>
              <a:t>，</a:t>
            </a:r>
            <a:r>
              <a:rPr dirty="0" sz="1200">
                <a:latin typeface="宋体"/>
                <a:cs typeface="宋体"/>
              </a:rPr>
              <a:t>及时报告异常数据包</a:t>
            </a:r>
            <a:r>
              <a:rPr dirty="0" sz="1200" spc="-229">
                <a:latin typeface="宋体"/>
                <a:cs typeface="宋体"/>
              </a:rPr>
              <a:t>。</a:t>
            </a:r>
            <a:r>
              <a:rPr dirty="0" sz="1200">
                <a:latin typeface="宋体"/>
                <a:cs typeface="宋体"/>
              </a:rPr>
              <a:t>加密 技术是使用密码学来加密信息</a:t>
            </a:r>
            <a:r>
              <a:rPr dirty="0" sz="1200" spc="-240">
                <a:latin typeface="宋体"/>
                <a:cs typeface="宋体"/>
              </a:rPr>
              <a:t>，</a:t>
            </a:r>
            <a:r>
              <a:rPr dirty="0" sz="1200">
                <a:latin typeface="宋体"/>
                <a:cs typeface="宋体"/>
              </a:rPr>
              <a:t>经典的有对称密码和公钥密码</a:t>
            </a:r>
            <a:r>
              <a:rPr dirty="0" sz="1200" spc="-229">
                <a:latin typeface="宋体"/>
                <a:cs typeface="宋体"/>
              </a:rPr>
              <a:t>。</a:t>
            </a:r>
            <a:r>
              <a:rPr dirty="0" sz="1200">
                <a:latin typeface="宋体"/>
                <a:cs typeface="宋体"/>
              </a:rPr>
              <a:t>而数字签名技术 主要是保证数据的完整性，主要包括签名和验证两个过程。</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2.11.2</a:t>
            </a:r>
            <a:r>
              <a:rPr dirty="0" sz="1200" spc="40">
                <a:latin typeface="Calibri"/>
                <a:cs typeface="Calibri"/>
              </a:rPr>
              <a:t> </a:t>
            </a:r>
            <a:r>
              <a:rPr dirty="0" sz="1200">
                <a:latin typeface="黑体"/>
                <a:cs typeface="黑体"/>
              </a:rPr>
              <a:t>信息安全技术在智慧建筑中的应用</a:t>
            </a:r>
            <a:endParaRPr sz="1200">
              <a:latin typeface="黑体"/>
              <a:cs typeface="黑体"/>
            </a:endParaRPr>
          </a:p>
          <a:p>
            <a:pPr algn="just" marL="12700" marR="82550" indent="304800">
              <a:lnSpc>
                <a:spcPct val="162500"/>
              </a:lnSpc>
              <a:spcBef>
                <a:spcPts val="380"/>
              </a:spcBef>
            </a:pPr>
            <a:r>
              <a:rPr dirty="0" sz="1200">
                <a:latin typeface="宋体"/>
                <a:cs typeface="宋体"/>
              </a:rPr>
              <a:t>随着网络安全法规的完善</a:t>
            </a:r>
            <a:r>
              <a:rPr dirty="0" sz="1200" spc="-240">
                <a:latin typeface="宋体"/>
                <a:cs typeface="宋体"/>
              </a:rPr>
              <a:t>，</a:t>
            </a:r>
            <a:r>
              <a:rPr dirty="0" sz="1200">
                <a:latin typeface="宋体"/>
                <a:cs typeface="宋体"/>
              </a:rPr>
              <a:t>网络黑客数量的增加</a:t>
            </a:r>
            <a:r>
              <a:rPr dirty="0" sz="1200" spc="-229">
                <a:latin typeface="宋体"/>
                <a:cs typeface="宋体"/>
              </a:rPr>
              <a:t>，</a:t>
            </a:r>
            <a:r>
              <a:rPr dirty="0" sz="1200">
                <a:latin typeface="宋体"/>
                <a:cs typeface="宋体"/>
              </a:rPr>
              <a:t>网络安全监管对于特定行 业愈加严格</a:t>
            </a:r>
            <a:r>
              <a:rPr dirty="0" sz="1200" spc="-145">
                <a:latin typeface="宋体"/>
                <a:cs typeface="宋体"/>
              </a:rPr>
              <a:t>。</a:t>
            </a:r>
            <a:r>
              <a:rPr dirty="0" sz="1200">
                <a:latin typeface="宋体"/>
                <a:cs typeface="宋体"/>
              </a:rPr>
              <a:t>影响基础设施资产的数字攻击演变成</a:t>
            </a:r>
            <a:r>
              <a:rPr dirty="0" sz="1200" spc="5">
                <a:latin typeface="宋体"/>
                <a:cs typeface="宋体"/>
              </a:rPr>
              <a:t>为</a:t>
            </a:r>
            <a:r>
              <a:rPr dirty="0" sz="1200">
                <a:latin typeface="Calibri"/>
                <a:cs typeface="Calibri"/>
              </a:rPr>
              <a:t>“</a:t>
            </a:r>
            <a:r>
              <a:rPr dirty="0" sz="1200">
                <a:latin typeface="宋体"/>
                <a:cs typeface="宋体"/>
              </a:rPr>
              <a:t>网络战争</a:t>
            </a:r>
            <a:r>
              <a:rPr dirty="0" sz="1200">
                <a:latin typeface="Calibri"/>
                <a:cs typeface="Calibri"/>
              </a:rPr>
              <a:t>”</a:t>
            </a:r>
            <a:r>
              <a:rPr dirty="0" sz="1200" spc="-145">
                <a:latin typeface="宋体"/>
                <a:cs typeface="宋体"/>
              </a:rPr>
              <a:t>，</a:t>
            </a:r>
            <a:r>
              <a:rPr dirty="0" sz="1200">
                <a:latin typeface="宋体"/>
                <a:cs typeface="宋体"/>
              </a:rPr>
              <a:t>迫使供应商和 监管机构必须加强保护机制。</a:t>
            </a:r>
            <a:endParaRPr sz="1200">
              <a:latin typeface="宋体"/>
              <a:cs typeface="宋体"/>
            </a:endParaRPr>
          </a:p>
          <a:p>
            <a:pPr algn="just" marL="12700" marR="82550" indent="304800">
              <a:lnSpc>
                <a:spcPct val="162500"/>
              </a:lnSpc>
            </a:pPr>
            <a:r>
              <a:rPr dirty="0" sz="1200">
                <a:latin typeface="宋体"/>
                <a:cs typeface="宋体"/>
              </a:rPr>
              <a:t>在智慧建筑中</a:t>
            </a:r>
            <a:r>
              <a:rPr dirty="0" sz="1200" spc="-240">
                <a:latin typeface="宋体"/>
                <a:cs typeface="宋体"/>
              </a:rPr>
              <a:t>，</a:t>
            </a:r>
            <a:r>
              <a:rPr dirty="0" sz="1200">
                <a:latin typeface="宋体"/>
                <a:cs typeface="宋体"/>
              </a:rPr>
              <a:t>身份认证技术有口令认证</a:t>
            </a:r>
            <a:r>
              <a:rPr dirty="0" sz="1200" spc="-229">
                <a:latin typeface="宋体"/>
                <a:cs typeface="宋体"/>
              </a:rPr>
              <a:t>、</a:t>
            </a:r>
            <a:r>
              <a:rPr dirty="0" sz="1200">
                <a:latin typeface="宋体"/>
                <a:cs typeface="宋体"/>
              </a:rPr>
              <a:t>密码认证以及生物特征认证等方 式</a:t>
            </a:r>
            <a:r>
              <a:rPr dirty="0" sz="1200" spc="-160">
                <a:latin typeface="宋体"/>
                <a:cs typeface="宋体"/>
              </a:rPr>
              <a:t>，</a:t>
            </a:r>
            <a:r>
              <a:rPr dirty="0" sz="1200">
                <a:latin typeface="宋体"/>
                <a:cs typeface="宋体"/>
              </a:rPr>
              <a:t>既可以与智慧建筑的智能卡应用系统相结合</a:t>
            </a:r>
            <a:r>
              <a:rPr dirty="0" sz="1200" spc="-160">
                <a:latin typeface="宋体"/>
                <a:cs typeface="宋体"/>
              </a:rPr>
              <a:t>，</a:t>
            </a:r>
            <a:r>
              <a:rPr dirty="0" sz="1200">
                <a:latin typeface="宋体"/>
                <a:cs typeface="宋体"/>
              </a:rPr>
              <a:t>利用密码</a:t>
            </a:r>
            <a:r>
              <a:rPr dirty="0" sz="1200" spc="-160">
                <a:latin typeface="宋体"/>
                <a:cs typeface="宋体"/>
              </a:rPr>
              <a:t>、</a:t>
            </a:r>
            <a:r>
              <a:rPr dirty="0" sz="1200">
                <a:latin typeface="宋体"/>
                <a:cs typeface="宋体"/>
              </a:rPr>
              <a:t>口令等方式来实现 用户及管理者日常权限的登录使用</a:t>
            </a:r>
            <a:r>
              <a:rPr dirty="0" sz="1200" spc="-160">
                <a:latin typeface="宋体"/>
                <a:cs typeface="宋体"/>
              </a:rPr>
              <a:t>，</a:t>
            </a:r>
            <a:r>
              <a:rPr dirty="0" sz="1200">
                <a:latin typeface="宋体"/>
                <a:cs typeface="宋体"/>
              </a:rPr>
              <a:t>同时也可以使用生物特征认证</a:t>
            </a:r>
            <a:r>
              <a:rPr dirty="0" sz="1200" spc="-145">
                <a:latin typeface="宋体"/>
                <a:cs typeface="宋体"/>
              </a:rPr>
              <a:t>，</a:t>
            </a:r>
            <a:r>
              <a:rPr dirty="0" sz="1200">
                <a:latin typeface="宋体"/>
                <a:cs typeface="宋体"/>
              </a:rPr>
              <a:t>如虹膜</a:t>
            </a:r>
            <a:r>
              <a:rPr dirty="0" sz="1200" spc="-170">
                <a:latin typeface="宋体"/>
                <a:cs typeface="宋体"/>
              </a:rPr>
              <a:t>、</a:t>
            </a:r>
            <a:r>
              <a:rPr dirty="0" sz="1200">
                <a:latin typeface="宋体"/>
                <a:cs typeface="宋体"/>
              </a:rPr>
              <a:t>指 纹等方式来作为特殊或紧急情况的应对模式。</a:t>
            </a:r>
            <a:endParaRPr sz="1200">
              <a:latin typeface="宋体"/>
              <a:cs typeface="宋体"/>
            </a:endParaRPr>
          </a:p>
          <a:p>
            <a:pPr algn="just" marL="12700" marR="82550" indent="304800">
              <a:lnSpc>
                <a:spcPct val="162500"/>
              </a:lnSpc>
            </a:pPr>
            <a:r>
              <a:rPr dirty="0" sz="1200">
                <a:latin typeface="宋体"/>
                <a:cs typeface="宋体"/>
              </a:rPr>
              <a:t>其次</a:t>
            </a:r>
            <a:r>
              <a:rPr dirty="0" sz="1200" spc="-240">
                <a:latin typeface="宋体"/>
                <a:cs typeface="宋体"/>
              </a:rPr>
              <a:t>，</a:t>
            </a:r>
            <a:r>
              <a:rPr dirty="0" sz="1200">
                <a:latin typeface="宋体"/>
                <a:cs typeface="宋体"/>
              </a:rPr>
              <a:t>由于云计算在智慧建筑中的大量使用</a:t>
            </a:r>
            <a:r>
              <a:rPr dirty="0" sz="1200" spc="-229">
                <a:latin typeface="宋体"/>
                <a:cs typeface="宋体"/>
              </a:rPr>
              <a:t>，</a:t>
            </a:r>
            <a:r>
              <a:rPr dirty="0" sz="1200">
                <a:latin typeface="宋体"/>
                <a:cs typeface="宋体"/>
              </a:rPr>
              <a:t>大量的信息存储与处理位于网 络当中</a:t>
            </a:r>
            <a:r>
              <a:rPr dirty="0" sz="1200" spc="-160">
                <a:latin typeface="宋体"/>
                <a:cs typeface="宋体"/>
              </a:rPr>
              <a:t>，</a:t>
            </a:r>
            <a:r>
              <a:rPr dirty="0" sz="1200">
                <a:latin typeface="宋体"/>
                <a:cs typeface="宋体"/>
              </a:rPr>
              <a:t>所以防火墙技术尤为重要</a:t>
            </a:r>
            <a:r>
              <a:rPr dirty="0" sz="1200" spc="-160">
                <a:latin typeface="宋体"/>
                <a:cs typeface="宋体"/>
              </a:rPr>
              <a:t>。</a:t>
            </a:r>
            <a:r>
              <a:rPr dirty="0" sz="1200">
                <a:latin typeface="宋体"/>
                <a:cs typeface="宋体"/>
              </a:rPr>
              <a:t>通过在物联网与互联网之间设立防火</a:t>
            </a:r>
            <a:r>
              <a:rPr dirty="0" sz="1200" spc="5">
                <a:latin typeface="宋体"/>
                <a:cs typeface="宋体"/>
              </a:rPr>
              <a:t>墙</a:t>
            </a:r>
            <a:r>
              <a:rPr dirty="0" sz="1200" spc="-170">
                <a:latin typeface="宋体"/>
                <a:cs typeface="宋体"/>
              </a:rPr>
              <a:t>，</a:t>
            </a:r>
            <a:r>
              <a:rPr dirty="0" sz="1200">
                <a:latin typeface="宋体"/>
                <a:cs typeface="宋体"/>
              </a:rPr>
              <a:t>监 控非内网消息的传播</a:t>
            </a:r>
            <a:r>
              <a:rPr dirty="0" sz="1200" spc="-240">
                <a:latin typeface="宋体"/>
                <a:cs typeface="宋体"/>
              </a:rPr>
              <a:t>，</a:t>
            </a:r>
            <a:r>
              <a:rPr dirty="0" sz="1200">
                <a:latin typeface="宋体"/>
                <a:cs typeface="宋体"/>
              </a:rPr>
              <a:t>可以有效阻止袭击者对建筑内部设施的恶意攻击</a:t>
            </a:r>
            <a:r>
              <a:rPr dirty="0" sz="1200" spc="-229">
                <a:latin typeface="宋体"/>
                <a:cs typeface="宋体"/>
              </a:rPr>
              <a:t>、</a:t>
            </a:r>
            <a:r>
              <a:rPr dirty="0" sz="1200">
                <a:latin typeface="宋体"/>
                <a:cs typeface="宋体"/>
              </a:rPr>
              <a:t>破坏以 及掌控</a:t>
            </a:r>
            <a:r>
              <a:rPr dirty="0" sz="1200" spc="-160">
                <a:latin typeface="宋体"/>
                <a:cs typeface="宋体"/>
              </a:rPr>
              <a:t>。</a:t>
            </a:r>
            <a:r>
              <a:rPr dirty="0" sz="1200">
                <a:latin typeface="宋体"/>
                <a:cs typeface="宋体"/>
              </a:rPr>
              <a:t>而在内网与外网之间建立防火墙</a:t>
            </a:r>
            <a:r>
              <a:rPr dirty="0" sz="1200" spc="-160">
                <a:latin typeface="宋体"/>
                <a:cs typeface="宋体"/>
              </a:rPr>
              <a:t>，</a:t>
            </a:r>
            <a:r>
              <a:rPr dirty="0" sz="1200">
                <a:latin typeface="宋体"/>
                <a:cs typeface="宋体"/>
              </a:rPr>
              <a:t>筛选检测消息的可靠性跟实用</a:t>
            </a:r>
            <a:r>
              <a:rPr dirty="0" sz="1200" spc="5">
                <a:latin typeface="宋体"/>
                <a:cs typeface="宋体"/>
              </a:rPr>
              <a:t>性</a:t>
            </a:r>
            <a:r>
              <a:rPr dirty="0" sz="1200" spc="-170">
                <a:latin typeface="宋体"/>
                <a:cs typeface="宋体"/>
              </a:rPr>
              <a:t>，</a:t>
            </a:r>
            <a:r>
              <a:rPr dirty="0" sz="1200">
                <a:latin typeface="宋体"/>
                <a:cs typeface="宋体"/>
              </a:rPr>
              <a:t>也 可以有效防止入内部信息的泄露，并适当减少工作量。</a:t>
            </a:r>
            <a:endParaRPr sz="1200">
              <a:latin typeface="宋体"/>
              <a:cs typeface="宋体"/>
            </a:endParaRPr>
          </a:p>
          <a:p>
            <a:pPr marL="12700" marR="22860" indent="304800">
              <a:lnSpc>
                <a:spcPct val="162500"/>
              </a:lnSpc>
            </a:pPr>
            <a:r>
              <a:rPr dirty="0" sz="1200">
                <a:latin typeface="宋体"/>
                <a:cs typeface="宋体"/>
              </a:rPr>
              <a:t>入侵检测技术可以检测病毒以及黑客的入侵</a:t>
            </a:r>
            <a:r>
              <a:rPr dirty="0" sz="1200" spc="-240">
                <a:latin typeface="宋体"/>
                <a:cs typeface="宋体"/>
              </a:rPr>
              <a:t>，</a:t>
            </a:r>
            <a:r>
              <a:rPr dirty="0" sz="1200">
                <a:latin typeface="宋体"/>
                <a:cs typeface="宋体"/>
              </a:rPr>
              <a:t>及时发出警报</a:t>
            </a:r>
            <a:r>
              <a:rPr dirty="0" sz="1200" spc="-229">
                <a:latin typeface="宋体"/>
                <a:cs typeface="宋体"/>
              </a:rPr>
              <a:t>。</a:t>
            </a:r>
            <a:r>
              <a:rPr dirty="0" sz="1200">
                <a:latin typeface="宋体"/>
                <a:cs typeface="宋体"/>
              </a:rPr>
              <a:t>入侵检测不仅 仅可以用于网络监测之中，同时也可以用来检测智慧建筑各个模块的运行情况， 避免出现部分设施被病毒或者入侵者掌控的情况</a:t>
            </a:r>
            <a:r>
              <a:rPr dirty="0" sz="1200" spc="-240">
                <a:latin typeface="宋体"/>
                <a:cs typeface="宋体"/>
              </a:rPr>
              <a:t>。</a:t>
            </a:r>
            <a:r>
              <a:rPr dirty="0" sz="1200">
                <a:latin typeface="宋体"/>
                <a:cs typeface="宋体"/>
              </a:rPr>
              <a:t>同时</a:t>
            </a:r>
            <a:r>
              <a:rPr dirty="0" sz="1200" spc="-229">
                <a:latin typeface="宋体"/>
                <a:cs typeface="宋体"/>
              </a:rPr>
              <a:t>，</a:t>
            </a:r>
            <a:r>
              <a:rPr dirty="0" sz="1200">
                <a:latin typeface="宋体"/>
                <a:cs typeface="宋体"/>
              </a:rPr>
              <a:t>搭配故障恢复技术可以 减少故障时间，降低损失。</a:t>
            </a:r>
            <a:endParaRPr sz="1200">
              <a:latin typeface="宋体"/>
              <a:cs typeface="宋体"/>
            </a:endParaRPr>
          </a:p>
          <a:p>
            <a:pPr algn="just" marL="12700" marR="82550" indent="304800">
              <a:lnSpc>
                <a:spcPct val="162500"/>
              </a:lnSpc>
            </a:pPr>
            <a:r>
              <a:rPr dirty="0" sz="1200" spc="10">
                <a:latin typeface="宋体"/>
                <a:cs typeface="宋体"/>
              </a:rPr>
              <a:t>数字签名技术则可以用于智慧</a:t>
            </a:r>
            <a:r>
              <a:rPr dirty="0" sz="1200" spc="0">
                <a:latin typeface="宋体"/>
                <a:cs typeface="宋体"/>
              </a:rPr>
              <a:t>建</a:t>
            </a:r>
            <a:r>
              <a:rPr dirty="0" sz="1200" spc="10">
                <a:latin typeface="宋体"/>
                <a:cs typeface="宋体"/>
              </a:rPr>
              <a:t>筑模块之间的信息交流以及用户与管理</a:t>
            </a:r>
            <a:r>
              <a:rPr dirty="0" sz="1200">
                <a:latin typeface="宋体"/>
                <a:cs typeface="宋体"/>
              </a:rPr>
              <a:t>者 对建筑的使用命令之中</a:t>
            </a:r>
            <a:r>
              <a:rPr dirty="0" sz="1200" spc="-470">
                <a:latin typeface="宋体"/>
                <a:cs typeface="宋体"/>
              </a:rPr>
              <a:t>。</a:t>
            </a:r>
            <a:r>
              <a:rPr dirty="0" sz="1200">
                <a:latin typeface="宋体"/>
                <a:cs typeface="宋体"/>
              </a:rPr>
              <a:t>数字签名技术可以有效地保证数据信息的完整性以及正 确性，减少消息由于噪声干扰等因素而出现误传或错传等意外。</a:t>
            </a:r>
            <a:endParaRPr sz="1200">
              <a:latin typeface="宋体"/>
              <a:cs typeface="宋体"/>
            </a:endParaRPr>
          </a:p>
          <a:p>
            <a:pPr algn="just" marL="12700" marR="82550" indent="304800">
              <a:lnSpc>
                <a:spcPct val="162500"/>
              </a:lnSpc>
            </a:pPr>
            <a:r>
              <a:rPr dirty="0" sz="1200">
                <a:latin typeface="宋体"/>
                <a:cs typeface="宋体"/>
              </a:rPr>
              <a:t>总体而言</a:t>
            </a:r>
            <a:r>
              <a:rPr dirty="0" sz="1200" spc="-240">
                <a:latin typeface="宋体"/>
                <a:cs typeface="宋体"/>
              </a:rPr>
              <a:t>，</a:t>
            </a:r>
            <a:r>
              <a:rPr dirty="0" sz="1200">
                <a:latin typeface="宋体"/>
                <a:cs typeface="宋体"/>
              </a:rPr>
              <a:t>信息安全技术不仅仅可以保护信息的私密性</a:t>
            </a:r>
            <a:r>
              <a:rPr dirty="0" sz="1200" spc="-229">
                <a:latin typeface="宋体"/>
                <a:cs typeface="宋体"/>
              </a:rPr>
              <a:t>，</a:t>
            </a:r>
            <a:r>
              <a:rPr dirty="0" sz="1200">
                <a:latin typeface="宋体"/>
                <a:cs typeface="宋体"/>
              </a:rPr>
              <a:t>也可以有效保护信 息的正确性以及可用性，大大提高智慧建筑的安全及舒适程度。</a:t>
            </a:r>
            <a:endParaRPr sz="1200">
              <a:latin typeface="宋体"/>
              <a:cs typeface="宋体"/>
            </a:endParaRPr>
          </a:p>
          <a:p>
            <a:pPr marL="317500">
              <a:lnSpc>
                <a:spcPct val="100000"/>
              </a:lnSpc>
              <a:spcBef>
                <a:spcPts val="900"/>
              </a:spcBef>
            </a:pPr>
            <a:r>
              <a:rPr dirty="0" sz="1200">
                <a:latin typeface="宋体"/>
                <a:cs typeface="宋体"/>
              </a:rPr>
              <a:t>值得一提的是</a:t>
            </a:r>
            <a:r>
              <a:rPr dirty="0" sz="1200" spc="-160">
                <a:latin typeface="宋体"/>
                <a:cs typeface="宋体"/>
              </a:rPr>
              <a:t>，</a:t>
            </a:r>
            <a:r>
              <a:rPr dirty="0" sz="1200">
                <a:latin typeface="宋体"/>
                <a:cs typeface="宋体"/>
              </a:rPr>
              <a:t>越来越多的组织将安全</a:t>
            </a:r>
            <a:r>
              <a:rPr dirty="0" sz="1200" spc="-160">
                <a:latin typeface="宋体"/>
                <a:cs typeface="宋体"/>
              </a:rPr>
              <a:t>、</a:t>
            </a:r>
            <a:r>
              <a:rPr dirty="0" sz="1200">
                <a:latin typeface="宋体"/>
                <a:cs typeface="宋体"/>
              </a:rPr>
              <a:t>隐私</a:t>
            </a:r>
            <a:r>
              <a:rPr dirty="0" sz="1200" spc="-160">
                <a:latin typeface="宋体"/>
                <a:cs typeface="宋体"/>
              </a:rPr>
              <a:t>、</a:t>
            </a:r>
            <a:r>
              <a:rPr dirty="0" sz="1200">
                <a:latin typeface="宋体"/>
                <a:cs typeface="宋体"/>
              </a:rPr>
              <a:t>策略和控制集成到其演</a:t>
            </a:r>
            <a:r>
              <a:rPr dirty="0" sz="1200" spc="5">
                <a:latin typeface="宋体"/>
                <a:cs typeface="宋体"/>
              </a:rPr>
              <a:t>进</a:t>
            </a:r>
            <a:r>
              <a:rPr dirty="0" sz="1200">
                <a:latin typeface="宋体"/>
                <a:cs typeface="宋体"/>
              </a:rPr>
              <a:t>的</a:t>
            </a:r>
            <a:endParaRPr sz="1200">
              <a:latin typeface="宋体"/>
              <a:cs typeface="宋体"/>
            </a:endParaRPr>
          </a:p>
          <a:p>
            <a:pPr marL="12700" marR="5080">
              <a:lnSpc>
                <a:spcPct val="162500"/>
              </a:lnSpc>
            </a:pPr>
            <a:r>
              <a:rPr dirty="0" sz="1200" spc="-5">
                <a:latin typeface="Calibri"/>
                <a:cs typeface="Calibri"/>
              </a:rPr>
              <a:t>IT </a:t>
            </a:r>
            <a:r>
              <a:rPr dirty="0" sz="1200">
                <a:latin typeface="宋体"/>
                <a:cs typeface="宋体"/>
              </a:rPr>
              <a:t>交付模型中</a:t>
            </a:r>
            <a:r>
              <a:rPr dirty="0" sz="1200" spc="-229">
                <a:latin typeface="宋体"/>
                <a:cs typeface="宋体"/>
              </a:rPr>
              <a:t>，</a:t>
            </a:r>
            <a:r>
              <a:rPr dirty="0" sz="1200">
                <a:latin typeface="宋体"/>
                <a:cs typeface="宋体"/>
              </a:rPr>
              <a:t>从根本上将网络风险管理转变为基本的思维框架</a:t>
            </a:r>
            <a:r>
              <a:rPr dirty="0" sz="1200" spc="-229">
                <a:latin typeface="宋体"/>
                <a:cs typeface="宋体"/>
              </a:rPr>
              <a:t>，</a:t>
            </a:r>
            <a:r>
              <a:rPr dirty="0" sz="1200">
                <a:latin typeface="宋体"/>
                <a:cs typeface="宋体"/>
              </a:rPr>
              <a:t>从头开始塑造 楼控系统</a:t>
            </a:r>
            <a:r>
              <a:rPr dirty="0" sz="1200" spc="-400">
                <a:latin typeface="宋体"/>
                <a:cs typeface="宋体"/>
              </a:rPr>
              <a:t>。</a:t>
            </a:r>
            <a:r>
              <a:rPr dirty="0" sz="1200">
                <a:latin typeface="宋体"/>
                <a:cs typeface="宋体"/>
              </a:rPr>
              <a:t>在物理解决方案和基础设施建造</a:t>
            </a:r>
            <a:r>
              <a:rPr dirty="0" sz="1200" spc="5">
                <a:latin typeface="宋体"/>
                <a:cs typeface="宋体"/>
              </a:rPr>
              <a:t>中</a:t>
            </a:r>
            <a:r>
              <a:rPr dirty="0" sz="1200">
                <a:latin typeface="宋体"/>
                <a:cs typeface="宋体"/>
              </a:rPr>
              <a:t>也采用了相同的原</a:t>
            </a:r>
            <a:r>
              <a:rPr dirty="0" sz="1200" spc="-15">
                <a:latin typeface="宋体"/>
                <a:cs typeface="宋体"/>
              </a:rPr>
              <a:t>则</a:t>
            </a:r>
            <a:r>
              <a:rPr dirty="0" sz="1200" spc="-5">
                <a:latin typeface="Calibri"/>
                <a:cs typeface="Calibri"/>
              </a:rPr>
              <a:t>(</a:t>
            </a:r>
            <a:r>
              <a:rPr dirty="0" sz="1200" spc="5">
                <a:latin typeface="Calibri"/>
                <a:cs typeface="Calibri"/>
              </a:rPr>
              <a:t>“</a:t>
            </a:r>
            <a:r>
              <a:rPr dirty="0" sz="1200">
                <a:latin typeface="宋体"/>
                <a:cs typeface="宋体"/>
              </a:rPr>
              <a:t>原生安全</a:t>
            </a:r>
            <a:r>
              <a:rPr dirty="0" sz="1200">
                <a:latin typeface="Calibri"/>
                <a:cs typeface="Calibri"/>
              </a:rPr>
              <a:t>”</a:t>
            </a:r>
            <a:r>
              <a:rPr dirty="0" sz="1200" spc="-5">
                <a:latin typeface="Calibri"/>
                <a:cs typeface="Calibri"/>
              </a:rPr>
              <a:t>)</a:t>
            </a:r>
            <a:r>
              <a:rPr dirty="0" sz="1200">
                <a:latin typeface="宋体"/>
                <a:cs typeface="宋体"/>
              </a:rPr>
              <a:t>。 很多时候</a:t>
            </a:r>
            <a:r>
              <a:rPr dirty="0" sz="1200" spc="-120">
                <a:latin typeface="宋体"/>
                <a:cs typeface="宋体"/>
              </a:rPr>
              <a:t>，</a:t>
            </a:r>
            <a:r>
              <a:rPr dirty="0" sz="1200">
                <a:latin typeface="宋体"/>
                <a:cs typeface="宋体"/>
              </a:rPr>
              <a:t>网络安全和隐私法也交织在一起</a:t>
            </a:r>
            <a:r>
              <a:rPr dirty="0" sz="1200" spc="-110">
                <a:latin typeface="宋体"/>
                <a:cs typeface="宋体"/>
              </a:rPr>
              <a:t>，</a:t>
            </a:r>
            <a:r>
              <a:rPr dirty="0" sz="1200">
                <a:latin typeface="宋体"/>
                <a:cs typeface="宋体"/>
              </a:rPr>
              <a:t>例如</a:t>
            </a:r>
            <a:r>
              <a:rPr dirty="0" sz="1200" spc="-120">
                <a:latin typeface="宋体"/>
                <a:cs typeface="宋体"/>
              </a:rPr>
              <a:t>，</a:t>
            </a:r>
            <a:r>
              <a:rPr dirty="0" sz="1200">
                <a:latin typeface="宋体"/>
                <a:cs typeface="宋体"/>
              </a:rPr>
              <a:t>随着时间的推移</a:t>
            </a:r>
            <a:r>
              <a:rPr dirty="0" sz="1200" spc="-120">
                <a:latin typeface="宋体"/>
                <a:cs typeface="宋体"/>
              </a:rPr>
              <a:t>，</a:t>
            </a:r>
            <a:r>
              <a:rPr dirty="0" sz="1200">
                <a:latin typeface="宋体"/>
                <a:cs typeface="宋体"/>
              </a:rPr>
              <a:t>西欧国家</a:t>
            </a:r>
            <a:endParaRPr sz="1200">
              <a:latin typeface="宋体"/>
              <a:cs typeface="宋体"/>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48</a:t>
            </a:r>
          </a:p>
        </p:txBody>
      </p:sp>
      <p:sp>
        <p:nvSpPr>
          <p:cNvPr id="2" name="object 2"/>
          <p:cNvSpPr txBox="1"/>
          <p:nvPr/>
        </p:nvSpPr>
        <p:spPr>
          <a:xfrm>
            <a:off x="1130300" y="528955"/>
            <a:ext cx="5380990"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将建立数字伦理和数据隐私的共同标准。</a:t>
            </a:r>
            <a:endParaRPr sz="1200">
              <a:latin typeface="宋体"/>
              <a:cs typeface="宋体"/>
            </a:endParaRPr>
          </a:p>
          <a:p>
            <a:pPr marL="12700" marR="85725" indent="304800">
              <a:lnSpc>
                <a:spcPct val="162500"/>
              </a:lnSpc>
            </a:pPr>
            <a:r>
              <a:rPr dirty="0" sz="1200">
                <a:latin typeface="宋体"/>
                <a:cs typeface="宋体"/>
              </a:rPr>
              <a:t>因此</a:t>
            </a:r>
            <a:r>
              <a:rPr dirty="0" sz="1200" spc="-160">
                <a:latin typeface="宋体"/>
                <a:cs typeface="宋体"/>
              </a:rPr>
              <a:t>，</a:t>
            </a:r>
            <a:r>
              <a:rPr dirty="0" sz="1200">
                <a:latin typeface="宋体"/>
                <a:cs typeface="宋体"/>
              </a:rPr>
              <a:t>根据不同地区的数字伦理和数据隐私不同</a:t>
            </a:r>
            <a:r>
              <a:rPr dirty="0" sz="1200" spc="-160">
                <a:latin typeface="宋体"/>
                <a:cs typeface="宋体"/>
              </a:rPr>
              <a:t>，</a:t>
            </a:r>
            <a:r>
              <a:rPr dirty="0" sz="1200">
                <a:latin typeface="宋体"/>
                <a:cs typeface="宋体"/>
              </a:rPr>
              <a:t>推动创新</a:t>
            </a:r>
            <a:r>
              <a:rPr dirty="0" sz="1200" spc="-160">
                <a:latin typeface="宋体"/>
                <a:cs typeface="宋体"/>
              </a:rPr>
              <a:t>，</a:t>
            </a:r>
            <a:r>
              <a:rPr dirty="0" sz="1200">
                <a:latin typeface="宋体"/>
                <a:cs typeface="宋体"/>
              </a:rPr>
              <a:t>并在楼宇自控 相关领域获得竞争优势，日益凸显其重要地位。</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重大数字安全事故将提高保护关键基础设施和改变监管政策的意识；</a:t>
            </a:r>
            <a:endParaRPr sz="1200">
              <a:latin typeface="宋体"/>
              <a:cs typeface="宋体"/>
            </a:endParaRPr>
          </a:p>
          <a:p>
            <a:pPr marL="584200" marR="85725" indent="-266700">
              <a:lnSpc>
                <a:spcPct val="162500"/>
              </a:lnSpc>
              <a:buFont typeface="Wingdings"/>
              <a:buChar char=""/>
              <a:tabLst>
                <a:tab pos="546100" algn="l"/>
              </a:tabLst>
            </a:pPr>
            <a:r>
              <a:rPr dirty="0" sz="1200">
                <a:latin typeface="宋体"/>
                <a:cs typeface="宋体"/>
              </a:rPr>
              <a:t>一</a:t>
            </a:r>
            <a:r>
              <a:rPr dirty="0" sz="1200" spc="5">
                <a:latin typeface="宋体"/>
                <a:cs typeface="宋体"/>
              </a:rPr>
              <a:t>些</a:t>
            </a:r>
            <a:r>
              <a:rPr dirty="0" sz="1200">
                <a:latin typeface="宋体"/>
                <a:cs typeface="宋体"/>
              </a:rPr>
              <a:t>特殊</a:t>
            </a:r>
            <a:r>
              <a:rPr dirty="0" sz="1200" spc="5">
                <a:latin typeface="宋体"/>
                <a:cs typeface="宋体"/>
              </a:rPr>
              <a:t>建</a:t>
            </a:r>
            <a:r>
              <a:rPr dirty="0" sz="1200">
                <a:latin typeface="宋体"/>
                <a:cs typeface="宋体"/>
              </a:rPr>
              <a:t>筑</a:t>
            </a:r>
            <a:r>
              <a:rPr dirty="0" sz="1200" spc="5">
                <a:latin typeface="宋体"/>
                <a:cs typeface="宋体"/>
              </a:rPr>
              <a:t>用</a:t>
            </a:r>
            <a:r>
              <a:rPr dirty="0" sz="1200">
                <a:latin typeface="宋体"/>
                <a:cs typeface="宋体"/>
              </a:rPr>
              <a:t>例将</a:t>
            </a:r>
            <a:r>
              <a:rPr dirty="0" sz="1200" spc="5">
                <a:latin typeface="宋体"/>
                <a:cs typeface="宋体"/>
              </a:rPr>
              <a:t>开</a:t>
            </a:r>
            <a:r>
              <a:rPr dirty="0" sz="1200">
                <a:latin typeface="宋体"/>
                <a:cs typeface="宋体"/>
              </a:rPr>
              <a:t>发和</a:t>
            </a:r>
            <a:r>
              <a:rPr dirty="0" sz="1200" spc="5">
                <a:latin typeface="宋体"/>
                <a:cs typeface="宋体"/>
              </a:rPr>
              <a:t>实</a:t>
            </a:r>
            <a:r>
              <a:rPr dirty="0" sz="1200">
                <a:latin typeface="宋体"/>
                <a:cs typeface="宋体"/>
              </a:rPr>
              <a:t>施特</a:t>
            </a:r>
            <a:r>
              <a:rPr dirty="0" sz="1200" spc="5">
                <a:latin typeface="宋体"/>
                <a:cs typeface="宋体"/>
              </a:rPr>
              <a:t>定</a:t>
            </a:r>
            <a:r>
              <a:rPr dirty="0" sz="1200">
                <a:latin typeface="宋体"/>
                <a:cs typeface="宋体"/>
              </a:rPr>
              <a:t>的网</a:t>
            </a:r>
            <a:r>
              <a:rPr dirty="0" sz="1200" spc="5">
                <a:latin typeface="宋体"/>
                <a:cs typeface="宋体"/>
              </a:rPr>
              <a:t>络</a:t>
            </a:r>
            <a:r>
              <a:rPr dirty="0" sz="1200">
                <a:latin typeface="宋体"/>
                <a:cs typeface="宋体"/>
              </a:rPr>
              <a:t>安</a:t>
            </a:r>
            <a:r>
              <a:rPr dirty="0" sz="1200" spc="5">
                <a:latin typeface="宋体"/>
                <a:cs typeface="宋体"/>
              </a:rPr>
              <a:t>全</a:t>
            </a:r>
            <a:r>
              <a:rPr dirty="0" sz="1200">
                <a:latin typeface="宋体"/>
                <a:cs typeface="宋体"/>
              </a:rPr>
              <a:t>技术</a:t>
            </a:r>
            <a:r>
              <a:rPr dirty="0" sz="1200" spc="5">
                <a:latin typeface="宋体"/>
                <a:cs typeface="宋体"/>
              </a:rPr>
              <a:t>，</a:t>
            </a:r>
            <a:r>
              <a:rPr dirty="0" sz="1200">
                <a:latin typeface="宋体"/>
                <a:cs typeface="宋体"/>
              </a:rPr>
              <a:t>限制</a:t>
            </a:r>
            <a:r>
              <a:rPr dirty="0" sz="1200" spc="5">
                <a:latin typeface="宋体"/>
                <a:cs typeface="宋体"/>
              </a:rPr>
              <a:t>关</a:t>
            </a:r>
            <a:r>
              <a:rPr dirty="0" sz="1200">
                <a:latin typeface="宋体"/>
                <a:cs typeface="宋体"/>
              </a:rPr>
              <a:t>键基</a:t>
            </a:r>
            <a:r>
              <a:rPr dirty="0" sz="1200" spc="5">
                <a:latin typeface="宋体"/>
                <a:cs typeface="宋体"/>
              </a:rPr>
              <a:t>础</a:t>
            </a:r>
            <a:r>
              <a:rPr dirty="0" sz="1200">
                <a:latin typeface="宋体"/>
                <a:cs typeface="宋体"/>
              </a:rPr>
              <a:t>设 施的开放连接性；</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一些特定供应商将被禁止作为关键特定基础设施的供应商；</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为关键资产开发专有的防御技术和服务；</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关键资产类别提供网络攻击危机管理硬件或软件模块；</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物理隔离的本地软件或硬件选项；</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本质安全的硬件基础设施部署。</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2.12</a:t>
            </a:r>
            <a:r>
              <a:rPr dirty="0" sz="1200" spc="60">
                <a:latin typeface="Cambria"/>
                <a:cs typeface="Cambria"/>
              </a:rPr>
              <a:t> </a:t>
            </a:r>
            <a:r>
              <a:rPr dirty="0" sz="1200">
                <a:latin typeface="黑体"/>
                <a:cs typeface="黑体"/>
              </a:rPr>
              <a:t>建筑信息模型</a:t>
            </a:r>
            <a:r>
              <a:rPr dirty="0" sz="1200" spc="-305">
                <a:latin typeface="黑体"/>
                <a:cs typeface="黑体"/>
              </a:rPr>
              <a:t> </a:t>
            </a:r>
            <a:r>
              <a:rPr dirty="0" sz="1200" spc="-5">
                <a:latin typeface="Cambria"/>
                <a:cs typeface="Cambria"/>
              </a:rPr>
              <a:t>BIM</a:t>
            </a:r>
            <a:r>
              <a:rPr dirty="0" sz="1200" spc="40">
                <a:latin typeface="Cambria"/>
                <a:cs typeface="Cambria"/>
              </a:rPr>
              <a:t> </a:t>
            </a:r>
            <a:r>
              <a:rPr dirty="0" sz="1200">
                <a:latin typeface="黑体"/>
                <a:cs typeface="黑体"/>
              </a:rPr>
              <a:t>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2.12.1</a:t>
            </a:r>
            <a:r>
              <a:rPr dirty="0" sz="1200" spc="40">
                <a:latin typeface="Calibri"/>
                <a:cs typeface="Calibri"/>
              </a:rPr>
              <a:t> </a:t>
            </a:r>
            <a:r>
              <a:rPr dirty="0" sz="1200">
                <a:latin typeface="黑体"/>
                <a:cs typeface="黑体"/>
              </a:rPr>
              <a:t>建筑信息模型</a:t>
            </a:r>
            <a:r>
              <a:rPr dirty="0" sz="1200" spc="-305">
                <a:latin typeface="黑体"/>
                <a:cs typeface="黑体"/>
              </a:rPr>
              <a:t> </a:t>
            </a:r>
            <a:r>
              <a:rPr dirty="0" sz="1200" spc="-5">
                <a:latin typeface="Calibri"/>
                <a:cs typeface="Calibri"/>
              </a:rPr>
              <a:t>BIM</a:t>
            </a:r>
            <a:r>
              <a:rPr dirty="0" sz="1200" spc="25">
                <a:latin typeface="Calibri"/>
                <a:cs typeface="Calibri"/>
              </a:rPr>
              <a:t> </a:t>
            </a:r>
            <a:r>
              <a:rPr dirty="0" sz="1200">
                <a:latin typeface="黑体"/>
                <a:cs typeface="黑体"/>
              </a:rPr>
              <a:t>技术概述及发展现状</a:t>
            </a:r>
            <a:endParaRPr sz="1200">
              <a:latin typeface="黑体"/>
              <a:cs typeface="黑体"/>
            </a:endParaRPr>
          </a:p>
          <a:p>
            <a:pPr algn="just" marL="12700" marR="78105" indent="304800">
              <a:lnSpc>
                <a:spcPct val="162500"/>
              </a:lnSpc>
              <a:spcBef>
                <a:spcPts val="385"/>
              </a:spcBef>
            </a:pPr>
            <a:r>
              <a:rPr dirty="0" sz="1200">
                <a:latin typeface="宋体"/>
                <a:cs typeface="宋体"/>
              </a:rPr>
              <a:t>建</a:t>
            </a:r>
            <a:r>
              <a:rPr dirty="0" sz="1200" spc="0">
                <a:latin typeface="宋体"/>
                <a:cs typeface="宋体"/>
              </a:rPr>
              <a:t>筑</a:t>
            </a:r>
            <a:r>
              <a:rPr dirty="0" sz="1200">
                <a:latin typeface="宋体"/>
                <a:cs typeface="宋体"/>
              </a:rPr>
              <a:t>信息模型</a:t>
            </a:r>
            <a:r>
              <a:rPr dirty="0" sz="1200" spc="-10">
                <a:latin typeface="Calibri"/>
                <a:cs typeface="Calibri"/>
              </a:rPr>
              <a:t>(BIM</a:t>
            </a:r>
            <a:r>
              <a:rPr dirty="0" sz="1200" spc="-10">
                <a:latin typeface="宋体"/>
                <a:cs typeface="宋体"/>
              </a:rPr>
              <a:t>，</a:t>
            </a:r>
            <a:r>
              <a:rPr dirty="0" sz="1200" spc="-10">
                <a:latin typeface="Calibri"/>
                <a:cs typeface="Calibri"/>
              </a:rPr>
              <a:t>Building</a:t>
            </a:r>
            <a:r>
              <a:rPr dirty="0" sz="1200" spc="15">
                <a:latin typeface="Calibri"/>
                <a:cs typeface="Calibri"/>
              </a:rPr>
              <a:t> </a:t>
            </a:r>
            <a:r>
              <a:rPr dirty="0" sz="1200" spc="-10">
                <a:latin typeface="Calibri"/>
                <a:cs typeface="Calibri"/>
              </a:rPr>
              <a:t>Information</a:t>
            </a:r>
            <a:r>
              <a:rPr dirty="0" sz="1200" spc="10">
                <a:latin typeface="Calibri"/>
                <a:cs typeface="Calibri"/>
              </a:rPr>
              <a:t> </a:t>
            </a:r>
            <a:r>
              <a:rPr dirty="0" sz="1200" spc="-5">
                <a:latin typeface="Calibri"/>
                <a:cs typeface="Calibri"/>
              </a:rPr>
              <a:t>Modeling)</a:t>
            </a:r>
            <a:r>
              <a:rPr dirty="0" sz="1200">
                <a:latin typeface="宋体"/>
                <a:cs typeface="宋体"/>
              </a:rPr>
              <a:t>技</a:t>
            </a:r>
            <a:r>
              <a:rPr dirty="0" sz="1200" spc="0">
                <a:latin typeface="宋体"/>
                <a:cs typeface="宋体"/>
              </a:rPr>
              <a:t>术</a:t>
            </a:r>
            <a:r>
              <a:rPr dirty="0" sz="1200">
                <a:latin typeface="宋体"/>
                <a:cs typeface="宋体"/>
              </a:rPr>
              <a:t>是应用</a:t>
            </a:r>
            <a:r>
              <a:rPr dirty="0" sz="1200" spc="0">
                <a:latin typeface="宋体"/>
                <a:cs typeface="宋体"/>
              </a:rPr>
              <a:t>于</a:t>
            </a:r>
            <a:r>
              <a:rPr dirty="0" sz="1200">
                <a:latin typeface="宋体"/>
                <a:cs typeface="宋体"/>
              </a:rPr>
              <a:t>建筑全</a:t>
            </a:r>
            <a:r>
              <a:rPr dirty="0" sz="1200" spc="0">
                <a:latin typeface="宋体"/>
                <a:cs typeface="宋体"/>
              </a:rPr>
              <a:t>生</a:t>
            </a:r>
            <a:r>
              <a:rPr dirty="0" sz="1200">
                <a:latin typeface="宋体"/>
                <a:cs typeface="宋体"/>
              </a:rPr>
              <a:t>命 周期的</a:t>
            </a:r>
            <a:r>
              <a:rPr dirty="0" sz="1200" spc="-240">
                <a:latin typeface="宋体"/>
                <a:cs typeface="宋体"/>
              </a:rPr>
              <a:t>，</a:t>
            </a:r>
            <a:r>
              <a:rPr dirty="0" sz="1200">
                <a:latin typeface="宋体"/>
                <a:cs typeface="宋体"/>
              </a:rPr>
              <a:t>利用计算机图学</a:t>
            </a:r>
            <a:r>
              <a:rPr dirty="0" sz="1200" spc="-229">
                <a:latin typeface="宋体"/>
                <a:cs typeface="宋体"/>
              </a:rPr>
              <a:t>、</a:t>
            </a:r>
            <a:r>
              <a:rPr dirty="0" sz="1200">
                <a:latin typeface="宋体"/>
                <a:cs typeface="宋体"/>
              </a:rPr>
              <a:t>计算机辅助设计和虚拟现实等技术构建三维数据模型 的一种数据化技术。</a:t>
            </a:r>
            <a:endParaRPr sz="1200">
              <a:latin typeface="宋体"/>
              <a:cs typeface="宋体"/>
            </a:endParaRPr>
          </a:p>
          <a:p>
            <a:pPr algn="just" marL="12700" marR="40005" indent="304800">
              <a:lnSpc>
                <a:spcPct val="162500"/>
              </a:lnSpc>
            </a:pPr>
            <a:r>
              <a:rPr dirty="0" sz="1200" spc="-5">
                <a:latin typeface="Calibri"/>
                <a:cs typeface="Calibri"/>
              </a:rPr>
              <a:t>BIM</a:t>
            </a:r>
            <a:r>
              <a:rPr dirty="0" sz="1200" spc="-55">
                <a:latin typeface="Calibri"/>
                <a:cs typeface="Calibri"/>
              </a:rPr>
              <a:t> </a:t>
            </a:r>
            <a:r>
              <a:rPr dirty="0" sz="1200">
                <a:latin typeface="宋体"/>
                <a:cs typeface="宋体"/>
              </a:rPr>
              <a:t>技术具有信息可视性、共享协调性、仿真</a:t>
            </a:r>
            <a:r>
              <a:rPr dirty="0" sz="1200" spc="0">
                <a:latin typeface="宋体"/>
                <a:cs typeface="宋体"/>
              </a:rPr>
              <a:t>模</a:t>
            </a:r>
            <a:r>
              <a:rPr dirty="0" sz="1200">
                <a:latin typeface="宋体"/>
                <a:cs typeface="宋体"/>
              </a:rPr>
              <a:t>拟性和动态优化性等特</a:t>
            </a:r>
            <a:r>
              <a:rPr dirty="0" sz="1200" spc="-5">
                <a:latin typeface="宋体"/>
                <a:cs typeface="宋体"/>
              </a:rPr>
              <a:t>点</a:t>
            </a:r>
            <a:r>
              <a:rPr dirty="0" sz="1200">
                <a:latin typeface="宋体"/>
                <a:cs typeface="宋体"/>
              </a:rPr>
              <a:t>。 信息可视性表现为在规划设计</a:t>
            </a:r>
            <a:r>
              <a:rPr dirty="0" sz="1200" spc="-470">
                <a:latin typeface="宋体"/>
                <a:cs typeface="宋体"/>
              </a:rPr>
              <a:t>、</a:t>
            </a:r>
            <a:r>
              <a:rPr dirty="0" sz="1200">
                <a:latin typeface="宋体"/>
                <a:cs typeface="宋体"/>
              </a:rPr>
              <a:t>建造施工和运行维护的全过程中建筑的全部空间 和属性信息被精确地测量和高效地整合</a:t>
            </a:r>
            <a:r>
              <a:rPr dirty="0" sz="1200" spc="-240">
                <a:latin typeface="宋体"/>
                <a:cs typeface="宋体"/>
              </a:rPr>
              <a:t>，</a:t>
            </a:r>
            <a:r>
              <a:rPr dirty="0" sz="1200">
                <a:latin typeface="宋体"/>
                <a:cs typeface="宋体"/>
              </a:rPr>
              <a:t>以实现信息交互的可视性</a:t>
            </a:r>
            <a:r>
              <a:rPr dirty="0" sz="1200" spc="-229">
                <a:latin typeface="宋体"/>
                <a:cs typeface="宋体"/>
              </a:rPr>
              <a:t>；</a:t>
            </a:r>
            <a:r>
              <a:rPr dirty="0" sz="1200">
                <a:latin typeface="宋体"/>
                <a:cs typeface="宋体"/>
              </a:rPr>
              <a:t>共享协调性 表现为业主</a:t>
            </a:r>
            <a:r>
              <a:rPr dirty="0" sz="1200" spc="-240">
                <a:latin typeface="宋体"/>
                <a:cs typeface="宋体"/>
              </a:rPr>
              <a:t>、</a:t>
            </a:r>
            <a:r>
              <a:rPr dirty="0" sz="1200">
                <a:latin typeface="宋体"/>
                <a:cs typeface="宋体"/>
              </a:rPr>
              <a:t>设计单位和施工单位不同角色之间</a:t>
            </a:r>
            <a:r>
              <a:rPr dirty="0" sz="1200" spc="-229">
                <a:latin typeface="宋体"/>
                <a:cs typeface="宋体"/>
              </a:rPr>
              <a:t>，</a:t>
            </a:r>
            <a:r>
              <a:rPr dirty="0" sz="1200">
                <a:latin typeface="宋体"/>
                <a:cs typeface="宋体"/>
              </a:rPr>
              <a:t>建筑子系统的不同专业之间都 可利用统一数据标准的共享建筑模型信息进行沟通</a:t>
            </a:r>
            <a:r>
              <a:rPr dirty="0" sz="1200" spc="-240">
                <a:latin typeface="宋体"/>
                <a:cs typeface="宋体"/>
              </a:rPr>
              <a:t>，</a:t>
            </a:r>
            <a:r>
              <a:rPr dirty="0" sz="1200">
                <a:latin typeface="宋体"/>
                <a:cs typeface="宋体"/>
              </a:rPr>
              <a:t>以实现高效地协调合作</a:t>
            </a:r>
            <a:r>
              <a:rPr dirty="0" sz="1200" spc="-229">
                <a:latin typeface="宋体"/>
                <a:cs typeface="宋体"/>
              </a:rPr>
              <a:t>；</a:t>
            </a:r>
            <a:r>
              <a:rPr dirty="0" sz="1200">
                <a:latin typeface="宋体"/>
                <a:cs typeface="宋体"/>
              </a:rPr>
              <a:t>仿 真模拟性表现为将建筑三维信息</a:t>
            </a:r>
            <a:r>
              <a:rPr dirty="0" sz="1200" spc="-240">
                <a:latin typeface="宋体"/>
                <a:cs typeface="宋体"/>
              </a:rPr>
              <a:t>、</a:t>
            </a:r>
            <a:r>
              <a:rPr dirty="0" sz="1200">
                <a:latin typeface="宋体"/>
                <a:cs typeface="宋体"/>
              </a:rPr>
              <a:t>工程时间和工程造价等多维因素结合建模</a:t>
            </a:r>
            <a:r>
              <a:rPr dirty="0" sz="1200" spc="-229">
                <a:latin typeface="宋体"/>
                <a:cs typeface="宋体"/>
              </a:rPr>
              <a:t>，</a:t>
            </a:r>
            <a:r>
              <a:rPr dirty="0" sz="1200">
                <a:latin typeface="宋体"/>
                <a:cs typeface="宋体"/>
              </a:rPr>
              <a:t>进 行施工模拟</a:t>
            </a:r>
            <a:r>
              <a:rPr dirty="0" sz="1200" spc="-160">
                <a:latin typeface="宋体"/>
                <a:cs typeface="宋体"/>
              </a:rPr>
              <a:t>、</a:t>
            </a:r>
            <a:r>
              <a:rPr dirty="0" sz="1200">
                <a:latin typeface="宋体"/>
                <a:cs typeface="宋体"/>
              </a:rPr>
              <a:t>安全模拟和节能模拟</a:t>
            </a:r>
            <a:r>
              <a:rPr dirty="0" sz="1200" spc="-160">
                <a:latin typeface="宋体"/>
                <a:cs typeface="宋体"/>
              </a:rPr>
              <a:t>，</a:t>
            </a:r>
            <a:r>
              <a:rPr dirty="0" sz="1200">
                <a:latin typeface="宋体"/>
                <a:cs typeface="宋体"/>
              </a:rPr>
              <a:t>以准确快速响应实际突发状</a:t>
            </a:r>
            <a:r>
              <a:rPr dirty="0" sz="1200" spc="0">
                <a:latin typeface="宋体"/>
                <a:cs typeface="宋体"/>
              </a:rPr>
              <a:t>况</a:t>
            </a:r>
            <a:r>
              <a:rPr dirty="0" sz="1200" spc="-170">
                <a:latin typeface="宋体"/>
                <a:cs typeface="宋体"/>
              </a:rPr>
              <a:t>；</a:t>
            </a:r>
            <a:r>
              <a:rPr dirty="0" sz="1200">
                <a:latin typeface="宋体"/>
                <a:cs typeface="宋体"/>
              </a:rPr>
              <a:t>动态优化性 则表现为对复杂动态信息精确感知并利用科学的算法和强大的设备进行处理</a:t>
            </a:r>
            <a:r>
              <a:rPr dirty="0" sz="1200" spc="-470">
                <a:latin typeface="宋体"/>
                <a:cs typeface="宋体"/>
              </a:rPr>
              <a:t>，</a:t>
            </a:r>
            <a:r>
              <a:rPr dirty="0" sz="1200">
                <a:latin typeface="宋体"/>
                <a:cs typeface="宋体"/>
              </a:rPr>
              <a:t>以 此实现系统的动态控制和优化。</a:t>
            </a:r>
            <a:endParaRPr sz="1200">
              <a:latin typeface="宋体"/>
              <a:cs typeface="宋体"/>
            </a:endParaRPr>
          </a:p>
          <a:p>
            <a:pPr marL="12700" marR="5080" indent="304800">
              <a:lnSpc>
                <a:spcPct val="162500"/>
              </a:lnSpc>
            </a:pPr>
            <a:r>
              <a:rPr dirty="0" sz="1200" spc="-5">
                <a:latin typeface="Calibri"/>
                <a:cs typeface="Calibri"/>
              </a:rPr>
              <a:t>BIM</a:t>
            </a:r>
            <a:r>
              <a:rPr dirty="0" sz="1200" spc="10">
                <a:latin typeface="Calibri"/>
                <a:cs typeface="Calibri"/>
              </a:rPr>
              <a:t> </a:t>
            </a:r>
            <a:r>
              <a:rPr dirty="0" sz="1200">
                <a:latin typeface="宋体"/>
                <a:cs typeface="宋体"/>
              </a:rPr>
              <a:t>技术在国</a:t>
            </a:r>
            <a:r>
              <a:rPr dirty="0" sz="1200" spc="0">
                <a:latin typeface="宋体"/>
                <a:cs typeface="宋体"/>
              </a:rPr>
              <a:t>外</a:t>
            </a:r>
            <a:r>
              <a:rPr dirty="0" sz="1200">
                <a:latin typeface="宋体"/>
                <a:cs typeface="宋体"/>
              </a:rPr>
              <a:t>发展迅速</a:t>
            </a:r>
            <a:r>
              <a:rPr dirty="0" sz="1200" spc="-385">
                <a:latin typeface="宋体"/>
                <a:cs typeface="宋体"/>
              </a:rPr>
              <a:t>，</a:t>
            </a:r>
            <a:r>
              <a:rPr dirty="0" sz="1200">
                <a:latin typeface="宋体"/>
                <a:cs typeface="宋体"/>
              </a:rPr>
              <a:t>自</a:t>
            </a:r>
            <a:r>
              <a:rPr dirty="0" sz="1200" spc="-315">
                <a:latin typeface="宋体"/>
                <a:cs typeface="宋体"/>
              </a:rPr>
              <a:t> </a:t>
            </a:r>
            <a:r>
              <a:rPr dirty="0" sz="1200">
                <a:latin typeface="Calibri"/>
                <a:cs typeface="Calibri"/>
              </a:rPr>
              <a:t>2002</a:t>
            </a:r>
            <a:r>
              <a:rPr dirty="0" sz="1200" spc="0">
                <a:latin typeface="Calibri"/>
                <a:cs typeface="Calibri"/>
              </a:rPr>
              <a:t> </a:t>
            </a:r>
            <a:r>
              <a:rPr dirty="0" sz="1200">
                <a:latin typeface="宋体"/>
                <a:cs typeface="宋体"/>
              </a:rPr>
              <a:t>年</a:t>
            </a:r>
            <a:r>
              <a:rPr dirty="0" sz="1200" spc="-315">
                <a:latin typeface="宋体"/>
                <a:cs typeface="宋体"/>
              </a:rPr>
              <a:t> </a:t>
            </a:r>
            <a:r>
              <a:rPr dirty="0" sz="1200" spc="-5">
                <a:latin typeface="Calibri"/>
                <a:cs typeface="Calibri"/>
              </a:rPr>
              <a:t>Autodesk</a:t>
            </a:r>
            <a:r>
              <a:rPr dirty="0" sz="1200" spc="15">
                <a:latin typeface="Calibri"/>
                <a:cs typeface="Calibri"/>
              </a:rPr>
              <a:t> </a:t>
            </a:r>
            <a:r>
              <a:rPr dirty="0" sz="1200">
                <a:latin typeface="宋体"/>
                <a:cs typeface="宋体"/>
              </a:rPr>
              <a:t>公司提出</a:t>
            </a:r>
            <a:r>
              <a:rPr dirty="0" sz="1200" spc="0">
                <a:latin typeface="宋体"/>
                <a:cs typeface="宋体"/>
              </a:rPr>
              <a:t>相</a:t>
            </a:r>
            <a:r>
              <a:rPr dirty="0" sz="1200">
                <a:latin typeface="宋体"/>
                <a:cs typeface="宋体"/>
              </a:rPr>
              <a:t>关概念后</a:t>
            </a:r>
            <a:r>
              <a:rPr dirty="0" sz="1200" spc="-385">
                <a:latin typeface="宋体"/>
                <a:cs typeface="宋体"/>
              </a:rPr>
              <a:t>，</a:t>
            </a:r>
            <a:r>
              <a:rPr dirty="0" sz="1200">
                <a:latin typeface="宋体"/>
                <a:cs typeface="宋体"/>
              </a:rPr>
              <a:t>美国、 欧洲</a:t>
            </a:r>
            <a:r>
              <a:rPr dirty="0" sz="1200" spc="-240">
                <a:latin typeface="宋体"/>
                <a:cs typeface="宋体"/>
              </a:rPr>
              <a:t>、</a:t>
            </a:r>
            <a:r>
              <a:rPr dirty="0" sz="1200">
                <a:latin typeface="宋体"/>
                <a:cs typeface="宋体"/>
              </a:rPr>
              <a:t>日本和韩国等国家制定了一系列应用标准和技术要求</a:t>
            </a:r>
            <a:r>
              <a:rPr dirty="0" sz="1200" spc="-229">
                <a:latin typeface="宋体"/>
                <a:cs typeface="宋体"/>
              </a:rPr>
              <a:t>，</a:t>
            </a:r>
            <a:r>
              <a:rPr dirty="0" sz="1200">
                <a:latin typeface="宋体"/>
                <a:cs typeface="宋体"/>
              </a:rPr>
              <a:t>同时在政府的大力 推行下相关行业</a:t>
            </a:r>
            <a:r>
              <a:rPr dirty="0" sz="1200" spc="0">
                <a:latin typeface="宋体"/>
                <a:cs typeface="宋体"/>
              </a:rPr>
              <a:t>也</a:t>
            </a:r>
            <a:r>
              <a:rPr dirty="0" sz="1200">
                <a:latin typeface="宋体"/>
                <a:cs typeface="宋体"/>
              </a:rPr>
              <a:t>日臻成</a:t>
            </a:r>
            <a:r>
              <a:rPr dirty="0" sz="1200" spc="-15">
                <a:latin typeface="宋体"/>
                <a:cs typeface="宋体"/>
              </a:rPr>
              <a:t>熟</a:t>
            </a:r>
            <a:r>
              <a:rPr dirty="0" sz="1200" spc="-40">
                <a:latin typeface="宋体"/>
                <a:cs typeface="宋体"/>
              </a:rPr>
              <a:t>。</a:t>
            </a:r>
            <a:r>
              <a:rPr dirty="0" sz="1200">
                <a:latin typeface="宋体"/>
                <a:cs typeface="宋体"/>
              </a:rPr>
              <a:t>自</a:t>
            </a:r>
            <a:r>
              <a:rPr dirty="0" sz="1200" spc="-315">
                <a:latin typeface="宋体"/>
                <a:cs typeface="宋体"/>
              </a:rPr>
              <a:t> </a:t>
            </a:r>
            <a:r>
              <a:rPr dirty="0" sz="1200">
                <a:latin typeface="Calibri"/>
                <a:cs typeface="Calibri"/>
              </a:rPr>
              <a:t>2003</a:t>
            </a:r>
            <a:r>
              <a:rPr dirty="0" sz="1200" spc="0">
                <a:latin typeface="Calibri"/>
                <a:cs typeface="Calibri"/>
              </a:rPr>
              <a:t> </a:t>
            </a:r>
            <a:r>
              <a:rPr dirty="0" sz="1200">
                <a:latin typeface="宋体"/>
                <a:cs typeface="宋体"/>
              </a:rPr>
              <a:t>年引进</a:t>
            </a:r>
            <a:r>
              <a:rPr dirty="0" sz="1200" spc="-315">
                <a:latin typeface="宋体"/>
                <a:cs typeface="宋体"/>
              </a:rPr>
              <a:t> </a:t>
            </a:r>
            <a:r>
              <a:rPr dirty="0" sz="1200" spc="-5">
                <a:latin typeface="Calibri"/>
                <a:cs typeface="Calibri"/>
              </a:rPr>
              <a:t>BIM</a:t>
            </a:r>
            <a:r>
              <a:rPr dirty="0" sz="1200" spc="10">
                <a:latin typeface="Calibri"/>
                <a:cs typeface="Calibri"/>
              </a:rPr>
              <a:t> </a:t>
            </a:r>
            <a:r>
              <a:rPr dirty="0" sz="1200">
                <a:latin typeface="宋体"/>
                <a:cs typeface="宋体"/>
              </a:rPr>
              <a:t>技术起</a:t>
            </a:r>
            <a:r>
              <a:rPr dirty="0" sz="1200" spc="-40">
                <a:latin typeface="宋体"/>
                <a:cs typeface="宋体"/>
              </a:rPr>
              <a:t>，</a:t>
            </a:r>
            <a:r>
              <a:rPr dirty="0" sz="1200">
                <a:latin typeface="宋体"/>
                <a:cs typeface="宋体"/>
              </a:rPr>
              <a:t>我国政府也一直</a:t>
            </a:r>
            <a:r>
              <a:rPr dirty="0" sz="1200" spc="0">
                <a:latin typeface="宋体"/>
                <a:cs typeface="宋体"/>
              </a:rPr>
              <a:t>积</a:t>
            </a:r>
            <a:r>
              <a:rPr dirty="0" sz="1200">
                <a:latin typeface="宋体"/>
                <a:cs typeface="宋体"/>
              </a:rPr>
              <a:t>极</a:t>
            </a:r>
            <a:endParaRPr sz="1200">
              <a:latin typeface="宋体"/>
              <a:cs typeface="宋体"/>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49</a:t>
            </a:r>
          </a:p>
        </p:txBody>
      </p:sp>
      <p:sp>
        <p:nvSpPr>
          <p:cNvPr id="2" name="object 2"/>
          <p:cNvSpPr txBox="1"/>
          <p:nvPr/>
        </p:nvSpPr>
        <p:spPr>
          <a:xfrm>
            <a:off x="1130300" y="528955"/>
            <a:ext cx="5379720" cy="89611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2550">
              <a:lnSpc>
                <a:spcPct val="162500"/>
              </a:lnSpc>
            </a:pPr>
            <a:r>
              <a:rPr dirty="0" sz="1200">
                <a:latin typeface="宋体"/>
                <a:cs typeface="宋体"/>
              </a:rPr>
              <a:t>尝试</a:t>
            </a:r>
            <a:r>
              <a:rPr dirty="0" sz="1200" spc="-120">
                <a:latin typeface="宋体"/>
                <a:cs typeface="宋体"/>
              </a:rPr>
              <a:t>，</a:t>
            </a:r>
            <a:r>
              <a:rPr dirty="0" sz="1200">
                <a:latin typeface="宋体"/>
                <a:cs typeface="宋体"/>
              </a:rPr>
              <a:t>吸取先进经验</a:t>
            </a:r>
            <a:r>
              <a:rPr dirty="0" sz="1200" spc="-120">
                <a:latin typeface="宋体"/>
                <a:cs typeface="宋体"/>
              </a:rPr>
              <a:t>、</a:t>
            </a:r>
            <a:r>
              <a:rPr dirty="0" sz="1200">
                <a:latin typeface="宋体"/>
                <a:cs typeface="宋体"/>
              </a:rPr>
              <a:t>培养相关人才</a:t>
            </a:r>
            <a:r>
              <a:rPr dirty="0" sz="1200" spc="-110">
                <a:latin typeface="宋体"/>
                <a:cs typeface="宋体"/>
              </a:rPr>
              <a:t>、</a:t>
            </a:r>
            <a:r>
              <a:rPr dirty="0" sz="1200">
                <a:latin typeface="宋体"/>
                <a:cs typeface="宋体"/>
              </a:rPr>
              <a:t>开展学术研讨并制定相关纲要</a:t>
            </a:r>
            <a:r>
              <a:rPr dirty="0" sz="1200" spc="-120">
                <a:latin typeface="宋体"/>
                <a:cs typeface="宋体"/>
              </a:rPr>
              <a:t>。</a:t>
            </a:r>
            <a:r>
              <a:rPr dirty="0" sz="1200">
                <a:latin typeface="宋体"/>
                <a:cs typeface="宋体"/>
              </a:rPr>
              <a:t>然而相较 </a:t>
            </a:r>
            <a:r>
              <a:rPr dirty="0" sz="1200" spc="0">
                <a:latin typeface="宋体"/>
                <a:cs typeface="宋体"/>
              </a:rPr>
              <a:t>国</a:t>
            </a:r>
            <a:r>
              <a:rPr dirty="0" sz="1200" spc="10">
                <a:latin typeface="宋体"/>
                <a:cs typeface="宋体"/>
              </a:rPr>
              <a:t>外</a:t>
            </a:r>
            <a:r>
              <a:rPr dirty="0" sz="1200" spc="0">
                <a:latin typeface="宋体"/>
                <a:cs typeface="宋体"/>
              </a:rPr>
              <a:t>，</a:t>
            </a:r>
            <a:r>
              <a:rPr dirty="0" sz="1200" spc="10">
                <a:latin typeface="宋体"/>
                <a:cs typeface="宋体"/>
              </a:rPr>
              <a:t>我</a:t>
            </a:r>
            <a:r>
              <a:rPr dirty="0" sz="1200">
                <a:latin typeface="宋体"/>
                <a:cs typeface="宋体"/>
              </a:rPr>
              <a:t>国</a:t>
            </a:r>
            <a:r>
              <a:rPr dirty="0" sz="1200" spc="-270">
                <a:latin typeface="宋体"/>
                <a:cs typeface="宋体"/>
              </a:rPr>
              <a:t> </a:t>
            </a:r>
            <a:r>
              <a:rPr dirty="0" sz="1200" spc="-5">
                <a:latin typeface="Calibri"/>
                <a:cs typeface="Calibri"/>
              </a:rPr>
              <a:t>BIM</a:t>
            </a:r>
            <a:r>
              <a:rPr dirty="0" sz="1200" spc="75">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发</a:t>
            </a:r>
            <a:r>
              <a:rPr dirty="0" sz="1200" spc="10">
                <a:latin typeface="宋体"/>
                <a:cs typeface="宋体"/>
              </a:rPr>
              <a:t>展</a:t>
            </a:r>
            <a:r>
              <a:rPr dirty="0" sz="1200" spc="0">
                <a:latin typeface="宋体"/>
                <a:cs typeface="宋体"/>
              </a:rPr>
              <a:t>的</a:t>
            </a:r>
            <a:r>
              <a:rPr dirty="0" sz="1200" spc="10">
                <a:latin typeface="宋体"/>
                <a:cs typeface="宋体"/>
              </a:rPr>
              <a:t>层</a:t>
            </a:r>
            <a:r>
              <a:rPr dirty="0" sz="1200" spc="0">
                <a:latin typeface="宋体"/>
                <a:cs typeface="宋体"/>
              </a:rPr>
              <a:t>次</a:t>
            </a:r>
            <a:r>
              <a:rPr dirty="0" sz="1200" spc="10">
                <a:latin typeface="宋体"/>
                <a:cs typeface="宋体"/>
              </a:rPr>
              <a:t>和</a:t>
            </a:r>
            <a:r>
              <a:rPr dirty="0" sz="1200" spc="0">
                <a:latin typeface="宋体"/>
                <a:cs typeface="宋体"/>
              </a:rPr>
              <a:t>维度</a:t>
            </a:r>
            <a:r>
              <a:rPr dirty="0" sz="1200" spc="10">
                <a:latin typeface="宋体"/>
                <a:cs typeface="宋体"/>
              </a:rPr>
              <a:t>仍</a:t>
            </a:r>
            <a:r>
              <a:rPr dirty="0" sz="1200" spc="0">
                <a:latin typeface="宋体"/>
                <a:cs typeface="宋体"/>
              </a:rPr>
              <a:t>有</a:t>
            </a:r>
            <a:r>
              <a:rPr dirty="0" sz="1200" spc="10">
                <a:latin typeface="宋体"/>
                <a:cs typeface="宋体"/>
              </a:rPr>
              <a:t>一</a:t>
            </a:r>
            <a:r>
              <a:rPr dirty="0" sz="1200" spc="0">
                <a:latin typeface="宋体"/>
                <a:cs typeface="宋体"/>
              </a:rPr>
              <a:t>定</a:t>
            </a:r>
            <a:r>
              <a:rPr dirty="0" sz="1200" spc="10">
                <a:latin typeface="宋体"/>
                <a:cs typeface="宋体"/>
              </a:rPr>
              <a:t>差</a:t>
            </a:r>
            <a:r>
              <a:rPr dirty="0" sz="1200" spc="0">
                <a:latin typeface="宋体"/>
                <a:cs typeface="宋体"/>
              </a:rPr>
              <a:t>距</a:t>
            </a:r>
            <a:r>
              <a:rPr dirty="0" sz="1200" spc="10">
                <a:latin typeface="宋体"/>
                <a:cs typeface="宋体"/>
              </a:rPr>
              <a:t>。</a:t>
            </a:r>
            <a:r>
              <a:rPr dirty="0" sz="1200" spc="0">
                <a:latin typeface="宋体"/>
                <a:cs typeface="宋体"/>
              </a:rPr>
              <a:t>作为</a:t>
            </a:r>
            <a:r>
              <a:rPr dirty="0" sz="1200" spc="10">
                <a:latin typeface="宋体"/>
                <a:cs typeface="宋体"/>
              </a:rPr>
              <a:t>智</a:t>
            </a:r>
            <a:r>
              <a:rPr dirty="0" sz="1200" spc="0">
                <a:latin typeface="宋体"/>
                <a:cs typeface="宋体"/>
              </a:rPr>
              <a:t>慧</a:t>
            </a:r>
            <a:r>
              <a:rPr dirty="0" sz="1200" spc="10">
                <a:latin typeface="宋体"/>
                <a:cs typeface="宋体"/>
              </a:rPr>
              <a:t>建</a:t>
            </a:r>
            <a:r>
              <a:rPr dirty="0" sz="1200" spc="0">
                <a:latin typeface="宋体"/>
                <a:cs typeface="宋体"/>
              </a:rPr>
              <a:t>筑</a:t>
            </a:r>
            <a:r>
              <a:rPr dirty="0" sz="1200" spc="10">
                <a:latin typeface="宋体"/>
                <a:cs typeface="宋体"/>
              </a:rPr>
              <a:t>的</a:t>
            </a:r>
            <a:r>
              <a:rPr dirty="0" sz="1200" spc="0">
                <a:latin typeface="宋体"/>
                <a:cs typeface="宋体"/>
              </a:rPr>
              <a:t>重</a:t>
            </a:r>
            <a:r>
              <a:rPr dirty="0" sz="1200" spc="10">
                <a:latin typeface="宋体"/>
                <a:cs typeface="宋体"/>
              </a:rPr>
              <a:t>要</a:t>
            </a:r>
            <a:r>
              <a:rPr dirty="0" sz="1200">
                <a:latin typeface="宋体"/>
                <a:cs typeface="宋体"/>
              </a:rPr>
              <a:t>支 撑技术</a:t>
            </a:r>
            <a:r>
              <a:rPr dirty="0" sz="1200" spc="-5">
                <a:latin typeface="宋体"/>
                <a:cs typeface="宋体"/>
              </a:rPr>
              <a:t>，</a:t>
            </a:r>
            <a:r>
              <a:rPr dirty="0" sz="1200" spc="-5">
                <a:latin typeface="Calibri"/>
                <a:cs typeface="Calibri"/>
              </a:rPr>
              <a:t>BIM</a:t>
            </a:r>
            <a:r>
              <a:rPr dirty="0" sz="1200" spc="25">
                <a:latin typeface="Calibri"/>
                <a:cs typeface="Calibri"/>
              </a:rPr>
              <a:t> </a:t>
            </a:r>
            <a:r>
              <a:rPr dirty="0" sz="1200">
                <a:latin typeface="宋体"/>
                <a:cs typeface="宋体"/>
              </a:rPr>
              <a:t>技术是我们走向智慧时代所必须面对的挑战之一。</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2.12.2</a:t>
            </a:r>
            <a:r>
              <a:rPr dirty="0" sz="1200" spc="40">
                <a:latin typeface="Calibri"/>
                <a:cs typeface="Calibri"/>
              </a:rPr>
              <a:t> </a:t>
            </a:r>
            <a:r>
              <a:rPr dirty="0" sz="1200">
                <a:latin typeface="黑体"/>
                <a:cs typeface="黑体"/>
              </a:rPr>
              <a:t>建筑信息模型</a:t>
            </a:r>
            <a:r>
              <a:rPr dirty="0" sz="1200" spc="-305">
                <a:latin typeface="黑体"/>
                <a:cs typeface="黑体"/>
              </a:rPr>
              <a:t> </a:t>
            </a:r>
            <a:r>
              <a:rPr dirty="0" sz="1200" spc="-5">
                <a:latin typeface="Calibri"/>
                <a:cs typeface="Calibri"/>
              </a:rPr>
              <a:t>BIM</a:t>
            </a:r>
            <a:r>
              <a:rPr dirty="0" sz="1200" spc="25">
                <a:latin typeface="Calibri"/>
                <a:cs typeface="Calibri"/>
              </a:rPr>
              <a:t> </a:t>
            </a:r>
            <a:r>
              <a:rPr dirty="0" sz="1200">
                <a:latin typeface="黑体"/>
                <a:cs typeface="黑体"/>
              </a:rPr>
              <a:t>技术在智慧建筑中的应用</a:t>
            </a:r>
            <a:endParaRPr sz="1200">
              <a:latin typeface="黑体"/>
              <a:cs typeface="黑体"/>
            </a:endParaRPr>
          </a:p>
          <a:p>
            <a:pPr marL="12700" marR="24765" indent="304800">
              <a:lnSpc>
                <a:spcPct val="162500"/>
              </a:lnSpc>
              <a:spcBef>
                <a:spcPts val="380"/>
              </a:spcBef>
            </a:pPr>
            <a:r>
              <a:rPr dirty="0" sz="1200">
                <a:latin typeface="宋体"/>
                <a:cs typeface="宋体"/>
              </a:rPr>
              <a:t>传统建筑由于数字化低下，建筑的投入高而回报低，更是难以应对高精度、 </a:t>
            </a:r>
            <a:r>
              <a:rPr dirty="0" sz="1200" spc="0">
                <a:latin typeface="宋体"/>
                <a:cs typeface="宋体"/>
              </a:rPr>
              <a:t>大</a:t>
            </a:r>
            <a:r>
              <a:rPr dirty="0" sz="1200" spc="10">
                <a:latin typeface="宋体"/>
                <a:cs typeface="宋体"/>
              </a:rPr>
              <a:t>规</a:t>
            </a:r>
            <a:r>
              <a:rPr dirty="0" sz="1200" spc="0">
                <a:latin typeface="宋体"/>
                <a:cs typeface="宋体"/>
              </a:rPr>
              <a:t>模</a:t>
            </a:r>
            <a:r>
              <a:rPr dirty="0" sz="1200" spc="10">
                <a:latin typeface="宋体"/>
                <a:cs typeface="宋体"/>
              </a:rPr>
              <a:t>和</a:t>
            </a:r>
            <a:r>
              <a:rPr dirty="0" sz="1200" spc="0">
                <a:latin typeface="宋体"/>
                <a:cs typeface="宋体"/>
              </a:rPr>
              <a:t>快</a:t>
            </a:r>
            <a:r>
              <a:rPr dirty="0" sz="1200" spc="10">
                <a:latin typeface="宋体"/>
                <a:cs typeface="宋体"/>
              </a:rPr>
              <a:t>响</a:t>
            </a:r>
            <a:r>
              <a:rPr dirty="0" sz="1200" spc="0">
                <a:latin typeface="宋体"/>
                <a:cs typeface="宋体"/>
              </a:rPr>
              <a:t>应</a:t>
            </a:r>
            <a:r>
              <a:rPr dirty="0" sz="1200" spc="10">
                <a:latin typeface="宋体"/>
                <a:cs typeface="宋体"/>
              </a:rPr>
              <a:t>的</a:t>
            </a:r>
            <a:r>
              <a:rPr dirty="0" sz="1200" spc="0">
                <a:latin typeface="宋体"/>
                <a:cs typeface="宋体"/>
              </a:rPr>
              <a:t>复杂</a:t>
            </a:r>
            <a:r>
              <a:rPr dirty="0" sz="1200" spc="10">
                <a:latin typeface="宋体"/>
                <a:cs typeface="宋体"/>
              </a:rPr>
              <a:t>建</a:t>
            </a:r>
            <a:r>
              <a:rPr dirty="0" sz="1200" spc="0">
                <a:latin typeface="宋体"/>
                <a:cs typeface="宋体"/>
              </a:rPr>
              <a:t>筑</a:t>
            </a:r>
            <a:r>
              <a:rPr dirty="0" sz="1200" spc="10">
                <a:latin typeface="宋体"/>
                <a:cs typeface="宋体"/>
              </a:rPr>
              <a:t>要</a:t>
            </a:r>
            <a:r>
              <a:rPr dirty="0" sz="1200" spc="0">
                <a:latin typeface="宋体"/>
                <a:cs typeface="宋体"/>
              </a:rPr>
              <a:t>求</a:t>
            </a:r>
            <a:r>
              <a:rPr dirty="0" sz="1200" spc="10">
                <a:latin typeface="宋体"/>
                <a:cs typeface="宋体"/>
              </a:rPr>
              <a:t>。</a:t>
            </a:r>
            <a:r>
              <a:rPr dirty="0" sz="1200" spc="0">
                <a:latin typeface="宋体"/>
                <a:cs typeface="宋体"/>
              </a:rPr>
              <a:t>因</a:t>
            </a:r>
            <a:r>
              <a:rPr dirty="0" sz="1200" spc="10">
                <a:latin typeface="宋体"/>
                <a:cs typeface="宋体"/>
              </a:rPr>
              <a:t>此</a:t>
            </a:r>
            <a:r>
              <a:rPr dirty="0" sz="1200" spc="0">
                <a:latin typeface="宋体"/>
                <a:cs typeface="宋体"/>
              </a:rPr>
              <a:t>，我</a:t>
            </a:r>
            <a:r>
              <a:rPr dirty="0" sz="1200" spc="10">
                <a:latin typeface="宋体"/>
                <a:cs typeface="宋体"/>
              </a:rPr>
              <a:t>们</a:t>
            </a:r>
            <a:r>
              <a:rPr dirty="0" sz="1200" spc="0">
                <a:latin typeface="宋体"/>
                <a:cs typeface="宋体"/>
              </a:rPr>
              <a:t>应</a:t>
            </a:r>
            <a:r>
              <a:rPr dirty="0" sz="1200" spc="10">
                <a:latin typeface="宋体"/>
                <a:cs typeface="宋体"/>
              </a:rPr>
              <a:t>用</a:t>
            </a:r>
            <a:r>
              <a:rPr dirty="0" sz="1200" spc="0">
                <a:latin typeface="宋体"/>
                <a:cs typeface="宋体"/>
              </a:rPr>
              <a:t>端</a:t>
            </a:r>
            <a:r>
              <a:rPr dirty="0" sz="1200" spc="10">
                <a:latin typeface="宋体"/>
                <a:cs typeface="宋体"/>
              </a:rPr>
              <a:t>对</a:t>
            </a:r>
            <a:r>
              <a:rPr dirty="0" sz="1200" spc="0">
                <a:latin typeface="宋体"/>
                <a:cs typeface="宋体"/>
              </a:rPr>
              <a:t>端</a:t>
            </a:r>
            <a:r>
              <a:rPr dirty="0" sz="1200">
                <a:latin typeface="宋体"/>
                <a:cs typeface="宋体"/>
              </a:rPr>
              <a:t>的</a:t>
            </a:r>
            <a:r>
              <a:rPr dirty="0" sz="1200" spc="-280">
                <a:latin typeface="宋体"/>
                <a:cs typeface="宋体"/>
              </a:rPr>
              <a:t> </a:t>
            </a:r>
            <a:r>
              <a:rPr dirty="0" sz="1200" spc="-5">
                <a:latin typeface="Calibri"/>
                <a:cs typeface="Calibri"/>
              </a:rPr>
              <a:t>BIM</a:t>
            </a:r>
            <a:r>
              <a:rPr dirty="0" sz="1200" spc="60">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构</a:t>
            </a:r>
            <a:r>
              <a:rPr dirty="0" sz="1200" spc="10">
                <a:latin typeface="宋体"/>
                <a:cs typeface="宋体"/>
              </a:rPr>
              <a:t>建</a:t>
            </a:r>
            <a:r>
              <a:rPr dirty="0" sz="1200" spc="0">
                <a:latin typeface="宋体"/>
                <a:cs typeface="宋体"/>
              </a:rPr>
              <a:t>数</a:t>
            </a:r>
            <a:r>
              <a:rPr dirty="0" sz="1200">
                <a:latin typeface="宋体"/>
                <a:cs typeface="宋体"/>
              </a:rPr>
              <a:t>字 化建筑信息模型</a:t>
            </a:r>
            <a:r>
              <a:rPr dirty="0" sz="1200" spc="-120">
                <a:latin typeface="宋体"/>
                <a:cs typeface="宋体"/>
              </a:rPr>
              <a:t>，</a:t>
            </a:r>
            <a:r>
              <a:rPr dirty="0" sz="1200">
                <a:latin typeface="宋体"/>
                <a:cs typeface="宋体"/>
              </a:rPr>
              <a:t>将建筑有机地串联起来</a:t>
            </a:r>
            <a:r>
              <a:rPr dirty="0" sz="1200" spc="-110">
                <a:latin typeface="宋体"/>
                <a:cs typeface="宋体"/>
              </a:rPr>
              <a:t>。</a:t>
            </a:r>
            <a:r>
              <a:rPr dirty="0" sz="1200">
                <a:latin typeface="宋体"/>
                <a:cs typeface="宋体"/>
              </a:rPr>
              <a:t>利用建筑信息模型</a:t>
            </a:r>
            <a:r>
              <a:rPr dirty="0" sz="1200" spc="-120">
                <a:latin typeface="宋体"/>
                <a:cs typeface="宋体"/>
              </a:rPr>
              <a:t>，</a:t>
            </a:r>
            <a:r>
              <a:rPr dirty="0" sz="1200">
                <a:latin typeface="宋体"/>
                <a:cs typeface="宋体"/>
              </a:rPr>
              <a:t>开发商</a:t>
            </a:r>
            <a:r>
              <a:rPr dirty="0" sz="1200" spc="-125">
                <a:latin typeface="宋体"/>
                <a:cs typeface="宋体"/>
              </a:rPr>
              <a:t>、</a:t>
            </a:r>
            <a:r>
              <a:rPr dirty="0" sz="1200">
                <a:latin typeface="宋体"/>
                <a:cs typeface="宋体"/>
              </a:rPr>
              <a:t>施工单 位</a:t>
            </a:r>
            <a:r>
              <a:rPr dirty="0" sz="1200" spc="-240">
                <a:latin typeface="宋体"/>
                <a:cs typeface="宋体"/>
              </a:rPr>
              <a:t>、</a:t>
            </a:r>
            <a:r>
              <a:rPr dirty="0" sz="1200">
                <a:latin typeface="宋体"/>
                <a:cs typeface="宋体"/>
              </a:rPr>
              <a:t>产品供应商和用户在设计</a:t>
            </a:r>
            <a:r>
              <a:rPr dirty="0" sz="1200" spc="-229">
                <a:latin typeface="宋体"/>
                <a:cs typeface="宋体"/>
              </a:rPr>
              <a:t>、</a:t>
            </a:r>
            <a:r>
              <a:rPr dirty="0" sz="1200">
                <a:latin typeface="宋体"/>
                <a:cs typeface="宋体"/>
              </a:rPr>
              <a:t>施工和运营的建筑全生命周期中进行智慧地合作 和责任分担。</a:t>
            </a:r>
            <a:endParaRPr sz="1200">
              <a:latin typeface="宋体"/>
              <a:cs typeface="宋体"/>
            </a:endParaRPr>
          </a:p>
          <a:p>
            <a:pPr marL="317500">
              <a:lnSpc>
                <a:spcPct val="100000"/>
              </a:lnSpc>
              <a:spcBef>
                <a:spcPts val="900"/>
              </a:spcBef>
            </a:pPr>
            <a:r>
              <a:rPr dirty="0" sz="1200">
                <a:latin typeface="宋体"/>
                <a:cs typeface="宋体"/>
              </a:rPr>
              <a:t>因此，关于建筑信息模型</a:t>
            </a:r>
            <a:r>
              <a:rPr dirty="0" sz="1200" spc="-305">
                <a:latin typeface="宋体"/>
                <a:cs typeface="宋体"/>
              </a:rPr>
              <a:t> </a:t>
            </a:r>
            <a:r>
              <a:rPr dirty="0" sz="1200" spc="-5">
                <a:latin typeface="Calibri"/>
                <a:cs typeface="Calibri"/>
              </a:rPr>
              <a:t>BIM</a:t>
            </a:r>
            <a:r>
              <a:rPr dirty="0" sz="1200" spc="25">
                <a:latin typeface="Calibri"/>
                <a:cs typeface="Calibri"/>
              </a:rPr>
              <a:t> </a:t>
            </a:r>
            <a:r>
              <a:rPr dirty="0" sz="1200">
                <a:latin typeface="宋体"/>
                <a:cs typeface="宋体"/>
              </a:rPr>
              <a:t>技术，可具有如下特点：</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施工后的</a:t>
            </a:r>
            <a:r>
              <a:rPr dirty="0" sz="1200" spc="-305">
                <a:latin typeface="宋体"/>
                <a:cs typeface="宋体"/>
              </a:rPr>
              <a:t> </a:t>
            </a:r>
            <a:r>
              <a:rPr dirty="0" sz="1200" spc="-5">
                <a:latin typeface="Calibri"/>
                <a:cs typeface="Calibri"/>
              </a:rPr>
              <a:t>BIM</a:t>
            </a:r>
            <a:r>
              <a:rPr dirty="0" sz="1200" spc="25">
                <a:latin typeface="Calibri"/>
                <a:cs typeface="Calibri"/>
              </a:rPr>
              <a:t> </a:t>
            </a:r>
            <a:r>
              <a:rPr dirty="0" sz="1200">
                <a:latin typeface="宋体"/>
                <a:cs typeface="宋体"/>
              </a:rPr>
              <a:t>模型是良好的模型，需要和运营阶段适应；</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对于选定的端到端的工作流，存在一个通用</a:t>
            </a:r>
            <a:r>
              <a:rPr dirty="0" sz="1200" spc="-310">
                <a:latin typeface="宋体"/>
                <a:cs typeface="宋体"/>
              </a:rPr>
              <a:t> </a:t>
            </a:r>
            <a:r>
              <a:rPr dirty="0" sz="1200" spc="-5">
                <a:latin typeface="Calibri"/>
                <a:cs typeface="Calibri"/>
              </a:rPr>
              <a:t>BIM</a:t>
            </a:r>
            <a:r>
              <a:rPr dirty="0" sz="1200" spc="15">
                <a:latin typeface="Calibri"/>
                <a:cs typeface="Calibri"/>
              </a:rPr>
              <a:t> </a:t>
            </a:r>
            <a:r>
              <a:rPr dirty="0" sz="1200">
                <a:latin typeface="宋体"/>
                <a:cs typeface="宋体"/>
              </a:rPr>
              <a:t>模型的协作路径；</a:t>
            </a:r>
            <a:endParaRPr sz="1200">
              <a:latin typeface="宋体"/>
              <a:cs typeface="宋体"/>
            </a:endParaRPr>
          </a:p>
          <a:p>
            <a:pPr marL="546100" indent="-228600">
              <a:lnSpc>
                <a:spcPct val="100000"/>
              </a:lnSpc>
              <a:spcBef>
                <a:spcPts val="900"/>
              </a:spcBef>
              <a:buFont typeface="Wingdings"/>
              <a:buChar char=""/>
              <a:tabLst>
                <a:tab pos="546100" algn="l"/>
              </a:tabLst>
            </a:pPr>
            <a:r>
              <a:rPr dirty="0" sz="1200" spc="-5">
                <a:latin typeface="Calibri"/>
                <a:cs typeface="Calibri"/>
              </a:rPr>
              <a:t>BIM</a:t>
            </a:r>
            <a:r>
              <a:rPr dirty="0" sz="1200" spc="25">
                <a:latin typeface="Calibri"/>
                <a:cs typeface="Calibri"/>
              </a:rPr>
              <a:t> </a:t>
            </a:r>
            <a:r>
              <a:rPr dirty="0" sz="1200">
                <a:latin typeface="宋体"/>
                <a:cs typeface="宋体"/>
              </a:rPr>
              <a:t>模型将可用于所有工程的所有阶段和建筑的全寿命周期；</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需要协调数据模型和格式；</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产品供应商与总承包商角色融合，互动增加；</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以满足消费者全寿命营运为需求定制</a:t>
            </a:r>
            <a:r>
              <a:rPr dirty="0" sz="1200" spc="-305">
                <a:latin typeface="宋体"/>
                <a:cs typeface="宋体"/>
              </a:rPr>
              <a:t> </a:t>
            </a:r>
            <a:r>
              <a:rPr dirty="0" sz="1200" spc="-5">
                <a:latin typeface="Calibri"/>
                <a:cs typeface="Calibri"/>
              </a:rPr>
              <a:t>BIM</a:t>
            </a:r>
            <a:r>
              <a:rPr dirty="0" sz="1200" spc="25">
                <a:latin typeface="Calibri"/>
                <a:cs typeface="Calibri"/>
              </a:rPr>
              <a:t> </a:t>
            </a:r>
            <a:r>
              <a:rPr dirty="0" sz="1200">
                <a:latin typeface="宋体"/>
                <a:cs typeface="宋体"/>
              </a:rPr>
              <a:t>模型。</a:t>
            </a:r>
            <a:endParaRPr sz="1200">
              <a:latin typeface="宋体"/>
              <a:cs typeface="宋体"/>
            </a:endParaRPr>
          </a:p>
          <a:p>
            <a:pPr>
              <a:lnSpc>
                <a:spcPct val="100000"/>
              </a:lnSpc>
              <a:spcBef>
                <a:spcPts val="50"/>
              </a:spcBef>
            </a:pPr>
            <a:endParaRPr sz="1450">
              <a:latin typeface="Times New Roman"/>
              <a:cs typeface="Times New Roman"/>
            </a:endParaRPr>
          </a:p>
          <a:p>
            <a:pPr algn="just" marL="12700">
              <a:lnSpc>
                <a:spcPct val="100000"/>
              </a:lnSpc>
            </a:pPr>
            <a:r>
              <a:rPr dirty="0" sz="1200" spc="-5">
                <a:latin typeface="Cambria"/>
                <a:cs typeface="Cambria"/>
              </a:rPr>
              <a:t>2.13</a:t>
            </a:r>
            <a:r>
              <a:rPr dirty="0" sz="1200" spc="60">
                <a:latin typeface="Cambria"/>
                <a:cs typeface="Cambria"/>
              </a:rPr>
              <a:t> </a:t>
            </a:r>
            <a:r>
              <a:rPr dirty="0" sz="1200">
                <a:latin typeface="黑体"/>
                <a:cs typeface="黑体"/>
              </a:rPr>
              <a:t>先进物联网芯片技术</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2.13.1</a:t>
            </a:r>
            <a:r>
              <a:rPr dirty="0" sz="1200" spc="40">
                <a:latin typeface="Calibri"/>
                <a:cs typeface="Calibri"/>
              </a:rPr>
              <a:t> </a:t>
            </a:r>
            <a:r>
              <a:rPr dirty="0" sz="1200">
                <a:latin typeface="黑体"/>
                <a:cs typeface="黑体"/>
              </a:rPr>
              <a:t>先进物联网芯片技术概述及发展现状</a:t>
            </a:r>
            <a:endParaRPr sz="1200">
              <a:latin typeface="黑体"/>
              <a:cs typeface="黑体"/>
            </a:endParaRPr>
          </a:p>
          <a:p>
            <a:pPr marL="12700" marR="5715" indent="304800">
              <a:lnSpc>
                <a:spcPct val="162500"/>
              </a:lnSpc>
              <a:spcBef>
                <a:spcPts val="385"/>
              </a:spcBef>
            </a:pPr>
            <a:r>
              <a:rPr dirty="0" sz="1200">
                <a:latin typeface="宋体"/>
                <a:cs typeface="宋体"/>
              </a:rPr>
              <a:t>先进物联网微处理器作为电子系统的控制处理中枢</a:t>
            </a:r>
            <a:r>
              <a:rPr dirty="0" sz="1200" spc="-470">
                <a:latin typeface="宋体"/>
                <a:cs typeface="宋体"/>
              </a:rPr>
              <a:t>，</a:t>
            </a:r>
            <a:r>
              <a:rPr dirty="0" sz="1200">
                <a:latin typeface="宋体"/>
                <a:cs typeface="宋体"/>
              </a:rPr>
              <a:t>是未来物联网智能系统 的基础</a:t>
            </a:r>
            <a:r>
              <a:rPr dirty="0" sz="1200" spc="-120">
                <a:latin typeface="宋体"/>
                <a:cs typeface="宋体"/>
              </a:rPr>
              <a:t>。</a:t>
            </a:r>
            <a:r>
              <a:rPr dirty="0" sz="1200">
                <a:latin typeface="宋体"/>
                <a:cs typeface="宋体"/>
              </a:rPr>
              <a:t>物联网系统中集成的传感器</a:t>
            </a:r>
            <a:r>
              <a:rPr dirty="0" sz="1200" spc="-120">
                <a:latin typeface="宋体"/>
                <a:cs typeface="宋体"/>
              </a:rPr>
              <a:t>、</a:t>
            </a:r>
            <a:r>
              <a:rPr dirty="0" sz="1200">
                <a:latin typeface="宋体"/>
                <a:cs typeface="宋体"/>
              </a:rPr>
              <a:t>通</a:t>
            </a:r>
            <a:r>
              <a:rPr dirty="0" sz="1200" spc="0">
                <a:latin typeface="宋体"/>
                <a:cs typeface="宋体"/>
              </a:rPr>
              <a:t>信</a:t>
            </a:r>
            <a:r>
              <a:rPr dirty="0" sz="1200" spc="-120">
                <a:latin typeface="宋体"/>
                <a:cs typeface="宋体"/>
              </a:rPr>
              <a:t>、</a:t>
            </a:r>
            <a:r>
              <a:rPr dirty="0" sz="1200">
                <a:latin typeface="宋体"/>
                <a:cs typeface="宋体"/>
              </a:rPr>
              <a:t>存储以及电源管理等模块</a:t>
            </a:r>
            <a:r>
              <a:rPr dirty="0" sz="1200" spc="-125">
                <a:latin typeface="宋体"/>
                <a:cs typeface="宋体"/>
              </a:rPr>
              <a:t>，</a:t>
            </a:r>
            <a:r>
              <a:rPr dirty="0" sz="1200">
                <a:latin typeface="宋体"/>
                <a:cs typeface="宋体"/>
              </a:rPr>
              <a:t>均依赖 于微处理器进行控制和调度</a:t>
            </a:r>
            <a:r>
              <a:rPr dirty="0" sz="1200" spc="-120">
                <a:latin typeface="宋体"/>
                <a:cs typeface="宋体"/>
              </a:rPr>
              <a:t>。</a:t>
            </a:r>
            <a:r>
              <a:rPr dirty="0" sz="1200">
                <a:latin typeface="宋体"/>
                <a:cs typeface="宋体"/>
              </a:rPr>
              <a:t>因此</a:t>
            </a:r>
            <a:r>
              <a:rPr dirty="0" sz="1200" spc="-120">
                <a:latin typeface="宋体"/>
                <a:cs typeface="宋体"/>
              </a:rPr>
              <a:t>，</a:t>
            </a:r>
            <a:r>
              <a:rPr dirty="0" sz="1200">
                <a:latin typeface="宋体"/>
                <a:cs typeface="宋体"/>
              </a:rPr>
              <a:t>微处理器的性</a:t>
            </a:r>
            <a:r>
              <a:rPr dirty="0" sz="1200" spc="0">
                <a:latin typeface="宋体"/>
                <a:cs typeface="宋体"/>
              </a:rPr>
              <a:t>能</a:t>
            </a:r>
            <a:r>
              <a:rPr dirty="0" sz="1200" spc="-120">
                <a:latin typeface="宋体"/>
                <a:cs typeface="宋体"/>
              </a:rPr>
              <a:t>、</a:t>
            </a:r>
            <a:r>
              <a:rPr dirty="0" sz="1200">
                <a:latin typeface="宋体"/>
                <a:cs typeface="宋体"/>
              </a:rPr>
              <a:t>功耗</a:t>
            </a:r>
            <a:r>
              <a:rPr dirty="0" sz="1200" spc="-120">
                <a:latin typeface="宋体"/>
                <a:cs typeface="宋体"/>
              </a:rPr>
              <a:t>、</a:t>
            </a:r>
            <a:r>
              <a:rPr dirty="0" sz="1200">
                <a:latin typeface="宋体"/>
                <a:cs typeface="宋体"/>
              </a:rPr>
              <a:t>支持的外设接口等 特性</a:t>
            </a:r>
            <a:r>
              <a:rPr dirty="0" sz="1200" spc="-240">
                <a:latin typeface="宋体"/>
                <a:cs typeface="宋体"/>
              </a:rPr>
              <a:t>，</a:t>
            </a:r>
            <a:r>
              <a:rPr dirty="0" sz="1200">
                <a:latin typeface="宋体"/>
                <a:cs typeface="宋体"/>
              </a:rPr>
              <a:t>将直接决定所搭建的物联网系统的整体功能和关键性能指标</a:t>
            </a:r>
            <a:r>
              <a:rPr dirty="0" sz="1200" spc="-229">
                <a:latin typeface="宋体"/>
                <a:cs typeface="宋体"/>
              </a:rPr>
              <a:t>。</a:t>
            </a:r>
            <a:r>
              <a:rPr dirty="0" sz="1200">
                <a:latin typeface="宋体"/>
                <a:cs typeface="宋体"/>
              </a:rPr>
              <a:t>由于片上集 成的模块相比芯片外部模块</a:t>
            </a:r>
            <a:r>
              <a:rPr dirty="0" sz="1200" spc="-160">
                <a:latin typeface="宋体"/>
                <a:cs typeface="宋体"/>
              </a:rPr>
              <a:t>，</a:t>
            </a:r>
            <a:r>
              <a:rPr dirty="0" sz="1200">
                <a:latin typeface="宋体"/>
                <a:cs typeface="宋体"/>
              </a:rPr>
              <a:t>能提供更好的系统能效和成本</a:t>
            </a:r>
            <a:r>
              <a:rPr dirty="0" sz="1200" spc="-160">
                <a:latin typeface="宋体"/>
                <a:cs typeface="宋体"/>
              </a:rPr>
              <a:t>，</a:t>
            </a:r>
            <a:r>
              <a:rPr dirty="0" sz="1200">
                <a:latin typeface="宋体"/>
                <a:cs typeface="宋体"/>
              </a:rPr>
              <a:t>所</a:t>
            </a:r>
            <a:r>
              <a:rPr dirty="0" sz="1200" spc="0">
                <a:latin typeface="宋体"/>
                <a:cs typeface="宋体"/>
              </a:rPr>
              <a:t>以</a:t>
            </a:r>
            <a:r>
              <a:rPr dirty="0" sz="1200" spc="-170">
                <a:latin typeface="宋体"/>
                <a:cs typeface="宋体"/>
              </a:rPr>
              <a:t>，</a:t>
            </a:r>
            <a:r>
              <a:rPr dirty="0" sz="1200">
                <a:latin typeface="宋体"/>
                <a:cs typeface="宋体"/>
              </a:rPr>
              <a:t>面向物联网 应用的微处理器越来越趋向于微型化</a:t>
            </a:r>
            <a:r>
              <a:rPr dirty="0" sz="1200" spc="-160">
                <a:latin typeface="宋体"/>
                <a:cs typeface="宋体"/>
              </a:rPr>
              <a:t>、</a:t>
            </a:r>
            <a:r>
              <a:rPr dirty="0" sz="1200">
                <a:latin typeface="宋体"/>
                <a:cs typeface="宋体"/>
              </a:rPr>
              <a:t>高度集成化</a:t>
            </a:r>
            <a:r>
              <a:rPr dirty="0" sz="1200" spc="-160">
                <a:latin typeface="宋体"/>
                <a:cs typeface="宋体"/>
              </a:rPr>
              <a:t>。</a:t>
            </a:r>
            <a:r>
              <a:rPr dirty="0" sz="1200">
                <a:latin typeface="宋体"/>
                <a:cs typeface="宋体"/>
              </a:rPr>
              <a:t>现有的这类处理</a:t>
            </a:r>
            <a:r>
              <a:rPr dirty="0" sz="1200" spc="0">
                <a:latin typeface="宋体"/>
                <a:cs typeface="宋体"/>
              </a:rPr>
              <a:t>器</a:t>
            </a:r>
            <a:r>
              <a:rPr dirty="0" sz="1200" spc="-170">
                <a:latin typeface="宋体"/>
                <a:cs typeface="宋体"/>
              </a:rPr>
              <a:t>，</a:t>
            </a:r>
            <a:r>
              <a:rPr dirty="0" sz="1200">
                <a:latin typeface="宋体"/>
                <a:cs typeface="宋体"/>
              </a:rPr>
              <a:t>片上往 往集成有如</a:t>
            </a:r>
            <a:r>
              <a:rPr dirty="0" sz="1200" spc="-335">
                <a:latin typeface="宋体"/>
                <a:cs typeface="宋体"/>
              </a:rPr>
              <a:t> </a:t>
            </a:r>
            <a:r>
              <a:rPr dirty="0" sz="1200" spc="-5">
                <a:latin typeface="Calibri"/>
                <a:cs typeface="Calibri"/>
              </a:rPr>
              <a:t>I2C/SPI</a:t>
            </a:r>
            <a:r>
              <a:rPr dirty="0" sz="1200" spc="-10">
                <a:latin typeface="Calibri"/>
                <a:cs typeface="Calibri"/>
              </a:rPr>
              <a:t> </a:t>
            </a:r>
            <a:r>
              <a:rPr dirty="0" sz="1200">
                <a:latin typeface="宋体"/>
                <a:cs typeface="宋体"/>
              </a:rPr>
              <a:t>等通信总线接口</a:t>
            </a:r>
            <a:r>
              <a:rPr dirty="0" sz="1200" spc="-265">
                <a:latin typeface="宋体"/>
                <a:cs typeface="宋体"/>
              </a:rPr>
              <a:t>、</a:t>
            </a:r>
            <a:r>
              <a:rPr dirty="0" sz="1200">
                <a:latin typeface="宋体"/>
                <a:cs typeface="宋体"/>
              </a:rPr>
              <a:t>数模</a:t>
            </a:r>
            <a:r>
              <a:rPr dirty="0" sz="1200" spc="-10">
                <a:latin typeface="Calibri"/>
                <a:cs typeface="Calibri"/>
              </a:rPr>
              <a:t>/</a:t>
            </a:r>
            <a:r>
              <a:rPr dirty="0" sz="1200">
                <a:latin typeface="宋体"/>
                <a:cs typeface="宋体"/>
              </a:rPr>
              <a:t>模数转换</a:t>
            </a:r>
            <a:r>
              <a:rPr dirty="0" sz="1200" spc="0">
                <a:latin typeface="宋体"/>
                <a:cs typeface="宋体"/>
              </a:rPr>
              <a:t>器</a:t>
            </a:r>
            <a:r>
              <a:rPr dirty="0" sz="1200" spc="-280">
                <a:latin typeface="宋体"/>
                <a:cs typeface="宋体"/>
              </a:rPr>
              <a:t>、</a:t>
            </a:r>
            <a:r>
              <a:rPr dirty="0" sz="1200">
                <a:latin typeface="宋体"/>
                <a:cs typeface="宋体"/>
              </a:rPr>
              <a:t>存储</a:t>
            </a:r>
            <a:r>
              <a:rPr dirty="0" sz="1200" spc="-280">
                <a:latin typeface="宋体"/>
                <a:cs typeface="宋体"/>
              </a:rPr>
              <a:t>、</a:t>
            </a:r>
            <a:r>
              <a:rPr dirty="0" sz="1200">
                <a:latin typeface="宋体"/>
                <a:cs typeface="宋体"/>
              </a:rPr>
              <a:t>电源管理等模</a:t>
            </a:r>
            <a:r>
              <a:rPr dirty="0" sz="1200" spc="0">
                <a:latin typeface="宋体"/>
                <a:cs typeface="宋体"/>
              </a:rPr>
              <a:t>块</a:t>
            </a:r>
            <a:r>
              <a:rPr dirty="0" sz="1200">
                <a:latin typeface="宋体"/>
                <a:cs typeface="宋体"/>
              </a:rPr>
              <a:t>，  可以在单芯片</a:t>
            </a:r>
            <a:r>
              <a:rPr dirty="0" sz="1200" spc="5">
                <a:latin typeface="宋体"/>
                <a:cs typeface="宋体"/>
              </a:rPr>
              <a:t>上</a:t>
            </a:r>
            <a:r>
              <a:rPr dirty="0" sz="1200">
                <a:latin typeface="宋体"/>
                <a:cs typeface="宋体"/>
              </a:rPr>
              <a:t>实现基本的电子系统</a:t>
            </a:r>
            <a:r>
              <a:rPr dirty="0" sz="1200" spc="-300">
                <a:latin typeface="宋体"/>
                <a:cs typeface="宋体"/>
              </a:rPr>
              <a:t>，</a:t>
            </a:r>
            <a:r>
              <a:rPr dirty="0" sz="1200">
                <a:latin typeface="宋体"/>
                <a:cs typeface="宋体"/>
              </a:rPr>
              <a:t>即构成一个片</a:t>
            </a:r>
            <a:r>
              <a:rPr dirty="0" sz="1200" spc="-300">
                <a:latin typeface="宋体"/>
                <a:cs typeface="宋体"/>
              </a:rPr>
              <a:t>上</a:t>
            </a:r>
            <a:r>
              <a:rPr dirty="0" sz="1200">
                <a:latin typeface="宋体"/>
                <a:cs typeface="宋体"/>
              </a:rPr>
              <a:t>（</a:t>
            </a:r>
            <a:r>
              <a:rPr dirty="0" sz="1200" spc="-15">
                <a:latin typeface="Calibri"/>
                <a:cs typeface="Calibri"/>
              </a:rPr>
              <a:t>S</a:t>
            </a:r>
            <a:r>
              <a:rPr dirty="0" sz="1200" spc="-5">
                <a:latin typeface="Calibri"/>
                <a:cs typeface="Calibri"/>
              </a:rPr>
              <a:t>y</a:t>
            </a:r>
            <a:r>
              <a:rPr dirty="0" sz="1200" spc="-15">
                <a:latin typeface="Calibri"/>
                <a:cs typeface="Calibri"/>
              </a:rPr>
              <a:t>s</a:t>
            </a:r>
            <a:r>
              <a:rPr dirty="0" sz="1200" spc="-10">
                <a:latin typeface="Calibri"/>
                <a:cs typeface="Calibri"/>
              </a:rPr>
              <a:t>te</a:t>
            </a:r>
            <a:r>
              <a:rPr dirty="0" sz="1200">
                <a:latin typeface="Calibri"/>
                <a:cs typeface="Calibri"/>
              </a:rPr>
              <a:t>m</a:t>
            </a:r>
            <a:r>
              <a:rPr dirty="0" sz="1200" spc="-10">
                <a:latin typeface="Calibri"/>
                <a:cs typeface="Calibri"/>
              </a:rPr>
              <a:t>-</a:t>
            </a:r>
            <a:r>
              <a:rPr dirty="0" sz="1200">
                <a:latin typeface="Calibri"/>
                <a:cs typeface="Calibri"/>
              </a:rPr>
              <a:t>o</a:t>
            </a:r>
            <a:r>
              <a:rPr dirty="0" sz="1200" spc="0">
                <a:latin typeface="Calibri"/>
                <a:cs typeface="Calibri"/>
              </a:rPr>
              <a:t>n</a:t>
            </a:r>
            <a:r>
              <a:rPr dirty="0" sz="1200" spc="-10">
                <a:latin typeface="Calibri"/>
                <a:cs typeface="Calibri"/>
              </a:rPr>
              <a:t>-</a:t>
            </a:r>
            <a:r>
              <a:rPr dirty="0" sz="1200" spc="-5">
                <a:latin typeface="Calibri"/>
                <a:cs typeface="Calibri"/>
              </a:rPr>
              <a:t>C</a:t>
            </a:r>
            <a:r>
              <a:rPr dirty="0" sz="1200" spc="0">
                <a:latin typeface="Calibri"/>
                <a:cs typeface="Calibri"/>
              </a:rPr>
              <a:t>h</a:t>
            </a:r>
            <a:r>
              <a:rPr dirty="0" sz="1200">
                <a:latin typeface="Calibri"/>
                <a:cs typeface="Calibri"/>
              </a:rPr>
              <a:t>i</a:t>
            </a:r>
            <a:r>
              <a:rPr dirty="0" sz="1200" spc="-10">
                <a:latin typeface="Calibri"/>
                <a:cs typeface="Calibri"/>
              </a:rPr>
              <a:t>p</a:t>
            </a:r>
            <a:r>
              <a:rPr dirty="0" sz="1200" spc="-600">
                <a:latin typeface="宋体"/>
                <a:cs typeface="宋体"/>
              </a:rPr>
              <a:t>）</a:t>
            </a:r>
            <a:r>
              <a:rPr dirty="0" sz="1200" spc="-300">
                <a:latin typeface="宋体"/>
                <a:cs typeface="宋体"/>
              </a:rPr>
              <a:t>。</a:t>
            </a:r>
            <a:r>
              <a:rPr dirty="0" sz="1200">
                <a:latin typeface="宋体"/>
                <a:cs typeface="宋体"/>
              </a:rPr>
              <a:t>目前， </a:t>
            </a:r>
            <a:r>
              <a:rPr dirty="0" sz="1200" spc="35">
                <a:latin typeface="宋体"/>
                <a:cs typeface="宋体"/>
              </a:rPr>
              <a:t>物</a:t>
            </a:r>
            <a:r>
              <a:rPr dirty="0" sz="1200" spc="25">
                <a:latin typeface="宋体"/>
                <a:cs typeface="宋体"/>
              </a:rPr>
              <a:t>联</a:t>
            </a:r>
            <a:r>
              <a:rPr dirty="0" sz="1200" spc="35">
                <a:latin typeface="宋体"/>
                <a:cs typeface="宋体"/>
              </a:rPr>
              <a:t>网</a:t>
            </a:r>
            <a:r>
              <a:rPr dirty="0" sz="1200" spc="25">
                <a:latin typeface="宋体"/>
                <a:cs typeface="宋体"/>
              </a:rPr>
              <a:t>芯</a:t>
            </a:r>
            <a:r>
              <a:rPr dirty="0" sz="1200" spc="35">
                <a:latin typeface="宋体"/>
                <a:cs typeface="宋体"/>
              </a:rPr>
              <a:t>片</a:t>
            </a:r>
            <a:r>
              <a:rPr dirty="0" sz="1200" spc="25">
                <a:latin typeface="宋体"/>
                <a:cs typeface="宋体"/>
              </a:rPr>
              <a:t>发</a:t>
            </a:r>
            <a:r>
              <a:rPr dirty="0" sz="1200" spc="35">
                <a:latin typeface="宋体"/>
                <a:cs typeface="宋体"/>
              </a:rPr>
              <a:t>展</a:t>
            </a:r>
            <a:r>
              <a:rPr dirty="0" sz="1200" spc="25">
                <a:latin typeface="宋体"/>
                <a:cs typeface="宋体"/>
              </a:rPr>
              <a:t>已</a:t>
            </a:r>
            <a:r>
              <a:rPr dirty="0" sz="1200" spc="35">
                <a:latin typeface="宋体"/>
                <a:cs typeface="宋体"/>
              </a:rPr>
              <a:t>经</a:t>
            </a:r>
            <a:r>
              <a:rPr dirty="0" sz="1200" spc="25">
                <a:latin typeface="宋体"/>
                <a:cs typeface="宋体"/>
              </a:rPr>
              <a:t>将</a:t>
            </a:r>
            <a:r>
              <a:rPr dirty="0" sz="1200" spc="35">
                <a:latin typeface="宋体"/>
                <a:cs typeface="宋体"/>
              </a:rPr>
              <a:t>通</a:t>
            </a:r>
            <a:r>
              <a:rPr dirty="0" sz="1200" spc="25">
                <a:latin typeface="宋体"/>
                <a:cs typeface="宋体"/>
              </a:rPr>
              <a:t>信</a:t>
            </a:r>
            <a:r>
              <a:rPr dirty="0" sz="1200" spc="35">
                <a:latin typeface="宋体"/>
                <a:cs typeface="宋体"/>
              </a:rPr>
              <a:t>芯</a:t>
            </a:r>
            <a:r>
              <a:rPr dirty="0" sz="1200" spc="25">
                <a:latin typeface="宋体"/>
                <a:cs typeface="宋体"/>
              </a:rPr>
              <a:t>片</a:t>
            </a:r>
            <a:r>
              <a:rPr dirty="0" sz="1200" spc="35">
                <a:latin typeface="宋体"/>
                <a:cs typeface="宋体"/>
              </a:rPr>
              <a:t>功</a:t>
            </a:r>
            <a:r>
              <a:rPr dirty="0" sz="1200" spc="25">
                <a:latin typeface="宋体"/>
                <a:cs typeface="宋体"/>
              </a:rPr>
              <a:t>能</a:t>
            </a:r>
            <a:r>
              <a:rPr dirty="0" sz="1200" spc="35">
                <a:latin typeface="宋体"/>
                <a:cs typeface="宋体"/>
              </a:rPr>
              <a:t>集</a:t>
            </a:r>
            <a:r>
              <a:rPr dirty="0" sz="1200" spc="25">
                <a:latin typeface="宋体"/>
                <a:cs typeface="宋体"/>
              </a:rPr>
              <a:t>成</a:t>
            </a:r>
            <a:r>
              <a:rPr dirty="0" sz="1200">
                <a:latin typeface="宋体"/>
                <a:cs typeface="宋体"/>
              </a:rPr>
              <a:t>于</a:t>
            </a:r>
            <a:r>
              <a:rPr dirty="0" sz="1200" spc="-254">
                <a:latin typeface="宋体"/>
                <a:cs typeface="宋体"/>
              </a:rPr>
              <a:t> </a:t>
            </a:r>
            <a:r>
              <a:rPr dirty="0" sz="1200" spc="-5">
                <a:latin typeface="Calibri"/>
                <a:cs typeface="Calibri"/>
              </a:rPr>
              <a:t>MCU</a:t>
            </a:r>
            <a:r>
              <a:rPr dirty="0" sz="1200" spc="75">
                <a:latin typeface="Calibri"/>
                <a:cs typeface="Calibri"/>
              </a:rPr>
              <a:t> </a:t>
            </a:r>
            <a:r>
              <a:rPr dirty="0" sz="1200" spc="35">
                <a:latin typeface="宋体"/>
                <a:cs typeface="宋体"/>
              </a:rPr>
              <a:t>之</a:t>
            </a:r>
            <a:r>
              <a:rPr dirty="0" sz="1200" spc="25">
                <a:latin typeface="宋体"/>
                <a:cs typeface="宋体"/>
              </a:rPr>
              <a:t>中</a:t>
            </a:r>
            <a:r>
              <a:rPr dirty="0" sz="1200" spc="35">
                <a:latin typeface="宋体"/>
                <a:cs typeface="宋体"/>
              </a:rPr>
              <a:t>，</a:t>
            </a:r>
            <a:r>
              <a:rPr dirty="0" sz="1200" spc="25">
                <a:latin typeface="宋体"/>
                <a:cs typeface="宋体"/>
              </a:rPr>
              <a:t>采</a:t>
            </a:r>
            <a:r>
              <a:rPr dirty="0" sz="1200" spc="35">
                <a:latin typeface="宋体"/>
                <a:cs typeface="宋体"/>
              </a:rPr>
              <a:t>用</a:t>
            </a:r>
            <a:r>
              <a:rPr dirty="0" sz="1200" spc="25">
                <a:latin typeface="宋体"/>
                <a:cs typeface="宋体"/>
              </a:rPr>
              <a:t>将</a:t>
            </a:r>
            <a:r>
              <a:rPr dirty="0" sz="1200" spc="35">
                <a:latin typeface="宋体"/>
                <a:cs typeface="宋体"/>
              </a:rPr>
              <a:t>通</a:t>
            </a:r>
            <a:r>
              <a:rPr dirty="0" sz="1200" spc="25">
                <a:latin typeface="宋体"/>
                <a:cs typeface="宋体"/>
              </a:rPr>
              <a:t>信</a:t>
            </a:r>
            <a:r>
              <a:rPr dirty="0" sz="1200" spc="35">
                <a:latin typeface="宋体"/>
                <a:cs typeface="宋体"/>
              </a:rPr>
              <a:t>协</a:t>
            </a:r>
            <a:r>
              <a:rPr dirty="0" sz="1200" spc="25">
                <a:latin typeface="宋体"/>
                <a:cs typeface="宋体"/>
              </a:rPr>
              <a:t>议</a:t>
            </a:r>
            <a:r>
              <a:rPr dirty="0" sz="1200" spc="35">
                <a:latin typeface="宋体"/>
                <a:cs typeface="宋体"/>
              </a:rPr>
              <a:t>写</a:t>
            </a:r>
            <a:r>
              <a:rPr dirty="0" sz="1200">
                <a:latin typeface="宋体"/>
                <a:cs typeface="宋体"/>
              </a:rPr>
              <a:t>入 </a:t>
            </a:r>
            <a:r>
              <a:rPr dirty="0" sz="1200" spc="-5">
                <a:latin typeface="Calibri"/>
                <a:cs typeface="Calibri"/>
              </a:rPr>
              <a:t>MCU</a:t>
            </a:r>
            <a:r>
              <a:rPr dirty="0" sz="1200" spc="50">
                <a:latin typeface="Calibri"/>
                <a:cs typeface="Calibri"/>
              </a:rPr>
              <a:t> </a:t>
            </a:r>
            <a:r>
              <a:rPr dirty="0" sz="1200" spc="0">
                <a:latin typeface="宋体"/>
                <a:cs typeface="宋体"/>
              </a:rPr>
              <a:t>的方式实现数据传输</a:t>
            </a:r>
            <a:r>
              <a:rPr dirty="0" sz="1200" spc="10">
                <a:latin typeface="宋体"/>
                <a:cs typeface="宋体"/>
              </a:rPr>
              <a:t>。</a:t>
            </a:r>
            <a:r>
              <a:rPr dirty="0" sz="1200" spc="0">
                <a:latin typeface="宋体"/>
                <a:cs typeface="宋体"/>
              </a:rPr>
              <a:t>不同于服务器、个人电脑、乃至移动手</a:t>
            </a:r>
            <a:r>
              <a:rPr dirty="0" sz="1200" spc="10">
                <a:latin typeface="宋体"/>
                <a:cs typeface="宋体"/>
              </a:rPr>
              <a:t>持</a:t>
            </a:r>
            <a:r>
              <a:rPr dirty="0" sz="1200" spc="0">
                <a:latin typeface="宋体"/>
                <a:cs typeface="宋体"/>
              </a:rPr>
              <a:t>终端等</a:t>
            </a:r>
            <a:r>
              <a:rPr dirty="0" sz="1200">
                <a:latin typeface="宋体"/>
                <a:cs typeface="宋体"/>
              </a:rPr>
              <a:t>计</a:t>
            </a:r>
            <a:endParaRPr sz="1200">
              <a:latin typeface="宋体"/>
              <a:cs typeface="宋体"/>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50</a:t>
            </a:r>
          </a:p>
        </p:txBody>
      </p:sp>
      <p:sp>
        <p:nvSpPr>
          <p:cNvPr id="2" name="object 2"/>
          <p:cNvSpPr txBox="1"/>
          <p:nvPr/>
        </p:nvSpPr>
        <p:spPr>
          <a:xfrm>
            <a:off x="1130300" y="528955"/>
            <a:ext cx="5384165" cy="84582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29209">
              <a:lnSpc>
                <a:spcPct val="162500"/>
              </a:lnSpc>
            </a:pPr>
            <a:r>
              <a:rPr dirty="0" sz="1200">
                <a:latin typeface="宋体"/>
                <a:cs typeface="宋体"/>
              </a:rPr>
              <a:t>算平台</a:t>
            </a:r>
            <a:r>
              <a:rPr dirty="0" sz="1200" spc="-160">
                <a:latin typeface="宋体"/>
                <a:cs typeface="宋体"/>
              </a:rPr>
              <a:t>，</a:t>
            </a:r>
            <a:r>
              <a:rPr dirty="0" sz="1200">
                <a:latin typeface="宋体"/>
                <a:cs typeface="宋体"/>
              </a:rPr>
              <a:t>大量的物联网设备需在电池供电的情况下</a:t>
            </a:r>
            <a:r>
              <a:rPr dirty="0" sz="1200" spc="-160">
                <a:latin typeface="宋体"/>
                <a:cs typeface="宋体"/>
              </a:rPr>
              <a:t>，</a:t>
            </a:r>
            <a:r>
              <a:rPr dirty="0" sz="1200">
                <a:latin typeface="宋体"/>
                <a:cs typeface="宋体"/>
              </a:rPr>
              <a:t>运行数天甚至数个</a:t>
            </a:r>
            <a:r>
              <a:rPr dirty="0" sz="1200" spc="0">
                <a:latin typeface="宋体"/>
                <a:cs typeface="宋体"/>
              </a:rPr>
              <a:t>月</a:t>
            </a:r>
            <a:r>
              <a:rPr dirty="0" sz="1200" spc="-170">
                <a:latin typeface="宋体"/>
                <a:cs typeface="宋体"/>
              </a:rPr>
              <a:t>，</a:t>
            </a:r>
            <a:r>
              <a:rPr dirty="0" sz="1200">
                <a:latin typeface="宋体"/>
                <a:cs typeface="宋体"/>
              </a:rPr>
              <a:t>对系 统功耗有着极其严苛的要求。因此，对于物联网设备中的嵌入式微处理器而言， 功耗是相对性能更重要的指标。通过对微处理器进行定制化的低功耗电路设计， 并辅之以电源管理</a:t>
            </a:r>
            <a:r>
              <a:rPr dirty="0" sz="1200" spc="-240">
                <a:latin typeface="宋体"/>
                <a:cs typeface="宋体"/>
              </a:rPr>
              <a:t>，</a:t>
            </a:r>
            <a:r>
              <a:rPr dirty="0" sz="1200">
                <a:latin typeface="宋体"/>
                <a:cs typeface="宋体"/>
              </a:rPr>
              <a:t>嵌入式微处理器在正常运行是功耗已可以低至数毫瓦</a:t>
            </a:r>
            <a:r>
              <a:rPr dirty="0" sz="1200" spc="-229">
                <a:latin typeface="宋体"/>
                <a:cs typeface="宋体"/>
              </a:rPr>
              <a:t>，</a:t>
            </a:r>
            <a:r>
              <a:rPr dirty="0" sz="1200">
                <a:latin typeface="宋体"/>
                <a:cs typeface="宋体"/>
              </a:rPr>
              <a:t>若进 入深度休眠状态，其功耗甚至能降至微瓦量级。</a:t>
            </a:r>
            <a:endParaRPr sz="1200">
              <a:latin typeface="宋体"/>
              <a:cs typeface="宋体"/>
            </a:endParaRPr>
          </a:p>
          <a:p>
            <a:pPr algn="just" marL="12700" marR="82550" indent="304800">
              <a:lnSpc>
                <a:spcPct val="162500"/>
              </a:lnSpc>
            </a:pPr>
            <a:r>
              <a:rPr dirty="0" sz="1200">
                <a:latin typeface="宋体"/>
                <a:cs typeface="宋体"/>
              </a:rPr>
              <a:t>人工智</a:t>
            </a:r>
            <a:r>
              <a:rPr dirty="0" sz="1200" spc="-85">
                <a:latin typeface="宋体"/>
                <a:cs typeface="宋体"/>
              </a:rPr>
              <a:t>能</a:t>
            </a:r>
            <a:r>
              <a:rPr dirty="0" sz="1200" spc="-15">
                <a:latin typeface="宋体"/>
                <a:cs typeface="宋体"/>
              </a:rPr>
              <a:t>（</a:t>
            </a:r>
            <a:r>
              <a:rPr dirty="0" sz="1200">
                <a:latin typeface="Calibri"/>
                <a:cs typeface="Calibri"/>
              </a:rPr>
              <a:t>A</a:t>
            </a:r>
            <a:r>
              <a:rPr dirty="0" sz="1200" spc="-5">
                <a:latin typeface="Calibri"/>
                <a:cs typeface="Calibri"/>
              </a:rPr>
              <a:t>I</a:t>
            </a:r>
            <a:r>
              <a:rPr dirty="0" sz="1200" spc="-85">
                <a:latin typeface="宋体"/>
                <a:cs typeface="宋体"/>
              </a:rPr>
              <a:t>）</a:t>
            </a:r>
            <a:r>
              <a:rPr dirty="0" sz="1200">
                <a:latin typeface="宋体"/>
                <a:cs typeface="宋体"/>
              </a:rPr>
              <a:t>的终极目标是模拟人脑</a:t>
            </a:r>
            <a:r>
              <a:rPr dirty="0" sz="1200" spc="-85">
                <a:latin typeface="宋体"/>
                <a:cs typeface="宋体"/>
              </a:rPr>
              <a:t>，</a:t>
            </a:r>
            <a:r>
              <a:rPr dirty="0" sz="1200">
                <a:latin typeface="宋体"/>
                <a:cs typeface="宋体"/>
              </a:rPr>
              <a:t>人工智能结合物联网是接下来的重 大发展</a:t>
            </a:r>
            <a:r>
              <a:rPr dirty="0" sz="1200" spc="-240">
                <a:latin typeface="宋体"/>
                <a:cs typeface="宋体"/>
              </a:rPr>
              <a:t>。</a:t>
            </a:r>
            <a:r>
              <a:rPr dirty="0" sz="1200">
                <a:latin typeface="宋体"/>
                <a:cs typeface="宋体"/>
              </a:rPr>
              <a:t>神经网络芯片两个重要的发展</a:t>
            </a:r>
            <a:r>
              <a:rPr dirty="0" sz="1200" spc="-229">
                <a:latin typeface="宋体"/>
                <a:cs typeface="宋体"/>
              </a:rPr>
              <a:t>，</a:t>
            </a:r>
            <a:r>
              <a:rPr dirty="0" sz="1200">
                <a:latin typeface="宋体"/>
                <a:cs typeface="宋体"/>
              </a:rPr>
              <a:t>一是利用人工神经网络从功能层面模仿 </a:t>
            </a:r>
            <a:r>
              <a:rPr dirty="0" sz="1200" spc="0">
                <a:latin typeface="宋体"/>
                <a:cs typeface="宋体"/>
              </a:rPr>
              <a:t>大</a:t>
            </a:r>
            <a:r>
              <a:rPr dirty="0" sz="1200" spc="10">
                <a:latin typeface="宋体"/>
                <a:cs typeface="宋体"/>
              </a:rPr>
              <a:t>脑</a:t>
            </a:r>
            <a:r>
              <a:rPr dirty="0" sz="1200" spc="0">
                <a:latin typeface="宋体"/>
                <a:cs typeface="宋体"/>
              </a:rPr>
              <a:t>的</a:t>
            </a:r>
            <a:r>
              <a:rPr dirty="0" sz="1200" spc="10">
                <a:latin typeface="宋体"/>
                <a:cs typeface="宋体"/>
              </a:rPr>
              <a:t>能</a:t>
            </a:r>
            <a:r>
              <a:rPr dirty="0" sz="1200" spc="0">
                <a:latin typeface="宋体"/>
                <a:cs typeface="宋体"/>
              </a:rPr>
              <a:t>力</a:t>
            </a:r>
            <a:r>
              <a:rPr dirty="0" sz="1200" spc="10">
                <a:latin typeface="宋体"/>
                <a:cs typeface="宋体"/>
              </a:rPr>
              <a:t>，</a:t>
            </a:r>
            <a:r>
              <a:rPr dirty="0" sz="1200" spc="0">
                <a:latin typeface="宋体"/>
                <a:cs typeface="宋体"/>
              </a:rPr>
              <a:t>其主</a:t>
            </a:r>
            <a:r>
              <a:rPr dirty="0" sz="1200" spc="10">
                <a:latin typeface="宋体"/>
                <a:cs typeface="宋体"/>
              </a:rPr>
              <a:t>要</a:t>
            </a:r>
            <a:r>
              <a:rPr dirty="0" sz="1200" spc="0">
                <a:latin typeface="宋体"/>
                <a:cs typeface="宋体"/>
              </a:rPr>
              <a:t>采</a:t>
            </a:r>
            <a:r>
              <a:rPr dirty="0" sz="1200">
                <a:latin typeface="宋体"/>
                <a:cs typeface="宋体"/>
              </a:rPr>
              <a:t>用</a:t>
            </a:r>
            <a:r>
              <a:rPr dirty="0" sz="1200" spc="-270">
                <a:latin typeface="宋体"/>
                <a:cs typeface="宋体"/>
              </a:rPr>
              <a:t> </a:t>
            </a:r>
            <a:r>
              <a:rPr dirty="0" sz="1200">
                <a:latin typeface="Calibri"/>
                <a:cs typeface="Calibri"/>
              </a:rPr>
              <a:t>CPU</a:t>
            </a:r>
            <a:r>
              <a:rPr dirty="0" sz="1200" spc="0">
                <a:latin typeface="宋体"/>
                <a:cs typeface="宋体"/>
              </a:rPr>
              <a:t>、</a:t>
            </a:r>
            <a:r>
              <a:rPr dirty="0" sz="1200">
                <a:latin typeface="Calibri"/>
                <a:cs typeface="Calibri"/>
              </a:rPr>
              <a:t>GPU</a:t>
            </a:r>
            <a:r>
              <a:rPr dirty="0" sz="1200" spc="0">
                <a:latin typeface="宋体"/>
                <a:cs typeface="宋体"/>
              </a:rPr>
              <a:t>、</a:t>
            </a:r>
            <a:r>
              <a:rPr dirty="0" sz="1200" spc="-5">
                <a:latin typeface="Calibri"/>
                <a:cs typeface="Calibri"/>
              </a:rPr>
              <a:t>FPGA</a:t>
            </a:r>
            <a:r>
              <a:rPr dirty="0" sz="1200" spc="55">
                <a:latin typeface="Calibri"/>
                <a:cs typeface="Calibri"/>
              </a:rPr>
              <a:t> </a:t>
            </a:r>
            <a:r>
              <a:rPr dirty="0" sz="1200" spc="0">
                <a:latin typeface="宋体"/>
                <a:cs typeface="宋体"/>
              </a:rPr>
              <a:t>及</a:t>
            </a:r>
            <a:r>
              <a:rPr dirty="0" sz="1200" spc="10">
                <a:latin typeface="宋体"/>
                <a:cs typeface="宋体"/>
              </a:rPr>
              <a:t>专</a:t>
            </a:r>
            <a:r>
              <a:rPr dirty="0" sz="1200" spc="0">
                <a:latin typeface="宋体"/>
                <a:cs typeface="宋体"/>
              </a:rPr>
              <a:t>用</a:t>
            </a:r>
            <a:r>
              <a:rPr dirty="0" sz="1200" spc="10">
                <a:latin typeface="宋体"/>
                <a:cs typeface="宋体"/>
              </a:rPr>
              <a:t>定</a:t>
            </a:r>
            <a:r>
              <a:rPr dirty="0" sz="1200" spc="0">
                <a:latin typeface="宋体"/>
                <a:cs typeface="宋体"/>
              </a:rPr>
              <a:t>制</a:t>
            </a:r>
            <a:r>
              <a:rPr dirty="0" sz="1200" spc="10">
                <a:latin typeface="宋体"/>
                <a:cs typeface="宋体"/>
              </a:rPr>
              <a:t>芯</a:t>
            </a:r>
            <a:r>
              <a:rPr dirty="0" sz="1200">
                <a:latin typeface="宋体"/>
                <a:cs typeface="宋体"/>
              </a:rPr>
              <a:t>片</a:t>
            </a:r>
            <a:r>
              <a:rPr dirty="0" sz="1200" spc="-270">
                <a:latin typeface="宋体"/>
                <a:cs typeface="宋体"/>
              </a:rPr>
              <a:t> </a:t>
            </a:r>
            <a:r>
              <a:rPr dirty="0" sz="1200">
                <a:latin typeface="Calibri"/>
                <a:cs typeface="Calibri"/>
              </a:rPr>
              <a:t>ASIC</a:t>
            </a:r>
            <a:r>
              <a:rPr dirty="0" sz="1200" spc="0">
                <a:latin typeface="宋体"/>
                <a:cs typeface="宋体"/>
              </a:rPr>
              <a:t>。</a:t>
            </a:r>
            <a:r>
              <a:rPr dirty="0" sz="1200" spc="10">
                <a:latin typeface="宋体"/>
                <a:cs typeface="宋体"/>
              </a:rPr>
              <a:t>另</a:t>
            </a:r>
            <a:r>
              <a:rPr dirty="0" sz="1200" spc="0">
                <a:latin typeface="宋体"/>
                <a:cs typeface="宋体"/>
              </a:rPr>
              <a:t>一</a:t>
            </a:r>
            <a:r>
              <a:rPr dirty="0" sz="1200" spc="10">
                <a:latin typeface="宋体"/>
                <a:cs typeface="宋体"/>
              </a:rPr>
              <a:t>个</a:t>
            </a:r>
            <a:r>
              <a:rPr dirty="0" sz="1200" spc="0">
                <a:latin typeface="宋体"/>
                <a:cs typeface="宋体"/>
              </a:rPr>
              <a:t>神</a:t>
            </a:r>
            <a:r>
              <a:rPr dirty="0" sz="1200">
                <a:latin typeface="宋体"/>
                <a:cs typeface="宋体"/>
              </a:rPr>
              <a:t>经 </a:t>
            </a:r>
            <a:r>
              <a:rPr dirty="0" sz="1200" spc="0">
                <a:latin typeface="宋体"/>
                <a:cs typeface="宋体"/>
              </a:rPr>
              <a:t>拟</a:t>
            </a:r>
            <a:r>
              <a:rPr dirty="0" sz="1200">
                <a:latin typeface="宋体"/>
                <a:cs typeface="宋体"/>
              </a:rPr>
              <a:t>态</a:t>
            </a:r>
            <a:r>
              <a:rPr dirty="0" sz="1200" spc="0">
                <a:latin typeface="宋体"/>
                <a:cs typeface="宋体"/>
              </a:rPr>
              <a:t>计</a:t>
            </a:r>
            <a:r>
              <a:rPr dirty="0" sz="1200">
                <a:latin typeface="宋体"/>
                <a:cs typeface="宋体"/>
              </a:rPr>
              <a:t>算</a:t>
            </a:r>
            <a:r>
              <a:rPr dirty="0" sz="1200" spc="0">
                <a:latin typeface="宋体"/>
                <a:cs typeface="宋体"/>
              </a:rPr>
              <a:t>则</a:t>
            </a:r>
            <a:r>
              <a:rPr dirty="0" sz="1200">
                <a:latin typeface="宋体"/>
                <a:cs typeface="宋体"/>
              </a:rPr>
              <a:t>是</a:t>
            </a:r>
            <a:r>
              <a:rPr dirty="0" sz="1200" spc="0">
                <a:latin typeface="宋体"/>
                <a:cs typeface="宋体"/>
              </a:rPr>
              <a:t>结</a:t>
            </a:r>
            <a:r>
              <a:rPr dirty="0" sz="1200">
                <a:latin typeface="宋体"/>
                <a:cs typeface="宋体"/>
              </a:rPr>
              <a:t>构</a:t>
            </a:r>
            <a:r>
              <a:rPr dirty="0" sz="1200" spc="0">
                <a:latin typeface="宋体"/>
                <a:cs typeface="宋体"/>
              </a:rPr>
              <a:t>层</a:t>
            </a:r>
            <a:r>
              <a:rPr dirty="0" sz="1200">
                <a:latin typeface="宋体"/>
                <a:cs typeface="宋体"/>
              </a:rPr>
              <a:t>面</a:t>
            </a:r>
            <a:r>
              <a:rPr dirty="0" sz="1200" spc="0">
                <a:latin typeface="宋体"/>
                <a:cs typeface="宋体"/>
              </a:rPr>
              <a:t>去</a:t>
            </a:r>
            <a:r>
              <a:rPr dirty="0" sz="1200">
                <a:latin typeface="宋体"/>
                <a:cs typeface="宋体"/>
              </a:rPr>
              <a:t>逼</a:t>
            </a:r>
            <a:r>
              <a:rPr dirty="0" sz="1200" spc="0">
                <a:latin typeface="宋体"/>
                <a:cs typeface="宋体"/>
              </a:rPr>
              <a:t>近</a:t>
            </a:r>
            <a:r>
              <a:rPr dirty="0" sz="1200">
                <a:latin typeface="宋体"/>
                <a:cs typeface="宋体"/>
              </a:rPr>
              <a:t>大</a:t>
            </a:r>
            <a:r>
              <a:rPr dirty="0" sz="1200" spc="0">
                <a:latin typeface="宋体"/>
                <a:cs typeface="宋体"/>
              </a:rPr>
              <a:t>脑</a:t>
            </a:r>
            <a:r>
              <a:rPr dirty="0" sz="1200">
                <a:latin typeface="宋体"/>
                <a:cs typeface="宋体"/>
              </a:rPr>
              <a:t>，</a:t>
            </a:r>
            <a:r>
              <a:rPr dirty="0" sz="1200" spc="0">
                <a:latin typeface="宋体"/>
                <a:cs typeface="宋体"/>
              </a:rPr>
              <a:t>比</a:t>
            </a:r>
            <a:r>
              <a:rPr dirty="0" sz="1200">
                <a:latin typeface="宋体"/>
                <a:cs typeface="宋体"/>
              </a:rPr>
              <a:t>如</a:t>
            </a:r>
            <a:r>
              <a:rPr dirty="0" sz="1200" spc="-300">
                <a:latin typeface="宋体"/>
                <a:cs typeface="宋体"/>
              </a:rPr>
              <a:t> </a:t>
            </a:r>
            <a:r>
              <a:rPr dirty="0" sz="1200" spc="-5">
                <a:latin typeface="Calibri"/>
                <a:cs typeface="Calibri"/>
              </a:rPr>
              <a:t>IBM</a:t>
            </a:r>
            <a:r>
              <a:rPr dirty="0" sz="1200" spc="40">
                <a:latin typeface="Calibri"/>
                <a:cs typeface="Calibri"/>
              </a:rPr>
              <a:t> </a:t>
            </a:r>
            <a:r>
              <a:rPr dirty="0" sz="1200" spc="0">
                <a:latin typeface="宋体"/>
                <a:cs typeface="宋体"/>
              </a:rPr>
              <a:t>公</a:t>
            </a:r>
            <a:r>
              <a:rPr dirty="0" sz="1200">
                <a:latin typeface="宋体"/>
                <a:cs typeface="宋体"/>
              </a:rPr>
              <a:t>司的</a:t>
            </a:r>
            <a:r>
              <a:rPr dirty="0" sz="1200" spc="-300">
                <a:latin typeface="宋体"/>
                <a:cs typeface="宋体"/>
              </a:rPr>
              <a:t> </a:t>
            </a:r>
            <a:r>
              <a:rPr dirty="0" sz="1200" spc="-15">
                <a:latin typeface="Calibri"/>
                <a:cs typeface="Calibri"/>
              </a:rPr>
              <a:t>TrueNoth</a:t>
            </a:r>
            <a:r>
              <a:rPr dirty="0" sz="1200" spc="25">
                <a:latin typeface="Calibri"/>
                <a:cs typeface="Calibri"/>
              </a:rPr>
              <a:t> </a:t>
            </a:r>
            <a:r>
              <a:rPr dirty="0" sz="1200" spc="0">
                <a:latin typeface="宋体"/>
                <a:cs typeface="宋体"/>
              </a:rPr>
              <a:t>芯</a:t>
            </a:r>
            <a:r>
              <a:rPr dirty="0" sz="1200">
                <a:latin typeface="宋体"/>
                <a:cs typeface="宋体"/>
              </a:rPr>
              <a:t>片</a:t>
            </a:r>
            <a:r>
              <a:rPr dirty="0" sz="1200" spc="0">
                <a:latin typeface="宋体"/>
                <a:cs typeface="宋体"/>
              </a:rPr>
              <a:t>。</a:t>
            </a:r>
            <a:r>
              <a:rPr dirty="0" sz="1200">
                <a:latin typeface="宋体"/>
                <a:cs typeface="宋体"/>
              </a:rPr>
              <a:t>现</a:t>
            </a:r>
            <a:r>
              <a:rPr dirty="0" sz="1200" spc="0">
                <a:latin typeface="宋体"/>
                <a:cs typeface="宋体"/>
              </a:rPr>
              <a:t>阶</a:t>
            </a:r>
            <a:r>
              <a:rPr dirty="0" sz="1200">
                <a:latin typeface="宋体"/>
                <a:cs typeface="宋体"/>
              </a:rPr>
              <a:t>段神 </a:t>
            </a:r>
            <a:r>
              <a:rPr dirty="0" sz="1200" spc="85">
                <a:latin typeface="宋体"/>
                <a:cs typeface="宋体"/>
              </a:rPr>
              <a:t>经</a:t>
            </a:r>
            <a:r>
              <a:rPr dirty="0" sz="1200" spc="100">
                <a:latin typeface="宋体"/>
                <a:cs typeface="宋体"/>
              </a:rPr>
              <a:t>网</a:t>
            </a:r>
            <a:r>
              <a:rPr dirty="0" sz="1200" spc="85">
                <a:latin typeface="宋体"/>
                <a:cs typeface="宋体"/>
              </a:rPr>
              <a:t>络</a:t>
            </a:r>
            <a:r>
              <a:rPr dirty="0" sz="1200" spc="100">
                <a:latin typeface="宋体"/>
                <a:cs typeface="宋体"/>
              </a:rPr>
              <a:t>芯</a:t>
            </a:r>
            <a:r>
              <a:rPr dirty="0" sz="1200" spc="85">
                <a:latin typeface="宋体"/>
                <a:cs typeface="宋体"/>
              </a:rPr>
              <a:t>片主</a:t>
            </a:r>
            <a:r>
              <a:rPr dirty="0" sz="1200" spc="100">
                <a:latin typeface="宋体"/>
                <a:cs typeface="宋体"/>
              </a:rPr>
              <a:t>要</a:t>
            </a:r>
            <a:r>
              <a:rPr dirty="0" sz="1200" spc="85">
                <a:latin typeface="宋体"/>
                <a:cs typeface="宋体"/>
              </a:rPr>
              <a:t>针</a:t>
            </a:r>
            <a:r>
              <a:rPr dirty="0" sz="1200" spc="100">
                <a:latin typeface="宋体"/>
                <a:cs typeface="宋体"/>
              </a:rPr>
              <a:t>对</a:t>
            </a:r>
            <a:r>
              <a:rPr dirty="0" sz="1200" spc="85">
                <a:latin typeface="宋体"/>
                <a:cs typeface="宋体"/>
              </a:rPr>
              <a:t>功</a:t>
            </a:r>
            <a:r>
              <a:rPr dirty="0" sz="1200" spc="100">
                <a:latin typeface="宋体"/>
                <a:cs typeface="宋体"/>
              </a:rPr>
              <a:t>能</a:t>
            </a:r>
            <a:r>
              <a:rPr dirty="0" sz="1200" spc="85">
                <a:latin typeface="宋体"/>
                <a:cs typeface="宋体"/>
              </a:rPr>
              <a:t>层面</a:t>
            </a:r>
            <a:r>
              <a:rPr dirty="0" sz="1200" spc="100">
                <a:latin typeface="宋体"/>
                <a:cs typeface="宋体"/>
              </a:rPr>
              <a:t>的</a:t>
            </a:r>
            <a:r>
              <a:rPr dirty="0" sz="1200" spc="85">
                <a:latin typeface="宋体"/>
                <a:cs typeface="宋体"/>
              </a:rPr>
              <a:t>模</a:t>
            </a:r>
            <a:r>
              <a:rPr dirty="0" sz="1200" spc="100">
                <a:latin typeface="宋体"/>
                <a:cs typeface="宋体"/>
              </a:rPr>
              <a:t>仿</a:t>
            </a:r>
            <a:r>
              <a:rPr dirty="0" sz="1200" spc="85">
                <a:latin typeface="宋体"/>
                <a:cs typeface="宋体"/>
              </a:rPr>
              <a:t>，针</a:t>
            </a:r>
            <a:r>
              <a:rPr dirty="0" sz="1200" spc="100">
                <a:latin typeface="宋体"/>
                <a:cs typeface="宋体"/>
              </a:rPr>
              <a:t>对</a:t>
            </a:r>
            <a:r>
              <a:rPr dirty="0" sz="1200" spc="85">
                <a:latin typeface="宋体"/>
                <a:cs typeface="宋体"/>
              </a:rPr>
              <a:t>神</a:t>
            </a:r>
            <a:r>
              <a:rPr dirty="0" sz="1200" spc="100">
                <a:latin typeface="宋体"/>
                <a:cs typeface="宋体"/>
              </a:rPr>
              <a:t>经</a:t>
            </a:r>
            <a:r>
              <a:rPr dirty="0" sz="1200" spc="85">
                <a:latin typeface="宋体"/>
                <a:cs typeface="宋体"/>
              </a:rPr>
              <a:t>网</a:t>
            </a:r>
            <a:r>
              <a:rPr dirty="0" sz="1200" spc="100">
                <a:latin typeface="宋体"/>
                <a:cs typeface="宋体"/>
              </a:rPr>
              <a:t>络</a:t>
            </a:r>
            <a:r>
              <a:rPr dirty="0" sz="1200" spc="85">
                <a:latin typeface="宋体"/>
                <a:cs typeface="宋体"/>
              </a:rPr>
              <a:t>算法</a:t>
            </a:r>
            <a:r>
              <a:rPr dirty="0" sz="1200" spc="100">
                <a:latin typeface="宋体"/>
                <a:cs typeface="宋体"/>
              </a:rPr>
              <a:t>如</a:t>
            </a:r>
            <a:r>
              <a:rPr dirty="0" sz="1200" spc="85">
                <a:latin typeface="宋体"/>
                <a:cs typeface="宋体"/>
              </a:rPr>
              <a:t>卷</a:t>
            </a:r>
            <a:r>
              <a:rPr dirty="0" sz="1200" spc="100">
                <a:latin typeface="宋体"/>
                <a:cs typeface="宋体"/>
              </a:rPr>
              <a:t>积</a:t>
            </a:r>
            <a:r>
              <a:rPr dirty="0" sz="1200" spc="85">
                <a:latin typeface="宋体"/>
                <a:cs typeface="宋体"/>
              </a:rPr>
              <a:t>神经</a:t>
            </a:r>
            <a:r>
              <a:rPr dirty="0" sz="1200" spc="100">
                <a:latin typeface="宋体"/>
                <a:cs typeface="宋体"/>
              </a:rPr>
              <a:t>网</a:t>
            </a:r>
            <a:r>
              <a:rPr dirty="0" sz="1200">
                <a:latin typeface="宋体"/>
                <a:cs typeface="宋体"/>
              </a:rPr>
              <a:t>络</a:t>
            </a:r>
            <a:endParaRPr sz="1200">
              <a:latin typeface="宋体"/>
              <a:cs typeface="宋体"/>
            </a:endParaRPr>
          </a:p>
          <a:p>
            <a:pPr algn="just" marL="12700" marR="82550">
              <a:lnSpc>
                <a:spcPct val="162500"/>
              </a:lnSpc>
            </a:pPr>
            <a:r>
              <a:rPr dirty="0" sz="1200" spc="-125">
                <a:latin typeface="宋体"/>
                <a:cs typeface="宋体"/>
              </a:rPr>
              <a:t>（</a:t>
            </a:r>
            <a:r>
              <a:rPr dirty="0" sz="1200" spc="-125">
                <a:latin typeface="Calibri"/>
                <a:cs typeface="Calibri"/>
              </a:rPr>
              <a:t>CNN</a:t>
            </a:r>
            <a:r>
              <a:rPr dirty="0" sz="1200" spc="-125">
                <a:latin typeface="宋体"/>
                <a:cs typeface="宋体"/>
              </a:rPr>
              <a:t>）</a:t>
            </a:r>
            <a:r>
              <a:rPr dirty="0" sz="1200">
                <a:latin typeface="宋体"/>
                <a:cs typeface="宋体"/>
              </a:rPr>
              <a:t>、深</a:t>
            </a:r>
            <a:r>
              <a:rPr dirty="0" sz="1200" spc="0">
                <a:latin typeface="宋体"/>
                <a:cs typeface="宋体"/>
              </a:rPr>
              <a:t>度</a:t>
            </a:r>
            <a:r>
              <a:rPr dirty="0" sz="1200">
                <a:latin typeface="宋体"/>
                <a:cs typeface="宋体"/>
              </a:rPr>
              <a:t>神经网</a:t>
            </a:r>
            <a:r>
              <a:rPr dirty="0" sz="1200" spc="0">
                <a:latin typeface="宋体"/>
                <a:cs typeface="宋体"/>
              </a:rPr>
              <a:t>路</a:t>
            </a:r>
            <a:r>
              <a:rPr dirty="0" sz="1200" spc="-125">
                <a:latin typeface="宋体"/>
                <a:cs typeface="宋体"/>
              </a:rPr>
              <a:t>（</a:t>
            </a:r>
            <a:r>
              <a:rPr dirty="0" sz="1200" spc="-125">
                <a:latin typeface="Calibri"/>
                <a:cs typeface="Calibri"/>
              </a:rPr>
              <a:t>DNN</a:t>
            </a:r>
            <a:r>
              <a:rPr dirty="0" sz="1200" spc="-125">
                <a:latin typeface="宋体"/>
                <a:cs typeface="宋体"/>
              </a:rPr>
              <a:t>）</a:t>
            </a:r>
            <a:r>
              <a:rPr dirty="0" sz="1200">
                <a:latin typeface="宋体"/>
                <a:cs typeface="宋体"/>
              </a:rPr>
              <a:t>、循</a:t>
            </a:r>
            <a:r>
              <a:rPr dirty="0" sz="1200" spc="0">
                <a:latin typeface="宋体"/>
                <a:cs typeface="宋体"/>
              </a:rPr>
              <a:t>环</a:t>
            </a:r>
            <a:r>
              <a:rPr dirty="0" sz="1200">
                <a:latin typeface="宋体"/>
                <a:cs typeface="宋体"/>
              </a:rPr>
              <a:t>神经网</a:t>
            </a:r>
            <a:r>
              <a:rPr dirty="0" sz="1200" spc="0">
                <a:latin typeface="宋体"/>
                <a:cs typeface="宋体"/>
              </a:rPr>
              <a:t>络</a:t>
            </a:r>
            <a:r>
              <a:rPr dirty="0" sz="1200" spc="-5">
                <a:latin typeface="宋体"/>
                <a:cs typeface="宋体"/>
              </a:rPr>
              <a:t>（</a:t>
            </a:r>
            <a:r>
              <a:rPr dirty="0" sz="1200" spc="-5">
                <a:latin typeface="Calibri"/>
                <a:cs typeface="Calibri"/>
              </a:rPr>
              <a:t>RNN</a:t>
            </a:r>
            <a:r>
              <a:rPr dirty="0" sz="1200" spc="-5">
                <a:latin typeface="宋体"/>
                <a:cs typeface="宋体"/>
              </a:rPr>
              <a:t>）</a:t>
            </a:r>
            <a:r>
              <a:rPr dirty="0" sz="1200">
                <a:latin typeface="宋体"/>
                <a:cs typeface="宋体"/>
              </a:rPr>
              <a:t>的</a:t>
            </a:r>
            <a:r>
              <a:rPr dirty="0" sz="1200" spc="0">
                <a:latin typeface="宋体"/>
                <a:cs typeface="宋体"/>
              </a:rPr>
              <a:t>专</a:t>
            </a:r>
            <a:r>
              <a:rPr dirty="0" sz="1200">
                <a:latin typeface="宋体"/>
                <a:cs typeface="宋体"/>
              </a:rPr>
              <a:t>用加速</a:t>
            </a:r>
            <a:r>
              <a:rPr dirty="0" sz="1200" spc="0">
                <a:latin typeface="宋体"/>
                <a:cs typeface="宋体"/>
              </a:rPr>
              <a:t>器</a:t>
            </a:r>
            <a:r>
              <a:rPr dirty="0" sz="1200">
                <a:latin typeface="宋体"/>
                <a:cs typeface="宋体"/>
              </a:rPr>
              <a:t>，为现有 </a:t>
            </a:r>
            <a:r>
              <a:rPr dirty="0" sz="1200" spc="0">
                <a:latin typeface="宋体"/>
                <a:cs typeface="宋体"/>
              </a:rPr>
              <a:t>的各种神</a:t>
            </a:r>
            <a:r>
              <a:rPr dirty="0" sz="1200">
                <a:latin typeface="宋体"/>
                <a:cs typeface="宋体"/>
              </a:rPr>
              <a:t>经</a:t>
            </a:r>
            <a:r>
              <a:rPr dirty="0" sz="1200" spc="0">
                <a:latin typeface="宋体"/>
                <a:cs typeface="宋体"/>
              </a:rPr>
              <a:t>网络结构（例</a:t>
            </a:r>
            <a:r>
              <a:rPr dirty="0" sz="1200">
                <a:latin typeface="宋体"/>
                <a:cs typeface="宋体"/>
              </a:rPr>
              <a:t>如</a:t>
            </a:r>
            <a:r>
              <a:rPr dirty="0" sz="1200" spc="-275">
                <a:latin typeface="宋体"/>
                <a:cs typeface="宋体"/>
              </a:rPr>
              <a:t> </a:t>
            </a:r>
            <a:r>
              <a:rPr dirty="0" sz="1200" spc="-5">
                <a:latin typeface="Calibri"/>
                <a:cs typeface="Calibri"/>
              </a:rPr>
              <a:t>AlexNet</a:t>
            </a:r>
            <a:r>
              <a:rPr dirty="0" sz="1200" spc="0">
                <a:latin typeface="宋体"/>
                <a:cs typeface="宋体"/>
              </a:rPr>
              <a:t>、</a:t>
            </a:r>
            <a:r>
              <a:rPr dirty="0" sz="1200" spc="-5">
                <a:latin typeface="Calibri"/>
                <a:cs typeface="Calibri"/>
              </a:rPr>
              <a:t>Inception</a:t>
            </a:r>
            <a:r>
              <a:rPr dirty="0" sz="1200" spc="0">
                <a:latin typeface="宋体"/>
                <a:cs typeface="宋体"/>
              </a:rPr>
              <a:t>、</a:t>
            </a:r>
            <a:r>
              <a:rPr dirty="0" sz="1200" spc="-10">
                <a:latin typeface="Calibri"/>
                <a:cs typeface="Calibri"/>
              </a:rPr>
              <a:t>ResNet</a:t>
            </a:r>
            <a:r>
              <a:rPr dirty="0" sz="1200" spc="50">
                <a:latin typeface="Calibri"/>
                <a:cs typeface="Calibri"/>
              </a:rPr>
              <a:t> </a:t>
            </a:r>
            <a:r>
              <a:rPr dirty="0" sz="1200" spc="0">
                <a:latin typeface="宋体"/>
                <a:cs typeface="宋体"/>
              </a:rPr>
              <a:t>等）提供</a:t>
            </a:r>
            <a:r>
              <a:rPr dirty="0" sz="1200">
                <a:latin typeface="宋体"/>
                <a:cs typeface="宋体"/>
              </a:rPr>
              <a:t>高</a:t>
            </a:r>
            <a:r>
              <a:rPr dirty="0" sz="1200" spc="0">
                <a:latin typeface="宋体"/>
                <a:cs typeface="宋体"/>
              </a:rPr>
              <a:t>效率的计</a:t>
            </a:r>
            <a:r>
              <a:rPr dirty="0" sz="1200">
                <a:latin typeface="宋体"/>
                <a:cs typeface="宋体"/>
              </a:rPr>
              <a:t>算 </a:t>
            </a:r>
            <a:r>
              <a:rPr dirty="0" sz="1200" spc="0">
                <a:latin typeface="宋体"/>
                <a:cs typeface="宋体"/>
              </a:rPr>
              <a:t>能</a:t>
            </a:r>
            <a:r>
              <a:rPr dirty="0" sz="1200" spc="10">
                <a:latin typeface="宋体"/>
                <a:cs typeface="宋体"/>
              </a:rPr>
              <a:t>力</a:t>
            </a:r>
            <a:r>
              <a:rPr dirty="0" sz="1200" spc="0">
                <a:latin typeface="宋体"/>
                <a:cs typeface="宋体"/>
              </a:rPr>
              <a:t>的专</a:t>
            </a:r>
            <a:r>
              <a:rPr dirty="0" sz="1200">
                <a:latin typeface="宋体"/>
                <a:cs typeface="宋体"/>
              </a:rPr>
              <a:t>用</a:t>
            </a:r>
            <a:r>
              <a:rPr dirty="0" sz="1200" spc="-270">
                <a:latin typeface="宋体"/>
                <a:cs typeface="宋体"/>
              </a:rPr>
              <a:t> </a:t>
            </a:r>
            <a:r>
              <a:rPr dirty="0" sz="1200" spc="-5">
                <a:latin typeface="Calibri"/>
                <a:cs typeface="Calibri"/>
              </a:rPr>
              <a:t>ASIC</a:t>
            </a:r>
            <a:r>
              <a:rPr dirty="0" sz="1200" spc="60">
                <a:latin typeface="Calibri"/>
                <a:cs typeface="Calibri"/>
              </a:rPr>
              <a:t> </a:t>
            </a:r>
            <a:r>
              <a:rPr dirty="0" sz="1200" spc="0">
                <a:latin typeface="宋体"/>
                <a:cs typeface="宋体"/>
              </a:rPr>
              <a:t>正</a:t>
            </a:r>
            <a:r>
              <a:rPr dirty="0" sz="1200">
                <a:latin typeface="宋体"/>
                <a:cs typeface="宋体"/>
              </a:rPr>
              <a:t>被</a:t>
            </a:r>
            <a:r>
              <a:rPr dirty="0" sz="1200" spc="-270">
                <a:latin typeface="宋体"/>
                <a:cs typeface="宋体"/>
              </a:rPr>
              <a:t> </a:t>
            </a:r>
            <a:r>
              <a:rPr dirty="0" sz="1200" spc="-10">
                <a:latin typeface="Calibri"/>
                <a:cs typeface="Calibri"/>
              </a:rPr>
              <a:t>Intel</a:t>
            </a:r>
            <a:r>
              <a:rPr dirty="0" sz="1200" spc="10">
                <a:latin typeface="宋体"/>
                <a:cs typeface="宋体"/>
              </a:rPr>
              <a:t>、</a:t>
            </a:r>
            <a:r>
              <a:rPr dirty="0" sz="1200" spc="-5">
                <a:latin typeface="Calibri"/>
                <a:cs typeface="Calibri"/>
              </a:rPr>
              <a:t>Google</a:t>
            </a:r>
            <a:r>
              <a:rPr dirty="0" sz="1200" spc="0">
                <a:latin typeface="宋体"/>
                <a:cs typeface="宋体"/>
              </a:rPr>
              <a:t>、</a:t>
            </a:r>
            <a:r>
              <a:rPr dirty="0" sz="1200" spc="10">
                <a:latin typeface="宋体"/>
                <a:cs typeface="宋体"/>
              </a:rPr>
              <a:t>英</a:t>
            </a:r>
            <a:r>
              <a:rPr dirty="0" sz="1200" spc="0">
                <a:latin typeface="宋体"/>
                <a:cs typeface="宋体"/>
              </a:rPr>
              <a:t>伟达及</a:t>
            </a:r>
            <a:r>
              <a:rPr dirty="0" sz="1200" spc="10">
                <a:latin typeface="宋体"/>
                <a:cs typeface="宋体"/>
              </a:rPr>
              <a:t>众</a:t>
            </a:r>
            <a:r>
              <a:rPr dirty="0" sz="1200" spc="0">
                <a:latin typeface="宋体"/>
                <a:cs typeface="宋体"/>
              </a:rPr>
              <a:t>多初创</a:t>
            </a:r>
            <a:r>
              <a:rPr dirty="0" sz="1200" spc="10">
                <a:latin typeface="宋体"/>
                <a:cs typeface="宋体"/>
              </a:rPr>
              <a:t>公</a:t>
            </a:r>
            <a:r>
              <a:rPr dirty="0" sz="1200" spc="0">
                <a:latin typeface="宋体"/>
                <a:cs typeface="宋体"/>
              </a:rPr>
              <a:t>司寒武</a:t>
            </a:r>
            <a:r>
              <a:rPr dirty="0" sz="1200" spc="10">
                <a:latin typeface="宋体"/>
                <a:cs typeface="宋体"/>
              </a:rPr>
              <a:t>纪</a:t>
            </a:r>
            <a:r>
              <a:rPr dirty="0" sz="1200" spc="0">
                <a:latin typeface="宋体"/>
                <a:cs typeface="宋体"/>
              </a:rPr>
              <a:t>、地平</a:t>
            </a:r>
            <a:r>
              <a:rPr dirty="0" sz="1200" spc="10">
                <a:latin typeface="宋体"/>
                <a:cs typeface="宋体"/>
              </a:rPr>
              <a:t>线</a:t>
            </a:r>
            <a:r>
              <a:rPr dirty="0" sz="1200">
                <a:latin typeface="宋体"/>
                <a:cs typeface="宋体"/>
              </a:rPr>
              <a:t>机 器人推出</a:t>
            </a:r>
            <a:r>
              <a:rPr dirty="0" sz="1200" spc="-240">
                <a:latin typeface="宋体"/>
                <a:cs typeface="宋体"/>
              </a:rPr>
              <a:t>。</a:t>
            </a:r>
            <a:r>
              <a:rPr dirty="0" sz="1200">
                <a:latin typeface="宋体"/>
                <a:cs typeface="宋体"/>
              </a:rPr>
              <a:t>未来神经网络芯片将是类脑计算芯片</a:t>
            </a:r>
            <a:r>
              <a:rPr dirty="0" sz="1200" spc="-229">
                <a:latin typeface="宋体"/>
                <a:cs typeface="宋体"/>
              </a:rPr>
              <a:t>，</a:t>
            </a:r>
            <a:r>
              <a:rPr dirty="0" sz="1200">
                <a:latin typeface="宋体"/>
                <a:cs typeface="宋体"/>
              </a:rPr>
              <a:t>芯片的设计目的不在局限于仅 仅加速深度学习算法</a:t>
            </a:r>
            <a:r>
              <a:rPr dirty="0" sz="1200" spc="-470">
                <a:latin typeface="宋体"/>
                <a:cs typeface="宋体"/>
              </a:rPr>
              <a:t>，</a:t>
            </a:r>
            <a:r>
              <a:rPr dirty="0" sz="1200">
                <a:latin typeface="宋体"/>
                <a:cs typeface="宋体"/>
              </a:rPr>
              <a:t>而是在芯片基本结构甚至器件层面上能够开发新的类脑计 算机体系结构，比如采用忆阻器和</a:t>
            </a:r>
            <a:r>
              <a:rPr dirty="0" sz="1200" spc="-310">
                <a:latin typeface="宋体"/>
                <a:cs typeface="宋体"/>
              </a:rPr>
              <a:t> </a:t>
            </a:r>
            <a:r>
              <a:rPr dirty="0" sz="1200" spc="-5">
                <a:latin typeface="Calibri"/>
                <a:cs typeface="Calibri"/>
              </a:rPr>
              <a:t>ReRAM</a:t>
            </a:r>
            <a:r>
              <a:rPr dirty="0" sz="1200" spc="5">
                <a:latin typeface="Calibri"/>
                <a:cs typeface="Calibri"/>
              </a:rPr>
              <a:t> </a:t>
            </a:r>
            <a:r>
              <a:rPr dirty="0" sz="1200">
                <a:latin typeface="宋体"/>
                <a:cs typeface="宋体"/>
              </a:rPr>
              <a:t>等新器件来提高存储密度</a:t>
            </a:r>
            <a:r>
              <a:rPr dirty="0" sz="1200" spc="-5">
                <a:latin typeface="Calibri"/>
                <a:cs typeface="Calibri"/>
              </a:rPr>
              <a:t>[42]</a:t>
            </a:r>
            <a:r>
              <a:rPr dirty="0" sz="1200">
                <a:latin typeface="宋体"/>
                <a:cs typeface="宋体"/>
              </a:rPr>
              <a:t>。</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2.13.2</a:t>
            </a:r>
            <a:r>
              <a:rPr dirty="0" sz="1200" spc="40">
                <a:latin typeface="Calibri"/>
                <a:cs typeface="Calibri"/>
              </a:rPr>
              <a:t> </a:t>
            </a:r>
            <a:r>
              <a:rPr dirty="0" sz="1200">
                <a:latin typeface="黑体"/>
                <a:cs typeface="黑体"/>
              </a:rPr>
              <a:t>先进物联网芯片技术在智慧建筑中的应用</a:t>
            </a:r>
            <a:endParaRPr sz="1200">
              <a:latin typeface="黑体"/>
              <a:cs typeface="黑体"/>
            </a:endParaRPr>
          </a:p>
          <a:p>
            <a:pPr algn="just" marL="12700" marR="86995" indent="304800">
              <a:lnSpc>
                <a:spcPct val="162500"/>
              </a:lnSpc>
              <a:spcBef>
                <a:spcPts val="380"/>
              </a:spcBef>
            </a:pPr>
            <a:r>
              <a:rPr dirty="0" sz="1200">
                <a:latin typeface="宋体"/>
                <a:cs typeface="宋体"/>
              </a:rPr>
              <a:t>物联网芯片</a:t>
            </a:r>
            <a:r>
              <a:rPr dirty="0" sz="1200" spc="-240">
                <a:latin typeface="宋体"/>
                <a:cs typeface="宋体"/>
              </a:rPr>
              <a:t>、</a:t>
            </a:r>
            <a:r>
              <a:rPr dirty="0" sz="1200">
                <a:latin typeface="宋体"/>
                <a:cs typeface="宋体"/>
              </a:rPr>
              <a:t>神经网络芯片可完全应用于智慧建筑系统的设备中</a:t>
            </a:r>
            <a:r>
              <a:rPr dirty="0" sz="1200" spc="-229">
                <a:latin typeface="宋体"/>
                <a:cs typeface="宋体"/>
              </a:rPr>
              <a:t>，</a:t>
            </a:r>
            <a:r>
              <a:rPr dirty="0" sz="1200">
                <a:latin typeface="宋体"/>
                <a:cs typeface="宋体"/>
              </a:rPr>
              <a:t>成为智慧 </a:t>
            </a:r>
            <a:r>
              <a:rPr dirty="0" sz="1200" spc="110">
                <a:latin typeface="宋体"/>
                <a:cs typeface="宋体"/>
              </a:rPr>
              <a:t>建</a:t>
            </a:r>
            <a:r>
              <a:rPr dirty="0" sz="1200" spc="125">
                <a:latin typeface="宋体"/>
                <a:cs typeface="宋体"/>
              </a:rPr>
              <a:t>筑</a:t>
            </a:r>
            <a:r>
              <a:rPr dirty="0" sz="1200" spc="110">
                <a:latin typeface="宋体"/>
                <a:cs typeface="宋体"/>
              </a:rPr>
              <a:t>系</a:t>
            </a:r>
            <a:r>
              <a:rPr dirty="0" sz="1200" spc="125">
                <a:latin typeface="宋体"/>
                <a:cs typeface="宋体"/>
              </a:rPr>
              <a:t>统</a:t>
            </a:r>
            <a:r>
              <a:rPr dirty="0" sz="1200" spc="110">
                <a:latin typeface="宋体"/>
                <a:cs typeface="宋体"/>
              </a:rPr>
              <a:t>设备</a:t>
            </a:r>
            <a:r>
              <a:rPr dirty="0" sz="1200" spc="125">
                <a:latin typeface="宋体"/>
                <a:cs typeface="宋体"/>
              </a:rPr>
              <a:t>中</a:t>
            </a:r>
            <a:r>
              <a:rPr dirty="0" sz="1200" spc="110">
                <a:latin typeface="宋体"/>
                <a:cs typeface="宋体"/>
              </a:rPr>
              <a:t>的</a:t>
            </a:r>
            <a:r>
              <a:rPr dirty="0" sz="1200" spc="125">
                <a:latin typeface="宋体"/>
                <a:cs typeface="宋体"/>
              </a:rPr>
              <a:t>关</a:t>
            </a:r>
            <a:r>
              <a:rPr dirty="0" sz="1200" spc="110">
                <a:latin typeface="宋体"/>
                <a:cs typeface="宋体"/>
              </a:rPr>
              <a:t>键</a:t>
            </a:r>
            <a:r>
              <a:rPr dirty="0" sz="1200" spc="125">
                <a:latin typeface="宋体"/>
                <a:cs typeface="宋体"/>
              </a:rPr>
              <a:t>核</a:t>
            </a:r>
            <a:r>
              <a:rPr dirty="0" sz="1200" spc="110">
                <a:latin typeface="宋体"/>
                <a:cs typeface="宋体"/>
              </a:rPr>
              <a:t>心技</a:t>
            </a:r>
            <a:r>
              <a:rPr dirty="0" sz="1200" spc="125">
                <a:latin typeface="宋体"/>
                <a:cs typeface="宋体"/>
              </a:rPr>
              <a:t>术</a:t>
            </a:r>
            <a:r>
              <a:rPr dirty="0" sz="1200" spc="110">
                <a:latin typeface="宋体"/>
                <a:cs typeface="宋体"/>
              </a:rPr>
              <a:t>。</a:t>
            </a:r>
            <a:r>
              <a:rPr dirty="0" sz="1200">
                <a:latin typeface="宋体"/>
                <a:cs typeface="宋体"/>
              </a:rPr>
              <a:t>由</a:t>
            </a:r>
            <a:r>
              <a:rPr dirty="0" sz="1200" spc="-155">
                <a:latin typeface="宋体"/>
                <a:cs typeface="宋体"/>
              </a:rPr>
              <a:t> </a:t>
            </a:r>
            <a:r>
              <a:rPr dirty="0" sz="1200" spc="-5">
                <a:latin typeface="Calibri"/>
                <a:cs typeface="Calibri"/>
              </a:rPr>
              <a:t>Echelon</a:t>
            </a:r>
            <a:r>
              <a:rPr dirty="0" sz="1200" spc="150">
                <a:latin typeface="Calibri"/>
                <a:cs typeface="Calibri"/>
              </a:rPr>
              <a:t> </a:t>
            </a:r>
            <a:r>
              <a:rPr dirty="0" sz="1200" spc="110">
                <a:latin typeface="宋体"/>
                <a:cs typeface="宋体"/>
              </a:rPr>
              <a:t>公</a:t>
            </a:r>
            <a:r>
              <a:rPr dirty="0" sz="1200" spc="125">
                <a:latin typeface="宋体"/>
                <a:cs typeface="宋体"/>
              </a:rPr>
              <a:t>司</a:t>
            </a:r>
            <a:r>
              <a:rPr dirty="0" sz="1200" spc="110">
                <a:latin typeface="宋体"/>
                <a:cs typeface="宋体"/>
              </a:rPr>
              <a:t>最</a:t>
            </a:r>
            <a:r>
              <a:rPr dirty="0" sz="1200" spc="125">
                <a:latin typeface="宋体"/>
                <a:cs typeface="宋体"/>
              </a:rPr>
              <a:t>新</a:t>
            </a:r>
            <a:r>
              <a:rPr dirty="0" sz="1200" spc="110">
                <a:latin typeface="宋体"/>
                <a:cs typeface="宋体"/>
              </a:rPr>
              <a:t>研制</a:t>
            </a:r>
            <a:r>
              <a:rPr dirty="0" sz="1200" spc="125">
                <a:latin typeface="宋体"/>
                <a:cs typeface="宋体"/>
              </a:rPr>
              <a:t>的</a:t>
            </a:r>
            <a:r>
              <a:rPr dirty="0" sz="1200" spc="110">
                <a:latin typeface="宋体"/>
                <a:cs typeface="宋体"/>
              </a:rPr>
              <a:t>神</a:t>
            </a:r>
            <a:r>
              <a:rPr dirty="0" sz="1200" spc="125">
                <a:latin typeface="宋体"/>
                <a:cs typeface="宋体"/>
              </a:rPr>
              <a:t>经</a:t>
            </a:r>
            <a:r>
              <a:rPr dirty="0" sz="1200" spc="110">
                <a:latin typeface="宋体"/>
                <a:cs typeface="宋体"/>
              </a:rPr>
              <a:t>元</a:t>
            </a:r>
            <a:r>
              <a:rPr dirty="0" sz="1200" spc="125">
                <a:latin typeface="宋体"/>
                <a:cs typeface="宋体"/>
              </a:rPr>
              <a:t>芯</a:t>
            </a:r>
            <a:r>
              <a:rPr dirty="0" sz="1200">
                <a:latin typeface="宋体"/>
                <a:cs typeface="宋体"/>
              </a:rPr>
              <a:t>片</a:t>
            </a:r>
            <a:endParaRPr sz="1200">
              <a:latin typeface="宋体"/>
              <a:cs typeface="宋体"/>
            </a:endParaRPr>
          </a:p>
          <a:p>
            <a:pPr algn="just" marL="12700" marR="5080">
              <a:lnSpc>
                <a:spcPct val="162500"/>
              </a:lnSpc>
            </a:pPr>
            <a:r>
              <a:rPr dirty="0" sz="1200" spc="-10">
                <a:latin typeface="Calibri"/>
                <a:cs typeface="Calibri"/>
              </a:rPr>
              <a:t>NeuronTM6050,</a:t>
            </a:r>
            <a:r>
              <a:rPr dirty="0" sz="1200">
                <a:latin typeface="宋体"/>
                <a:cs typeface="宋体"/>
              </a:rPr>
              <a:t>是用于现</a:t>
            </a:r>
            <a:r>
              <a:rPr dirty="0" sz="1200" spc="0">
                <a:latin typeface="宋体"/>
                <a:cs typeface="宋体"/>
              </a:rPr>
              <a:t>代</a:t>
            </a:r>
            <a:r>
              <a:rPr dirty="0" sz="1200">
                <a:latin typeface="宋体"/>
                <a:cs typeface="宋体"/>
              </a:rPr>
              <a:t>化和强化智能控</a:t>
            </a:r>
            <a:r>
              <a:rPr dirty="0" sz="1200" spc="0">
                <a:latin typeface="宋体"/>
                <a:cs typeface="宋体"/>
              </a:rPr>
              <a:t>制</a:t>
            </a:r>
            <a:r>
              <a:rPr dirty="0" sz="1200">
                <a:latin typeface="宋体"/>
                <a:cs typeface="宋体"/>
              </a:rPr>
              <a:t>网络的下一代片上</a:t>
            </a:r>
            <a:r>
              <a:rPr dirty="0" sz="1200" spc="0">
                <a:latin typeface="宋体"/>
                <a:cs typeface="宋体"/>
              </a:rPr>
              <a:t>系</a:t>
            </a:r>
            <a:r>
              <a:rPr dirty="0" sz="1200">
                <a:latin typeface="宋体"/>
                <a:cs typeface="宋体"/>
              </a:rPr>
              <a:t>统</a:t>
            </a:r>
            <a:r>
              <a:rPr dirty="0" sz="1200" spc="-75">
                <a:latin typeface="宋体"/>
                <a:cs typeface="宋体"/>
              </a:rPr>
              <a:t>。</a:t>
            </a:r>
            <a:r>
              <a:rPr dirty="0" sz="1200">
                <a:latin typeface="宋体"/>
                <a:cs typeface="宋体"/>
              </a:rPr>
              <a:t>此芯片具 有支持星型</a:t>
            </a:r>
            <a:r>
              <a:rPr dirty="0" sz="1200" spc="-120">
                <a:latin typeface="宋体"/>
                <a:cs typeface="宋体"/>
              </a:rPr>
              <a:t>、</a:t>
            </a:r>
            <a:r>
              <a:rPr dirty="0" sz="1200">
                <a:latin typeface="宋体"/>
                <a:cs typeface="宋体"/>
              </a:rPr>
              <a:t>总线型</a:t>
            </a:r>
            <a:r>
              <a:rPr dirty="0" sz="1200" spc="-120">
                <a:latin typeface="宋体"/>
                <a:cs typeface="宋体"/>
              </a:rPr>
              <a:t>、</a:t>
            </a:r>
            <a:r>
              <a:rPr dirty="0" sz="1200">
                <a:latin typeface="宋体"/>
                <a:cs typeface="宋体"/>
              </a:rPr>
              <a:t>菊花链</a:t>
            </a:r>
            <a:r>
              <a:rPr dirty="0" sz="1200" spc="-110">
                <a:latin typeface="宋体"/>
                <a:cs typeface="宋体"/>
              </a:rPr>
              <a:t>、</a:t>
            </a:r>
            <a:r>
              <a:rPr dirty="0" sz="1200">
                <a:latin typeface="宋体"/>
                <a:cs typeface="宋体"/>
              </a:rPr>
              <a:t>环型或者组合拓扑结构的极性不敏感型布线</a:t>
            </a:r>
            <a:r>
              <a:rPr dirty="0" sz="1200" spc="-125">
                <a:latin typeface="宋体"/>
                <a:cs typeface="宋体"/>
              </a:rPr>
              <a:t>。</a:t>
            </a:r>
            <a:r>
              <a:rPr dirty="0" sz="1200">
                <a:latin typeface="宋体"/>
                <a:cs typeface="宋体"/>
              </a:rPr>
              <a:t>在 同一设</a:t>
            </a:r>
            <a:r>
              <a:rPr dirty="0" sz="1200" spc="0">
                <a:latin typeface="宋体"/>
                <a:cs typeface="宋体"/>
              </a:rPr>
              <a:t>备</a:t>
            </a:r>
            <a:r>
              <a:rPr dirty="0" sz="1200">
                <a:latin typeface="宋体"/>
                <a:cs typeface="宋体"/>
              </a:rPr>
              <a:t>上提供一种</a:t>
            </a:r>
            <a:r>
              <a:rPr dirty="0" sz="1200" spc="0">
                <a:latin typeface="宋体"/>
                <a:cs typeface="宋体"/>
              </a:rPr>
              <a:t>非</a:t>
            </a:r>
            <a:r>
              <a:rPr dirty="0" sz="1200">
                <a:latin typeface="宋体"/>
                <a:cs typeface="宋体"/>
              </a:rPr>
              <a:t>常灵活地低成本</a:t>
            </a:r>
            <a:r>
              <a:rPr dirty="0" sz="1200" spc="-325">
                <a:latin typeface="宋体"/>
                <a:cs typeface="宋体"/>
              </a:rPr>
              <a:t>、</a:t>
            </a:r>
            <a:r>
              <a:rPr dirty="0" sz="1200">
                <a:latin typeface="宋体"/>
                <a:cs typeface="宋体"/>
              </a:rPr>
              <a:t>具有增</a:t>
            </a:r>
            <a:r>
              <a:rPr dirty="0" sz="1200" spc="0">
                <a:latin typeface="宋体"/>
                <a:cs typeface="宋体"/>
              </a:rPr>
              <a:t>强</a:t>
            </a:r>
            <a:r>
              <a:rPr dirty="0" sz="1200">
                <a:latin typeface="宋体"/>
                <a:cs typeface="宋体"/>
              </a:rPr>
              <a:t>性能的</a:t>
            </a:r>
            <a:r>
              <a:rPr dirty="0" sz="1200" spc="-310">
                <a:latin typeface="宋体"/>
                <a:cs typeface="宋体"/>
              </a:rPr>
              <a:t> </a:t>
            </a:r>
            <a:r>
              <a:rPr dirty="0" sz="1200" spc="-10">
                <a:latin typeface="Calibri"/>
                <a:cs typeface="Calibri"/>
              </a:rPr>
              <a:t>LONWORKS</a:t>
            </a:r>
            <a:r>
              <a:rPr dirty="0" sz="1200" spc="-325">
                <a:latin typeface="宋体"/>
                <a:cs typeface="宋体"/>
              </a:rPr>
              <a:t>、</a:t>
            </a:r>
            <a:r>
              <a:rPr dirty="0" sz="1200" spc="-10">
                <a:latin typeface="Calibri"/>
                <a:cs typeface="Calibri"/>
              </a:rPr>
              <a:t>BACnet/IP  </a:t>
            </a:r>
            <a:r>
              <a:rPr dirty="0" sz="1200">
                <a:latin typeface="宋体"/>
                <a:cs typeface="宋体"/>
              </a:rPr>
              <a:t>或</a:t>
            </a:r>
            <a:r>
              <a:rPr dirty="0" sz="1200" spc="-315">
                <a:latin typeface="宋体"/>
                <a:cs typeface="宋体"/>
              </a:rPr>
              <a:t> </a:t>
            </a:r>
            <a:r>
              <a:rPr dirty="0" sz="1200" spc="-15">
                <a:latin typeface="Calibri"/>
                <a:cs typeface="Calibri"/>
              </a:rPr>
              <a:t>IzoT/IP</a:t>
            </a:r>
            <a:r>
              <a:rPr dirty="0" sz="1200" spc="10">
                <a:latin typeface="Calibri"/>
                <a:cs typeface="Calibri"/>
              </a:rPr>
              <a:t> </a:t>
            </a:r>
            <a:r>
              <a:rPr dirty="0" sz="1200">
                <a:latin typeface="宋体"/>
                <a:cs typeface="宋体"/>
              </a:rPr>
              <a:t>等协</a:t>
            </a:r>
            <a:r>
              <a:rPr dirty="0" sz="1200" spc="0">
                <a:latin typeface="宋体"/>
                <a:cs typeface="宋体"/>
              </a:rPr>
              <a:t>议</a:t>
            </a:r>
            <a:r>
              <a:rPr dirty="0" sz="1200">
                <a:latin typeface="宋体"/>
                <a:cs typeface="宋体"/>
              </a:rPr>
              <a:t>解决方案</a:t>
            </a:r>
            <a:r>
              <a:rPr dirty="0" sz="1200" spc="-5">
                <a:latin typeface="Calibri"/>
                <a:cs typeface="Calibri"/>
              </a:rPr>
              <a:t>[43]</a:t>
            </a:r>
            <a:r>
              <a:rPr dirty="0" sz="1200" spc="-400">
                <a:latin typeface="宋体"/>
                <a:cs typeface="宋体"/>
              </a:rPr>
              <a:t>。</a:t>
            </a:r>
            <a:r>
              <a:rPr dirty="0" sz="1200">
                <a:latin typeface="宋体"/>
                <a:cs typeface="宋体"/>
              </a:rPr>
              <a:t>其它</a:t>
            </a:r>
            <a:r>
              <a:rPr dirty="0" sz="1200" spc="0">
                <a:latin typeface="宋体"/>
                <a:cs typeface="宋体"/>
              </a:rPr>
              <a:t>特</a:t>
            </a:r>
            <a:r>
              <a:rPr dirty="0" sz="1200">
                <a:latin typeface="宋体"/>
                <a:cs typeface="宋体"/>
              </a:rPr>
              <a:t>性包括</a:t>
            </a:r>
            <a:r>
              <a:rPr dirty="0" sz="1200" spc="-80">
                <a:latin typeface="宋体"/>
                <a:cs typeface="宋体"/>
              </a:rPr>
              <a:t>：</a:t>
            </a:r>
            <a:r>
              <a:rPr dirty="0" sz="1200" spc="-80">
                <a:latin typeface="Calibri"/>
                <a:cs typeface="Calibri"/>
              </a:rPr>
              <a:t>3.3V</a:t>
            </a:r>
            <a:r>
              <a:rPr dirty="0" sz="1200">
                <a:latin typeface="Calibri"/>
                <a:cs typeface="Calibri"/>
              </a:rPr>
              <a:t> </a:t>
            </a:r>
            <a:r>
              <a:rPr dirty="0" sz="1200">
                <a:latin typeface="宋体"/>
                <a:cs typeface="宋体"/>
              </a:rPr>
              <a:t>工作</a:t>
            </a:r>
            <a:r>
              <a:rPr dirty="0" sz="1200" spc="0">
                <a:latin typeface="宋体"/>
                <a:cs typeface="宋体"/>
              </a:rPr>
              <a:t>电</a:t>
            </a:r>
            <a:r>
              <a:rPr dirty="0" sz="1200">
                <a:latin typeface="宋体"/>
                <a:cs typeface="宋体"/>
              </a:rPr>
              <a:t>压</a:t>
            </a:r>
            <a:r>
              <a:rPr dirty="0" sz="1200" spc="-70">
                <a:latin typeface="宋体"/>
                <a:cs typeface="宋体"/>
              </a:rPr>
              <a:t>；</a:t>
            </a:r>
            <a:r>
              <a:rPr dirty="0" sz="1200" spc="-70">
                <a:latin typeface="Calibri"/>
                <a:cs typeface="Calibri"/>
              </a:rPr>
              <a:t>80MHz</a:t>
            </a:r>
            <a:r>
              <a:rPr dirty="0" sz="1200" spc="10">
                <a:latin typeface="Calibri"/>
                <a:cs typeface="Calibri"/>
              </a:rPr>
              <a:t> </a:t>
            </a:r>
            <a:r>
              <a:rPr dirty="0" sz="1200">
                <a:latin typeface="宋体"/>
                <a:cs typeface="宋体"/>
              </a:rPr>
              <a:t>系统</a:t>
            </a:r>
            <a:r>
              <a:rPr dirty="0" sz="1200" spc="0">
                <a:latin typeface="宋体"/>
                <a:cs typeface="宋体"/>
              </a:rPr>
              <a:t>时</a:t>
            </a:r>
            <a:r>
              <a:rPr dirty="0" sz="1200" spc="-5">
                <a:latin typeface="宋体"/>
                <a:cs typeface="宋体"/>
              </a:rPr>
              <a:t>钟</a:t>
            </a:r>
            <a:r>
              <a:rPr dirty="0" sz="1200">
                <a:latin typeface="宋体"/>
                <a:cs typeface="宋体"/>
              </a:rPr>
              <a:t>、</a:t>
            </a:r>
            <a:endParaRPr sz="1200">
              <a:latin typeface="宋体"/>
              <a:cs typeface="宋体"/>
            </a:endParaRPr>
          </a:p>
          <a:p>
            <a:pPr algn="just" marL="12700" marR="82550">
              <a:lnSpc>
                <a:spcPct val="162500"/>
              </a:lnSpc>
            </a:pPr>
            <a:r>
              <a:rPr dirty="0" sz="1200" spc="-5">
                <a:latin typeface="Calibri"/>
                <a:cs typeface="Calibri"/>
              </a:rPr>
              <a:t>64KBRAM</a:t>
            </a:r>
            <a:r>
              <a:rPr dirty="0" sz="1200" spc="0">
                <a:latin typeface="Calibri"/>
                <a:cs typeface="Calibri"/>
              </a:rPr>
              <a:t> </a:t>
            </a:r>
            <a:r>
              <a:rPr dirty="0" sz="1200">
                <a:latin typeface="宋体"/>
                <a:cs typeface="宋体"/>
              </a:rPr>
              <a:t>和</a:t>
            </a:r>
            <a:r>
              <a:rPr dirty="0" sz="1200" spc="-315">
                <a:latin typeface="宋体"/>
                <a:cs typeface="宋体"/>
              </a:rPr>
              <a:t> </a:t>
            </a:r>
            <a:r>
              <a:rPr dirty="0" sz="1200" spc="-5">
                <a:latin typeface="Calibri"/>
                <a:cs typeface="Calibri"/>
              </a:rPr>
              <a:t>16KBROM</a:t>
            </a:r>
            <a:r>
              <a:rPr dirty="0" sz="1200" spc="0">
                <a:latin typeface="Calibri"/>
                <a:cs typeface="Calibri"/>
              </a:rPr>
              <a:t> </a:t>
            </a:r>
            <a:r>
              <a:rPr dirty="0" sz="1200">
                <a:latin typeface="宋体"/>
                <a:cs typeface="宋体"/>
              </a:rPr>
              <a:t>片载存</a:t>
            </a:r>
            <a:r>
              <a:rPr dirty="0" sz="1200" spc="0">
                <a:latin typeface="宋体"/>
                <a:cs typeface="宋体"/>
              </a:rPr>
              <a:t>储</a:t>
            </a:r>
            <a:r>
              <a:rPr dirty="0" sz="1200">
                <a:latin typeface="宋体"/>
                <a:cs typeface="宋体"/>
              </a:rPr>
              <a:t>器</a:t>
            </a:r>
            <a:r>
              <a:rPr dirty="0" sz="1200" spc="-195">
                <a:latin typeface="宋体"/>
                <a:cs typeface="宋体"/>
              </a:rPr>
              <a:t>；</a:t>
            </a:r>
            <a:r>
              <a:rPr dirty="0" sz="1200">
                <a:latin typeface="宋体"/>
                <a:cs typeface="宋体"/>
              </a:rPr>
              <a:t>支持外</a:t>
            </a:r>
            <a:r>
              <a:rPr dirty="0" sz="1200" spc="0">
                <a:latin typeface="宋体"/>
                <a:cs typeface="宋体"/>
              </a:rPr>
              <a:t>部</a:t>
            </a:r>
            <a:r>
              <a:rPr dirty="0" sz="1200">
                <a:latin typeface="宋体"/>
                <a:cs typeface="宋体"/>
              </a:rPr>
              <a:t>闪存</a:t>
            </a:r>
            <a:r>
              <a:rPr dirty="0" sz="1200" spc="-195">
                <a:latin typeface="宋体"/>
                <a:cs typeface="宋体"/>
              </a:rPr>
              <a:t>；</a:t>
            </a:r>
            <a:r>
              <a:rPr dirty="0" sz="1200">
                <a:latin typeface="宋体"/>
                <a:cs typeface="宋体"/>
              </a:rPr>
              <a:t>闪存文</a:t>
            </a:r>
            <a:r>
              <a:rPr dirty="0" sz="1200" spc="0">
                <a:latin typeface="宋体"/>
                <a:cs typeface="宋体"/>
              </a:rPr>
              <a:t>件</a:t>
            </a:r>
            <a:r>
              <a:rPr dirty="0" sz="1200">
                <a:latin typeface="宋体"/>
                <a:cs typeface="宋体"/>
              </a:rPr>
              <a:t>系统用于数据</a:t>
            </a:r>
            <a:r>
              <a:rPr dirty="0" sz="1200" spc="0">
                <a:latin typeface="宋体"/>
                <a:cs typeface="宋体"/>
              </a:rPr>
              <a:t>记</a:t>
            </a:r>
            <a:r>
              <a:rPr dirty="0" sz="1200">
                <a:latin typeface="宋体"/>
                <a:cs typeface="宋体"/>
              </a:rPr>
              <a:t>录 </a:t>
            </a:r>
            <a:r>
              <a:rPr dirty="0" sz="1200" spc="10">
                <a:latin typeface="宋体"/>
                <a:cs typeface="宋体"/>
              </a:rPr>
              <a:t>和</a:t>
            </a:r>
            <a:r>
              <a:rPr dirty="0" sz="1200" spc="25">
                <a:latin typeface="宋体"/>
                <a:cs typeface="宋体"/>
              </a:rPr>
              <a:t>其</a:t>
            </a:r>
            <a:r>
              <a:rPr dirty="0" sz="1200" spc="10">
                <a:latin typeface="宋体"/>
                <a:cs typeface="宋体"/>
              </a:rPr>
              <a:t>它</a:t>
            </a:r>
            <a:r>
              <a:rPr dirty="0" sz="1200" spc="25">
                <a:latin typeface="宋体"/>
                <a:cs typeface="宋体"/>
              </a:rPr>
              <a:t>需</a:t>
            </a:r>
            <a:r>
              <a:rPr dirty="0" sz="1200" spc="10">
                <a:latin typeface="宋体"/>
                <a:cs typeface="宋体"/>
              </a:rPr>
              <a:t>要持</a:t>
            </a:r>
            <a:r>
              <a:rPr dirty="0" sz="1200" spc="25">
                <a:latin typeface="宋体"/>
                <a:cs typeface="宋体"/>
              </a:rPr>
              <a:t>续</a:t>
            </a:r>
            <a:r>
              <a:rPr dirty="0" sz="1200" spc="10">
                <a:latin typeface="宋体"/>
                <a:cs typeface="宋体"/>
              </a:rPr>
              <a:t>存储</a:t>
            </a:r>
            <a:r>
              <a:rPr dirty="0" sz="1200" spc="25">
                <a:latin typeface="宋体"/>
                <a:cs typeface="宋体"/>
              </a:rPr>
              <a:t>的</a:t>
            </a:r>
            <a:r>
              <a:rPr dirty="0" sz="1200" spc="10">
                <a:latin typeface="宋体"/>
                <a:cs typeface="宋体"/>
              </a:rPr>
              <a:t>应</a:t>
            </a:r>
            <a:r>
              <a:rPr dirty="0" sz="1200" spc="25">
                <a:latin typeface="宋体"/>
                <a:cs typeface="宋体"/>
              </a:rPr>
              <a:t>用</a:t>
            </a:r>
            <a:r>
              <a:rPr dirty="0" sz="1200" spc="10">
                <a:latin typeface="宋体"/>
                <a:cs typeface="宋体"/>
              </a:rPr>
              <a:t>；用</a:t>
            </a:r>
            <a:r>
              <a:rPr dirty="0" sz="1200" spc="25">
                <a:latin typeface="宋体"/>
                <a:cs typeface="宋体"/>
              </a:rPr>
              <a:t>户</a:t>
            </a:r>
            <a:r>
              <a:rPr dirty="0" sz="1200" spc="10">
                <a:latin typeface="宋体"/>
                <a:cs typeface="宋体"/>
              </a:rPr>
              <a:t>可编</a:t>
            </a:r>
            <a:r>
              <a:rPr dirty="0" sz="1200" spc="25">
                <a:latin typeface="宋体"/>
                <a:cs typeface="宋体"/>
              </a:rPr>
              <a:t>程</a:t>
            </a:r>
            <a:r>
              <a:rPr dirty="0" sz="1200" spc="10">
                <a:latin typeface="宋体"/>
                <a:cs typeface="宋体"/>
              </a:rPr>
              <a:t>中</a:t>
            </a:r>
            <a:r>
              <a:rPr dirty="0" sz="1200" spc="25">
                <a:latin typeface="宋体"/>
                <a:cs typeface="宋体"/>
              </a:rPr>
              <a:t>断</a:t>
            </a:r>
            <a:r>
              <a:rPr dirty="0" sz="1200" spc="10">
                <a:latin typeface="宋体"/>
                <a:cs typeface="宋体"/>
              </a:rPr>
              <a:t>、硬</a:t>
            </a:r>
            <a:r>
              <a:rPr dirty="0" sz="1200">
                <a:latin typeface="宋体"/>
                <a:cs typeface="宋体"/>
              </a:rPr>
              <a:t>件</a:t>
            </a:r>
            <a:r>
              <a:rPr dirty="0" sz="1200" spc="-250">
                <a:latin typeface="宋体"/>
                <a:cs typeface="宋体"/>
              </a:rPr>
              <a:t> </a:t>
            </a:r>
            <a:r>
              <a:rPr dirty="0" sz="1200" spc="-10">
                <a:latin typeface="Calibri"/>
                <a:cs typeface="Calibri"/>
              </a:rPr>
              <a:t>UART</a:t>
            </a:r>
            <a:r>
              <a:rPr dirty="0" sz="1200" spc="10">
                <a:latin typeface="宋体"/>
                <a:cs typeface="宋体"/>
              </a:rPr>
              <a:t>、</a:t>
            </a:r>
            <a:r>
              <a:rPr dirty="0" sz="1200">
                <a:latin typeface="Calibri"/>
                <a:cs typeface="Calibri"/>
              </a:rPr>
              <a:t>35</a:t>
            </a:r>
            <a:r>
              <a:rPr dirty="0" sz="1200" spc="65">
                <a:latin typeface="Calibri"/>
                <a:cs typeface="Calibri"/>
              </a:rPr>
              <a:t> </a:t>
            </a:r>
            <a:r>
              <a:rPr dirty="0" sz="1200" spc="10">
                <a:latin typeface="宋体"/>
                <a:cs typeface="宋体"/>
              </a:rPr>
              <a:t>可</a:t>
            </a:r>
            <a:r>
              <a:rPr dirty="0" sz="1200" spc="25">
                <a:latin typeface="宋体"/>
                <a:cs typeface="宋体"/>
              </a:rPr>
              <a:t>编</a:t>
            </a:r>
            <a:r>
              <a:rPr dirty="0" sz="1200" spc="10">
                <a:latin typeface="宋体"/>
                <a:cs typeface="宋体"/>
              </a:rPr>
              <a:t>程</a:t>
            </a:r>
            <a:r>
              <a:rPr dirty="0" sz="1200" spc="25">
                <a:latin typeface="宋体"/>
                <a:cs typeface="宋体"/>
              </a:rPr>
              <a:t>标</a:t>
            </a:r>
            <a:r>
              <a:rPr dirty="0" sz="1200">
                <a:latin typeface="宋体"/>
                <a:cs typeface="宋体"/>
              </a:rPr>
              <a:t>准</a:t>
            </a:r>
            <a:r>
              <a:rPr dirty="0" sz="1200" spc="-265">
                <a:latin typeface="宋体"/>
                <a:cs typeface="宋体"/>
              </a:rPr>
              <a:t> </a:t>
            </a:r>
            <a:r>
              <a:rPr dirty="0" sz="1200" spc="-5">
                <a:latin typeface="Calibri"/>
                <a:cs typeface="Calibri"/>
              </a:rPr>
              <a:t>IO  </a:t>
            </a:r>
            <a:r>
              <a:rPr dirty="0" sz="1200" spc="0">
                <a:latin typeface="宋体"/>
                <a:cs typeface="宋体"/>
              </a:rPr>
              <a:t>口；</a:t>
            </a:r>
            <a:r>
              <a:rPr dirty="0" sz="1200" spc="10">
                <a:latin typeface="宋体"/>
                <a:cs typeface="宋体"/>
              </a:rPr>
              <a:t>支</a:t>
            </a:r>
            <a:r>
              <a:rPr dirty="0" sz="1200" spc="0">
                <a:latin typeface="宋体"/>
                <a:cs typeface="宋体"/>
              </a:rPr>
              <a:t>持高</a:t>
            </a:r>
            <a:r>
              <a:rPr dirty="0" sz="1200">
                <a:latin typeface="宋体"/>
                <a:cs typeface="宋体"/>
              </a:rPr>
              <a:t>达</a:t>
            </a:r>
            <a:r>
              <a:rPr dirty="0" sz="1200" spc="-290">
                <a:latin typeface="宋体"/>
                <a:cs typeface="宋体"/>
              </a:rPr>
              <a:t> </a:t>
            </a:r>
            <a:r>
              <a:rPr dirty="0" sz="1200">
                <a:latin typeface="Calibri"/>
                <a:cs typeface="Calibri"/>
              </a:rPr>
              <a:t>254</a:t>
            </a:r>
            <a:r>
              <a:rPr dirty="0" sz="1200" spc="25">
                <a:latin typeface="Calibri"/>
                <a:cs typeface="Calibri"/>
              </a:rPr>
              <a:t> </a:t>
            </a:r>
            <a:r>
              <a:rPr dirty="0" sz="1200" spc="0">
                <a:latin typeface="宋体"/>
                <a:cs typeface="宋体"/>
              </a:rPr>
              <a:t>个网</a:t>
            </a:r>
            <a:r>
              <a:rPr dirty="0" sz="1200" spc="10">
                <a:latin typeface="宋体"/>
                <a:cs typeface="宋体"/>
              </a:rPr>
              <a:t>络</a:t>
            </a:r>
            <a:r>
              <a:rPr dirty="0" sz="1200" spc="0">
                <a:latin typeface="宋体"/>
                <a:cs typeface="宋体"/>
              </a:rPr>
              <a:t>变量（</a:t>
            </a:r>
            <a:r>
              <a:rPr dirty="0" sz="1200" spc="0">
                <a:latin typeface="Calibri"/>
                <a:cs typeface="Calibri"/>
              </a:rPr>
              <a:t>NV</a:t>
            </a:r>
            <a:r>
              <a:rPr dirty="0" sz="1200" spc="0">
                <a:latin typeface="宋体"/>
                <a:cs typeface="宋体"/>
              </a:rPr>
              <a:t>）</a:t>
            </a:r>
            <a:r>
              <a:rPr dirty="0" sz="1200">
                <a:latin typeface="宋体"/>
                <a:cs typeface="宋体"/>
              </a:rPr>
              <a:t>和</a:t>
            </a:r>
            <a:r>
              <a:rPr dirty="0" sz="1200" spc="-290">
                <a:latin typeface="宋体"/>
                <a:cs typeface="宋体"/>
              </a:rPr>
              <a:t> </a:t>
            </a:r>
            <a:r>
              <a:rPr dirty="0" sz="1200">
                <a:latin typeface="Calibri"/>
                <a:cs typeface="Calibri"/>
              </a:rPr>
              <a:t>127</a:t>
            </a:r>
            <a:r>
              <a:rPr dirty="0" sz="1200" spc="35">
                <a:latin typeface="Calibri"/>
                <a:cs typeface="Calibri"/>
              </a:rPr>
              <a:t> </a:t>
            </a:r>
            <a:r>
              <a:rPr dirty="0" sz="1200" spc="0">
                <a:latin typeface="宋体"/>
                <a:cs typeface="宋体"/>
              </a:rPr>
              <a:t>个别</a:t>
            </a:r>
            <a:r>
              <a:rPr dirty="0" sz="1200" spc="10">
                <a:latin typeface="宋体"/>
                <a:cs typeface="宋体"/>
              </a:rPr>
              <a:t>名</a:t>
            </a:r>
            <a:r>
              <a:rPr dirty="0" sz="1200" spc="0">
                <a:latin typeface="宋体"/>
                <a:cs typeface="宋体"/>
              </a:rPr>
              <a:t>；高</a:t>
            </a:r>
            <a:r>
              <a:rPr dirty="0" sz="1200">
                <a:latin typeface="宋体"/>
                <a:cs typeface="宋体"/>
              </a:rPr>
              <a:t>达</a:t>
            </a:r>
            <a:r>
              <a:rPr dirty="0" sz="1200" spc="-290">
                <a:latin typeface="宋体"/>
                <a:cs typeface="宋体"/>
              </a:rPr>
              <a:t> </a:t>
            </a:r>
            <a:r>
              <a:rPr dirty="0" sz="1200">
                <a:latin typeface="Calibri"/>
                <a:cs typeface="Calibri"/>
              </a:rPr>
              <a:t>254</a:t>
            </a:r>
            <a:r>
              <a:rPr dirty="0" sz="1200" spc="25">
                <a:latin typeface="Calibri"/>
                <a:cs typeface="Calibri"/>
              </a:rPr>
              <a:t> </a:t>
            </a:r>
            <a:r>
              <a:rPr dirty="0" sz="1200" spc="0">
                <a:latin typeface="宋体"/>
                <a:cs typeface="宋体"/>
              </a:rPr>
              <a:t>个地</a:t>
            </a:r>
            <a:r>
              <a:rPr dirty="0" sz="1200" spc="10">
                <a:latin typeface="宋体"/>
                <a:cs typeface="宋体"/>
              </a:rPr>
              <a:t>址</a:t>
            </a:r>
            <a:r>
              <a:rPr dirty="0" sz="1200" spc="0">
                <a:latin typeface="宋体"/>
                <a:cs typeface="宋体"/>
              </a:rPr>
              <a:t>表条目</a:t>
            </a:r>
            <a:r>
              <a:rPr dirty="0" sz="1200">
                <a:latin typeface="宋体"/>
                <a:cs typeface="宋体"/>
              </a:rPr>
              <a:t>；  独特的</a:t>
            </a:r>
            <a:r>
              <a:rPr dirty="0" sz="1200" spc="-305">
                <a:latin typeface="宋体"/>
                <a:cs typeface="宋体"/>
              </a:rPr>
              <a:t> </a:t>
            </a:r>
            <a:r>
              <a:rPr dirty="0" sz="1200">
                <a:latin typeface="Calibri"/>
                <a:cs typeface="Calibri"/>
              </a:rPr>
              <a:t>48</a:t>
            </a:r>
            <a:r>
              <a:rPr dirty="0" sz="1200" spc="10">
                <a:latin typeface="Calibri"/>
                <a:cs typeface="Calibri"/>
              </a:rPr>
              <a:t> </a:t>
            </a:r>
            <a:r>
              <a:rPr dirty="0" sz="1200">
                <a:latin typeface="宋体"/>
                <a:cs typeface="宋体"/>
              </a:rPr>
              <a:t>位</a:t>
            </a:r>
            <a:r>
              <a:rPr dirty="0" sz="1200" spc="-305">
                <a:latin typeface="宋体"/>
                <a:cs typeface="宋体"/>
              </a:rPr>
              <a:t> </a:t>
            </a:r>
            <a:r>
              <a:rPr dirty="0" sz="1200" spc="-5">
                <a:latin typeface="Calibri"/>
                <a:cs typeface="Calibri"/>
              </a:rPr>
              <a:t>IEEEMACID</a:t>
            </a:r>
            <a:r>
              <a:rPr dirty="0" sz="1200" spc="10">
                <a:latin typeface="Calibri"/>
                <a:cs typeface="Calibri"/>
              </a:rPr>
              <a:t> </a:t>
            </a:r>
            <a:r>
              <a:rPr dirty="0" sz="1200">
                <a:latin typeface="宋体"/>
                <a:cs typeface="宋体"/>
              </a:rPr>
              <a:t>号。</a:t>
            </a:r>
            <a:endParaRPr sz="1200">
              <a:latin typeface="宋体"/>
              <a:cs typeface="宋体"/>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51</a:t>
            </a:r>
          </a:p>
        </p:txBody>
      </p:sp>
      <p:sp>
        <p:nvSpPr>
          <p:cNvPr id="2" name="object 2"/>
          <p:cNvSpPr txBox="1"/>
          <p:nvPr/>
        </p:nvSpPr>
        <p:spPr>
          <a:xfrm>
            <a:off x="1130300" y="528955"/>
            <a:ext cx="5377815" cy="9105900"/>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lvl="1" marL="372110" indent="-359410">
              <a:lnSpc>
                <a:spcPct val="100000"/>
              </a:lnSpc>
              <a:buFont typeface="Cambria"/>
              <a:buAutoNum type="arabicPeriod" startAt="14"/>
              <a:tabLst>
                <a:tab pos="372745" algn="l"/>
              </a:tabLst>
            </a:pPr>
            <a:r>
              <a:rPr dirty="0" sz="1200">
                <a:latin typeface="黑体"/>
                <a:cs typeface="黑体"/>
              </a:rPr>
              <a:t>先</a:t>
            </a:r>
            <a:r>
              <a:rPr dirty="0" sz="1200">
                <a:latin typeface="黑体"/>
                <a:cs typeface="黑体"/>
              </a:rPr>
              <a:t>进智能传感技术</a:t>
            </a:r>
            <a:endParaRPr sz="1200">
              <a:latin typeface="黑体"/>
              <a:cs typeface="黑体"/>
            </a:endParaRPr>
          </a:p>
          <a:p>
            <a:pPr lvl="1">
              <a:lnSpc>
                <a:spcPct val="100000"/>
              </a:lnSpc>
              <a:spcBef>
                <a:spcPts val="55"/>
              </a:spcBef>
              <a:buFont typeface="Cambria"/>
              <a:buAutoNum type="arabicPeriod" startAt="14"/>
            </a:pPr>
            <a:endParaRPr sz="1100">
              <a:latin typeface="Times New Roman"/>
              <a:cs typeface="Times New Roman"/>
            </a:endParaRPr>
          </a:p>
          <a:p>
            <a:pPr lvl="2" marL="744220" indent="-462280">
              <a:lnSpc>
                <a:spcPct val="100000"/>
              </a:lnSpc>
              <a:buFont typeface="Calibri"/>
              <a:buAutoNum type="arabicPeriod"/>
              <a:tabLst>
                <a:tab pos="744220" algn="l"/>
              </a:tabLst>
            </a:pPr>
            <a:r>
              <a:rPr dirty="0" sz="1200">
                <a:latin typeface="黑体"/>
                <a:cs typeface="黑体"/>
              </a:rPr>
              <a:t>先</a:t>
            </a:r>
            <a:r>
              <a:rPr dirty="0" sz="1200">
                <a:latin typeface="黑体"/>
                <a:cs typeface="黑体"/>
              </a:rPr>
              <a:t>进智能传感技术概述及发展现状</a:t>
            </a:r>
            <a:endParaRPr sz="1200">
              <a:latin typeface="黑体"/>
              <a:cs typeface="黑体"/>
            </a:endParaRPr>
          </a:p>
          <a:p>
            <a:pPr marL="12700" marR="5080" indent="304800">
              <a:lnSpc>
                <a:spcPct val="162500"/>
              </a:lnSpc>
              <a:spcBef>
                <a:spcPts val="385"/>
              </a:spcBef>
            </a:pPr>
            <a:r>
              <a:rPr dirty="0" sz="1200">
                <a:latin typeface="宋体"/>
                <a:cs typeface="宋体"/>
              </a:rPr>
              <a:t>先进智能传感器是智慧建筑</a:t>
            </a:r>
            <a:r>
              <a:rPr dirty="0" sz="1200" spc="-100">
                <a:latin typeface="宋体"/>
                <a:cs typeface="宋体"/>
              </a:rPr>
              <a:t>、</a:t>
            </a:r>
            <a:r>
              <a:rPr dirty="0" sz="1200">
                <a:latin typeface="宋体"/>
                <a:cs typeface="宋体"/>
              </a:rPr>
              <a:t>智能制造</a:t>
            </a:r>
            <a:r>
              <a:rPr dirty="0" sz="1200" spc="-100">
                <a:latin typeface="宋体"/>
                <a:cs typeface="宋体"/>
              </a:rPr>
              <a:t>、</a:t>
            </a:r>
            <a:r>
              <a:rPr dirty="0" sz="1200">
                <a:latin typeface="宋体"/>
                <a:cs typeface="宋体"/>
              </a:rPr>
              <a:t>国防军</a:t>
            </a:r>
            <a:r>
              <a:rPr dirty="0" sz="1200" spc="0">
                <a:latin typeface="宋体"/>
                <a:cs typeface="宋体"/>
              </a:rPr>
              <a:t>工</a:t>
            </a:r>
            <a:r>
              <a:rPr dirty="0" sz="1200" spc="-100">
                <a:latin typeface="宋体"/>
                <a:cs typeface="宋体"/>
              </a:rPr>
              <a:t>、</a:t>
            </a:r>
            <a:r>
              <a:rPr dirty="0" sz="1200">
                <a:latin typeface="宋体"/>
                <a:cs typeface="宋体"/>
              </a:rPr>
              <a:t>物联网</a:t>
            </a:r>
            <a:r>
              <a:rPr dirty="0" sz="1200" spc="-100">
                <a:latin typeface="宋体"/>
                <a:cs typeface="宋体"/>
              </a:rPr>
              <a:t>、</a:t>
            </a:r>
            <a:r>
              <a:rPr dirty="0" sz="1200">
                <a:latin typeface="宋体"/>
                <a:cs typeface="宋体"/>
              </a:rPr>
              <a:t>大数据</a:t>
            </a:r>
            <a:r>
              <a:rPr dirty="0" sz="1200" spc="-100">
                <a:latin typeface="宋体"/>
                <a:cs typeface="宋体"/>
              </a:rPr>
              <a:t>、</a:t>
            </a:r>
            <a:r>
              <a:rPr dirty="0" sz="1200">
                <a:latin typeface="宋体"/>
                <a:cs typeface="宋体"/>
              </a:rPr>
              <a:t>智能 汽车等新兴产业的核心关键技术之一</a:t>
            </a:r>
            <a:r>
              <a:rPr dirty="0" sz="1200" spc="-240">
                <a:latin typeface="宋体"/>
                <a:cs typeface="宋体"/>
              </a:rPr>
              <a:t>。</a:t>
            </a:r>
            <a:r>
              <a:rPr dirty="0" sz="1200">
                <a:latin typeface="宋体"/>
                <a:cs typeface="宋体"/>
              </a:rPr>
              <a:t>传感器可以狭义的定义为</a:t>
            </a:r>
            <a:r>
              <a:rPr dirty="0" sz="1200" spc="-229">
                <a:latin typeface="宋体"/>
                <a:cs typeface="宋体"/>
              </a:rPr>
              <a:t>：</a:t>
            </a:r>
            <a:r>
              <a:rPr dirty="0" sz="1200">
                <a:latin typeface="宋体"/>
                <a:cs typeface="宋体"/>
              </a:rPr>
              <a:t>能把外界非电 信息转换成电信号输出的器件</a:t>
            </a:r>
            <a:r>
              <a:rPr dirty="0" sz="1200" spc="-5">
                <a:latin typeface="Calibri"/>
                <a:cs typeface="Calibri"/>
              </a:rPr>
              <a:t>[44]</a:t>
            </a:r>
            <a:r>
              <a:rPr dirty="0" sz="1200">
                <a:latin typeface="宋体"/>
                <a:cs typeface="宋体"/>
              </a:rPr>
              <a:t>。人们生活环境中存在许多不</a:t>
            </a:r>
            <a:r>
              <a:rPr dirty="0" sz="1200" spc="0">
                <a:latin typeface="宋体"/>
                <a:cs typeface="宋体"/>
              </a:rPr>
              <a:t>同</a:t>
            </a:r>
            <a:r>
              <a:rPr dirty="0" sz="1200">
                <a:latin typeface="宋体"/>
                <a:cs typeface="宋体"/>
              </a:rPr>
              <a:t>种类的信号，  而且这些信号对生产生活具有重要的作用</a:t>
            </a:r>
            <a:r>
              <a:rPr dirty="0" sz="1200" spc="-470">
                <a:latin typeface="宋体"/>
                <a:cs typeface="宋体"/>
              </a:rPr>
              <a:t>。</a:t>
            </a:r>
            <a:r>
              <a:rPr dirty="0" sz="1200">
                <a:latin typeface="宋体"/>
                <a:cs typeface="宋体"/>
              </a:rPr>
              <a:t>传感器可以根据其所响应的外界信号 的种类分为不同的类型</a:t>
            </a:r>
            <a:r>
              <a:rPr dirty="0" sz="1200" spc="-60">
                <a:latin typeface="宋体"/>
                <a:cs typeface="宋体"/>
              </a:rPr>
              <a:t>：</a:t>
            </a:r>
            <a:r>
              <a:rPr dirty="0" sz="1200">
                <a:latin typeface="宋体"/>
                <a:cs typeface="宋体"/>
              </a:rPr>
              <a:t>位移敏</a:t>
            </a:r>
            <a:r>
              <a:rPr dirty="0" sz="1200" spc="-60">
                <a:latin typeface="宋体"/>
                <a:cs typeface="宋体"/>
              </a:rPr>
              <a:t>、</a:t>
            </a:r>
            <a:r>
              <a:rPr dirty="0" sz="1200">
                <a:latin typeface="宋体"/>
                <a:cs typeface="宋体"/>
              </a:rPr>
              <a:t>力敏</a:t>
            </a:r>
            <a:r>
              <a:rPr dirty="0" sz="1200" spc="-60">
                <a:latin typeface="宋体"/>
                <a:cs typeface="宋体"/>
              </a:rPr>
              <a:t>、</a:t>
            </a:r>
            <a:r>
              <a:rPr dirty="0" sz="1200">
                <a:latin typeface="宋体"/>
                <a:cs typeface="宋体"/>
              </a:rPr>
              <a:t>热敏</a:t>
            </a:r>
            <a:r>
              <a:rPr dirty="0" sz="1200" spc="-50">
                <a:latin typeface="宋体"/>
                <a:cs typeface="宋体"/>
              </a:rPr>
              <a:t>、</a:t>
            </a:r>
            <a:r>
              <a:rPr dirty="0" sz="1200">
                <a:latin typeface="宋体"/>
                <a:cs typeface="宋体"/>
              </a:rPr>
              <a:t>光敏</a:t>
            </a:r>
            <a:r>
              <a:rPr dirty="0" sz="1200" spc="-60">
                <a:latin typeface="宋体"/>
                <a:cs typeface="宋体"/>
              </a:rPr>
              <a:t>、</a:t>
            </a:r>
            <a:r>
              <a:rPr dirty="0" sz="1200">
                <a:latin typeface="宋体"/>
                <a:cs typeface="宋体"/>
              </a:rPr>
              <a:t>磁敏</a:t>
            </a:r>
            <a:r>
              <a:rPr dirty="0" sz="1200" spc="-60">
                <a:latin typeface="宋体"/>
                <a:cs typeface="宋体"/>
              </a:rPr>
              <a:t>、</a:t>
            </a:r>
            <a:r>
              <a:rPr dirty="0" sz="1200">
                <a:latin typeface="宋体"/>
                <a:cs typeface="宋体"/>
              </a:rPr>
              <a:t>声敏</a:t>
            </a:r>
            <a:r>
              <a:rPr dirty="0" sz="1200" spc="-65">
                <a:latin typeface="宋体"/>
                <a:cs typeface="宋体"/>
              </a:rPr>
              <a:t>、</a:t>
            </a:r>
            <a:r>
              <a:rPr dirty="0" sz="1200">
                <a:latin typeface="宋体"/>
                <a:cs typeface="宋体"/>
              </a:rPr>
              <a:t>射线敏</a:t>
            </a:r>
            <a:r>
              <a:rPr dirty="0" sz="1200" spc="-60">
                <a:latin typeface="宋体"/>
                <a:cs typeface="宋体"/>
              </a:rPr>
              <a:t>、</a:t>
            </a:r>
            <a:r>
              <a:rPr dirty="0" sz="1200">
                <a:latin typeface="宋体"/>
                <a:cs typeface="宋体"/>
              </a:rPr>
              <a:t>气 敏</a:t>
            </a:r>
            <a:r>
              <a:rPr dirty="0" sz="1200" spc="-160">
                <a:latin typeface="宋体"/>
                <a:cs typeface="宋体"/>
              </a:rPr>
              <a:t>、</a:t>
            </a:r>
            <a:r>
              <a:rPr dirty="0" sz="1200">
                <a:latin typeface="宋体"/>
                <a:cs typeface="宋体"/>
              </a:rPr>
              <a:t>湿敏以及物质敏等类型的传感器</a:t>
            </a:r>
            <a:r>
              <a:rPr dirty="0" sz="1200" spc="-160">
                <a:latin typeface="宋体"/>
                <a:cs typeface="宋体"/>
              </a:rPr>
              <a:t>。</a:t>
            </a:r>
            <a:r>
              <a:rPr dirty="0" sz="1200">
                <a:latin typeface="宋体"/>
                <a:cs typeface="宋体"/>
              </a:rPr>
              <a:t>无论何种类型的传感器</a:t>
            </a:r>
            <a:r>
              <a:rPr dirty="0" sz="1200" spc="-160">
                <a:latin typeface="宋体"/>
                <a:cs typeface="宋体"/>
              </a:rPr>
              <a:t>，</a:t>
            </a:r>
            <a:r>
              <a:rPr dirty="0" sz="1200">
                <a:latin typeface="宋体"/>
                <a:cs typeface="宋体"/>
              </a:rPr>
              <a:t>作为测量与控制 系统的首要环节</a:t>
            </a:r>
            <a:r>
              <a:rPr dirty="0" sz="1200" spc="-220">
                <a:latin typeface="宋体"/>
                <a:cs typeface="宋体"/>
              </a:rPr>
              <a:t>，</a:t>
            </a:r>
            <a:r>
              <a:rPr dirty="0" sz="1200">
                <a:latin typeface="宋体"/>
                <a:cs typeface="宋体"/>
              </a:rPr>
              <a:t>通常都必须满足</a:t>
            </a:r>
            <a:r>
              <a:rPr dirty="0" sz="1200" spc="-805">
                <a:latin typeface="宋体"/>
                <a:cs typeface="宋体"/>
              </a:rPr>
              <a:t>：</a:t>
            </a:r>
            <a:r>
              <a:rPr dirty="0" sz="1200" spc="-15">
                <a:latin typeface="宋体"/>
                <a:cs typeface="宋体"/>
              </a:rPr>
              <a:t>（</a:t>
            </a:r>
            <a:r>
              <a:rPr dirty="0" sz="1200">
                <a:latin typeface="Calibri"/>
                <a:cs typeface="Calibri"/>
              </a:rPr>
              <a:t>1</a:t>
            </a:r>
            <a:r>
              <a:rPr dirty="0" sz="1200" spc="-220">
                <a:latin typeface="宋体"/>
                <a:cs typeface="宋体"/>
              </a:rPr>
              <a:t>）</a:t>
            </a:r>
            <a:r>
              <a:rPr dirty="0" sz="1200">
                <a:latin typeface="宋体"/>
                <a:cs typeface="宋体"/>
              </a:rPr>
              <a:t>足够的量程</a:t>
            </a:r>
            <a:r>
              <a:rPr dirty="0" sz="1200" spc="-220">
                <a:latin typeface="宋体"/>
                <a:cs typeface="宋体"/>
              </a:rPr>
              <a:t>，</a:t>
            </a:r>
            <a:r>
              <a:rPr dirty="0" sz="1200">
                <a:latin typeface="宋体"/>
                <a:cs typeface="宋体"/>
              </a:rPr>
              <a:t>具有一定的过载能</a:t>
            </a:r>
            <a:r>
              <a:rPr dirty="0" sz="1200" spc="5">
                <a:latin typeface="宋体"/>
                <a:cs typeface="宋体"/>
              </a:rPr>
              <a:t>力</a:t>
            </a:r>
            <a:r>
              <a:rPr dirty="0" sz="1200" spc="-819">
                <a:latin typeface="宋体"/>
                <a:cs typeface="宋体"/>
              </a:rPr>
              <a:t>。</a:t>
            </a:r>
            <a:r>
              <a:rPr dirty="0" sz="1200">
                <a:latin typeface="宋体"/>
                <a:cs typeface="宋体"/>
              </a:rPr>
              <a:t>（</a:t>
            </a:r>
            <a:r>
              <a:rPr dirty="0" sz="1200" spc="-10">
                <a:latin typeface="Calibri"/>
                <a:cs typeface="Calibri"/>
              </a:rPr>
              <a:t>2</a:t>
            </a:r>
            <a:r>
              <a:rPr dirty="0" sz="1200">
                <a:latin typeface="宋体"/>
                <a:cs typeface="宋体"/>
              </a:rPr>
              <a:t>） 灵敏度高</a:t>
            </a:r>
            <a:r>
              <a:rPr dirty="0" sz="1200" spc="-100">
                <a:latin typeface="宋体"/>
                <a:cs typeface="宋体"/>
              </a:rPr>
              <a:t>，</a:t>
            </a:r>
            <a:r>
              <a:rPr dirty="0" sz="1200">
                <a:latin typeface="宋体"/>
                <a:cs typeface="宋体"/>
              </a:rPr>
              <a:t>精度适</a:t>
            </a:r>
            <a:r>
              <a:rPr dirty="0" sz="1200" spc="0">
                <a:latin typeface="宋体"/>
                <a:cs typeface="宋体"/>
              </a:rPr>
              <a:t>当</a:t>
            </a:r>
            <a:r>
              <a:rPr dirty="0" sz="1200" spc="-685">
                <a:latin typeface="宋体"/>
                <a:cs typeface="宋体"/>
              </a:rPr>
              <a:t>。</a:t>
            </a:r>
            <a:r>
              <a:rPr dirty="0" sz="1200" spc="-35">
                <a:latin typeface="宋体"/>
                <a:cs typeface="宋体"/>
              </a:rPr>
              <a:t>（</a:t>
            </a:r>
            <a:r>
              <a:rPr dirty="0" sz="1200" spc="-35">
                <a:latin typeface="Calibri"/>
                <a:cs typeface="Calibri"/>
              </a:rPr>
              <a:t>3</a:t>
            </a:r>
            <a:r>
              <a:rPr dirty="0" sz="1200" spc="-35">
                <a:latin typeface="宋体"/>
                <a:cs typeface="宋体"/>
              </a:rPr>
              <a:t>）</a:t>
            </a:r>
            <a:r>
              <a:rPr dirty="0" sz="1200">
                <a:latin typeface="宋体"/>
                <a:cs typeface="宋体"/>
              </a:rPr>
              <a:t>响应速度快</a:t>
            </a:r>
            <a:r>
              <a:rPr dirty="0" sz="1200" spc="-685">
                <a:latin typeface="宋体"/>
                <a:cs typeface="宋体"/>
              </a:rPr>
              <a:t>。</a:t>
            </a:r>
            <a:r>
              <a:rPr dirty="0" sz="1200" spc="-35">
                <a:latin typeface="宋体"/>
                <a:cs typeface="宋体"/>
              </a:rPr>
              <a:t>（</a:t>
            </a:r>
            <a:r>
              <a:rPr dirty="0" sz="1200" spc="-35">
                <a:latin typeface="Calibri"/>
                <a:cs typeface="Calibri"/>
              </a:rPr>
              <a:t>3</a:t>
            </a:r>
            <a:r>
              <a:rPr dirty="0" sz="1200" spc="-35">
                <a:latin typeface="宋体"/>
                <a:cs typeface="宋体"/>
              </a:rPr>
              <a:t>）</a:t>
            </a:r>
            <a:r>
              <a:rPr dirty="0" sz="1200">
                <a:latin typeface="宋体"/>
                <a:cs typeface="宋体"/>
              </a:rPr>
              <a:t>可靠性好</a:t>
            </a:r>
            <a:r>
              <a:rPr dirty="0" sz="1200" spc="-85">
                <a:latin typeface="宋体"/>
                <a:cs typeface="宋体"/>
              </a:rPr>
              <a:t>，</a:t>
            </a:r>
            <a:r>
              <a:rPr dirty="0" sz="1200">
                <a:latin typeface="宋体"/>
                <a:cs typeface="宋体"/>
              </a:rPr>
              <a:t>不易受到外界干</a:t>
            </a:r>
            <a:r>
              <a:rPr dirty="0" sz="1200" spc="0">
                <a:latin typeface="宋体"/>
                <a:cs typeface="宋体"/>
              </a:rPr>
              <a:t>扰</a:t>
            </a:r>
            <a:r>
              <a:rPr dirty="0" sz="1200" spc="-100">
                <a:latin typeface="宋体"/>
                <a:cs typeface="宋体"/>
              </a:rPr>
              <a:t>。</a:t>
            </a:r>
            <a:r>
              <a:rPr dirty="0" sz="1200" spc="-5">
                <a:latin typeface="Calibri"/>
                <a:cs typeface="Calibri"/>
              </a:rPr>
              <a:t>(5)  </a:t>
            </a:r>
            <a:r>
              <a:rPr dirty="0" sz="1200">
                <a:latin typeface="宋体"/>
                <a:cs typeface="宋体"/>
              </a:rPr>
              <a:t>成本低，寿命长</a:t>
            </a:r>
            <a:r>
              <a:rPr dirty="0" sz="1200" spc="-5">
                <a:latin typeface="Calibri"/>
                <a:cs typeface="Calibri"/>
              </a:rPr>
              <a:t>[45]</a:t>
            </a:r>
            <a:r>
              <a:rPr dirty="0" sz="1200">
                <a:latin typeface="宋体"/>
                <a:cs typeface="宋体"/>
              </a:rPr>
              <a:t>。</a:t>
            </a:r>
            <a:endParaRPr sz="1200">
              <a:latin typeface="宋体"/>
              <a:cs typeface="宋体"/>
            </a:endParaRPr>
          </a:p>
          <a:p>
            <a:pPr marL="12700" marR="82550" indent="304800">
              <a:lnSpc>
                <a:spcPct val="162500"/>
              </a:lnSpc>
            </a:pPr>
            <a:r>
              <a:rPr dirty="0" sz="1200">
                <a:latin typeface="宋体"/>
                <a:cs typeface="宋体"/>
              </a:rPr>
              <a:t>由于传感器技术在工业化和社会信息化的进程中具有突出的地位和作用</a:t>
            </a:r>
            <a:r>
              <a:rPr dirty="0" sz="1200" spc="-470">
                <a:latin typeface="宋体"/>
                <a:cs typeface="宋体"/>
              </a:rPr>
              <a:t>。</a:t>
            </a:r>
            <a:r>
              <a:rPr dirty="0" sz="1200">
                <a:latin typeface="宋体"/>
                <a:cs typeface="宋体"/>
              </a:rPr>
              <a:t>因 此，传感器的研发和创新得到了国内外的科研工作者的广泛关注。</a:t>
            </a:r>
            <a:endParaRPr sz="1200">
              <a:latin typeface="宋体"/>
              <a:cs typeface="宋体"/>
            </a:endParaRPr>
          </a:p>
          <a:p>
            <a:pPr marL="317500">
              <a:lnSpc>
                <a:spcPct val="100000"/>
              </a:lnSpc>
              <a:spcBef>
                <a:spcPts val="900"/>
              </a:spcBef>
            </a:pPr>
            <a:r>
              <a:rPr dirty="0" sz="1200">
                <a:latin typeface="宋体"/>
                <a:cs typeface="宋体"/>
              </a:rPr>
              <a:t>未来传感器的发展方向主要有三方面：</a:t>
            </a:r>
            <a:endParaRPr sz="1200">
              <a:latin typeface="宋体"/>
              <a:cs typeface="宋体"/>
            </a:endParaRPr>
          </a:p>
          <a:p>
            <a:pPr algn="just" marL="12700" marR="82550" indent="304800">
              <a:lnSpc>
                <a:spcPct val="162500"/>
              </a:lnSpc>
            </a:pPr>
            <a:r>
              <a:rPr dirty="0" sz="1200" spc="10">
                <a:latin typeface="宋体"/>
                <a:cs typeface="宋体"/>
              </a:rPr>
              <a:t>第一方面是发掘新响应利用一</a:t>
            </a:r>
            <a:r>
              <a:rPr dirty="0" sz="1200" spc="0">
                <a:latin typeface="宋体"/>
                <a:cs typeface="宋体"/>
              </a:rPr>
              <a:t>些</a:t>
            </a:r>
            <a:r>
              <a:rPr dirty="0" sz="1200" spc="10">
                <a:latin typeface="宋体"/>
                <a:cs typeface="宋体"/>
              </a:rPr>
              <a:t>特殊材料对空间中各种信号进行响应的</a:t>
            </a:r>
            <a:r>
              <a:rPr dirty="0" sz="1200">
                <a:latin typeface="宋体"/>
                <a:cs typeface="宋体"/>
              </a:rPr>
              <a:t>现 象</a:t>
            </a:r>
            <a:r>
              <a:rPr dirty="0" sz="1200" spc="-160">
                <a:latin typeface="宋体"/>
                <a:cs typeface="宋体"/>
              </a:rPr>
              <a:t>，</a:t>
            </a:r>
            <a:r>
              <a:rPr dirty="0" sz="1200">
                <a:latin typeface="宋体"/>
                <a:cs typeface="宋体"/>
              </a:rPr>
              <a:t>我们发明了传感器</a:t>
            </a:r>
            <a:r>
              <a:rPr dirty="0" sz="1200" spc="-160">
                <a:latin typeface="宋体"/>
                <a:cs typeface="宋体"/>
              </a:rPr>
              <a:t>，</a:t>
            </a:r>
            <a:r>
              <a:rPr dirty="0" sz="1200">
                <a:latin typeface="宋体"/>
                <a:cs typeface="宋体"/>
              </a:rPr>
              <a:t>因此新型高端传感器的研发依赖新响应的发</a:t>
            </a:r>
            <a:r>
              <a:rPr dirty="0" sz="1200" spc="5">
                <a:latin typeface="宋体"/>
                <a:cs typeface="宋体"/>
              </a:rPr>
              <a:t>现</a:t>
            </a:r>
            <a:r>
              <a:rPr dirty="0" sz="1200" spc="-170">
                <a:latin typeface="宋体"/>
                <a:cs typeface="宋体"/>
              </a:rPr>
              <a:t>。</a:t>
            </a:r>
            <a:r>
              <a:rPr dirty="0" sz="1200">
                <a:latin typeface="宋体"/>
                <a:cs typeface="宋体"/>
              </a:rPr>
              <a:t>具体来 说，新响应主要来源于新敏感材料的开发和对已有材料效应和功能的发掘。</a:t>
            </a:r>
            <a:endParaRPr sz="1200">
              <a:latin typeface="宋体"/>
              <a:cs typeface="宋体"/>
            </a:endParaRPr>
          </a:p>
          <a:p>
            <a:pPr algn="just" marL="12700" marR="22860" indent="304800">
              <a:lnSpc>
                <a:spcPct val="162500"/>
              </a:lnSpc>
            </a:pPr>
            <a:r>
              <a:rPr dirty="0" sz="1200">
                <a:latin typeface="宋体"/>
                <a:cs typeface="宋体"/>
              </a:rPr>
              <a:t>第二方面是微型化和多功能集成化</a:t>
            </a:r>
            <a:r>
              <a:rPr dirty="0" sz="1200" spc="-240">
                <a:latin typeface="宋体"/>
                <a:cs typeface="宋体"/>
              </a:rPr>
              <a:t>。</a:t>
            </a:r>
            <a:r>
              <a:rPr dirty="0" sz="1200">
                <a:latin typeface="宋体"/>
                <a:cs typeface="宋体"/>
              </a:rPr>
              <a:t>新型传感器相较于过去传感器</a:t>
            </a:r>
            <a:r>
              <a:rPr dirty="0" sz="1200" spc="-229">
                <a:latin typeface="宋体"/>
                <a:cs typeface="宋体"/>
              </a:rPr>
              <a:t>，</a:t>
            </a:r>
            <a:r>
              <a:rPr dirty="0" sz="1200">
                <a:latin typeface="宋体"/>
                <a:cs typeface="宋体"/>
              </a:rPr>
              <a:t>将有体 积小</a:t>
            </a:r>
            <a:r>
              <a:rPr dirty="0" sz="1200" spc="-160">
                <a:latin typeface="宋体"/>
                <a:cs typeface="宋体"/>
              </a:rPr>
              <a:t>、</a:t>
            </a:r>
            <a:r>
              <a:rPr dirty="0" sz="1200">
                <a:latin typeface="宋体"/>
                <a:cs typeface="宋体"/>
              </a:rPr>
              <a:t>灵敏度高和成本低等微型化特点</a:t>
            </a:r>
            <a:r>
              <a:rPr dirty="0" sz="1200" spc="-160">
                <a:latin typeface="宋体"/>
                <a:cs typeface="宋体"/>
              </a:rPr>
              <a:t>。</a:t>
            </a:r>
            <a:r>
              <a:rPr dirty="0" sz="1200">
                <a:latin typeface="宋体"/>
                <a:cs typeface="宋体"/>
              </a:rPr>
              <a:t>同时不同传感</a:t>
            </a:r>
            <a:r>
              <a:rPr dirty="0" sz="1200" spc="-160">
                <a:latin typeface="宋体"/>
                <a:cs typeface="宋体"/>
              </a:rPr>
              <a:t>器</a:t>
            </a:r>
            <a:r>
              <a:rPr dirty="0" sz="1200">
                <a:latin typeface="宋体"/>
                <a:cs typeface="宋体"/>
              </a:rPr>
              <a:t>（如温度传感器和湿度 传感器）和不同功能模块（如传感器组和集成电路）将集成于微型传感模块上。</a:t>
            </a:r>
            <a:endParaRPr sz="1200">
              <a:latin typeface="宋体"/>
              <a:cs typeface="宋体"/>
            </a:endParaRPr>
          </a:p>
          <a:p>
            <a:pPr marL="12700" marR="6350" indent="304800">
              <a:lnSpc>
                <a:spcPct val="162500"/>
              </a:lnSpc>
            </a:pPr>
            <a:r>
              <a:rPr dirty="0" sz="1200">
                <a:latin typeface="宋体"/>
                <a:cs typeface="宋体"/>
              </a:rPr>
              <a:t>第三方面是数字化</a:t>
            </a:r>
            <a:r>
              <a:rPr dirty="0" sz="1200" spc="-360">
                <a:latin typeface="宋体"/>
                <a:cs typeface="宋体"/>
              </a:rPr>
              <a:t>、</a:t>
            </a:r>
            <a:r>
              <a:rPr dirty="0" sz="1200">
                <a:latin typeface="宋体"/>
                <a:cs typeface="宋体"/>
              </a:rPr>
              <a:t>智能化和网络化</a:t>
            </a:r>
            <a:r>
              <a:rPr dirty="0" sz="1200" spc="-350">
                <a:latin typeface="宋体"/>
                <a:cs typeface="宋体"/>
              </a:rPr>
              <a:t>。</a:t>
            </a:r>
            <a:r>
              <a:rPr dirty="0" sz="1200">
                <a:latin typeface="宋体"/>
                <a:cs typeface="宋体"/>
              </a:rPr>
              <a:t>未来我们将电源驱</a:t>
            </a:r>
            <a:r>
              <a:rPr dirty="0" sz="1200" spc="-5">
                <a:latin typeface="宋体"/>
                <a:cs typeface="宋体"/>
              </a:rPr>
              <a:t>动</a:t>
            </a:r>
            <a:r>
              <a:rPr dirty="0" sz="1200" spc="-360">
                <a:latin typeface="宋体"/>
                <a:cs typeface="宋体"/>
              </a:rPr>
              <a:t>、</a:t>
            </a:r>
            <a:r>
              <a:rPr dirty="0" sz="1200">
                <a:latin typeface="宋体"/>
                <a:cs typeface="宋体"/>
              </a:rPr>
              <a:t>传感信息采</a:t>
            </a:r>
            <a:r>
              <a:rPr dirty="0" sz="1200" spc="-5">
                <a:latin typeface="宋体"/>
                <a:cs typeface="宋体"/>
              </a:rPr>
              <a:t>集</a:t>
            </a:r>
            <a:r>
              <a:rPr dirty="0" sz="1200">
                <a:latin typeface="宋体"/>
                <a:cs typeface="宋体"/>
              </a:rPr>
              <a:t>、 信息处理和信息传输模块集成</a:t>
            </a:r>
            <a:r>
              <a:rPr dirty="0" sz="1200" spc="-160">
                <a:latin typeface="宋体"/>
                <a:cs typeface="宋体"/>
              </a:rPr>
              <a:t>，</a:t>
            </a:r>
            <a:r>
              <a:rPr dirty="0" sz="1200">
                <a:latin typeface="宋体"/>
                <a:cs typeface="宋体"/>
              </a:rPr>
              <a:t>得到数字化</a:t>
            </a:r>
            <a:r>
              <a:rPr dirty="0" sz="1200" spc="-160">
                <a:latin typeface="宋体"/>
                <a:cs typeface="宋体"/>
              </a:rPr>
              <a:t>、</a:t>
            </a:r>
            <a:r>
              <a:rPr dirty="0" sz="1200">
                <a:latin typeface="宋体"/>
                <a:cs typeface="宋体"/>
              </a:rPr>
              <a:t>智能化的传感器节</a:t>
            </a:r>
            <a:r>
              <a:rPr dirty="0" sz="1200" spc="0">
                <a:latin typeface="宋体"/>
                <a:cs typeface="宋体"/>
              </a:rPr>
              <a:t>点</a:t>
            </a:r>
            <a:r>
              <a:rPr dirty="0" sz="1200" spc="-170">
                <a:latin typeface="宋体"/>
                <a:cs typeface="宋体"/>
              </a:rPr>
              <a:t>。</a:t>
            </a:r>
            <a:r>
              <a:rPr dirty="0" sz="1200">
                <a:latin typeface="宋体"/>
                <a:cs typeface="宋体"/>
              </a:rPr>
              <a:t>每一个传感 器节点都能独立地完成传感</a:t>
            </a:r>
            <a:r>
              <a:rPr dirty="0" sz="1200" spc="-240">
                <a:latin typeface="宋体"/>
                <a:cs typeface="宋体"/>
              </a:rPr>
              <a:t>、</a:t>
            </a:r>
            <a:r>
              <a:rPr dirty="0" sz="1200">
                <a:latin typeface="宋体"/>
                <a:cs typeface="宋体"/>
              </a:rPr>
              <a:t>信息处理等功能</a:t>
            </a:r>
            <a:r>
              <a:rPr dirty="0" sz="1200" spc="-229">
                <a:latin typeface="宋体"/>
                <a:cs typeface="宋体"/>
              </a:rPr>
              <a:t>，</a:t>
            </a:r>
            <a:r>
              <a:rPr dirty="0" sz="1200">
                <a:latin typeface="宋体"/>
                <a:cs typeface="宋体"/>
              </a:rPr>
              <a:t>同时传感节点和网关节点之间通 </a:t>
            </a:r>
            <a:r>
              <a:rPr dirty="0" sz="1200" spc="10">
                <a:latin typeface="宋体"/>
                <a:cs typeface="宋体"/>
              </a:rPr>
              <a:t>过高效</a:t>
            </a:r>
            <a:r>
              <a:rPr dirty="0" sz="1200" spc="0">
                <a:latin typeface="宋体"/>
                <a:cs typeface="宋体"/>
              </a:rPr>
              <a:t>地</a:t>
            </a:r>
            <a:r>
              <a:rPr dirty="0" sz="1200" spc="10">
                <a:latin typeface="宋体"/>
                <a:cs typeface="宋体"/>
              </a:rPr>
              <a:t>信息传输模</a:t>
            </a:r>
            <a:r>
              <a:rPr dirty="0" sz="1200" spc="0">
                <a:latin typeface="宋体"/>
                <a:cs typeface="宋体"/>
              </a:rPr>
              <a:t>块</a:t>
            </a:r>
            <a:r>
              <a:rPr dirty="0" sz="1200" spc="10">
                <a:latin typeface="宋体"/>
                <a:cs typeface="宋体"/>
              </a:rPr>
              <a:t>构建传感器</a:t>
            </a:r>
            <a:r>
              <a:rPr dirty="0" sz="1200" spc="0">
                <a:latin typeface="宋体"/>
                <a:cs typeface="宋体"/>
              </a:rPr>
              <a:t>网</a:t>
            </a:r>
            <a:r>
              <a:rPr dirty="0" sz="1200" spc="10">
                <a:latin typeface="宋体"/>
                <a:cs typeface="宋体"/>
              </a:rPr>
              <a:t>络，以此满足</a:t>
            </a:r>
            <a:r>
              <a:rPr dirty="0" sz="1200" spc="0">
                <a:latin typeface="宋体"/>
                <a:cs typeface="宋体"/>
              </a:rPr>
              <a:t>高</a:t>
            </a:r>
            <a:r>
              <a:rPr dirty="0" sz="1200" spc="10">
                <a:latin typeface="宋体"/>
                <a:cs typeface="宋体"/>
              </a:rPr>
              <a:t>复杂度和大</a:t>
            </a:r>
            <a:r>
              <a:rPr dirty="0" sz="1200" spc="0">
                <a:latin typeface="宋体"/>
                <a:cs typeface="宋体"/>
              </a:rPr>
              <a:t>规</a:t>
            </a:r>
            <a:r>
              <a:rPr dirty="0" sz="1200" spc="10">
                <a:latin typeface="宋体"/>
                <a:cs typeface="宋体"/>
              </a:rPr>
              <a:t>模的建筑</a:t>
            </a:r>
            <a:r>
              <a:rPr dirty="0" sz="1200">
                <a:latin typeface="宋体"/>
                <a:cs typeface="宋体"/>
              </a:rPr>
              <a:t>需 求。</a:t>
            </a:r>
            <a:endParaRPr sz="1200">
              <a:latin typeface="宋体"/>
              <a:cs typeface="宋体"/>
            </a:endParaRPr>
          </a:p>
          <a:p>
            <a:pPr>
              <a:lnSpc>
                <a:spcPct val="100000"/>
              </a:lnSpc>
              <a:spcBef>
                <a:spcPts val="30"/>
              </a:spcBef>
            </a:pPr>
            <a:endParaRPr sz="1100">
              <a:latin typeface="Times New Roman"/>
              <a:cs typeface="Times New Roman"/>
            </a:endParaRPr>
          </a:p>
          <a:p>
            <a:pPr lvl="2" marL="744220" indent="-462280">
              <a:lnSpc>
                <a:spcPct val="100000"/>
              </a:lnSpc>
              <a:buFont typeface="Calibri"/>
              <a:buAutoNum type="arabicPeriod" startAt="2"/>
              <a:tabLst>
                <a:tab pos="744220" algn="l"/>
              </a:tabLst>
            </a:pPr>
            <a:r>
              <a:rPr dirty="0" sz="1200">
                <a:latin typeface="黑体"/>
                <a:cs typeface="黑体"/>
              </a:rPr>
              <a:t>先</a:t>
            </a:r>
            <a:r>
              <a:rPr dirty="0" sz="1200">
                <a:latin typeface="黑体"/>
                <a:cs typeface="黑体"/>
              </a:rPr>
              <a:t>进智能传感技术在智慧建筑中的应用</a:t>
            </a:r>
            <a:endParaRPr sz="1200">
              <a:latin typeface="黑体"/>
              <a:cs typeface="黑体"/>
            </a:endParaRPr>
          </a:p>
          <a:p>
            <a:pPr marL="12700" marR="6350" indent="304800">
              <a:lnSpc>
                <a:spcPct val="162500"/>
              </a:lnSpc>
              <a:spcBef>
                <a:spcPts val="385"/>
              </a:spcBef>
            </a:pPr>
            <a:r>
              <a:rPr dirty="0" sz="1200">
                <a:latin typeface="宋体"/>
                <a:cs typeface="宋体"/>
              </a:rPr>
              <a:t>集成了通信技术</a:t>
            </a:r>
            <a:r>
              <a:rPr dirty="0" sz="1200" spc="-240">
                <a:latin typeface="宋体"/>
                <a:cs typeface="宋体"/>
              </a:rPr>
              <a:t>、</a:t>
            </a:r>
            <a:r>
              <a:rPr dirty="0" sz="1200">
                <a:latin typeface="宋体"/>
                <a:cs typeface="宋体"/>
              </a:rPr>
              <a:t>嵌入式计算技术的智能传感器的出现</a:t>
            </a:r>
            <a:r>
              <a:rPr dirty="0" sz="1200" spc="-229">
                <a:latin typeface="宋体"/>
                <a:cs typeface="宋体"/>
              </a:rPr>
              <a:t>，</a:t>
            </a:r>
            <a:r>
              <a:rPr dirty="0" sz="1200">
                <a:latin typeface="宋体"/>
                <a:cs typeface="宋体"/>
              </a:rPr>
              <a:t>极大地推动了智能 建筑的发展</a:t>
            </a:r>
            <a:r>
              <a:rPr dirty="0" sz="1200" spc="-540">
                <a:latin typeface="宋体"/>
                <a:cs typeface="宋体"/>
              </a:rPr>
              <a:t>。</a:t>
            </a:r>
            <a:r>
              <a:rPr dirty="0" sz="1200">
                <a:latin typeface="宋体"/>
                <a:cs typeface="宋体"/>
              </a:rPr>
              <a:t>智能传感器组成的网络具备分布式信息处理能力</a:t>
            </a:r>
            <a:r>
              <a:rPr dirty="0" sz="1200" spc="-530">
                <a:latin typeface="宋体"/>
                <a:cs typeface="宋体"/>
              </a:rPr>
              <a:t>，</a:t>
            </a:r>
            <a:r>
              <a:rPr dirty="0" sz="1200">
                <a:latin typeface="宋体"/>
                <a:cs typeface="宋体"/>
              </a:rPr>
              <a:t>能够实时地感</a:t>
            </a:r>
            <a:r>
              <a:rPr dirty="0" sz="1200" spc="-5">
                <a:latin typeface="宋体"/>
                <a:cs typeface="宋体"/>
              </a:rPr>
              <a:t>知</a:t>
            </a:r>
            <a:r>
              <a:rPr dirty="0" sz="1200">
                <a:latin typeface="宋体"/>
                <a:cs typeface="宋体"/>
              </a:rPr>
              <a:t>、 监测和采集环境的信息</a:t>
            </a:r>
            <a:r>
              <a:rPr dirty="0" sz="1200" spc="-470">
                <a:latin typeface="宋体"/>
                <a:cs typeface="宋体"/>
              </a:rPr>
              <a:t>，</a:t>
            </a:r>
            <a:r>
              <a:rPr dirty="0" sz="1200">
                <a:latin typeface="宋体"/>
                <a:cs typeface="宋体"/>
              </a:rPr>
              <a:t>通过网络或自身对信息进行处理并反馈给更高层次的数</a:t>
            </a:r>
            <a:endParaRPr sz="1200">
              <a:latin typeface="宋体"/>
              <a:cs typeface="宋体"/>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52</a:t>
            </a:r>
          </a:p>
        </p:txBody>
      </p:sp>
      <p:sp>
        <p:nvSpPr>
          <p:cNvPr id="2" name="object 2"/>
          <p:cNvSpPr txBox="1"/>
          <p:nvPr/>
        </p:nvSpPr>
        <p:spPr>
          <a:xfrm>
            <a:off x="1130300" y="528955"/>
            <a:ext cx="5359400" cy="8862060"/>
          </a:xfrm>
          <a:prstGeom prst="rect">
            <a:avLst/>
          </a:prstGeom>
        </p:spPr>
        <p:txBody>
          <a:bodyPr wrap="square" lIns="0" tIns="12700" rIns="0" bIns="0" rtlCol="0" vert="horz">
            <a:spAutoFit/>
          </a:bodyPr>
          <a:lstStyle/>
          <a:p>
            <a:pPr algn="ctr" marR="5143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a:lnSpc>
                <a:spcPct val="162500"/>
              </a:lnSpc>
            </a:pPr>
            <a:r>
              <a:rPr dirty="0" sz="1200">
                <a:latin typeface="宋体"/>
                <a:cs typeface="宋体"/>
              </a:rPr>
              <a:t>据处理中心。传感器在智能建筑的应用包括：空气质量、照明采光、温度湿度、 声音环境、火灾预警、水供应、燃气安全以及建筑老化等方面的监测。</a:t>
            </a:r>
            <a:endParaRPr sz="1200">
              <a:latin typeface="宋体"/>
              <a:cs typeface="宋体"/>
            </a:endParaRPr>
          </a:p>
          <a:p>
            <a:pPr>
              <a:lnSpc>
                <a:spcPct val="100000"/>
              </a:lnSpc>
              <a:spcBef>
                <a:spcPts val="50"/>
              </a:spcBef>
            </a:pPr>
            <a:endParaRPr sz="1450">
              <a:latin typeface="Times New Roman"/>
              <a:cs typeface="Times New Roman"/>
            </a:endParaRPr>
          </a:p>
          <a:p>
            <a:pPr lvl="1" marL="372110" indent="-359410">
              <a:lnSpc>
                <a:spcPct val="100000"/>
              </a:lnSpc>
              <a:buFont typeface="Cambria"/>
              <a:buAutoNum type="arabicPeriod" startAt="15"/>
              <a:tabLst>
                <a:tab pos="372745" algn="l"/>
              </a:tabLst>
            </a:pPr>
            <a:r>
              <a:rPr dirty="0" sz="1200">
                <a:latin typeface="黑体"/>
                <a:cs typeface="黑体"/>
              </a:rPr>
              <a:t>集</a:t>
            </a:r>
            <a:r>
              <a:rPr dirty="0" sz="1200">
                <a:latin typeface="黑体"/>
                <a:cs typeface="黑体"/>
              </a:rPr>
              <a:t>成管理技术</a:t>
            </a:r>
            <a:endParaRPr sz="1200">
              <a:latin typeface="黑体"/>
              <a:cs typeface="黑体"/>
            </a:endParaRPr>
          </a:p>
          <a:p>
            <a:pPr algn="just" marL="12700" marR="64135" indent="304800">
              <a:lnSpc>
                <a:spcPct val="162500"/>
              </a:lnSpc>
              <a:spcBef>
                <a:spcPts val="805"/>
              </a:spcBef>
            </a:pPr>
            <a:r>
              <a:rPr dirty="0" sz="1200">
                <a:latin typeface="宋体"/>
                <a:cs typeface="宋体"/>
              </a:rPr>
              <a:t>智</a:t>
            </a:r>
            <a:r>
              <a:rPr dirty="0" sz="1200" spc="0">
                <a:latin typeface="宋体"/>
                <a:cs typeface="宋体"/>
              </a:rPr>
              <a:t>能</a:t>
            </a:r>
            <a:r>
              <a:rPr dirty="0" sz="1200">
                <a:latin typeface="宋体"/>
                <a:cs typeface="宋体"/>
              </a:rPr>
              <a:t>楼宇</a:t>
            </a:r>
            <a:r>
              <a:rPr dirty="0" sz="1200" spc="0">
                <a:latin typeface="宋体"/>
                <a:cs typeface="宋体"/>
              </a:rPr>
              <a:t>自</a:t>
            </a:r>
            <a:r>
              <a:rPr dirty="0" sz="1200">
                <a:latin typeface="宋体"/>
                <a:cs typeface="宋体"/>
              </a:rPr>
              <a:t>控技</a:t>
            </a:r>
            <a:r>
              <a:rPr dirty="0" sz="1200" spc="0">
                <a:latin typeface="宋体"/>
                <a:cs typeface="宋体"/>
              </a:rPr>
              <a:t>术</a:t>
            </a:r>
            <a:r>
              <a:rPr dirty="0" sz="1200">
                <a:latin typeface="宋体"/>
                <a:cs typeface="宋体"/>
              </a:rPr>
              <a:t>，发</a:t>
            </a:r>
            <a:r>
              <a:rPr dirty="0" sz="1200" spc="0">
                <a:latin typeface="宋体"/>
                <a:cs typeface="宋体"/>
              </a:rPr>
              <a:t>展</a:t>
            </a:r>
            <a:r>
              <a:rPr dirty="0" sz="1200">
                <a:latin typeface="宋体"/>
                <a:cs typeface="宋体"/>
              </a:rPr>
              <a:t>至今</a:t>
            </a:r>
            <a:r>
              <a:rPr dirty="0" sz="1200" spc="0">
                <a:latin typeface="宋体"/>
                <a:cs typeface="宋体"/>
              </a:rPr>
              <a:t>已</a:t>
            </a:r>
            <a:r>
              <a:rPr dirty="0" sz="1200">
                <a:latin typeface="宋体"/>
                <a:cs typeface="宋体"/>
              </a:rPr>
              <a:t>有</a:t>
            </a:r>
            <a:r>
              <a:rPr dirty="0" sz="1200" spc="-325">
                <a:latin typeface="宋体"/>
                <a:cs typeface="宋体"/>
              </a:rPr>
              <a:t> </a:t>
            </a:r>
            <a:r>
              <a:rPr dirty="0" sz="1200">
                <a:latin typeface="Calibri"/>
                <a:cs typeface="Calibri"/>
              </a:rPr>
              <a:t>30</a:t>
            </a:r>
            <a:r>
              <a:rPr dirty="0" sz="1200" spc="-5">
                <a:latin typeface="Calibri"/>
                <a:cs typeface="Calibri"/>
              </a:rPr>
              <a:t> </a:t>
            </a:r>
            <a:r>
              <a:rPr dirty="0" sz="1200">
                <a:latin typeface="宋体"/>
                <a:cs typeface="宋体"/>
              </a:rPr>
              <a:t>多</a:t>
            </a:r>
            <a:r>
              <a:rPr dirty="0" sz="1200" spc="0">
                <a:latin typeface="宋体"/>
                <a:cs typeface="宋体"/>
              </a:rPr>
              <a:t>年</a:t>
            </a:r>
            <a:r>
              <a:rPr dirty="0" sz="1200">
                <a:latin typeface="宋体"/>
                <a:cs typeface="宋体"/>
              </a:rPr>
              <a:t>历史</a:t>
            </a:r>
            <a:r>
              <a:rPr dirty="0" sz="1200" spc="0">
                <a:latin typeface="宋体"/>
                <a:cs typeface="宋体"/>
              </a:rPr>
              <a:t>。</a:t>
            </a:r>
            <a:r>
              <a:rPr dirty="0" sz="1200">
                <a:latin typeface="宋体"/>
                <a:cs typeface="宋体"/>
              </a:rPr>
              <a:t>伴随</a:t>
            </a:r>
            <a:r>
              <a:rPr dirty="0" sz="1200" spc="0">
                <a:latin typeface="宋体"/>
                <a:cs typeface="宋体"/>
              </a:rPr>
              <a:t>着</a:t>
            </a:r>
            <a:r>
              <a:rPr dirty="0" sz="1200">
                <a:latin typeface="宋体"/>
                <a:cs typeface="宋体"/>
              </a:rPr>
              <a:t>技术</a:t>
            </a:r>
            <a:r>
              <a:rPr dirty="0" sz="1200" spc="0">
                <a:latin typeface="宋体"/>
                <a:cs typeface="宋体"/>
              </a:rPr>
              <a:t>的</a:t>
            </a:r>
            <a:r>
              <a:rPr dirty="0" sz="1200">
                <a:latin typeface="宋体"/>
                <a:cs typeface="宋体"/>
              </a:rPr>
              <a:t>发展</a:t>
            </a:r>
            <a:r>
              <a:rPr dirty="0" sz="1200" spc="0">
                <a:latin typeface="宋体"/>
                <a:cs typeface="宋体"/>
              </a:rPr>
              <a:t>和</a:t>
            </a:r>
            <a:r>
              <a:rPr dirty="0" sz="1200">
                <a:latin typeface="宋体"/>
                <a:cs typeface="宋体"/>
              </a:rPr>
              <a:t>观念 的转变</a:t>
            </a:r>
            <a:r>
              <a:rPr dirty="0" sz="1200" spc="-240">
                <a:latin typeface="宋体"/>
                <a:cs typeface="宋体"/>
              </a:rPr>
              <a:t>，</a:t>
            </a:r>
            <a:r>
              <a:rPr dirty="0" sz="1200">
                <a:latin typeface="宋体"/>
                <a:cs typeface="宋体"/>
              </a:rPr>
              <a:t>楼宇自控设备已具有良好的通信功能</a:t>
            </a:r>
            <a:r>
              <a:rPr dirty="0" sz="1200" spc="-229">
                <a:latin typeface="宋体"/>
                <a:cs typeface="宋体"/>
              </a:rPr>
              <a:t>，</a:t>
            </a:r>
            <a:r>
              <a:rPr dirty="0" sz="1200">
                <a:latin typeface="宋体"/>
                <a:cs typeface="宋体"/>
              </a:rPr>
              <a:t>楼宇自控系统也从单纯的设备自 动化系统</a:t>
            </a:r>
            <a:r>
              <a:rPr dirty="0" sz="1200" spc="-100">
                <a:latin typeface="宋体"/>
                <a:cs typeface="宋体"/>
              </a:rPr>
              <a:t>，</a:t>
            </a:r>
            <a:r>
              <a:rPr dirty="0" sz="1200">
                <a:latin typeface="宋体"/>
                <a:cs typeface="宋体"/>
              </a:rPr>
              <a:t>演变至设备</a:t>
            </a:r>
            <a:r>
              <a:rPr dirty="0" sz="1200" spc="-100">
                <a:latin typeface="宋体"/>
                <a:cs typeface="宋体"/>
              </a:rPr>
              <a:t>、</a:t>
            </a:r>
            <a:r>
              <a:rPr dirty="0" sz="1200">
                <a:latin typeface="宋体"/>
                <a:cs typeface="宋体"/>
              </a:rPr>
              <a:t>通信</a:t>
            </a:r>
            <a:r>
              <a:rPr dirty="0" sz="1200" spc="-85">
                <a:latin typeface="宋体"/>
                <a:cs typeface="宋体"/>
              </a:rPr>
              <a:t>、</a:t>
            </a:r>
            <a:r>
              <a:rPr dirty="0" sz="1200">
                <a:latin typeface="宋体"/>
                <a:cs typeface="宋体"/>
              </a:rPr>
              <a:t>办公</a:t>
            </a:r>
            <a:r>
              <a:rPr dirty="0" sz="1200" spc="-100">
                <a:latin typeface="宋体"/>
                <a:cs typeface="宋体"/>
              </a:rPr>
              <a:t>、</a:t>
            </a:r>
            <a:r>
              <a:rPr dirty="0" sz="1200">
                <a:latin typeface="宋体"/>
                <a:cs typeface="宋体"/>
              </a:rPr>
              <a:t>消防和安保的全方位自动化系统</a:t>
            </a:r>
            <a:r>
              <a:rPr dirty="0" sz="1200" spc="-100">
                <a:latin typeface="宋体"/>
                <a:cs typeface="宋体"/>
              </a:rPr>
              <a:t>。</a:t>
            </a:r>
            <a:r>
              <a:rPr dirty="0" sz="1200">
                <a:latin typeface="宋体"/>
                <a:cs typeface="宋体"/>
              </a:rPr>
              <a:t>在智慧 建筑中</a:t>
            </a:r>
            <a:r>
              <a:rPr dirty="0" sz="1200" spc="-160">
                <a:latin typeface="宋体"/>
                <a:cs typeface="宋体"/>
              </a:rPr>
              <a:t>，</a:t>
            </a:r>
            <a:r>
              <a:rPr dirty="0" sz="1200">
                <a:latin typeface="宋体"/>
                <a:cs typeface="宋体"/>
              </a:rPr>
              <a:t>智能楼宇自控技术将与更多新型技术融合</a:t>
            </a:r>
            <a:r>
              <a:rPr dirty="0" sz="1200" spc="-160">
                <a:latin typeface="宋体"/>
                <a:cs typeface="宋体"/>
              </a:rPr>
              <a:t>，</a:t>
            </a:r>
            <a:r>
              <a:rPr dirty="0" sz="1200">
                <a:latin typeface="宋体"/>
                <a:cs typeface="宋体"/>
              </a:rPr>
              <a:t>一同构建涵盖服</a:t>
            </a:r>
            <a:r>
              <a:rPr dirty="0" sz="1200" spc="5">
                <a:latin typeface="宋体"/>
                <a:cs typeface="宋体"/>
              </a:rPr>
              <a:t>务</a:t>
            </a:r>
            <a:r>
              <a:rPr dirty="0" sz="1200" spc="-170">
                <a:latin typeface="宋体"/>
                <a:cs typeface="宋体"/>
              </a:rPr>
              <a:t>、</a:t>
            </a:r>
            <a:r>
              <a:rPr dirty="0" sz="1200">
                <a:latin typeface="宋体"/>
                <a:cs typeface="宋体"/>
              </a:rPr>
              <a:t>管理和 运维等功能的建筑集成管理系统</a:t>
            </a:r>
            <a:r>
              <a:rPr dirty="0" sz="1200" spc="-5">
                <a:latin typeface="Calibri"/>
                <a:cs typeface="Calibri"/>
              </a:rPr>
              <a:t>(IBMS)</a:t>
            </a:r>
            <a:r>
              <a:rPr dirty="0" sz="1200">
                <a:latin typeface="宋体"/>
                <a:cs typeface="宋体"/>
              </a:rPr>
              <a:t>。</a:t>
            </a:r>
            <a:endParaRPr sz="1200">
              <a:latin typeface="宋体"/>
              <a:cs typeface="宋体"/>
            </a:endParaRPr>
          </a:p>
          <a:p>
            <a:pPr algn="just" marL="12700" marR="64135" indent="304800">
              <a:lnSpc>
                <a:spcPct val="162500"/>
              </a:lnSpc>
            </a:pPr>
            <a:r>
              <a:rPr dirty="0" sz="1200">
                <a:latin typeface="宋体"/>
                <a:cs typeface="宋体"/>
              </a:rPr>
              <a:t>楼宇自控网络通信协议是楼宇自控系统通信技术的关键</a:t>
            </a:r>
            <a:r>
              <a:rPr dirty="0" sz="1200" spc="-240">
                <a:latin typeface="宋体"/>
                <a:cs typeface="宋体"/>
              </a:rPr>
              <a:t>。</a:t>
            </a:r>
            <a:r>
              <a:rPr dirty="0" sz="1200">
                <a:latin typeface="宋体"/>
                <a:cs typeface="宋体"/>
              </a:rPr>
              <a:t>在集成系统中</a:t>
            </a:r>
            <a:r>
              <a:rPr dirty="0" sz="1200" spc="-229">
                <a:latin typeface="宋体"/>
                <a:cs typeface="宋体"/>
              </a:rPr>
              <a:t>，</a:t>
            </a:r>
            <a:r>
              <a:rPr dirty="0" sz="1200">
                <a:latin typeface="宋体"/>
                <a:cs typeface="宋体"/>
              </a:rPr>
              <a:t>由 于不同的描述方式和模型建构</a:t>
            </a:r>
            <a:r>
              <a:rPr dirty="0" sz="1200" spc="-160">
                <a:latin typeface="宋体"/>
                <a:cs typeface="宋体"/>
              </a:rPr>
              <a:t>，</a:t>
            </a:r>
            <a:r>
              <a:rPr dirty="0" sz="1200">
                <a:latin typeface="宋体"/>
                <a:cs typeface="宋体"/>
              </a:rPr>
              <a:t>不同通信协议对设</a:t>
            </a:r>
            <a:r>
              <a:rPr dirty="0" sz="1200" spc="-145">
                <a:latin typeface="宋体"/>
                <a:cs typeface="宋体"/>
              </a:rPr>
              <a:t>备</a:t>
            </a:r>
            <a:r>
              <a:rPr dirty="0" sz="1200" spc="-15">
                <a:latin typeface="宋体"/>
                <a:cs typeface="宋体"/>
              </a:rPr>
              <a:t>（</a:t>
            </a:r>
            <a:r>
              <a:rPr dirty="0" sz="1200">
                <a:latin typeface="宋体"/>
                <a:cs typeface="宋体"/>
              </a:rPr>
              <a:t>即通信实</a:t>
            </a:r>
            <a:r>
              <a:rPr dirty="0" sz="1200" spc="5">
                <a:latin typeface="宋体"/>
                <a:cs typeface="宋体"/>
              </a:rPr>
              <a:t>体</a:t>
            </a:r>
            <a:r>
              <a:rPr dirty="0" sz="1200" spc="-170">
                <a:latin typeface="宋体"/>
                <a:cs typeface="宋体"/>
              </a:rPr>
              <a:t>）</a:t>
            </a:r>
            <a:r>
              <a:rPr dirty="0" sz="1200">
                <a:latin typeface="宋体"/>
                <a:cs typeface="宋体"/>
              </a:rPr>
              <a:t>的描述是不 同的，如面向对象的</a:t>
            </a:r>
            <a:r>
              <a:rPr dirty="0" sz="1200" spc="-305">
                <a:latin typeface="宋体"/>
                <a:cs typeface="宋体"/>
              </a:rPr>
              <a:t> </a:t>
            </a:r>
            <a:r>
              <a:rPr dirty="0" sz="1200" spc="-10">
                <a:latin typeface="Calibri"/>
                <a:cs typeface="Calibri"/>
              </a:rPr>
              <a:t>BACnet</a:t>
            </a:r>
            <a:r>
              <a:rPr dirty="0" sz="1200" spc="10">
                <a:latin typeface="Calibri"/>
                <a:cs typeface="Calibri"/>
              </a:rPr>
              <a:t> </a:t>
            </a:r>
            <a:r>
              <a:rPr dirty="0" sz="1200">
                <a:latin typeface="宋体"/>
                <a:cs typeface="宋体"/>
              </a:rPr>
              <a:t>和</a:t>
            </a:r>
            <a:r>
              <a:rPr dirty="0" sz="1200" spc="-305">
                <a:latin typeface="宋体"/>
                <a:cs typeface="宋体"/>
              </a:rPr>
              <a:t> </a:t>
            </a:r>
            <a:r>
              <a:rPr dirty="0" sz="1200">
                <a:latin typeface="Calibri"/>
                <a:cs typeface="Calibri"/>
              </a:rPr>
              <a:t>KNX</a:t>
            </a:r>
            <a:r>
              <a:rPr dirty="0" sz="1200" spc="5">
                <a:latin typeface="Calibri"/>
                <a:cs typeface="Calibri"/>
              </a:rPr>
              <a:t> </a:t>
            </a:r>
            <a:r>
              <a:rPr dirty="0" sz="1200">
                <a:latin typeface="宋体"/>
                <a:cs typeface="宋体"/>
              </a:rPr>
              <a:t>标准、面向寄存器的</a:t>
            </a:r>
            <a:r>
              <a:rPr dirty="0" sz="1200" spc="-305">
                <a:latin typeface="宋体"/>
                <a:cs typeface="宋体"/>
              </a:rPr>
              <a:t> </a:t>
            </a:r>
            <a:r>
              <a:rPr dirty="0" sz="1200" spc="-5">
                <a:latin typeface="Calibri"/>
                <a:cs typeface="Calibri"/>
              </a:rPr>
              <a:t>Modbus</a:t>
            </a:r>
            <a:r>
              <a:rPr dirty="0" sz="1200" spc="15">
                <a:latin typeface="Calibri"/>
                <a:cs typeface="Calibri"/>
              </a:rPr>
              <a:t> </a:t>
            </a:r>
            <a:r>
              <a:rPr dirty="0" sz="1200">
                <a:latin typeface="宋体"/>
                <a:cs typeface="宋体"/>
              </a:rPr>
              <a:t>标准等。</a:t>
            </a:r>
            <a:endParaRPr sz="1200">
              <a:latin typeface="宋体"/>
              <a:cs typeface="宋体"/>
            </a:endParaRPr>
          </a:p>
          <a:p>
            <a:pPr algn="just" marL="12700" marR="62865" indent="304800">
              <a:lnSpc>
                <a:spcPct val="162500"/>
              </a:lnSpc>
            </a:pPr>
            <a:r>
              <a:rPr dirty="0" sz="1200">
                <a:latin typeface="宋体"/>
                <a:cs typeface="宋体"/>
              </a:rPr>
              <a:t>对于多标准的通信协议</a:t>
            </a:r>
            <a:r>
              <a:rPr dirty="0" sz="1200" spc="-240">
                <a:latin typeface="宋体"/>
                <a:cs typeface="宋体"/>
              </a:rPr>
              <a:t>，</a:t>
            </a:r>
            <a:r>
              <a:rPr dirty="0" sz="1200">
                <a:latin typeface="宋体"/>
                <a:cs typeface="宋体"/>
              </a:rPr>
              <a:t>我们需要用集成技术进行转换</a:t>
            </a:r>
            <a:r>
              <a:rPr dirty="0" sz="1200" spc="-229">
                <a:latin typeface="宋体"/>
                <a:cs typeface="宋体"/>
              </a:rPr>
              <a:t>。</a:t>
            </a:r>
            <a:r>
              <a:rPr dirty="0" sz="1200">
                <a:latin typeface="宋体"/>
                <a:cs typeface="宋体"/>
              </a:rPr>
              <a:t>过去我们所采用的 面向协议的集成技术有着可扩展性低和网关扩展成本高等缺点</a:t>
            </a:r>
            <a:r>
              <a:rPr dirty="0" sz="1200" spc="-470">
                <a:latin typeface="宋体"/>
                <a:cs typeface="宋体"/>
              </a:rPr>
              <a:t>。</a:t>
            </a:r>
            <a:r>
              <a:rPr dirty="0" sz="1200">
                <a:latin typeface="宋体"/>
                <a:cs typeface="宋体"/>
              </a:rPr>
              <a:t>而面对平台的集 </a:t>
            </a:r>
            <a:r>
              <a:rPr dirty="0" sz="1200" spc="0">
                <a:latin typeface="宋体"/>
                <a:cs typeface="宋体"/>
              </a:rPr>
              <a:t>成</a:t>
            </a:r>
            <a:r>
              <a:rPr dirty="0" sz="1200" spc="10">
                <a:latin typeface="宋体"/>
                <a:cs typeface="宋体"/>
              </a:rPr>
              <a:t>技</a:t>
            </a:r>
            <a:r>
              <a:rPr dirty="0" sz="1200" spc="0">
                <a:latin typeface="宋体"/>
                <a:cs typeface="宋体"/>
              </a:rPr>
              <a:t>术（</a:t>
            </a:r>
            <a:r>
              <a:rPr dirty="0" sz="1200">
                <a:latin typeface="宋体"/>
                <a:cs typeface="宋体"/>
              </a:rPr>
              <a:t>如</a:t>
            </a:r>
            <a:r>
              <a:rPr dirty="0" sz="1200" spc="-265">
                <a:latin typeface="宋体"/>
                <a:cs typeface="宋体"/>
              </a:rPr>
              <a:t> </a:t>
            </a:r>
            <a:r>
              <a:rPr dirty="0" sz="1200" spc="-5">
                <a:latin typeface="Calibri"/>
                <a:cs typeface="Calibri"/>
              </a:rPr>
              <a:t>OPC</a:t>
            </a:r>
            <a:r>
              <a:rPr dirty="0" sz="1200" spc="65">
                <a:latin typeface="Calibri"/>
                <a:cs typeface="Calibri"/>
              </a:rPr>
              <a:t> </a:t>
            </a:r>
            <a:r>
              <a:rPr dirty="0" sz="1200" spc="0">
                <a:latin typeface="宋体"/>
                <a:cs typeface="宋体"/>
              </a:rPr>
              <a:t>技</a:t>
            </a:r>
            <a:r>
              <a:rPr dirty="0" sz="1200" spc="10">
                <a:latin typeface="宋体"/>
                <a:cs typeface="宋体"/>
              </a:rPr>
              <a:t>术</a:t>
            </a:r>
            <a:r>
              <a:rPr dirty="0" sz="1200" spc="0">
                <a:latin typeface="宋体"/>
                <a:cs typeface="宋体"/>
              </a:rPr>
              <a:t>）的出</a:t>
            </a:r>
            <a:r>
              <a:rPr dirty="0" sz="1200" spc="10">
                <a:latin typeface="宋体"/>
                <a:cs typeface="宋体"/>
              </a:rPr>
              <a:t>现</a:t>
            </a:r>
            <a:r>
              <a:rPr dirty="0" sz="1200" spc="0">
                <a:latin typeface="宋体"/>
                <a:cs typeface="宋体"/>
              </a:rPr>
              <a:t>，恰恰</a:t>
            </a:r>
            <a:r>
              <a:rPr dirty="0" sz="1200" spc="10">
                <a:latin typeface="宋体"/>
                <a:cs typeface="宋体"/>
              </a:rPr>
              <a:t>解</a:t>
            </a:r>
            <a:r>
              <a:rPr dirty="0" sz="1200" spc="0">
                <a:latin typeface="宋体"/>
                <a:cs typeface="宋体"/>
              </a:rPr>
              <a:t>决了</a:t>
            </a:r>
            <a:r>
              <a:rPr dirty="0" sz="1200" spc="10">
                <a:latin typeface="宋体"/>
                <a:cs typeface="宋体"/>
              </a:rPr>
              <a:t>这</a:t>
            </a:r>
            <a:r>
              <a:rPr dirty="0" sz="1200" spc="0">
                <a:latin typeface="宋体"/>
                <a:cs typeface="宋体"/>
              </a:rPr>
              <a:t>些问题</a:t>
            </a:r>
            <a:r>
              <a:rPr dirty="0" sz="1200" spc="10">
                <a:latin typeface="宋体"/>
                <a:cs typeface="宋体"/>
              </a:rPr>
              <a:t>。</a:t>
            </a:r>
            <a:r>
              <a:rPr dirty="0" sz="1200" spc="0">
                <a:latin typeface="宋体"/>
                <a:cs typeface="宋体"/>
              </a:rPr>
              <a:t>它提</a:t>
            </a:r>
            <a:r>
              <a:rPr dirty="0" sz="1200" spc="10">
                <a:latin typeface="宋体"/>
                <a:cs typeface="宋体"/>
              </a:rPr>
              <a:t>供</a:t>
            </a:r>
            <a:r>
              <a:rPr dirty="0" sz="1200" spc="0">
                <a:latin typeface="宋体"/>
                <a:cs typeface="宋体"/>
              </a:rPr>
              <a:t>标准连</a:t>
            </a:r>
            <a:r>
              <a:rPr dirty="0" sz="1200" spc="10">
                <a:latin typeface="宋体"/>
                <a:cs typeface="宋体"/>
              </a:rPr>
              <a:t>接</a:t>
            </a:r>
            <a:r>
              <a:rPr dirty="0" sz="1200" spc="0">
                <a:latin typeface="宋体"/>
                <a:cs typeface="宋体"/>
              </a:rPr>
              <a:t>，不</a:t>
            </a:r>
            <a:r>
              <a:rPr dirty="0" sz="1200">
                <a:latin typeface="宋体"/>
                <a:cs typeface="宋体"/>
              </a:rPr>
              <a:t>同 的通信协议无论对通信实体信息如何描述</a:t>
            </a:r>
            <a:r>
              <a:rPr dirty="0" sz="1200" spc="-470">
                <a:latin typeface="宋体"/>
                <a:cs typeface="宋体"/>
              </a:rPr>
              <a:t>，</a:t>
            </a:r>
            <a:r>
              <a:rPr dirty="0" sz="1200">
                <a:latin typeface="宋体"/>
                <a:cs typeface="宋体"/>
              </a:rPr>
              <a:t>只要有符合标准的集成接口就可以接 入到集成系统。但这种集成技术对平台依旧</a:t>
            </a:r>
            <a:r>
              <a:rPr dirty="0" sz="1200" spc="0">
                <a:latin typeface="宋体"/>
                <a:cs typeface="宋体"/>
              </a:rPr>
              <a:t>有</a:t>
            </a:r>
            <a:r>
              <a:rPr dirty="0" sz="1200">
                <a:latin typeface="宋体"/>
                <a:cs typeface="宋体"/>
              </a:rPr>
              <a:t>依赖性，面向</a:t>
            </a:r>
            <a:r>
              <a:rPr dirty="0" sz="1200" spc="-345">
                <a:latin typeface="宋体"/>
                <a:cs typeface="宋体"/>
              </a:rPr>
              <a:t> </a:t>
            </a:r>
            <a:r>
              <a:rPr dirty="0" sz="1200" spc="-15">
                <a:latin typeface="Calibri"/>
                <a:cs typeface="Calibri"/>
              </a:rPr>
              <a:t>Web</a:t>
            </a:r>
            <a:r>
              <a:rPr dirty="0" sz="1200" spc="-10">
                <a:latin typeface="Calibri"/>
                <a:cs typeface="Calibri"/>
              </a:rPr>
              <a:t> </a:t>
            </a:r>
            <a:r>
              <a:rPr dirty="0" sz="1200">
                <a:latin typeface="宋体"/>
                <a:cs typeface="宋体"/>
              </a:rPr>
              <a:t>的集成技术用 </a:t>
            </a:r>
            <a:r>
              <a:rPr dirty="0" sz="1200" spc="-15">
                <a:latin typeface="Calibri"/>
                <a:cs typeface="Calibri"/>
              </a:rPr>
              <a:t>Web</a:t>
            </a:r>
            <a:r>
              <a:rPr dirty="0" sz="1200" spc="-20">
                <a:latin typeface="Calibri"/>
                <a:cs typeface="Calibri"/>
              </a:rPr>
              <a:t> </a:t>
            </a:r>
            <a:r>
              <a:rPr dirty="0" sz="1200" spc="-5">
                <a:latin typeface="Calibri"/>
                <a:cs typeface="Calibri"/>
              </a:rPr>
              <a:t>Services</a:t>
            </a:r>
            <a:r>
              <a:rPr dirty="0" sz="1200" spc="25">
                <a:latin typeface="Calibri"/>
                <a:cs typeface="Calibri"/>
              </a:rPr>
              <a:t> </a:t>
            </a:r>
            <a:r>
              <a:rPr dirty="0" sz="1200">
                <a:latin typeface="宋体"/>
                <a:cs typeface="宋体"/>
              </a:rPr>
              <a:t>技术摆脱了协议和平台的束缚，将是未来的发展方向之一。</a:t>
            </a:r>
            <a:endParaRPr sz="1200">
              <a:latin typeface="宋体"/>
              <a:cs typeface="宋体"/>
            </a:endParaRPr>
          </a:p>
          <a:p>
            <a:pPr marL="317500">
              <a:lnSpc>
                <a:spcPct val="100000"/>
              </a:lnSpc>
              <a:spcBef>
                <a:spcPts val="900"/>
              </a:spcBef>
            </a:pPr>
            <a:r>
              <a:rPr dirty="0" sz="1200">
                <a:latin typeface="宋体"/>
                <a:cs typeface="宋体"/>
              </a:rPr>
              <a:t>此外，关于智慧建筑集成控制网络的软件系统架构，可具有如下特点：</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当前的应用程序竖井和堆栈被迁移到后现代的云科技应用程序架构；</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云科技将改变建筑中自动化金字塔的网络、硬件和软件栈；</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自动化软件和硬件的一部分将被虚拟化并转移到云上；</a:t>
            </a:r>
            <a:endParaRPr sz="1200">
              <a:latin typeface="宋体"/>
              <a:cs typeface="宋体"/>
            </a:endParaRPr>
          </a:p>
          <a:p>
            <a:pPr lvl="2" marL="584200" marR="60960" indent="-266700">
              <a:lnSpc>
                <a:spcPct val="162500"/>
              </a:lnSpc>
              <a:buFont typeface="Wingdings"/>
              <a:buChar char=""/>
              <a:tabLst>
                <a:tab pos="546100" algn="l"/>
              </a:tabLst>
            </a:pPr>
            <a:r>
              <a:rPr dirty="0" sz="1200" spc="0">
                <a:latin typeface="宋体"/>
                <a:cs typeface="宋体"/>
              </a:rPr>
              <a:t>专</a:t>
            </a:r>
            <a:r>
              <a:rPr dirty="0" sz="1200" spc="10">
                <a:latin typeface="宋体"/>
                <a:cs typeface="宋体"/>
              </a:rPr>
              <a:t>有</a:t>
            </a:r>
            <a:r>
              <a:rPr dirty="0" sz="1200" spc="0">
                <a:latin typeface="宋体"/>
                <a:cs typeface="宋体"/>
              </a:rPr>
              <a:t>和</a:t>
            </a:r>
            <a:r>
              <a:rPr dirty="0" sz="1200" spc="5">
                <a:latin typeface="Calibri"/>
                <a:cs typeface="Calibri"/>
              </a:rPr>
              <a:t>/</a:t>
            </a:r>
            <a:r>
              <a:rPr dirty="0" sz="1200" spc="0">
                <a:latin typeface="宋体"/>
                <a:cs typeface="宋体"/>
              </a:rPr>
              <a:t>或</a:t>
            </a:r>
            <a:r>
              <a:rPr dirty="0" sz="1200" spc="10">
                <a:latin typeface="宋体"/>
                <a:cs typeface="宋体"/>
              </a:rPr>
              <a:t>特</a:t>
            </a:r>
            <a:r>
              <a:rPr dirty="0" sz="1200" spc="0">
                <a:latin typeface="宋体"/>
                <a:cs typeface="宋体"/>
              </a:rPr>
              <a:t>定领</a:t>
            </a:r>
            <a:r>
              <a:rPr dirty="0" sz="1200" spc="10">
                <a:latin typeface="宋体"/>
                <a:cs typeface="宋体"/>
              </a:rPr>
              <a:t>域</a:t>
            </a:r>
            <a:r>
              <a:rPr dirty="0" sz="1200" spc="0">
                <a:latin typeface="宋体"/>
                <a:cs typeface="宋体"/>
              </a:rPr>
              <a:t>的连</a:t>
            </a:r>
            <a:r>
              <a:rPr dirty="0" sz="1200" spc="10">
                <a:latin typeface="宋体"/>
                <a:cs typeface="宋体"/>
              </a:rPr>
              <a:t>接</a:t>
            </a:r>
            <a:r>
              <a:rPr dirty="0" sz="1200" spc="0">
                <a:latin typeface="宋体"/>
                <a:cs typeface="宋体"/>
              </a:rPr>
              <a:t>技术</a:t>
            </a:r>
            <a:r>
              <a:rPr dirty="0" sz="1200" spc="10">
                <a:latin typeface="宋体"/>
                <a:cs typeface="宋体"/>
              </a:rPr>
              <a:t>将</a:t>
            </a:r>
            <a:r>
              <a:rPr dirty="0" sz="1200" spc="0">
                <a:latin typeface="宋体"/>
                <a:cs typeface="宋体"/>
              </a:rPr>
              <a:t>被开</a:t>
            </a:r>
            <a:r>
              <a:rPr dirty="0" sz="1200" spc="10">
                <a:latin typeface="宋体"/>
                <a:cs typeface="宋体"/>
              </a:rPr>
              <a:t>放</a:t>
            </a:r>
            <a:r>
              <a:rPr dirty="0" sz="1200" spc="0">
                <a:latin typeface="宋体"/>
                <a:cs typeface="宋体"/>
              </a:rPr>
              <a:t>的连</a:t>
            </a:r>
            <a:r>
              <a:rPr dirty="0" sz="1200" spc="10">
                <a:latin typeface="宋体"/>
                <a:cs typeface="宋体"/>
              </a:rPr>
              <a:t>接</a:t>
            </a:r>
            <a:r>
              <a:rPr dirty="0" sz="1200" spc="0">
                <a:latin typeface="宋体"/>
                <a:cs typeface="宋体"/>
              </a:rPr>
              <a:t>标准</a:t>
            </a:r>
            <a:r>
              <a:rPr dirty="0" sz="1200">
                <a:latin typeface="宋体"/>
                <a:cs typeface="宋体"/>
              </a:rPr>
              <a:t>（</a:t>
            </a:r>
            <a:r>
              <a:rPr dirty="0" sz="1200">
                <a:latin typeface="Calibri"/>
                <a:cs typeface="Calibri"/>
              </a:rPr>
              <a:t>OPC</a:t>
            </a:r>
            <a:r>
              <a:rPr dirty="0" sz="1200" spc="10">
                <a:latin typeface="宋体"/>
                <a:cs typeface="宋体"/>
              </a:rPr>
              <a:t>、</a:t>
            </a:r>
            <a:r>
              <a:rPr dirty="0" sz="1200" spc="-10">
                <a:latin typeface="Calibri"/>
                <a:cs typeface="Calibri"/>
              </a:rPr>
              <a:t>BACNet</a:t>
            </a:r>
            <a:r>
              <a:rPr dirty="0" sz="1200" spc="80">
                <a:latin typeface="Calibri"/>
                <a:cs typeface="Calibri"/>
              </a:rPr>
              <a:t> </a:t>
            </a:r>
            <a:r>
              <a:rPr dirty="0" sz="1200" spc="0">
                <a:latin typeface="宋体"/>
                <a:cs typeface="宋体"/>
              </a:rPr>
              <a:t>等</a:t>
            </a:r>
            <a:r>
              <a:rPr dirty="0" sz="1200">
                <a:latin typeface="Calibri"/>
                <a:cs typeface="Calibri"/>
              </a:rPr>
              <a:t>)  </a:t>
            </a:r>
            <a:r>
              <a:rPr dirty="0" sz="1200">
                <a:latin typeface="宋体"/>
                <a:cs typeface="宋体"/>
              </a:rPr>
              <a:t>取代；</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架构、</a:t>
            </a:r>
            <a:r>
              <a:rPr dirty="0" sz="1200">
                <a:latin typeface="Calibri"/>
                <a:cs typeface="Calibri"/>
              </a:rPr>
              <a:t>API</a:t>
            </a:r>
            <a:r>
              <a:rPr dirty="0" sz="1200" spc="15">
                <a:latin typeface="Calibri"/>
                <a:cs typeface="Calibri"/>
              </a:rPr>
              <a:t> </a:t>
            </a:r>
            <a:r>
              <a:rPr dirty="0" sz="1200">
                <a:latin typeface="宋体"/>
                <a:cs typeface="宋体"/>
              </a:rPr>
              <a:t>和数据将完全开放和标准化；</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迁移到松散耦合的应用程序组成的宏应用程序体系结构是客户首选；</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应用程序主要以</a:t>
            </a:r>
            <a:r>
              <a:rPr dirty="0" sz="1200" spc="-305">
                <a:latin typeface="宋体"/>
                <a:cs typeface="宋体"/>
              </a:rPr>
              <a:t> </a:t>
            </a:r>
            <a:r>
              <a:rPr dirty="0" sz="1200">
                <a:latin typeface="Calibri"/>
                <a:cs typeface="Calibri"/>
              </a:rPr>
              <a:t>SaaS</a:t>
            </a:r>
            <a:r>
              <a:rPr dirty="0" sz="1200" spc="35">
                <a:latin typeface="Calibri"/>
                <a:cs typeface="Calibri"/>
              </a:rPr>
              <a:t> </a:t>
            </a:r>
            <a:r>
              <a:rPr dirty="0" sz="1200">
                <a:latin typeface="宋体"/>
                <a:cs typeface="宋体"/>
              </a:rPr>
              <a:t>多用户版本模型运行；</a:t>
            </a:r>
            <a:endParaRPr sz="1200">
              <a:latin typeface="宋体"/>
              <a:cs typeface="宋体"/>
            </a:endParaRPr>
          </a:p>
          <a:p>
            <a:pPr lvl="2" marL="584200" marR="64135" indent="-266700">
              <a:lnSpc>
                <a:spcPct val="162500"/>
              </a:lnSpc>
              <a:buFont typeface="Wingdings"/>
              <a:buChar char=""/>
              <a:tabLst>
                <a:tab pos="546100" algn="l"/>
              </a:tabLst>
            </a:pPr>
            <a:r>
              <a:rPr dirty="0" sz="1200">
                <a:latin typeface="宋体"/>
                <a:cs typeface="宋体"/>
              </a:rPr>
              <a:t>软</a:t>
            </a:r>
            <a:r>
              <a:rPr dirty="0" sz="1200" spc="5">
                <a:latin typeface="宋体"/>
                <a:cs typeface="宋体"/>
              </a:rPr>
              <a:t>件</a:t>
            </a:r>
            <a:r>
              <a:rPr dirty="0" sz="1200">
                <a:latin typeface="宋体"/>
                <a:cs typeface="宋体"/>
              </a:rPr>
              <a:t>将包</a:t>
            </a:r>
            <a:r>
              <a:rPr dirty="0" sz="1200" spc="5">
                <a:latin typeface="宋体"/>
                <a:cs typeface="宋体"/>
              </a:rPr>
              <a:t>含</a:t>
            </a:r>
            <a:r>
              <a:rPr dirty="0" sz="1200">
                <a:latin typeface="宋体"/>
                <a:cs typeface="宋体"/>
              </a:rPr>
              <a:t>预</a:t>
            </a:r>
            <a:r>
              <a:rPr dirty="0" sz="1200" spc="5">
                <a:latin typeface="宋体"/>
                <a:cs typeface="宋体"/>
              </a:rPr>
              <a:t>测</a:t>
            </a:r>
            <a:r>
              <a:rPr dirty="0" sz="1200">
                <a:latin typeface="宋体"/>
                <a:cs typeface="宋体"/>
              </a:rPr>
              <a:t>算法</a:t>
            </a:r>
            <a:r>
              <a:rPr dirty="0" sz="1200" spc="5">
                <a:latin typeface="宋体"/>
                <a:cs typeface="宋体"/>
              </a:rPr>
              <a:t>，</a:t>
            </a:r>
            <a:r>
              <a:rPr dirty="0" sz="1200">
                <a:latin typeface="宋体"/>
                <a:cs typeface="宋体"/>
              </a:rPr>
              <a:t>这些</a:t>
            </a:r>
            <a:r>
              <a:rPr dirty="0" sz="1200" spc="5">
                <a:latin typeface="宋体"/>
                <a:cs typeface="宋体"/>
              </a:rPr>
              <a:t>算</a:t>
            </a:r>
            <a:r>
              <a:rPr dirty="0" sz="1200">
                <a:latin typeface="宋体"/>
                <a:cs typeface="宋体"/>
              </a:rPr>
              <a:t>法将</a:t>
            </a:r>
            <a:r>
              <a:rPr dirty="0" sz="1200" spc="5">
                <a:latin typeface="宋体"/>
                <a:cs typeface="宋体"/>
              </a:rPr>
              <a:t>随</a:t>
            </a:r>
            <a:r>
              <a:rPr dirty="0" sz="1200">
                <a:latin typeface="宋体"/>
                <a:cs typeface="宋体"/>
              </a:rPr>
              <a:t>着新</a:t>
            </a:r>
            <a:r>
              <a:rPr dirty="0" sz="1200" spc="5">
                <a:latin typeface="宋体"/>
                <a:cs typeface="宋体"/>
              </a:rPr>
              <a:t>数</a:t>
            </a:r>
            <a:r>
              <a:rPr dirty="0" sz="1200">
                <a:latin typeface="宋体"/>
                <a:cs typeface="宋体"/>
              </a:rPr>
              <a:t>据</a:t>
            </a:r>
            <a:r>
              <a:rPr dirty="0" sz="1200" spc="5">
                <a:latin typeface="宋体"/>
                <a:cs typeface="宋体"/>
              </a:rPr>
              <a:t>不</a:t>
            </a:r>
            <a:r>
              <a:rPr dirty="0" sz="1200">
                <a:latin typeface="宋体"/>
                <a:cs typeface="宋体"/>
              </a:rPr>
              <a:t>断改</a:t>
            </a:r>
            <a:r>
              <a:rPr dirty="0" sz="1200" spc="5">
                <a:latin typeface="宋体"/>
                <a:cs typeface="宋体"/>
              </a:rPr>
              <a:t>进</a:t>
            </a:r>
            <a:r>
              <a:rPr dirty="0" sz="1200">
                <a:latin typeface="宋体"/>
                <a:cs typeface="宋体"/>
              </a:rPr>
              <a:t>。一</a:t>
            </a:r>
            <a:r>
              <a:rPr dirty="0" sz="1200" spc="5">
                <a:latin typeface="宋体"/>
                <a:cs typeface="宋体"/>
              </a:rPr>
              <a:t>些</a:t>
            </a:r>
            <a:r>
              <a:rPr dirty="0" sz="1200">
                <a:latin typeface="宋体"/>
                <a:cs typeface="宋体"/>
              </a:rPr>
              <a:t>新建</a:t>
            </a:r>
            <a:r>
              <a:rPr dirty="0" sz="1200" spc="5">
                <a:latin typeface="宋体"/>
                <a:cs typeface="宋体"/>
              </a:rPr>
              <a:t>筑</a:t>
            </a:r>
            <a:r>
              <a:rPr dirty="0" sz="1200">
                <a:latin typeface="宋体"/>
                <a:cs typeface="宋体"/>
              </a:rPr>
              <a:t>或 共用环境将借助日益数字化的知识库</a:t>
            </a:r>
            <a:r>
              <a:rPr dirty="0" sz="1200" spc="-170">
                <a:latin typeface="宋体"/>
                <a:cs typeface="宋体"/>
              </a:rPr>
              <a:t>，</a:t>
            </a:r>
            <a:r>
              <a:rPr dirty="0" sz="1200">
                <a:latin typeface="宋体"/>
                <a:cs typeface="宋体"/>
              </a:rPr>
              <a:t>从诞生起就具备能力或随时切换</a:t>
            </a:r>
            <a:endParaRPr sz="1200">
              <a:latin typeface="宋体"/>
              <a:cs typeface="宋体"/>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53</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435100" y="952614"/>
            <a:ext cx="4826000" cy="505459"/>
          </a:xfrm>
          <a:prstGeom prst="rect">
            <a:avLst/>
          </a:prstGeom>
        </p:spPr>
        <p:txBody>
          <a:bodyPr wrap="square" lIns="0" tIns="12700" rIns="0" bIns="0" rtlCol="0" vert="horz">
            <a:spAutoFit/>
          </a:bodyPr>
          <a:lstStyle/>
          <a:p>
            <a:pPr marL="279400">
              <a:lnSpc>
                <a:spcPct val="100000"/>
              </a:lnSpc>
              <a:spcBef>
                <a:spcPts val="100"/>
              </a:spcBef>
            </a:pPr>
            <a:r>
              <a:rPr dirty="0" sz="1200">
                <a:latin typeface="宋体"/>
                <a:cs typeface="宋体"/>
              </a:rPr>
              <a:t>角色；</a:t>
            </a:r>
            <a:endParaRPr sz="1200">
              <a:latin typeface="宋体"/>
              <a:cs typeface="宋体"/>
            </a:endParaRPr>
          </a:p>
          <a:p>
            <a:pPr marL="241300" indent="-228600">
              <a:lnSpc>
                <a:spcPct val="100000"/>
              </a:lnSpc>
              <a:spcBef>
                <a:spcPts val="900"/>
              </a:spcBef>
              <a:buFont typeface="Wingdings"/>
              <a:buChar char=""/>
              <a:tabLst>
                <a:tab pos="241300" algn="l"/>
              </a:tabLst>
            </a:pPr>
            <a:r>
              <a:rPr dirty="0" sz="1200">
                <a:latin typeface="宋体"/>
                <a:cs typeface="宋体"/>
              </a:rPr>
              <a:t>特定国家、行业、建筑用途的特定需求通过可用配置进行定制管理。</a:t>
            </a:r>
            <a:endParaRPr sz="1200">
              <a:latin typeface="宋体"/>
              <a:cs typeface="宋体"/>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54</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2219961" y="1105014"/>
            <a:ext cx="3122295"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黑体"/>
                <a:cs typeface="黑体"/>
              </a:rPr>
              <a:t>第</a:t>
            </a:r>
            <a:r>
              <a:rPr dirty="0" sz="1800" spc="-10" b="1">
                <a:latin typeface="黑体"/>
                <a:cs typeface="黑体"/>
              </a:rPr>
              <a:t>三章</a:t>
            </a:r>
            <a:r>
              <a:rPr dirty="0" sz="1800" spc="-25" b="1">
                <a:latin typeface="黑体"/>
                <a:cs typeface="黑体"/>
              </a:rPr>
              <a:t> </a:t>
            </a:r>
            <a:r>
              <a:rPr dirty="0" sz="1800" spc="-5" b="1">
                <a:latin typeface="黑体"/>
                <a:cs typeface="黑体"/>
              </a:rPr>
              <a:t>智</a:t>
            </a:r>
            <a:r>
              <a:rPr dirty="0" sz="1800" spc="-10" b="1">
                <a:latin typeface="黑体"/>
                <a:cs typeface="黑体"/>
              </a:rPr>
              <a:t>慧</a:t>
            </a:r>
            <a:r>
              <a:rPr dirty="0" sz="1800" spc="-5" b="1">
                <a:latin typeface="黑体"/>
                <a:cs typeface="黑体"/>
              </a:rPr>
              <a:t>建</a:t>
            </a:r>
            <a:r>
              <a:rPr dirty="0" sz="1800" spc="-10" b="1">
                <a:latin typeface="黑体"/>
                <a:cs typeface="黑体"/>
              </a:rPr>
              <a:t>筑</a:t>
            </a:r>
            <a:r>
              <a:rPr dirty="0" sz="1800" spc="-5" b="1">
                <a:latin typeface="黑体"/>
                <a:cs typeface="黑体"/>
              </a:rPr>
              <a:t>标准</a:t>
            </a:r>
            <a:r>
              <a:rPr dirty="0" sz="1800" spc="-10" b="1">
                <a:latin typeface="黑体"/>
                <a:cs typeface="黑体"/>
              </a:rPr>
              <a:t>体</a:t>
            </a:r>
            <a:r>
              <a:rPr dirty="0" sz="1800" spc="-5" b="1">
                <a:latin typeface="黑体"/>
                <a:cs typeface="黑体"/>
              </a:rPr>
              <a:t>系</a:t>
            </a:r>
            <a:r>
              <a:rPr dirty="0" sz="1800" spc="-10" b="1">
                <a:latin typeface="黑体"/>
                <a:cs typeface="黑体"/>
              </a:rPr>
              <a:t>建设</a:t>
            </a:r>
            <a:endParaRPr sz="1800">
              <a:latin typeface="黑体"/>
              <a:cs typeface="黑体"/>
            </a:endParaRPr>
          </a:p>
        </p:txBody>
      </p:sp>
      <p:sp>
        <p:nvSpPr>
          <p:cNvPr id="4" name="object 4"/>
          <p:cNvSpPr txBox="1"/>
          <p:nvPr/>
        </p:nvSpPr>
        <p:spPr>
          <a:xfrm>
            <a:off x="1130300" y="1604898"/>
            <a:ext cx="5376545" cy="7766684"/>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mbria"/>
                <a:cs typeface="Cambria"/>
              </a:rPr>
              <a:t>3.1</a:t>
            </a:r>
            <a:r>
              <a:rPr dirty="0" sz="1200" spc="60">
                <a:latin typeface="Cambria"/>
                <a:cs typeface="Cambria"/>
              </a:rPr>
              <a:t> </a:t>
            </a:r>
            <a:r>
              <a:rPr dirty="0" sz="1200">
                <a:latin typeface="黑体"/>
                <a:cs typeface="黑体"/>
              </a:rPr>
              <a:t>智慧建筑标准体系建设目标及需求</a:t>
            </a:r>
            <a:endParaRPr sz="1200">
              <a:latin typeface="黑体"/>
              <a:cs typeface="黑体"/>
            </a:endParaRPr>
          </a:p>
          <a:p>
            <a:pPr marL="12700" marR="81280" indent="304800">
              <a:lnSpc>
                <a:spcPct val="162500"/>
              </a:lnSpc>
              <a:spcBef>
                <a:spcPts val="800"/>
              </a:spcBef>
            </a:pPr>
            <a:r>
              <a:rPr dirty="0" sz="1200">
                <a:latin typeface="宋体"/>
                <a:cs typeface="宋体"/>
              </a:rPr>
              <a:t>当前</a:t>
            </a:r>
            <a:r>
              <a:rPr dirty="0" sz="1200" spc="-90">
                <a:latin typeface="宋体"/>
                <a:cs typeface="宋体"/>
              </a:rPr>
              <a:t>，</a:t>
            </a:r>
            <a:r>
              <a:rPr dirty="0" sz="1200">
                <a:latin typeface="宋体"/>
                <a:cs typeface="宋体"/>
              </a:rPr>
              <a:t>我国智慧城市建设规模空前</a:t>
            </a:r>
            <a:r>
              <a:rPr dirty="0" sz="1200" spc="-75">
                <a:latin typeface="宋体"/>
                <a:cs typeface="宋体"/>
              </a:rPr>
              <a:t>、</a:t>
            </a:r>
            <a:r>
              <a:rPr dirty="0" sz="1200">
                <a:latin typeface="宋体"/>
                <a:cs typeface="宋体"/>
              </a:rPr>
              <a:t>成果卓著</a:t>
            </a:r>
            <a:r>
              <a:rPr dirty="0" sz="1200" spc="-75">
                <a:latin typeface="宋体"/>
                <a:cs typeface="宋体"/>
              </a:rPr>
              <a:t>，</a:t>
            </a:r>
            <a:r>
              <a:rPr dirty="0" sz="1200">
                <a:latin typeface="宋体"/>
                <a:cs typeface="宋体"/>
              </a:rPr>
              <a:t>数以百计的市</a:t>
            </a:r>
            <a:r>
              <a:rPr dirty="0" sz="1200" spc="-75">
                <a:latin typeface="宋体"/>
                <a:cs typeface="宋体"/>
              </a:rPr>
              <a:t>、</a:t>
            </a:r>
            <a:r>
              <a:rPr dirty="0" sz="1200" spc="-90">
                <a:latin typeface="宋体"/>
                <a:cs typeface="宋体"/>
              </a:rPr>
              <a:t>区</a:t>
            </a:r>
            <a:r>
              <a:rPr dirty="0" sz="1200">
                <a:latin typeface="宋体"/>
                <a:cs typeface="宋体"/>
              </a:rPr>
              <a:t>（县</a:t>
            </a:r>
            <a:r>
              <a:rPr dirty="0" sz="1200" spc="-85">
                <a:latin typeface="宋体"/>
                <a:cs typeface="宋体"/>
              </a:rPr>
              <a:t>）</a:t>
            </a:r>
            <a:r>
              <a:rPr dirty="0" sz="1200">
                <a:latin typeface="宋体"/>
                <a:cs typeface="宋体"/>
              </a:rPr>
              <a:t>正 在建设智慧城市</a:t>
            </a:r>
            <a:r>
              <a:rPr dirty="0" sz="1200" spc="-100">
                <a:latin typeface="宋体"/>
                <a:cs typeface="宋体"/>
              </a:rPr>
              <a:t>。</a:t>
            </a:r>
            <a:r>
              <a:rPr dirty="0" sz="1200" spc="-5">
                <a:latin typeface="Calibri"/>
                <a:cs typeface="Calibri"/>
              </a:rPr>
              <a:t>2014</a:t>
            </a:r>
            <a:r>
              <a:rPr dirty="0" sz="1200" spc="15">
                <a:latin typeface="Calibri"/>
                <a:cs typeface="Calibri"/>
              </a:rPr>
              <a:t> </a:t>
            </a:r>
            <a:r>
              <a:rPr dirty="0" sz="1200">
                <a:latin typeface="宋体"/>
                <a:cs typeface="宋体"/>
              </a:rPr>
              <a:t>年强调了基础设施智能化在智慧城市建设中的优先</a:t>
            </a:r>
            <a:endParaRPr sz="1200">
              <a:latin typeface="宋体"/>
              <a:cs typeface="宋体"/>
            </a:endParaRPr>
          </a:p>
          <a:p>
            <a:pPr marL="12700" marR="43815">
              <a:lnSpc>
                <a:spcPct val="167300"/>
              </a:lnSpc>
              <a:spcBef>
                <a:spcPts val="140"/>
              </a:spcBef>
            </a:pPr>
            <a:r>
              <a:rPr dirty="0" sz="1200">
                <a:latin typeface="宋体"/>
                <a:cs typeface="宋体"/>
              </a:rPr>
              <a:t>级，并明确了“发展智能建筑，</a:t>
            </a:r>
            <a:r>
              <a:rPr dirty="0" sz="1200" spc="-330">
                <a:latin typeface="宋体"/>
                <a:cs typeface="宋体"/>
              </a:rPr>
              <a:t> </a:t>
            </a:r>
            <a:r>
              <a:rPr dirty="0" sz="1200">
                <a:latin typeface="宋体"/>
                <a:cs typeface="宋体"/>
              </a:rPr>
              <a:t>实现建筑设施、设备、节能、安全的智慧化管 控”的发展方向</a:t>
            </a:r>
            <a:r>
              <a:rPr dirty="0" sz="1200" spc="-5">
                <a:latin typeface="Calibri"/>
                <a:cs typeface="Calibri"/>
              </a:rPr>
              <a:t>[49]</a:t>
            </a:r>
            <a:r>
              <a:rPr dirty="0" sz="1200">
                <a:latin typeface="宋体"/>
                <a:cs typeface="宋体"/>
              </a:rPr>
              <a:t>。相关数据表明</a:t>
            </a:r>
            <a:r>
              <a:rPr dirty="0" sz="1200" spc="-245">
                <a:latin typeface="宋体"/>
                <a:cs typeface="宋体"/>
              </a:rPr>
              <a:t>，</a:t>
            </a:r>
            <a:r>
              <a:rPr dirty="0" sz="1200">
                <a:latin typeface="宋体"/>
                <a:cs typeface="宋体"/>
              </a:rPr>
              <a:t>住房和城乡建设部关于智慧城市建设的五 十余项三级指标体系中</a:t>
            </a:r>
            <a:r>
              <a:rPr dirty="0" sz="1200" spc="-229">
                <a:latin typeface="宋体"/>
                <a:cs typeface="宋体"/>
              </a:rPr>
              <a:t>，</a:t>
            </a:r>
            <a:r>
              <a:rPr dirty="0" sz="1200">
                <a:latin typeface="宋体"/>
                <a:cs typeface="宋体"/>
              </a:rPr>
              <a:t>与智慧建</a:t>
            </a:r>
            <a:r>
              <a:rPr dirty="0" sz="1200" spc="-400">
                <a:latin typeface="宋体"/>
                <a:cs typeface="宋体"/>
              </a:rPr>
              <a:t> </a:t>
            </a:r>
            <a:r>
              <a:rPr dirty="0" sz="1200">
                <a:latin typeface="宋体"/>
                <a:cs typeface="宋体"/>
              </a:rPr>
              <a:t>筑相关的标准已超过半数</a:t>
            </a:r>
            <a:r>
              <a:rPr dirty="0" sz="1200" spc="-240">
                <a:latin typeface="宋体"/>
                <a:cs typeface="宋体"/>
              </a:rPr>
              <a:t>。</a:t>
            </a:r>
            <a:r>
              <a:rPr dirty="0" sz="1200">
                <a:latin typeface="宋体"/>
                <a:cs typeface="宋体"/>
              </a:rPr>
              <a:t>智慧建筑作为智慧 城市的重要元素和基础工作</a:t>
            </a:r>
            <a:r>
              <a:rPr dirty="0" sz="1200" spc="-229">
                <a:latin typeface="宋体"/>
                <a:cs typeface="宋体"/>
              </a:rPr>
              <a:t>，</a:t>
            </a:r>
            <a:r>
              <a:rPr dirty="0" sz="1200">
                <a:latin typeface="宋体"/>
                <a:cs typeface="宋体"/>
              </a:rPr>
              <a:t>无论</a:t>
            </a:r>
            <a:r>
              <a:rPr dirty="0" sz="1200" spc="-380">
                <a:latin typeface="宋体"/>
                <a:cs typeface="宋体"/>
              </a:rPr>
              <a:t> </a:t>
            </a:r>
            <a:r>
              <a:rPr dirty="0" sz="1200">
                <a:latin typeface="宋体"/>
                <a:cs typeface="宋体"/>
              </a:rPr>
              <a:t>是新建建筑</a:t>
            </a:r>
            <a:r>
              <a:rPr dirty="0" sz="1200" spc="-160">
                <a:latin typeface="宋体"/>
                <a:cs typeface="宋体"/>
              </a:rPr>
              <a:t>，</a:t>
            </a:r>
            <a:r>
              <a:rPr dirty="0" sz="1200">
                <a:latin typeface="宋体"/>
                <a:cs typeface="宋体"/>
              </a:rPr>
              <a:t>还是改造建筑</a:t>
            </a:r>
            <a:r>
              <a:rPr dirty="0" sz="1200" spc="-160">
                <a:latin typeface="宋体"/>
                <a:cs typeface="宋体"/>
              </a:rPr>
              <a:t>，</a:t>
            </a:r>
            <a:r>
              <a:rPr dirty="0" sz="1200">
                <a:latin typeface="宋体"/>
                <a:cs typeface="宋体"/>
              </a:rPr>
              <a:t>在我国新型城镇</a:t>
            </a:r>
            <a:endParaRPr sz="1200">
              <a:latin typeface="宋体"/>
              <a:cs typeface="宋体"/>
            </a:endParaRPr>
          </a:p>
          <a:p>
            <a:pPr marL="12700" marR="18415">
              <a:lnSpc>
                <a:spcPct val="148200"/>
              </a:lnSpc>
              <a:spcBef>
                <a:spcPts val="204"/>
              </a:spcBef>
            </a:pPr>
            <a:r>
              <a:rPr dirty="0" sz="1200">
                <a:latin typeface="宋体"/>
                <a:cs typeface="宋体"/>
              </a:rPr>
              <a:t>化的建设中的任务都十分艰巨</a:t>
            </a:r>
            <a:r>
              <a:rPr dirty="0" sz="1200" spc="-160">
                <a:latin typeface="宋体"/>
                <a:cs typeface="宋体"/>
              </a:rPr>
              <a:t>。</a:t>
            </a:r>
            <a:r>
              <a:rPr dirty="0" sz="1200">
                <a:latin typeface="宋体"/>
                <a:cs typeface="宋体"/>
              </a:rPr>
              <a:t>可</a:t>
            </a:r>
            <a:r>
              <a:rPr dirty="0" sz="1200" spc="-310">
                <a:latin typeface="宋体"/>
                <a:cs typeface="宋体"/>
              </a:rPr>
              <a:t> </a:t>
            </a:r>
            <a:r>
              <a:rPr dirty="0" sz="1200" spc="50">
                <a:latin typeface="宋体"/>
                <a:cs typeface="宋体"/>
              </a:rPr>
              <a:t>以说正是因为有了智慧建筑的快速发展，</a:t>
            </a:r>
            <a:r>
              <a:rPr dirty="0" sz="1200">
                <a:latin typeface="宋体"/>
                <a:cs typeface="宋体"/>
              </a:rPr>
              <a:t>智 </a:t>
            </a:r>
            <a:r>
              <a:rPr dirty="0" sz="1200" spc="60">
                <a:latin typeface="宋体"/>
                <a:cs typeface="宋体"/>
              </a:rPr>
              <a:t>慧</a:t>
            </a:r>
            <a:r>
              <a:rPr dirty="0" sz="1200" spc="50">
                <a:latin typeface="宋体"/>
                <a:cs typeface="宋体"/>
              </a:rPr>
              <a:t>城市建设才具有了良好的基</a:t>
            </a:r>
            <a:r>
              <a:rPr dirty="0" sz="1200">
                <a:latin typeface="宋体"/>
                <a:cs typeface="宋体"/>
              </a:rPr>
              <a:t>础</a:t>
            </a:r>
            <a:r>
              <a:rPr dirty="0" sz="1200" spc="-305">
                <a:latin typeface="宋体"/>
                <a:cs typeface="宋体"/>
              </a:rPr>
              <a:t> </a:t>
            </a:r>
            <a:r>
              <a:rPr dirty="0" sz="1200" spc="-10">
                <a:latin typeface="Calibri"/>
                <a:cs typeface="Calibri"/>
              </a:rPr>
              <a:t>[50]</a:t>
            </a:r>
            <a:r>
              <a:rPr dirty="0" sz="1200">
                <a:latin typeface="宋体"/>
                <a:cs typeface="宋体"/>
              </a:rPr>
              <a:t>。</a:t>
            </a:r>
            <a:endParaRPr sz="1200">
              <a:latin typeface="宋体"/>
              <a:cs typeface="宋体"/>
            </a:endParaRPr>
          </a:p>
          <a:p>
            <a:pPr marL="12700" marR="21590" indent="304800">
              <a:lnSpc>
                <a:spcPct val="162500"/>
              </a:lnSpc>
            </a:pPr>
            <a:r>
              <a:rPr dirty="0" sz="1200">
                <a:latin typeface="宋体"/>
                <a:cs typeface="宋体"/>
              </a:rPr>
              <a:t>智慧建筑本身是以建筑技术</a:t>
            </a:r>
            <a:r>
              <a:rPr dirty="0" sz="1200" spc="-160">
                <a:latin typeface="宋体"/>
                <a:cs typeface="宋体"/>
              </a:rPr>
              <a:t>、</a:t>
            </a:r>
            <a:r>
              <a:rPr dirty="0" sz="1200">
                <a:latin typeface="宋体"/>
                <a:cs typeface="宋体"/>
              </a:rPr>
              <a:t>计算机技术</a:t>
            </a:r>
            <a:r>
              <a:rPr dirty="0" sz="1200" spc="-160">
                <a:latin typeface="宋体"/>
                <a:cs typeface="宋体"/>
              </a:rPr>
              <a:t>、</a:t>
            </a:r>
            <a:r>
              <a:rPr dirty="0" sz="1200">
                <a:latin typeface="宋体"/>
                <a:cs typeface="宋体"/>
              </a:rPr>
              <a:t>信息通信技术</a:t>
            </a:r>
            <a:r>
              <a:rPr dirty="0" sz="1200" spc="-160">
                <a:latin typeface="宋体"/>
                <a:cs typeface="宋体"/>
              </a:rPr>
              <a:t>、</a:t>
            </a:r>
            <a:r>
              <a:rPr dirty="0" sz="1200">
                <a:latin typeface="宋体"/>
                <a:cs typeface="宋体"/>
              </a:rPr>
              <a:t>互联网技术等多 技</a:t>
            </a:r>
            <a:r>
              <a:rPr dirty="0" sz="1200" spc="10">
                <a:latin typeface="宋体"/>
                <a:cs typeface="宋体"/>
              </a:rPr>
              <a:t>术</a:t>
            </a:r>
            <a:r>
              <a:rPr dirty="0" sz="1200">
                <a:latin typeface="宋体"/>
                <a:cs typeface="宋体"/>
              </a:rPr>
              <a:t>领</a:t>
            </a:r>
            <a:r>
              <a:rPr dirty="0" sz="1200" spc="10">
                <a:latin typeface="宋体"/>
                <a:cs typeface="宋体"/>
              </a:rPr>
              <a:t>域</a:t>
            </a:r>
            <a:r>
              <a:rPr dirty="0" sz="1200">
                <a:latin typeface="宋体"/>
                <a:cs typeface="宋体"/>
              </a:rPr>
              <a:t>的</a:t>
            </a:r>
            <a:r>
              <a:rPr dirty="0" sz="1200" spc="10">
                <a:latin typeface="宋体"/>
                <a:cs typeface="宋体"/>
              </a:rPr>
              <a:t>融</a:t>
            </a:r>
            <a:r>
              <a:rPr dirty="0" sz="1200">
                <a:latin typeface="宋体"/>
                <a:cs typeface="宋体"/>
              </a:rPr>
              <a:t>合</a:t>
            </a:r>
            <a:r>
              <a:rPr dirty="0" sz="1200" spc="25">
                <a:latin typeface="宋体"/>
                <a:cs typeface="宋体"/>
              </a:rPr>
              <a:t>为</a:t>
            </a:r>
            <a:r>
              <a:rPr dirty="0" sz="1200">
                <a:latin typeface="宋体"/>
                <a:cs typeface="宋体"/>
              </a:rPr>
              <a:t>支</a:t>
            </a:r>
            <a:r>
              <a:rPr dirty="0" sz="1200" spc="10">
                <a:latin typeface="宋体"/>
                <a:cs typeface="宋体"/>
              </a:rPr>
              <a:t>撑</a:t>
            </a:r>
            <a:r>
              <a:rPr dirty="0" sz="1200" spc="0">
                <a:latin typeface="宋体"/>
                <a:cs typeface="宋体"/>
              </a:rPr>
              <a:t>的</a:t>
            </a:r>
            <a:r>
              <a:rPr dirty="0" sz="1200">
                <a:latin typeface="Calibri"/>
                <a:cs typeface="Calibri"/>
              </a:rPr>
              <a:t>,</a:t>
            </a:r>
            <a:r>
              <a:rPr dirty="0" sz="1200">
                <a:latin typeface="宋体"/>
                <a:cs typeface="宋体"/>
              </a:rPr>
              <a:t>具</a:t>
            </a:r>
            <a:r>
              <a:rPr dirty="0" sz="1200" spc="10">
                <a:latin typeface="宋体"/>
                <a:cs typeface="宋体"/>
              </a:rPr>
              <a:t>有</a:t>
            </a:r>
            <a:r>
              <a:rPr dirty="0" sz="1200">
                <a:latin typeface="宋体"/>
                <a:cs typeface="宋体"/>
              </a:rPr>
              <a:t>跨</a:t>
            </a:r>
            <a:r>
              <a:rPr dirty="0" sz="1200" spc="10">
                <a:latin typeface="宋体"/>
                <a:cs typeface="宋体"/>
              </a:rPr>
              <a:t>学</a:t>
            </a:r>
            <a:r>
              <a:rPr dirty="0" sz="1200">
                <a:latin typeface="宋体"/>
                <a:cs typeface="宋体"/>
              </a:rPr>
              <a:t>科</a:t>
            </a:r>
            <a:r>
              <a:rPr dirty="0" sz="1200" spc="10">
                <a:latin typeface="宋体"/>
                <a:cs typeface="宋体"/>
              </a:rPr>
              <a:t>、</a:t>
            </a:r>
            <a:r>
              <a:rPr dirty="0" sz="1200">
                <a:latin typeface="宋体"/>
                <a:cs typeface="宋体"/>
              </a:rPr>
              <a:t>跨</a:t>
            </a:r>
            <a:r>
              <a:rPr dirty="0" sz="1200" spc="25">
                <a:latin typeface="宋体"/>
                <a:cs typeface="宋体"/>
              </a:rPr>
              <a:t>专</a:t>
            </a:r>
            <a:r>
              <a:rPr dirty="0" sz="1200">
                <a:latin typeface="宋体"/>
                <a:cs typeface="宋体"/>
              </a:rPr>
              <a:t>业</a:t>
            </a:r>
            <a:r>
              <a:rPr dirty="0" sz="1200" spc="10">
                <a:latin typeface="宋体"/>
                <a:cs typeface="宋体"/>
              </a:rPr>
              <a:t>、</a:t>
            </a:r>
            <a:r>
              <a:rPr dirty="0" sz="1200">
                <a:latin typeface="宋体"/>
                <a:cs typeface="宋体"/>
              </a:rPr>
              <a:t>跨</a:t>
            </a:r>
            <a:r>
              <a:rPr dirty="0" sz="1200" spc="10">
                <a:latin typeface="宋体"/>
                <a:cs typeface="宋体"/>
              </a:rPr>
              <a:t>行</a:t>
            </a:r>
            <a:r>
              <a:rPr dirty="0" sz="1200">
                <a:latin typeface="宋体"/>
                <a:cs typeface="宋体"/>
              </a:rPr>
              <a:t>业</a:t>
            </a:r>
            <a:r>
              <a:rPr dirty="0" sz="1200" spc="10">
                <a:latin typeface="宋体"/>
                <a:cs typeface="宋体"/>
              </a:rPr>
              <a:t>的</a:t>
            </a:r>
            <a:r>
              <a:rPr dirty="0" sz="1200">
                <a:latin typeface="宋体"/>
                <a:cs typeface="宋体"/>
              </a:rPr>
              <a:t>特</a:t>
            </a:r>
            <a:r>
              <a:rPr dirty="0" sz="1200" spc="10">
                <a:latin typeface="宋体"/>
                <a:cs typeface="宋体"/>
              </a:rPr>
              <a:t>点</a:t>
            </a:r>
            <a:r>
              <a:rPr dirty="0" sz="1200">
                <a:latin typeface="宋体"/>
                <a:cs typeface="宋体"/>
              </a:rPr>
              <a:t>。</a:t>
            </a:r>
            <a:r>
              <a:rPr dirty="0" sz="1200" spc="10">
                <a:latin typeface="宋体"/>
                <a:cs typeface="宋体"/>
              </a:rPr>
              <a:t>智</a:t>
            </a:r>
            <a:r>
              <a:rPr dirty="0" sz="1200">
                <a:latin typeface="宋体"/>
                <a:cs typeface="宋体"/>
              </a:rPr>
              <a:t>慧</a:t>
            </a:r>
            <a:r>
              <a:rPr dirty="0" sz="1200" spc="10">
                <a:latin typeface="宋体"/>
                <a:cs typeface="宋体"/>
              </a:rPr>
              <a:t>建</a:t>
            </a:r>
            <a:r>
              <a:rPr dirty="0" sz="1200">
                <a:latin typeface="宋体"/>
                <a:cs typeface="宋体"/>
              </a:rPr>
              <a:t>筑</a:t>
            </a:r>
            <a:r>
              <a:rPr dirty="0" sz="1200" spc="10">
                <a:latin typeface="宋体"/>
                <a:cs typeface="宋体"/>
              </a:rPr>
              <a:t>的</a:t>
            </a:r>
            <a:r>
              <a:rPr dirty="0" sz="1200">
                <a:latin typeface="宋体"/>
                <a:cs typeface="宋体"/>
              </a:rPr>
              <a:t>开 发建设与运营管理中</a:t>
            </a:r>
            <a:r>
              <a:rPr dirty="0" sz="1200" spc="-120">
                <a:latin typeface="宋体"/>
                <a:cs typeface="宋体"/>
              </a:rPr>
              <a:t>，</a:t>
            </a:r>
            <a:r>
              <a:rPr dirty="0" sz="1200">
                <a:latin typeface="宋体"/>
                <a:cs typeface="宋体"/>
              </a:rPr>
              <a:t>模式错综复杂</a:t>
            </a:r>
            <a:r>
              <a:rPr dirty="0" sz="1200" spc="-120">
                <a:latin typeface="宋体"/>
                <a:cs typeface="宋体"/>
              </a:rPr>
              <a:t>，</a:t>
            </a:r>
            <a:r>
              <a:rPr dirty="0" sz="1200">
                <a:latin typeface="宋体"/>
                <a:cs typeface="宋体"/>
              </a:rPr>
              <a:t>需要整体定位</a:t>
            </a:r>
            <a:r>
              <a:rPr dirty="0" sz="1200" spc="-110">
                <a:latin typeface="宋体"/>
                <a:cs typeface="宋体"/>
              </a:rPr>
              <a:t>、</a:t>
            </a:r>
            <a:r>
              <a:rPr dirty="0" sz="1200">
                <a:latin typeface="宋体"/>
                <a:cs typeface="宋体"/>
              </a:rPr>
              <a:t>整体规划设计</a:t>
            </a:r>
            <a:r>
              <a:rPr dirty="0" sz="1200" spc="-120">
                <a:latin typeface="宋体"/>
                <a:cs typeface="宋体"/>
              </a:rPr>
              <a:t>、</a:t>
            </a:r>
            <a:r>
              <a:rPr dirty="0" sz="1200">
                <a:latin typeface="宋体"/>
                <a:cs typeface="宋体"/>
              </a:rPr>
              <a:t>整体运营 管理、整体保障、将开发模式和运营模式统一起来，需要科学合理的统筹安排。 同时</a:t>
            </a:r>
            <a:r>
              <a:rPr dirty="0" sz="1200" spc="-160">
                <a:latin typeface="宋体"/>
                <a:cs typeface="宋体"/>
              </a:rPr>
              <a:t>，</a:t>
            </a:r>
            <a:r>
              <a:rPr dirty="0" sz="1200">
                <a:latin typeface="宋体"/>
                <a:cs typeface="宋体"/>
              </a:rPr>
              <a:t>智慧建筑的开发建设与运营管理离不开政府</a:t>
            </a:r>
            <a:r>
              <a:rPr dirty="0" sz="1200" spc="-160">
                <a:latin typeface="宋体"/>
                <a:cs typeface="宋体"/>
              </a:rPr>
              <a:t>、</a:t>
            </a:r>
            <a:r>
              <a:rPr dirty="0" sz="1200">
                <a:latin typeface="宋体"/>
                <a:cs typeface="宋体"/>
              </a:rPr>
              <a:t>市场</a:t>
            </a:r>
            <a:r>
              <a:rPr dirty="0" sz="1200" spc="-160">
                <a:latin typeface="宋体"/>
                <a:cs typeface="宋体"/>
              </a:rPr>
              <a:t>、</a:t>
            </a:r>
            <a:r>
              <a:rPr dirty="0" sz="1200">
                <a:latin typeface="宋体"/>
                <a:cs typeface="宋体"/>
              </a:rPr>
              <a:t>企业和社会各界的共 同参与</a:t>
            </a:r>
            <a:r>
              <a:rPr dirty="0" sz="1200" spc="-240">
                <a:latin typeface="宋体"/>
                <a:cs typeface="宋体"/>
              </a:rPr>
              <a:t>。</a:t>
            </a:r>
            <a:r>
              <a:rPr dirty="0" sz="1200">
                <a:latin typeface="宋体"/>
                <a:cs typeface="宋体"/>
              </a:rPr>
              <a:t>伴随着智慧建筑在我国的快速发展</a:t>
            </a:r>
            <a:r>
              <a:rPr dirty="0" sz="1200" spc="-229">
                <a:latin typeface="宋体"/>
                <a:cs typeface="宋体"/>
              </a:rPr>
              <a:t>，</a:t>
            </a:r>
            <a:r>
              <a:rPr dirty="0" sz="1200">
                <a:latin typeface="宋体"/>
                <a:cs typeface="宋体"/>
              </a:rPr>
              <a:t>各方都不约而同地提出了对标准化 的需求，期望充分发挥标准在推进智慧建筑产业健康有序发展中的指导、规范、 引领和保障作用</a:t>
            </a:r>
            <a:r>
              <a:rPr dirty="0" sz="1200" spc="-120">
                <a:latin typeface="宋体"/>
                <a:cs typeface="宋体"/>
              </a:rPr>
              <a:t>。</a:t>
            </a:r>
            <a:r>
              <a:rPr dirty="0" sz="1200">
                <a:latin typeface="宋体"/>
                <a:cs typeface="宋体"/>
              </a:rPr>
              <a:t>一方面</a:t>
            </a:r>
            <a:r>
              <a:rPr dirty="0" sz="1200" spc="-120">
                <a:latin typeface="宋体"/>
                <a:cs typeface="宋体"/>
              </a:rPr>
              <a:t>，</a:t>
            </a:r>
            <a:r>
              <a:rPr dirty="0" sz="1200">
                <a:latin typeface="宋体"/>
                <a:cs typeface="宋体"/>
              </a:rPr>
              <a:t>各级政府</a:t>
            </a:r>
            <a:r>
              <a:rPr dirty="0" sz="1200" spc="-110">
                <a:latin typeface="宋体"/>
                <a:cs typeface="宋体"/>
              </a:rPr>
              <a:t>、</a:t>
            </a:r>
            <a:r>
              <a:rPr dirty="0" sz="1200">
                <a:latin typeface="宋体"/>
                <a:cs typeface="宋体"/>
              </a:rPr>
              <a:t>各行业部门</a:t>
            </a:r>
            <a:r>
              <a:rPr dirty="0" sz="1200" spc="-120">
                <a:latin typeface="宋体"/>
                <a:cs typeface="宋体"/>
              </a:rPr>
              <a:t>、</a:t>
            </a:r>
            <a:r>
              <a:rPr dirty="0" sz="1200">
                <a:latin typeface="宋体"/>
                <a:cs typeface="宋体"/>
              </a:rPr>
              <a:t>研究机构需要建立完整规范 的标准体系</a:t>
            </a:r>
            <a:r>
              <a:rPr dirty="0" sz="1200" spc="-120">
                <a:latin typeface="宋体"/>
                <a:cs typeface="宋体"/>
              </a:rPr>
              <a:t>，</a:t>
            </a:r>
            <a:r>
              <a:rPr dirty="0" sz="1200">
                <a:latin typeface="宋体"/>
                <a:cs typeface="宋体"/>
              </a:rPr>
              <a:t>从而围绕科学的基础标准</a:t>
            </a:r>
            <a:r>
              <a:rPr dirty="0" sz="1200" spc="-110">
                <a:latin typeface="宋体"/>
                <a:cs typeface="宋体"/>
              </a:rPr>
              <a:t>、</a:t>
            </a:r>
            <a:r>
              <a:rPr dirty="0" sz="1200">
                <a:latin typeface="宋体"/>
                <a:cs typeface="宋体"/>
              </a:rPr>
              <a:t>技术标准</a:t>
            </a:r>
            <a:r>
              <a:rPr dirty="0" sz="1200" spc="-125">
                <a:latin typeface="宋体"/>
                <a:cs typeface="宋体"/>
              </a:rPr>
              <a:t>、</a:t>
            </a:r>
            <a:r>
              <a:rPr dirty="0" sz="1200">
                <a:latin typeface="宋体"/>
                <a:cs typeface="宋体"/>
              </a:rPr>
              <a:t>工作标准和管理标准</a:t>
            </a:r>
            <a:r>
              <a:rPr dirty="0" sz="1200" spc="-120">
                <a:latin typeface="宋体"/>
                <a:cs typeface="宋体"/>
              </a:rPr>
              <a:t>，</a:t>
            </a:r>
            <a:r>
              <a:rPr dirty="0" sz="1200">
                <a:latin typeface="宋体"/>
                <a:cs typeface="宋体"/>
              </a:rPr>
              <a:t>来指 导研究和实践智慧建筑建设</a:t>
            </a:r>
            <a:r>
              <a:rPr dirty="0" sz="1200" spc="-120">
                <a:latin typeface="宋体"/>
                <a:cs typeface="宋体"/>
              </a:rPr>
              <a:t>，</a:t>
            </a:r>
            <a:r>
              <a:rPr dirty="0" sz="1200">
                <a:latin typeface="宋体"/>
                <a:cs typeface="宋体"/>
              </a:rPr>
              <a:t>以实现互联互通</a:t>
            </a:r>
            <a:r>
              <a:rPr dirty="0" sz="1200" spc="-110">
                <a:latin typeface="宋体"/>
                <a:cs typeface="宋体"/>
              </a:rPr>
              <a:t>、</a:t>
            </a:r>
            <a:r>
              <a:rPr dirty="0" sz="1200">
                <a:latin typeface="宋体"/>
                <a:cs typeface="宋体"/>
              </a:rPr>
              <a:t>信息共享</a:t>
            </a:r>
            <a:r>
              <a:rPr dirty="0" sz="1200" spc="-125">
                <a:latin typeface="宋体"/>
                <a:cs typeface="宋体"/>
              </a:rPr>
              <a:t>、</a:t>
            </a:r>
            <a:r>
              <a:rPr dirty="0" sz="1200">
                <a:latin typeface="宋体"/>
                <a:cs typeface="宋体"/>
              </a:rPr>
              <a:t>业务协同</a:t>
            </a:r>
            <a:r>
              <a:rPr dirty="0" sz="1200" spc="-120">
                <a:latin typeface="宋体"/>
                <a:cs typeface="宋体"/>
              </a:rPr>
              <a:t>，</a:t>
            </a:r>
            <a:r>
              <a:rPr dirty="0" sz="1200">
                <a:latin typeface="宋体"/>
                <a:cs typeface="宋体"/>
              </a:rPr>
              <a:t>避免信息 系统间的壁垒</a:t>
            </a:r>
            <a:r>
              <a:rPr dirty="0" sz="1200" spc="-160">
                <a:latin typeface="宋体"/>
                <a:cs typeface="宋体"/>
              </a:rPr>
              <a:t>、</a:t>
            </a:r>
            <a:r>
              <a:rPr dirty="0" sz="1200">
                <a:latin typeface="宋体"/>
                <a:cs typeface="宋体"/>
              </a:rPr>
              <a:t>建设的浪费和重复</a:t>
            </a:r>
            <a:r>
              <a:rPr dirty="0" sz="1200" spc="-160">
                <a:latin typeface="宋体"/>
                <a:cs typeface="宋体"/>
              </a:rPr>
              <a:t>；</a:t>
            </a:r>
            <a:r>
              <a:rPr dirty="0" sz="1200">
                <a:latin typeface="宋体"/>
                <a:cs typeface="宋体"/>
              </a:rPr>
              <a:t>另一方面</a:t>
            </a:r>
            <a:r>
              <a:rPr dirty="0" sz="1200" spc="-160">
                <a:latin typeface="宋体"/>
                <a:cs typeface="宋体"/>
              </a:rPr>
              <a:t>，</a:t>
            </a:r>
            <a:r>
              <a:rPr dirty="0" sz="1200">
                <a:latin typeface="宋体"/>
                <a:cs typeface="宋体"/>
              </a:rPr>
              <a:t>智慧建筑的使用者需要建立一套 科学的综合评价体系来客观而量化地评价智慧建筑发展的弱点</a:t>
            </a:r>
            <a:r>
              <a:rPr dirty="0" sz="1200" spc="-160">
                <a:latin typeface="宋体"/>
                <a:cs typeface="宋体"/>
              </a:rPr>
              <a:t>、</a:t>
            </a:r>
            <a:r>
              <a:rPr dirty="0" sz="1200">
                <a:latin typeface="宋体"/>
                <a:cs typeface="宋体"/>
              </a:rPr>
              <a:t>特点</a:t>
            </a:r>
            <a:r>
              <a:rPr dirty="0" sz="1200" spc="-145">
                <a:latin typeface="宋体"/>
                <a:cs typeface="宋体"/>
              </a:rPr>
              <a:t>、</a:t>
            </a:r>
            <a:r>
              <a:rPr dirty="0" sz="1200">
                <a:latin typeface="宋体"/>
                <a:cs typeface="宋体"/>
              </a:rPr>
              <a:t>亮点</a:t>
            </a:r>
            <a:r>
              <a:rPr dirty="0" sz="1200" spc="-170">
                <a:latin typeface="宋体"/>
                <a:cs typeface="宋体"/>
              </a:rPr>
              <a:t>、</a:t>
            </a:r>
            <a:r>
              <a:rPr dirty="0" sz="1200">
                <a:latin typeface="宋体"/>
                <a:cs typeface="宋体"/>
              </a:rPr>
              <a:t>难 点</a:t>
            </a:r>
            <a:r>
              <a:rPr dirty="0" sz="1200" spc="-160">
                <a:latin typeface="宋体"/>
                <a:cs typeface="宋体"/>
              </a:rPr>
              <a:t>，</a:t>
            </a:r>
            <a:r>
              <a:rPr dirty="0" sz="1200">
                <a:latin typeface="宋体"/>
                <a:cs typeface="宋体"/>
              </a:rPr>
              <a:t>进而为建筑行业</a:t>
            </a:r>
            <a:r>
              <a:rPr dirty="0" sz="1200" spc="-160">
                <a:latin typeface="宋体"/>
                <a:cs typeface="宋体"/>
              </a:rPr>
              <a:t>、</a:t>
            </a:r>
            <a:r>
              <a:rPr dirty="0" sz="1200">
                <a:latin typeface="宋体"/>
                <a:cs typeface="宋体"/>
              </a:rPr>
              <a:t>信息化行业下一步的发展战略的调整提供参考</a:t>
            </a:r>
            <a:r>
              <a:rPr dirty="0" sz="1200" spc="-160">
                <a:latin typeface="宋体"/>
                <a:cs typeface="宋体"/>
              </a:rPr>
              <a:t>。</a:t>
            </a:r>
            <a:r>
              <a:rPr dirty="0" sz="1200">
                <a:latin typeface="宋体"/>
                <a:cs typeface="宋体"/>
              </a:rPr>
              <a:t>作为新形 势下多应用领域</a:t>
            </a:r>
            <a:r>
              <a:rPr dirty="0" sz="1200" spc="-240">
                <a:latin typeface="宋体"/>
                <a:cs typeface="宋体"/>
              </a:rPr>
              <a:t>、</a:t>
            </a:r>
            <a:r>
              <a:rPr dirty="0" sz="1200">
                <a:latin typeface="宋体"/>
                <a:cs typeface="宋体"/>
              </a:rPr>
              <a:t>结构复杂的一个集合系统</a:t>
            </a:r>
            <a:r>
              <a:rPr dirty="0" sz="1200" spc="-229">
                <a:latin typeface="宋体"/>
                <a:cs typeface="宋体"/>
              </a:rPr>
              <a:t>，</a:t>
            </a:r>
            <a:r>
              <a:rPr dirty="0" sz="1200">
                <a:latin typeface="宋体"/>
                <a:cs typeface="宋体"/>
              </a:rPr>
              <a:t>智慧建筑标准体系的建立和完善也 将促进物联网</a:t>
            </a:r>
            <a:r>
              <a:rPr dirty="0" sz="1200" spc="-65">
                <a:latin typeface="宋体"/>
                <a:cs typeface="宋体"/>
              </a:rPr>
              <a:t>、</a:t>
            </a:r>
            <a:r>
              <a:rPr dirty="0" sz="1200">
                <a:latin typeface="宋体"/>
                <a:cs typeface="宋体"/>
              </a:rPr>
              <a:t>云计算</a:t>
            </a:r>
            <a:r>
              <a:rPr dirty="0" sz="1200" spc="-75">
                <a:latin typeface="宋体"/>
                <a:cs typeface="宋体"/>
              </a:rPr>
              <a:t>、</a:t>
            </a:r>
            <a:r>
              <a:rPr dirty="0" sz="1200">
                <a:latin typeface="宋体"/>
                <a:cs typeface="宋体"/>
              </a:rPr>
              <a:t>移动互联</a:t>
            </a:r>
            <a:r>
              <a:rPr dirty="0" sz="1200" spc="-60">
                <a:latin typeface="宋体"/>
                <a:cs typeface="宋体"/>
              </a:rPr>
              <a:t>、</a:t>
            </a:r>
            <a:r>
              <a:rPr dirty="0" sz="1200">
                <a:latin typeface="宋体"/>
                <a:cs typeface="宋体"/>
              </a:rPr>
              <a:t>人工智能</a:t>
            </a:r>
            <a:r>
              <a:rPr dirty="0" sz="1200" spc="-75">
                <a:latin typeface="宋体"/>
                <a:cs typeface="宋体"/>
              </a:rPr>
              <a:t>、</a:t>
            </a:r>
            <a:r>
              <a:rPr dirty="0" sz="1200">
                <a:latin typeface="宋体"/>
                <a:cs typeface="宋体"/>
              </a:rPr>
              <a:t>大数据</a:t>
            </a:r>
            <a:r>
              <a:rPr dirty="0" sz="1200" spc="-60">
                <a:latin typeface="宋体"/>
                <a:cs typeface="宋体"/>
              </a:rPr>
              <a:t>、</a:t>
            </a:r>
            <a:r>
              <a:rPr dirty="0" sz="1200">
                <a:latin typeface="宋体"/>
                <a:cs typeface="宋体"/>
              </a:rPr>
              <a:t>数据安</a:t>
            </a:r>
            <a:r>
              <a:rPr dirty="0" sz="1200" spc="-60">
                <a:latin typeface="宋体"/>
                <a:cs typeface="宋体"/>
              </a:rPr>
              <a:t>全</a:t>
            </a:r>
            <a:r>
              <a:rPr dirty="0" sz="1200">
                <a:latin typeface="宋体"/>
                <a:cs typeface="宋体"/>
              </a:rPr>
              <a:t>（区块链</a:t>
            </a:r>
            <a:r>
              <a:rPr dirty="0" sz="1200" spc="-75">
                <a:latin typeface="宋体"/>
                <a:cs typeface="宋体"/>
              </a:rPr>
              <a:t>）</a:t>
            </a:r>
            <a:r>
              <a:rPr dirty="0" sz="1200">
                <a:latin typeface="宋体"/>
                <a:cs typeface="宋体"/>
              </a:rPr>
              <a:t>等 行业的发展。</a:t>
            </a:r>
            <a:endParaRPr sz="1200">
              <a:latin typeface="宋体"/>
              <a:cs typeface="宋体"/>
            </a:endParaRPr>
          </a:p>
          <a:p>
            <a:pPr marL="317500">
              <a:lnSpc>
                <a:spcPct val="100000"/>
              </a:lnSpc>
              <a:spcBef>
                <a:spcPts val="900"/>
              </a:spcBef>
            </a:pPr>
            <a:r>
              <a:rPr dirty="0" sz="1200">
                <a:latin typeface="宋体"/>
                <a:cs typeface="宋体"/>
              </a:rPr>
              <a:t>虽然我国智慧建筑市场规模可观</a:t>
            </a:r>
            <a:r>
              <a:rPr dirty="0" sz="1200" spc="-540">
                <a:latin typeface="宋体"/>
                <a:cs typeface="宋体"/>
              </a:rPr>
              <a:t>、</a:t>
            </a:r>
            <a:r>
              <a:rPr dirty="0" sz="1200">
                <a:latin typeface="宋体"/>
                <a:cs typeface="宋体"/>
              </a:rPr>
              <a:t>发展潜力无限</a:t>
            </a:r>
            <a:r>
              <a:rPr dirty="0" sz="1200" spc="-530">
                <a:latin typeface="宋体"/>
                <a:cs typeface="宋体"/>
              </a:rPr>
              <a:t>，</a:t>
            </a:r>
            <a:r>
              <a:rPr dirty="0" sz="1200">
                <a:latin typeface="宋体"/>
                <a:cs typeface="宋体"/>
              </a:rPr>
              <a:t>但目前行业发展尚不充分，</a:t>
            </a:r>
            <a:endParaRPr sz="1200">
              <a:latin typeface="宋体"/>
              <a:cs typeface="宋体"/>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55</a:t>
            </a:r>
          </a:p>
        </p:txBody>
      </p:sp>
      <p:sp>
        <p:nvSpPr>
          <p:cNvPr id="2" name="object 2"/>
          <p:cNvSpPr txBox="1"/>
          <p:nvPr/>
        </p:nvSpPr>
        <p:spPr>
          <a:xfrm>
            <a:off x="1130300" y="528955"/>
            <a:ext cx="5377815" cy="7376159"/>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a:lnSpc>
                <a:spcPct val="162500"/>
              </a:lnSpc>
            </a:pPr>
            <a:r>
              <a:rPr dirty="0" sz="1200">
                <a:latin typeface="宋体"/>
                <a:cs typeface="宋体"/>
              </a:rPr>
              <a:t>存在智慧建筑普及率低</a:t>
            </a:r>
            <a:r>
              <a:rPr dirty="0" sz="1200" spc="-160">
                <a:latin typeface="宋体"/>
                <a:cs typeface="宋体"/>
              </a:rPr>
              <a:t>、</a:t>
            </a:r>
            <a:r>
              <a:rPr dirty="0" sz="1200">
                <a:latin typeface="宋体"/>
                <a:cs typeface="宋体"/>
              </a:rPr>
              <a:t>技术水平受限</a:t>
            </a:r>
            <a:r>
              <a:rPr dirty="0" sz="1200" spc="-160">
                <a:latin typeface="宋体"/>
                <a:cs typeface="宋体"/>
              </a:rPr>
              <a:t>、</a:t>
            </a:r>
            <a:r>
              <a:rPr dirty="0" sz="1200">
                <a:latin typeface="宋体"/>
                <a:cs typeface="宋体"/>
              </a:rPr>
              <a:t>发展方向不明确</a:t>
            </a:r>
            <a:r>
              <a:rPr dirty="0" sz="1200" spc="-160">
                <a:latin typeface="宋体"/>
                <a:cs typeface="宋体"/>
              </a:rPr>
              <a:t>、</a:t>
            </a:r>
            <a:r>
              <a:rPr dirty="0" sz="1200">
                <a:latin typeface="宋体"/>
                <a:cs typeface="宋体"/>
              </a:rPr>
              <a:t>用户需求难以得到满 足等问题</a:t>
            </a:r>
            <a:r>
              <a:rPr dirty="0" sz="1200" spc="-360">
                <a:latin typeface="宋体"/>
                <a:cs typeface="宋体"/>
              </a:rPr>
              <a:t>。</a:t>
            </a:r>
            <a:r>
              <a:rPr dirty="0" sz="1200">
                <a:latin typeface="宋体"/>
                <a:cs typeface="宋体"/>
              </a:rPr>
              <a:t>近年来</a:t>
            </a:r>
            <a:r>
              <a:rPr dirty="0" sz="1200" spc="-360">
                <a:latin typeface="宋体"/>
                <a:cs typeface="宋体"/>
              </a:rPr>
              <a:t>，</a:t>
            </a:r>
            <a:r>
              <a:rPr dirty="0" sz="1200">
                <a:latin typeface="宋体"/>
                <a:cs typeface="宋体"/>
              </a:rPr>
              <a:t>我国积极开展智慧建筑相关标准研</a:t>
            </a:r>
            <a:r>
              <a:rPr dirty="0" sz="1200" spc="5">
                <a:latin typeface="宋体"/>
                <a:cs typeface="宋体"/>
              </a:rPr>
              <a:t>制</a:t>
            </a:r>
            <a:r>
              <a:rPr dirty="0" sz="1200" spc="-360">
                <a:latin typeface="宋体"/>
                <a:cs typeface="宋体"/>
              </a:rPr>
              <a:t>，</a:t>
            </a:r>
            <a:r>
              <a:rPr dirty="0" sz="1200">
                <a:latin typeface="宋体"/>
                <a:cs typeface="宋体"/>
              </a:rPr>
              <a:t>已取得了很大的进</a:t>
            </a:r>
            <a:r>
              <a:rPr dirty="0" sz="1200" spc="5">
                <a:latin typeface="宋体"/>
                <a:cs typeface="宋体"/>
              </a:rPr>
              <a:t>展</a:t>
            </a:r>
            <a:r>
              <a:rPr dirty="0" sz="1200">
                <a:latin typeface="宋体"/>
                <a:cs typeface="宋体"/>
              </a:rPr>
              <a:t>， 发布了一系列该领域的重点标准</a:t>
            </a:r>
            <a:r>
              <a:rPr dirty="0" sz="1200" spc="-240">
                <a:latin typeface="宋体"/>
                <a:cs typeface="宋体"/>
              </a:rPr>
              <a:t>。</a:t>
            </a:r>
            <a:r>
              <a:rPr dirty="0" sz="1200">
                <a:latin typeface="宋体"/>
                <a:cs typeface="宋体"/>
              </a:rPr>
              <a:t>但相对快速发展的行业技术</a:t>
            </a:r>
            <a:r>
              <a:rPr dirty="0" sz="1200" spc="-229">
                <a:latin typeface="宋体"/>
                <a:cs typeface="宋体"/>
              </a:rPr>
              <a:t>，</a:t>
            </a:r>
            <a:r>
              <a:rPr dirty="0" sz="1200">
                <a:latin typeface="宋体"/>
                <a:cs typeface="宋体"/>
              </a:rPr>
              <a:t>标准的制定仍有 一定的滞后性</a:t>
            </a:r>
            <a:r>
              <a:rPr dirty="0" sz="1200" spc="-540">
                <a:latin typeface="宋体"/>
                <a:cs typeface="宋体"/>
              </a:rPr>
              <a:t>，</a:t>
            </a:r>
            <a:r>
              <a:rPr dirty="0" sz="1200">
                <a:latin typeface="宋体"/>
                <a:cs typeface="宋体"/>
              </a:rPr>
              <a:t>这是因为随着大量的智慧建筑工程实践</a:t>
            </a:r>
            <a:r>
              <a:rPr dirty="0" sz="1200" spc="-530">
                <a:latin typeface="宋体"/>
                <a:cs typeface="宋体"/>
              </a:rPr>
              <a:t>，</a:t>
            </a:r>
            <a:r>
              <a:rPr dirty="0" sz="1200">
                <a:latin typeface="宋体"/>
                <a:cs typeface="宋体"/>
              </a:rPr>
              <a:t>人们对智慧建筑的价</a:t>
            </a:r>
            <a:r>
              <a:rPr dirty="0" sz="1200" spc="-5">
                <a:latin typeface="宋体"/>
                <a:cs typeface="宋体"/>
              </a:rPr>
              <a:t>值</a:t>
            </a:r>
            <a:r>
              <a:rPr dirty="0" sz="1200">
                <a:latin typeface="宋体"/>
                <a:cs typeface="宋体"/>
              </a:rPr>
              <a:t>、 功能及技术特征的认识越来越深入</a:t>
            </a:r>
            <a:r>
              <a:rPr dirty="0" sz="1200" spc="-160">
                <a:latin typeface="宋体"/>
                <a:cs typeface="宋体"/>
              </a:rPr>
              <a:t>，</a:t>
            </a:r>
            <a:r>
              <a:rPr dirty="0" sz="1200">
                <a:latin typeface="宋体"/>
                <a:cs typeface="宋体"/>
              </a:rPr>
              <a:t>对相关设计</a:t>
            </a:r>
            <a:r>
              <a:rPr dirty="0" sz="1200" spc="-160">
                <a:latin typeface="宋体"/>
                <a:cs typeface="宋体"/>
              </a:rPr>
              <a:t>、</a:t>
            </a:r>
            <a:r>
              <a:rPr dirty="0" sz="1200">
                <a:latin typeface="宋体"/>
                <a:cs typeface="宋体"/>
              </a:rPr>
              <a:t>建设</a:t>
            </a:r>
            <a:r>
              <a:rPr dirty="0" sz="1200" spc="-160">
                <a:latin typeface="宋体"/>
                <a:cs typeface="宋体"/>
              </a:rPr>
              <a:t>、</a:t>
            </a:r>
            <a:r>
              <a:rPr dirty="0" sz="1200">
                <a:latin typeface="宋体"/>
                <a:cs typeface="宋体"/>
              </a:rPr>
              <a:t>运维标准的要求也越来 越高</a:t>
            </a:r>
            <a:r>
              <a:rPr dirty="0" sz="1200" spc="-240">
                <a:latin typeface="宋体"/>
                <a:cs typeface="宋体"/>
              </a:rPr>
              <a:t>。</a:t>
            </a:r>
            <a:r>
              <a:rPr dirty="0" sz="1200">
                <a:latin typeface="宋体"/>
                <a:cs typeface="宋体"/>
              </a:rPr>
              <a:t>标准的缺失势必会成为智慧建筑推进过程中存在的隐患</a:t>
            </a:r>
            <a:r>
              <a:rPr dirty="0" sz="1200" spc="-229">
                <a:latin typeface="宋体"/>
                <a:cs typeface="宋体"/>
              </a:rPr>
              <a:t>，</a:t>
            </a:r>
            <a:r>
              <a:rPr dirty="0" sz="1200">
                <a:latin typeface="宋体"/>
                <a:cs typeface="宋体"/>
              </a:rPr>
              <a:t>会使智慧建筑在 未来发展进程中缺少明确的目标</a:t>
            </a:r>
            <a:r>
              <a:rPr dirty="0" sz="1200" spc="-120">
                <a:latin typeface="宋体"/>
                <a:cs typeface="宋体"/>
              </a:rPr>
              <a:t>，</a:t>
            </a:r>
            <a:r>
              <a:rPr dirty="0" sz="1200">
                <a:latin typeface="宋体"/>
                <a:cs typeface="宋体"/>
              </a:rPr>
              <a:t>失去应有的保障</a:t>
            </a:r>
            <a:r>
              <a:rPr dirty="0" sz="1200" spc="-110">
                <a:latin typeface="宋体"/>
                <a:cs typeface="宋体"/>
              </a:rPr>
              <a:t>。</a:t>
            </a:r>
            <a:r>
              <a:rPr dirty="0" sz="1200">
                <a:latin typeface="宋体"/>
                <a:cs typeface="宋体"/>
              </a:rPr>
              <a:t>因此</a:t>
            </a:r>
            <a:r>
              <a:rPr dirty="0" sz="1200" spc="-120">
                <a:latin typeface="宋体"/>
                <a:cs typeface="宋体"/>
              </a:rPr>
              <a:t>，</a:t>
            </a:r>
            <a:r>
              <a:rPr dirty="0" sz="1200">
                <a:latin typeface="宋体"/>
                <a:cs typeface="宋体"/>
              </a:rPr>
              <a:t>建立统一</a:t>
            </a:r>
            <a:r>
              <a:rPr dirty="0" sz="1200" spc="-120">
                <a:latin typeface="宋体"/>
                <a:cs typeface="宋体"/>
              </a:rPr>
              <a:t>、</a:t>
            </a:r>
            <a:r>
              <a:rPr dirty="0" sz="1200">
                <a:latin typeface="宋体"/>
                <a:cs typeface="宋体"/>
              </a:rPr>
              <a:t>完整的标 准体系来支撑我国智慧建筑的建设</a:t>
            </a:r>
            <a:r>
              <a:rPr dirty="0" sz="1200" spc="-160">
                <a:latin typeface="宋体"/>
                <a:cs typeface="宋体"/>
              </a:rPr>
              <a:t>、</a:t>
            </a:r>
            <a:r>
              <a:rPr dirty="0" sz="1200">
                <a:latin typeface="宋体"/>
                <a:cs typeface="宋体"/>
              </a:rPr>
              <a:t>管理</a:t>
            </a:r>
            <a:r>
              <a:rPr dirty="0" sz="1200" spc="-160">
                <a:latin typeface="宋体"/>
                <a:cs typeface="宋体"/>
              </a:rPr>
              <a:t>、</a:t>
            </a:r>
            <a:r>
              <a:rPr dirty="0" sz="1200">
                <a:latin typeface="宋体"/>
                <a:cs typeface="宋体"/>
              </a:rPr>
              <a:t>应用和运营非常必要</a:t>
            </a:r>
            <a:r>
              <a:rPr dirty="0" sz="1200" spc="-160">
                <a:latin typeface="宋体"/>
                <a:cs typeface="宋体"/>
              </a:rPr>
              <a:t>。</a:t>
            </a:r>
            <a:r>
              <a:rPr dirty="0" sz="1200">
                <a:latin typeface="宋体"/>
                <a:cs typeface="宋体"/>
              </a:rPr>
              <a:t>通过建设与发 展水平相适应</a:t>
            </a:r>
            <a:r>
              <a:rPr dirty="0" sz="1200" spc="-470">
                <a:latin typeface="宋体"/>
                <a:cs typeface="宋体"/>
              </a:rPr>
              <a:t>，</a:t>
            </a:r>
            <a:r>
              <a:rPr dirty="0" sz="1200">
                <a:latin typeface="宋体"/>
                <a:cs typeface="宋体"/>
              </a:rPr>
              <a:t>并有效引导和聚集产业力量的智慧建筑标准体系将有助于促进行 业间</a:t>
            </a:r>
            <a:r>
              <a:rPr dirty="0" sz="1200" spc="-120">
                <a:latin typeface="宋体"/>
                <a:cs typeface="宋体"/>
              </a:rPr>
              <a:t>、</a:t>
            </a:r>
            <a:r>
              <a:rPr dirty="0" sz="1200">
                <a:latin typeface="宋体"/>
                <a:cs typeface="宋体"/>
              </a:rPr>
              <a:t>企业间的深入合作</a:t>
            </a:r>
            <a:r>
              <a:rPr dirty="0" sz="1200" spc="-120">
                <a:latin typeface="宋体"/>
                <a:cs typeface="宋体"/>
              </a:rPr>
              <a:t>，</a:t>
            </a:r>
            <a:r>
              <a:rPr dirty="0" sz="1200">
                <a:latin typeface="宋体"/>
                <a:cs typeface="宋体"/>
              </a:rPr>
              <a:t>引导市场行</a:t>
            </a:r>
            <a:r>
              <a:rPr dirty="0" sz="1200" spc="0">
                <a:latin typeface="宋体"/>
                <a:cs typeface="宋体"/>
              </a:rPr>
              <a:t>为</a:t>
            </a:r>
            <a:r>
              <a:rPr dirty="0" sz="1200" spc="-120">
                <a:latin typeface="宋体"/>
                <a:cs typeface="宋体"/>
              </a:rPr>
              <a:t>，</a:t>
            </a:r>
            <a:r>
              <a:rPr dirty="0" sz="1200">
                <a:latin typeface="宋体"/>
                <a:cs typeface="宋体"/>
              </a:rPr>
              <a:t>对推进智慧建筑产业融合</a:t>
            </a:r>
            <a:r>
              <a:rPr dirty="0" sz="1200" spc="-120">
                <a:latin typeface="宋体"/>
                <a:cs typeface="宋体"/>
              </a:rPr>
              <a:t>、</a:t>
            </a:r>
            <a:r>
              <a:rPr dirty="0" sz="1200">
                <a:latin typeface="宋体"/>
                <a:cs typeface="宋体"/>
              </a:rPr>
              <a:t>加快智慧 建筑产业创新发展具有重要作用。</a:t>
            </a:r>
            <a:endParaRPr sz="1200">
              <a:latin typeface="宋体"/>
              <a:cs typeface="宋体"/>
            </a:endParaRPr>
          </a:p>
          <a:p>
            <a:pPr marL="12700" marR="5080" indent="304800">
              <a:lnSpc>
                <a:spcPct val="162500"/>
              </a:lnSpc>
            </a:pPr>
            <a:r>
              <a:rPr dirty="0" sz="1200">
                <a:latin typeface="宋体"/>
                <a:cs typeface="宋体"/>
              </a:rPr>
              <a:t>建立立足国内需求</a:t>
            </a:r>
            <a:r>
              <a:rPr dirty="0" sz="1200" spc="-470">
                <a:latin typeface="宋体"/>
                <a:cs typeface="宋体"/>
              </a:rPr>
              <a:t>、</a:t>
            </a:r>
            <a:r>
              <a:rPr dirty="0" sz="1200">
                <a:latin typeface="宋体"/>
                <a:cs typeface="宋体"/>
              </a:rPr>
              <a:t>兼顾国际体系的智慧建筑标准体系有助于明确下一步标 准化工作的重点方向</a:t>
            </a:r>
            <a:r>
              <a:rPr dirty="0" sz="1200" spc="-160">
                <a:latin typeface="宋体"/>
                <a:cs typeface="宋体"/>
              </a:rPr>
              <a:t>，</a:t>
            </a:r>
            <a:r>
              <a:rPr dirty="0" sz="1200">
                <a:latin typeface="宋体"/>
                <a:cs typeface="宋体"/>
              </a:rPr>
              <a:t>指导关键性标准的研制</a:t>
            </a:r>
            <a:r>
              <a:rPr dirty="0" sz="1200" spc="-160">
                <a:latin typeface="宋体"/>
                <a:cs typeface="宋体"/>
              </a:rPr>
              <a:t>，</a:t>
            </a:r>
            <a:r>
              <a:rPr dirty="0" sz="1200">
                <a:latin typeface="宋体"/>
                <a:cs typeface="宋体"/>
              </a:rPr>
              <a:t>保障和提高标准编</a:t>
            </a:r>
            <a:r>
              <a:rPr dirty="0" sz="1200" spc="0">
                <a:latin typeface="宋体"/>
                <a:cs typeface="宋体"/>
              </a:rPr>
              <a:t>制</a:t>
            </a:r>
            <a:r>
              <a:rPr dirty="0" sz="1200" spc="-170">
                <a:latin typeface="宋体"/>
                <a:cs typeface="宋体"/>
              </a:rPr>
              <a:t>、</a:t>
            </a:r>
            <a:r>
              <a:rPr dirty="0" sz="1200">
                <a:latin typeface="宋体"/>
                <a:cs typeface="宋体"/>
              </a:rPr>
              <a:t>修订的科 学性</a:t>
            </a:r>
            <a:r>
              <a:rPr dirty="0" sz="1200" spc="-360">
                <a:latin typeface="宋体"/>
                <a:cs typeface="宋体"/>
              </a:rPr>
              <a:t>、</a:t>
            </a:r>
            <a:r>
              <a:rPr dirty="0" sz="1200">
                <a:latin typeface="宋体"/>
                <a:cs typeface="宋体"/>
              </a:rPr>
              <a:t>前瞻性</a:t>
            </a:r>
            <a:r>
              <a:rPr dirty="0" sz="1200" spc="-360">
                <a:latin typeface="宋体"/>
                <a:cs typeface="宋体"/>
              </a:rPr>
              <a:t>，</a:t>
            </a:r>
            <a:r>
              <a:rPr dirty="0" sz="1200">
                <a:latin typeface="宋体"/>
                <a:cs typeface="宋体"/>
              </a:rPr>
              <a:t>促进标准的创新发展与国际</a:t>
            </a:r>
            <a:r>
              <a:rPr dirty="0" sz="1200" spc="5">
                <a:latin typeface="宋体"/>
                <a:cs typeface="宋体"/>
              </a:rPr>
              <a:t>化</a:t>
            </a:r>
            <a:r>
              <a:rPr dirty="0" sz="1200" spc="-360">
                <a:latin typeface="宋体"/>
                <a:cs typeface="宋体"/>
              </a:rPr>
              <a:t>，</a:t>
            </a:r>
            <a:r>
              <a:rPr dirty="0" sz="1200">
                <a:latin typeface="宋体"/>
                <a:cs typeface="宋体"/>
              </a:rPr>
              <a:t>推动我国标准上升成为国际标</a:t>
            </a:r>
            <a:r>
              <a:rPr dirty="0" sz="1200" spc="5">
                <a:latin typeface="宋体"/>
                <a:cs typeface="宋体"/>
              </a:rPr>
              <a:t>准</a:t>
            </a:r>
            <a:r>
              <a:rPr dirty="0" sz="1200">
                <a:latin typeface="宋体"/>
                <a:cs typeface="宋体"/>
              </a:rPr>
              <a:t>； 为我国智慧建筑开发建设和运营管理的顶层设计和发展思路提供参考</a:t>
            </a:r>
            <a:r>
              <a:rPr dirty="0" sz="1200" spc="-470">
                <a:latin typeface="宋体"/>
                <a:cs typeface="宋体"/>
              </a:rPr>
              <a:t>，</a:t>
            </a:r>
            <a:r>
              <a:rPr dirty="0" sz="1200">
                <a:latin typeface="宋体"/>
                <a:cs typeface="宋体"/>
              </a:rPr>
              <a:t>提升标准 对智慧建筑行业的整体支撑作用，为产业高质量发展保驾护航。</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3.2</a:t>
            </a:r>
            <a:r>
              <a:rPr dirty="0" sz="1200" spc="60">
                <a:latin typeface="Cambria"/>
                <a:cs typeface="Cambria"/>
              </a:rPr>
              <a:t> </a:t>
            </a:r>
            <a:r>
              <a:rPr dirty="0" sz="1200">
                <a:latin typeface="黑体"/>
                <a:cs typeface="黑体"/>
              </a:rPr>
              <a:t>智慧建筑标准体系框架</a:t>
            </a:r>
            <a:endParaRPr sz="1200">
              <a:latin typeface="黑体"/>
              <a:cs typeface="黑体"/>
            </a:endParaRPr>
          </a:p>
          <a:p>
            <a:pPr marL="12700" marR="6350" indent="304800">
              <a:lnSpc>
                <a:spcPct val="162500"/>
              </a:lnSpc>
              <a:spcBef>
                <a:spcPts val="805"/>
              </a:spcBef>
            </a:pPr>
            <a:r>
              <a:rPr dirty="0" sz="1200">
                <a:latin typeface="宋体"/>
                <a:cs typeface="宋体"/>
              </a:rPr>
              <a:t>基于各类政策文件对于智慧建筑的总体要求，按照智慧建筑的内涵和特征， 结合智慧建筑的体系结构和行业应用实践</a:t>
            </a:r>
            <a:r>
              <a:rPr dirty="0" sz="1200" spc="-160">
                <a:latin typeface="宋体"/>
                <a:cs typeface="宋体"/>
              </a:rPr>
              <a:t>，</a:t>
            </a:r>
            <a:r>
              <a:rPr dirty="0" sz="1200">
                <a:latin typeface="宋体"/>
                <a:cs typeface="宋体"/>
              </a:rPr>
              <a:t>对现有国家标准</a:t>
            </a:r>
            <a:r>
              <a:rPr dirty="0" sz="1200" spc="-160">
                <a:latin typeface="宋体"/>
                <a:cs typeface="宋体"/>
              </a:rPr>
              <a:t>、</a:t>
            </a:r>
            <a:r>
              <a:rPr dirty="0" sz="1200">
                <a:latin typeface="宋体"/>
                <a:cs typeface="宋体"/>
              </a:rPr>
              <a:t>行业标</a:t>
            </a:r>
            <a:r>
              <a:rPr dirty="0" sz="1200" spc="0">
                <a:latin typeface="宋体"/>
                <a:cs typeface="宋体"/>
              </a:rPr>
              <a:t>准</a:t>
            </a:r>
            <a:r>
              <a:rPr dirty="0" sz="1200" spc="-170">
                <a:latin typeface="宋体"/>
                <a:cs typeface="宋体"/>
              </a:rPr>
              <a:t>、</a:t>
            </a:r>
            <a:r>
              <a:rPr dirty="0" sz="1200">
                <a:latin typeface="宋体"/>
                <a:cs typeface="宋体"/>
              </a:rPr>
              <a:t>地方标 准等各层次标准进行梳理</a:t>
            </a:r>
            <a:r>
              <a:rPr dirty="0" sz="1200" spc="-160">
                <a:latin typeface="宋体"/>
                <a:cs typeface="宋体"/>
              </a:rPr>
              <a:t>，</a:t>
            </a:r>
            <a:r>
              <a:rPr dirty="0" sz="1200">
                <a:latin typeface="宋体"/>
                <a:cs typeface="宋体"/>
              </a:rPr>
              <a:t>明确各层面标准化内容</a:t>
            </a:r>
            <a:r>
              <a:rPr dirty="0" sz="1200" spc="-160">
                <a:latin typeface="宋体"/>
                <a:cs typeface="宋体"/>
              </a:rPr>
              <a:t>、</a:t>
            </a:r>
            <a:r>
              <a:rPr dirty="0" sz="1200">
                <a:latin typeface="宋体"/>
                <a:cs typeface="宋体"/>
              </a:rPr>
              <a:t>范围和相互之间的关</a:t>
            </a:r>
            <a:r>
              <a:rPr dirty="0" sz="1200" spc="0">
                <a:latin typeface="宋体"/>
                <a:cs typeface="宋体"/>
              </a:rPr>
              <a:t>系</a:t>
            </a:r>
            <a:r>
              <a:rPr dirty="0" sz="1200" spc="-170">
                <a:latin typeface="宋体"/>
                <a:cs typeface="宋体"/>
              </a:rPr>
              <a:t>，</a:t>
            </a:r>
            <a:r>
              <a:rPr dirty="0" sz="1200">
                <a:latin typeface="宋体"/>
                <a:cs typeface="宋体"/>
              </a:rPr>
              <a:t>按 照标准体系建设的理论和方法</a:t>
            </a:r>
            <a:r>
              <a:rPr dirty="0" sz="1200" spc="-240">
                <a:latin typeface="宋体"/>
                <a:cs typeface="宋体"/>
              </a:rPr>
              <a:t>，</a:t>
            </a:r>
            <a:r>
              <a:rPr dirty="0" sz="1200">
                <a:latin typeface="宋体"/>
                <a:cs typeface="宋体"/>
              </a:rPr>
              <a:t>科学搭建出以下智慧建筑标准体系框架</a:t>
            </a:r>
            <a:r>
              <a:rPr dirty="0" sz="1200" spc="-229">
                <a:latin typeface="宋体"/>
                <a:cs typeface="宋体"/>
              </a:rPr>
              <a:t>，</a:t>
            </a:r>
            <a:r>
              <a:rPr dirty="0" sz="1200">
                <a:latin typeface="宋体"/>
                <a:cs typeface="宋体"/>
              </a:rPr>
              <a:t>反映出 智慧建筑标准体系的总体组成</a:t>
            </a:r>
            <a:r>
              <a:rPr dirty="0" sz="1200" spc="-540">
                <a:latin typeface="宋体"/>
                <a:cs typeface="宋体"/>
              </a:rPr>
              <a:t>、</a:t>
            </a:r>
            <a:r>
              <a:rPr dirty="0" sz="1200">
                <a:latin typeface="宋体"/>
                <a:cs typeface="宋体"/>
              </a:rPr>
              <a:t>类别及层次结构关系</a:t>
            </a:r>
            <a:r>
              <a:rPr dirty="0" sz="1200" spc="-530">
                <a:latin typeface="宋体"/>
                <a:cs typeface="宋体"/>
              </a:rPr>
              <a:t>，</a:t>
            </a:r>
            <a:r>
              <a:rPr dirty="0" sz="1200">
                <a:latin typeface="宋体"/>
                <a:cs typeface="宋体"/>
              </a:rPr>
              <a:t>体现了标准体系的科学</a:t>
            </a:r>
            <a:r>
              <a:rPr dirty="0" sz="1200" spc="-5">
                <a:latin typeface="宋体"/>
                <a:cs typeface="宋体"/>
              </a:rPr>
              <a:t>性</a:t>
            </a:r>
            <a:r>
              <a:rPr dirty="0" sz="1200">
                <a:latin typeface="宋体"/>
                <a:cs typeface="宋体"/>
              </a:rPr>
              <a:t>、 系统性、先进性、可操作性和可扩容性</a:t>
            </a:r>
            <a:r>
              <a:rPr dirty="0" sz="1200" spc="-5">
                <a:latin typeface="Calibri"/>
                <a:cs typeface="Calibri"/>
              </a:rPr>
              <a:t>[51]</a:t>
            </a:r>
            <a:r>
              <a:rPr dirty="0" sz="1200">
                <a:latin typeface="宋体"/>
                <a:cs typeface="宋体"/>
              </a:rPr>
              <a:t>。</a:t>
            </a:r>
            <a:endParaRPr sz="1200">
              <a:latin typeface="宋体"/>
              <a:cs typeface="宋体"/>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400047" y="528955"/>
            <a:ext cx="3136265" cy="583565"/>
          </a:xfrm>
          <a:prstGeom prst="rect">
            <a:avLst/>
          </a:prstGeom>
        </p:spPr>
        <p:txBody>
          <a:bodyPr wrap="square" lIns="0" tIns="12700" rIns="0" bIns="0" rtlCol="0" vert="horz">
            <a:spAutoFit/>
          </a:bodyPr>
          <a:lstStyle/>
          <a:p>
            <a:pPr marL="163703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2700">
              <a:lnSpc>
                <a:spcPct val="100000"/>
              </a:lnSpc>
            </a:pPr>
            <a:r>
              <a:rPr dirty="0" sz="1200" spc="-5">
                <a:latin typeface="Calibri"/>
                <a:cs typeface="Calibri"/>
              </a:rPr>
              <a:t>3.2.1</a:t>
            </a:r>
            <a:r>
              <a:rPr dirty="0" sz="1200" spc="55">
                <a:latin typeface="Calibri"/>
                <a:cs typeface="Calibri"/>
              </a:rPr>
              <a:t> </a:t>
            </a:r>
            <a:r>
              <a:rPr dirty="0" sz="1200">
                <a:latin typeface="黑体"/>
                <a:cs typeface="黑体"/>
              </a:rPr>
              <a:t>总体标准</a:t>
            </a:r>
            <a:endParaRPr sz="1200">
              <a:latin typeface="黑体"/>
              <a:cs typeface="黑体"/>
            </a:endParaRPr>
          </a:p>
        </p:txBody>
      </p:sp>
      <p:sp>
        <p:nvSpPr>
          <p:cNvPr id="3" name="object 3"/>
          <p:cNvSpPr/>
          <p:nvPr/>
        </p:nvSpPr>
        <p:spPr>
          <a:xfrm>
            <a:off x="2688335" y="1254252"/>
            <a:ext cx="2183891" cy="1299972"/>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2636634"/>
            <a:ext cx="5300345" cy="1680210"/>
          </a:xfrm>
          <a:prstGeom prst="rect">
            <a:avLst/>
          </a:prstGeom>
        </p:spPr>
        <p:txBody>
          <a:bodyPr wrap="square" lIns="0" tIns="12700" rIns="0" bIns="0" rtlCol="0" vert="horz">
            <a:spAutoFit/>
          </a:bodyPr>
          <a:lstStyle/>
          <a:p>
            <a:pPr marL="317500">
              <a:lnSpc>
                <a:spcPct val="100000"/>
              </a:lnSpc>
              <a:spcBef>
                <a:spcPts val="100"/>
              </a:spcBef>
            </a:pPr>
            <a:r>
              <a:rPr dirty="0" sz="1200" spc="10">
                <a:latin typeface="宋体"/>
                <a:cs typeface="宋体"/>
              </a:rPr>
              <a:t>总体类标准从智慧建筑这一系</a:t>
            </a:r>
            <a:r>
              <a:rPr dirty="0" sz="1200" spc="0">
                <a:latin typeface="宋体"/>
                <a:cs typeface="宋体"/>
              </a:rPr>
              <a:t>统</a:t>
            </a:r>
            <a:r>
              <a:rPr dirty="0" sz="1200" spc="10">
                <a:latin typeface="宋体"/>
                <a:cs typeface="宋体"/>
              </a:rPr>
              <a:t>工程的整体性特征和系统化建设角度提</a:t>
            </a:r>
            <a:r>
              <a:rPr dirty="0" sz="1200">
                <a:latin typeface="宋体"/>
                <a:cs typeface="宋体"/>
              </a:rPr>
              <a:t>供</a:t>
            </a:r>
            <a:endParaRPr sz="1200">
              <a:latin typeface="宋体"/>
              <a:cs typeface="宋体"/>
            </a:endParaRPr>
          </a:p>
          <a:p>
            <a:pPr algn="just" marL="12700" marR="5080">
              <a:lnSpc>
                <a:spcPct val="162500"/>
              </a:lnSpc>
            </a:pPr>
            <a:r>
              <a:rPr dirty="0" sz="1200">
                <a:latin typeface="宋体"/>
                <a:cs typeface="宋体"/>
              </a:rPr>
              <a:t>指导和规范</a:t>
            </a:r>
            <a:r>
              <a:rPr dirty="0" sz="1200" spc="-120">
                <a:latin typeface="宋体"/>
                <a:cs typeface="宋体"/>
              </a:rPr>
              <a:t>，</a:t>
            </a:r>
            <a:r>
              <a:rPr dirty="0" sz="1200">
                <a:latin typeface="宋体"/>
                <a:cs typeface="宋体"/>
              </a:rPr>
              <a:t>是智慧建筑的总体性</a:t>
            </a:r>
            <a:r>
              <a:rPr dirty="0" sz="1200" spc="-120">
                <a:latin typeface="宋体"/>
                <a:cs typeface="宋体"/>
              </a:rPr>
              <a:t>、</a:t>
            </a:r>
            <a:r>
              <a:rPr dirty="0" sz="1200">
                <a:latin typeface="宋体"/>
                <a:cs typeface="宋体"/>
              </a:rPr>
              <a:t>框架</a:t>
            </a:r>
            <a:r>
              <a:rPr dirty="0" sz="1200" spc="5">
                <a:latin typeface="宋体"/>
                <a:cs typeface="宋体"/>
              </a:rPr>
              <a:t>性</a:t>
            </a:r>
            <a:r>
              <a:rPr dirty="0" sz="1200" spc="-120">
                <a:latin typeface="宋体"/>
                <a:cs typeface="宋体"/>
              </a:rPr>
              <a:t>、</a:t>
            </a:r>
            <a:r>
              <a:rPr dirty="0" sz="1200">
                <a:latin typeface="宋体"/>
                <a:cs typeface="宋体"/>
              </a:rPr>
              <a:t>基础性的标准和规范</a:t>
            </a:r>
            <a:r>
              <a:rPr dirty="0" sz="1200" spc="-120">
                <a:latin typeface="宋体"/>
                <a:cs typeface="宋体"/>
              </a:rPr>
              <a:t>，</a:t>
            </a:r>
            <a:r>
              <a:rPr dirty="0" sz="1200">
                <a:latin typeface="宋体"/>
                <a:cs typeface="宋体"/>
              </a:rPr>
              <a:t>包括术语定 义</a:t>
            </a:r>
            <a:r>
              <a:rPr dirty="0" sz="1200" spc="-120">
                <a:latin typeface="宋体"/>
                <a:cs typeface="宋体"/>
              </a:rPr>
              <a:t>、</a:t>
            </a:r>
            <a:r>
              <a:rPr dirty="0" sz="1200">
                <a:latin typeface="宋体"/>
                <a:cs typeface="宋体"/>
              </a:rPr>
              <a:t>参考框架</a:t>
            </a:r>
            <a:r>
              <a:rPr dirty="0" sz="1200" spc="-120">
                <a:latin typeface="宋体"/>
                <a:cs typeface="宋体"/>
              </a:rPr>
              <a:t>、</a:t>
            </a:r>
            <a:r>
              <a:rPr dirty="0" sz="1200">
                <a:latin typeface="宋体"/>
                <a:cs typeface="宋体"/>
              </a:rPr>
              <a:t>导则</a:t>
            </a:r>
            <a:r>
              <a:rPr dirty="0" sz="1200" spc="-120">
                <a:latin typeface="宋体"/>
                <a:cs typeface="宋体"/>
              </a:rPr>
              <a:t>、</a:t>
            </a:r>
            <a:r>
              <a:rPr dirty="0" sz="1200">
                <a:latin typeface="宋体"/>
                <a:cs typeface="宋体"/>
              </a:rPr>
              <a:t>方法指南等领域的标准</a:t>
            </a:r>
            <a:r>
              <a:rPr dirty="0" sz="1200" spc="-120">
                <a:latin typeface="宋体"/>
                <a:cs typeface="宋体"/>
              </a:rPr>
              <a:t>。</a:t>
            </a:r>
            <a:r>
              <a:rPr dirty="0" sz="1200">
                <a:latin typeface="宋体"/>
                <a:cs typeface="宋体"/>
              </a:rPr>
              <a:t>其他</a:t>
            </a:r>
            <a:r>
              <a:rPr dirty="0" sz="1200" spc="-350">
                <a:latin typeface="宋体"/>
                <a:cs typeface="宋体"/>
              </a:rPr>
              <a:t> </a:t>
            </a:r>
            <a:r>
              <a:rPr dirty="0" sz="1200">
                <a:latin typeface="Calibri"/>
                <a:cs typeface="Calibri"/>
              </a:rPr>
              <a:t>7</a:t>
            </a:r>
            <a:r>
              <a:rPr dirty="0" sz="1200" spc="-20">
                <a:latin typeface="Calibri"/>
                <a:cs typeface="Calibri"/>
              </a:rPr>
              <a:t> </a:t>
            </a:r>
            <a:r>
              <a:rPr dirty="0" sz="1200">
                <a:latin typeface="宋体"/>
                <a:cs typeface="宋体"/>
              </a:rPr>
              <a:t>类智慧建筑标准规范应遵 循智慧建筑总体标准。</a:t>
            </a:r>
            <a:endParaRPr sz="1200">
              <a:latin typeface="宋体"/>
              <a:cs typeface="宋体"/>
            </a:endParaRPr>
          </a:p>
          <a:p>
            <a:pPr marL="317500">
              <a:lnSpc>
                <a:spcPct val="100000"/>
              </a:lnSpc>
              <a:spcBef>
                <a:spcPts val="900"/>
              </a:spcBef>
            </a:pPr>
            <a:r>
              <a:rPr dirty="0" sz="1200">
                <a:latin typeface="宋体"/>
                <a:cs typeface="宋体"/>
              </a:rPr>
              <a:t>该领域已发布和待制定的标准有：</a:t>
            </a:r>
            <a:endParaRPr sz="1200">
              <a:latin typeface="宋体"/>
              <a:cs typeface="宋体"/>
            </a:endParaRPr>
          </a:p>
          <a:p>
            <a:pPr algn="ctr">
              <a:lnSpc>
                <a:spcPct val="100000"/>
              </a:lnSpc>
              <a:spcBef>
                <a:spcPts val="1025"/>
              </a:spcBef>
            </a:pPr>
            <a:r>
              <a:rPr dirty="0" sz="1000" spc="-10" b="1">
                <a:latin typeface="黑体"/>
                <a:cs typeface="黑体"/>
              </a:rPr>
              <a:t>表</a:t>
            </a:r>
            <a:r>
              <a:rPr dirty="0" sz="1000" spc="-260" b="1">
                <a:latin typeface="黑体"/>
                <a:cs typeface="黑体"/>
              </a:rPr>
              <a:t> </a:t>
            </a:r>
            <a:r>
              <a:rPr dirty="0" sz="1000" spc="-5" b="0">
                <a:latin typeface="等线 Light"/>
                <a:cs typeface="等线 Light"/>
              </a:rPr>
              <a:t>1</a:t>
            </a:r>
            <a:r>
              <a:rPr dirty="0" sz="1000" spc="55" b="0">
                <a:latin typeface="等线 Light"/>
                <a:cs typeface="等线 Light"/>
              </a:rPr>
              <a:t> </a:t>
            </a:r>
            <a:r>
              <a:rPr dirty="0" sz="1000" spc="-5" b="1">
                <a:latin typeface="黑体"/>
                <a:cs typeface="黑体"/>
              </a:rPr>
              <a:t>总</a:t>
            </a:r>
            <a:r>
              <a:rPr dirty="0" sz="1000" spc="-10" b="1">
                <a:latin typeface="黑体"/>
                <a:cs typeface="黑体"/>
              </a:rPr>
              <a:t>体</a:t>
            </a:r>
            <a:r>
              <a:rPr dirty="0" sz="1000" spc="-5" b="1">
                <a:latin typeface="黑体"/>
                <a:cs typeface="黑体"/>
              </a:rPr>
              <a:t>标</a:t>
            </a:r>
            <a:r>
              <a:rPr dirty="0" sz="1000" spc="-10" b="1">
                <a:latin typeface="黑体"/>
                <a:cs typeface="黑体"/>
              </a:rPr>
              <a:t>准</a:t>
            </a:r>
            <a:endParaRPr sz="1000">
              <a:latin typeface="黑体"/>
              <a:cs typeface="黑体"/>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56</a:t>
            </a:r>
          </a:p>
        </p:txBody>
      </p:sp>
      <p:graphicFrame>
        <p:nvGraphicFramePr>
          <p:cNvPr id="5" name="object 5"/>
          <p:cNvGraphicFramePr>
            <a:graphicFrameLocks noGrp="1"/>
          </p:cNvGraphicFramePr>
          <p:nvPr/>
        </p:nvGraphicFramePr>
        <p:xfrm>
          <a:off x="1136903" y="4381500"/>
          <a:ext cx="5361305" cy="5257800"/>
        </p:xfrm>
        <a:graphic>
          <a:graphicData uri="http://schemas.openxmlformats.org/drawingml/2006/table">
            <a:tbl>
              <a:tblPr firstRow="1" bandRow="1">
                <a:tableStyleId>{2D5ABB26-0587-4C30-8999-92F81FD0307C}</a:tableStyleId>
              </a:tblPr>
              <a:tblGrid>
                <a:gridCol w="511809"/>
                <a:gridCol w="1737360"/>
                <a:gridCol w="1964689"/>
                <a:gridCol w="572770"/>
                <a:gridCol w="556260"/>
              </a:tblGrid>
              <a:tr h="403225">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700">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类</a:t>
                      </a:r>
                      <a:r>
                        <a:rPr dirty="0" sz="1050" spc="-5">
                          <a:latin typeface="宋体"/>
                          <a:cs typeface="宋体"/>
                        </a:rPr>
                        <a:t>别</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50"/>
                        </a:spcBef>
                      </a:pPr>
                      <a:endParaRPr sz="1450">
                        <a:latin typeface="Times New Roman"/>
                        <a:cs typeface="Times New Roman"/>
                      </a:endParaRPr>
                    </a:p>
                    <a:p>
                      <a:pPr algn="ctr" marL="11430">
                        <a:lnSpc>
                          <a:spcPct val="100000"/>
                        </a:lnSpc>
                      </a:pPr>
                      <a:r>
                        <a:rPr dirty="0" sz="1050">
                          <a:latin typeface="宋体"/>
                          <a:cs typeface="宋体"/>
                        </a:rPr>
                        <a:t>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3335">
                        <a:lnSpc>
                          <a:spcPct val="100000"/>
                        </a:lnSpc>
                      </a:pPr>
                      <a:r>
                        <a:rPr dirty="0" sz="1050" spc="-5">
                          <a:latin typeface="宋体"/>
                          <a:cs typeface="宋体"/>
                        </a:rPr>
                        <a:t>GB/T</a:t>
                      </a:r>
                      <a:r>
                        <a:rPr dirty="0" sz="1050" spc="-10">
                          <a:latin typeface="宋体"/>
                          <a:cs typeface="宋体"/>
                        </a:rPr>
                        <a:t> </a:t>
                      </a:r>
                      <a:r>
                        <a:rPr dirty="0" sz="1050" spc="-5">
                          <a:latin typeface="宋体"/>
                          <a:cs typeface="宋体"/>
                        </a:rPr>
                        <a:t>5271.1-2000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信</a:t>
                      </a:r>
                      <a:r>
                        <a:rPr dirty="0" sz="1050">
                          <a:latin typeface="宋体"/>
                          <a:cs typeface="宋体"/>
                        </a:rPr>
                        <a:t>息</a:t>
                      </a:r>
                      <a:r>
                        <a:rPr dirty="0" sz="1050" spc="-10">
                          <a:latin typeface="宋体"/>
                          <a:cs typeface="宋体"/>
                        </a:rPr>
                        <a:t>技</a:t>
                      </a:r>
                      <a:r>
                        <a:rPr dirty="0" sz="1050" spc="-5">
                          <a:latin typeface="宋体"/>
                          <a:cs typeface="宋体"/>
                        </a:rPr>
                        <a:t>术</a:t>
                      </a:r>
                      <a:r>
                        <a:rPr dirty="0" sz="1050" spc="-10">
                          <a:latin typeface="宋体"/>
                          <a:cs typeface="宋体"/>
                        </a:rPr>
                        <a:t> 词</a:t>
                      </a:r>
                      <a:r>
                        <a:rPr dirty="0" sz="1050" spc="-5">
                          <a:latin typeface="宋体"/>
                          <a:cs typeface="宋体"/>
                        </a:rPr>
                        <a:t>汇</a:t>
                      </a:r>
                      <a:r>
                        <a:rPr dirty="0" sz="1050" spc="-20">
                          <a:latin typeface="宋体"/>
                          <a:cs typeface="宋体"/>
                        </a:rPr>
                        <a:t> </a:t>
                      </a:r>
                      <a:r>
                        <a:rPr dirty="0" sz="1050" spc="-5">
                          <a:latin typeface="宋体"/>
                          <a:cs typeface="宋体"/>
                        </a:rPr>
                        <a:t>第</a:t>
                      </a:r>
                      <a:r>
                        <a:rPr dirty="0" sz="1050" spc="-260">
                          <a:latin typeface="宋体"/>
                          <a:cs typeface="宋体"/>
                        </a:rPr>
                        <a:t> </a:t>
                      </a:r>
                      <a:r>
                        <a:rPr dirty="0" sz="1050" spc="-5">
                          <a:latin typeface="宋体"/>
                          <a:cs typeface="宋体"/>
                        </a:rPr>
                        <a:t>1</a:t>
                      </a:r>
                      <a:r>
                        <a:rPr dirty="0" sz="1050" spc="-280">
                          <a:latin typeface="宋体"/>
                          <a:cs typeface="宋体"/>
                        </a:rPr>
                        <a:t> </a:t>
                      </a:r>
                      <a:r>
                        <a:rPr dirty="0" sz="1050" spc="-10">
                          <a:latin typeface="宋体"/>
                          <a:cs typeface="宋体"/>
                        </a:rPr>
                        <a:t>部</a:t>
                      </a:r>
                      <a:r>
                        <a:rPr dirty="0" sz="1050">
                          <a:latin typeface="宋体"/>
                          <a:cs typeface="宋体"/>
                        </a:rPr>
                        <a:t>分</a:t>
                      </a:r>
                      <a:r>
                        <a:rPr dirty="0" sz="1050" spc="-5">
                          <a:latin typeface="宋体"/>
                          <a:cs typeface="宋体"/>
                        </a:rPr>
                        <a:t>:</a:t>
                      </a:r>
                      <a:r>
                        <a:rPr dirty="0" sz="1050" spc="-10">
                          <a:latin typeface="宋体"/>
                          <a:cs typeface="宋体"/>
                        </a:rPr>
                        <a:t>基</a:t>
                      </a:r>
                      <a:r>
                        <a:rPr dirty="0" sz="1050" spc="-5">
                          <a:latin typeface="宋体"/>
                          <a:cs typeface="宋体"/>
                        </a:rPr>
                        <a:t>本</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术</a:t>
                      </a:r>
                      <a:r>
                        <a:rPr dirty="0" sz="1050" spc="-5">
                          <a:latin typeface="宋体"/>
                          <a:cs typeface="宋体"/>
                        </a:rPr>
                        <a:t>语</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a:latin typeface="宋体"/>
                          <a:cs typeface="宋体"/>
                        </a:rPr>
                        <a:t>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16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25069-2010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spcBef>
                          <a:spcPts val="5"/>
                        </a:spcBef>
                      </a:pPr>
                      <a:r>
                        <a:rPr dirty="0" sz="1050" spc="-10">
                          <a:latin typeface="宋体"/>
                          <a:cs typeface="宋体"/>
                        </a:rPr>
                        <a:t>信</a:t>
                      </a:r>
                      <a:r>
                        <a:rPr dirty="0" sz="1050">
                          <a:latin typeface="宋体"/>
                          <a:cs typeface="宋体"/>
                        </a:rPr>
                        <a:t>息</a:t>
                      </a:r>
                      <a:r>
                        <a:rPr dirty="0" sz="1050" spc="-10">
                          <a:latin typeface="宋体"/>
                          <a:cs typeface="宋体"/>
                        </a:rPr>
                        <a:t>安</a:t>
                      </a:r>
                      <a:r>
                        <a:rPr dirty="0" sz="1050">
                          <a:latin typeface="宋体"/>
                          <a:cs typeface="宋体"/>
                        </a:rPr>
                        <a:t>全</a:t>
                      </a:r>
                      <a:r>
                        <a:rPr dirty="0" sz="1050" spc="-10">
                          <a:latin typeface="宋体"/>
                          <a:cs typeface="宋体"/>
                        </a:rPr>
                        <a:t>技</a:t>
                      </a:r>
                      <a:r>
                        <a:rPr dirty="0" sz="1050">
                          <a:latin typeface="宋体"/>
                          <a:cs typeface="宋体"/>
                        </a:rPr>
                        <a:t>术</a:t>
                      </a:r>
                      <a:r>
                        <a:rPr dirty="0" sz="1050" spc="-10">
                          <a:latin typeface="宋体"/>
                          <a:cs typeface="宋体"/>
                        </a:rPr>
                        <a:t>术</a:t>
                      </a:r>
                      <a:r>
                        <a:rPr dirty="0" sz="1050" spc="-5">
                          <a:latin typeface="宋体"/>
                          <a:cs typeface="宋体"/>
                        </a:rPr>
                        <a:t>语</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1430">
                        <a:lnSpc>
                          <a:spcPct val="100000"/>
                        </a:lnSpc>
                      </a:pPr>
                      <a:r>
                        <a:rPr dirty="0" sz="1050">
                          <a:latin typeface="宋体"/>
                          <a:cs typeface="宋体"/>
                        </a:rPr>
                        <a:t>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29262-2012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545"/>
                        </a:spcBef>
                      </a:pPr>
                      <a:r>
                        <a:rPr dirty="0" sz="1050" spc="-10">
                          <a:latin typeface="宋体"/>
                          <a:cs typeface="宋体"/>
                        </a:rPr>
                        <a:t>信</a:t>
                      </a:r>
                      <a:r>
                        <a:rPr dirty="0" sz="1050">
                          <a:latin typeface="宋体"/>
                          <a:cs typeface="宋体"/>
                        </a:rPr>
                        <a:t>息</a:t>
                      </a:r>
                      <a:r>
                        <a:rPr dirty="0" sz="1050" spc="-10">
                          <a:latin typeface="宋体"/>
                          <a:cs typeface="宋体"/>
                        </a:rPr>
                        <a:t>技</a:t>
                      </a:r>
                      <a:r>
                        <a:rPr dirty="0" sz="1050">
                          <a:latin typeface="宋体"/>
                          <a:cs typeface="宋体"/>
                        </a:rPr>
                        <a:t>术</a:t>
                      </a:r>
                      <a:r>
                        <a:rPr dirty="0" sz="1050" spc="-10">
                          <a:latin typeface="宋体"/>
                          <a:cs typeface="宋体"/>
                        </a:rPr>
                        <a:t>面</a:t>
                      </a:r>
                      <a:r>
                        <a:rPr dirty="0" sz="1050">
                          <a:latin typeface="宋体"/>
                          <a:cs typeface="宋体"/>
                        </a:rPr>
                        <a:t>向</a:t>
                      </a:r>
                      <a:r>
                        <a:rPr dirty="0" sz="1050" spc="-10">
                          <a:latin typeface="宋体"/>
                          <a:cs typeface="宋体"/>
                        </a:rPr>
                        <a:t>服</a:t>
                      </a:r>
                      <a:r>
                        <a:rPr dirty="0" sz="1050">
                          <a:latin typeface="宋体"/>
                          <a:cs typeface="宋体"/>
                        </a:rPr>
                        <a:t>务</a:t>
                      </a:r>
                      <a:r>
                        <a:rPr dirty="0" sz="1050" spc="-10">
                          <a:latin typeface="宋体"/>
                          <a:cs typeface="宋体"/>
                        </a:rPr>
                        <a:t>的</a:t>
                      </a:r>
                      <a:r>
                        <a:rPr dirty="0" sz="1050">
                          <a:latin typeface="宋体"/>
                          <a:cs typeface="宋体"/>
                        </a:rPr>
                        <a:t>体</a:t>
                      </a:r>
                      <a:r>
                        <a:rPr dirty="0" sz="1050" spc="-10">
                          <a:latin typeface="宋体"/>
                          <a:cs typeface="宋体"/>
                        </a:rPr>
                        <a:t>系</a:t>
                      </a:r>
                      <a:r>
                        <a:rPr dirty="0" sz="1050">
                          <a:latin typeface="宋体"/>
                          <a:cs typeface="宋体"/>
                        </a:rPr>
                        <a:t>结</a:t>
                      </a:r>
                      <a:r>
                        <a:rPr dirty="0" sz="1050" spc="-5">
                          <a:latin typeface="宋体"/>
                          <a:cs typeface="宋体"/>
                        </a:rPr>
                        <a:t>构</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（SOA）</a:t>
                      </a:r>
                      <a:r>
                        <a:rPr dirty="0" sz="1050">
                          <a:latin typeface="宋体"/>
                          <a:cs typeface="宋体"/>
                        </a:rPr>
                        <a:t>术</a:t>
                      </a:r>
                      <a:r>
                        <a:rPr dirty="0" sz="1050" spc="-5">
                          <a:latin typeface="宋体"/>
                          <a:cs typeface="宋体"/>
                        </a:rPr>
                        <a:t>语</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a:latin typeface="宋体"/>
                          <a:cs typeface="宋体"/>
                        </a:rPr>
                        <a:t>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5">
                          <a:latin typeface="宋体"/>
                          <a:cs typeface="宋体"/>
                        </a:rPr>
                        <a:t>GB/T</a:t>
                      </a:r>
                      <a:r>
                        <a:rPr dirty="0" sz="1050" spc="-10">
                          <a:latin typeface="宋体"/>
                          <a:cs typeface="宋体"/>
                        </a:rPr>
                        <a:t> </a:t>
                      </a:r>
                      <a:r>
                        <a:rPr dirty="0" sz="1050" spc="-5">
                          <a:latin typeface="宋体"/>
                          <a:cs typeface="宋体"/>
                        </a:rPr>
                        <a:t>50083-97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spc="-10">
                          <a:latin typeface="宋体"/>
                          <a:cs typeface="宋体"/>
                        </a:rPr>
                        <a:t>建</a:t>
                      </a:r>
                      <a:r>
                        <a:rPr dirty="0" sz="1050">
                          <a:latin typeface="宋体"/>
                          <a:cs typeface="宋体"/>
                        </a:rPr>
                        <a:t>筑</a:t>
                      </a:r>
                      <a:r>
                        <a:rPr dirty="0" sz="1050" spc="-10">
                          <a:latin typeface="宋体"/>
                          <a:cs typeface="宋体"/>
                        </a:rPr>
                        <a:t>结</a:t>
                      </a:r>
                      <a:r>
                        <a:rPr dirty="0" sz="1050">
                          <a:latin typeface="宋体"/>
                          <a:cs typeface="宋体"/>
                        </a:rPr>
                        <a:t>构</a:t>
                      </a:r>
                      <a:r>
                        <a:rPr dirty="0" sz="1050" spc="-10">
                          <a:latin typeface="宋体"/>
                          <a:cs typeface="宋体"/>
                        </a:rPr>
                        <a:t>设</a:t>
                      </a:r>
                      <a:r>
                        <a:rPr dirty="0" sz="1050">
                          <a:latin typeface="宋体"/>
                          <a:cs typeface="宋体"/>
                        </a:rPr>
                        <a:t>计</a:t>
                      </a:r>
                      <a:r>
                        <a:rPr dirty="0" sz="1050" spc="-10">
                          <a:latin typeface="宋体"/>
                          <a:cs typeface="宋体"/>
                        </a:rPr>
                        <a:t>术</a:t>
                      </a:r>
                      <a:r>
                        <a:rPr dirty="0" sz="1050">
                          <a:latin typeface="宋体"/>
                          <a:cs typeface="宋体"/>
                        </a:rPr>
                        <a:t>语</a:t>
                      </a:r>
                      <a:r>
                        <a:rPr dirty="0" sz="1050" spc="-10">
                          <a:latin typeface="宋体"/>
                          <a:cs typeface="宋体"/>
                        </a:rPr>
                        <a:t>和</a:t>
                      </a:r>
                      <a:r>
                        <a:rPr dirty="0" sz="1050">
                          <a:latin typeface="宋体"/>
                          <a:cs typeface="宋体"/>
                        </a:rPr>
                        <a:t>符</a:t>
                      </a:r>
                      <a:r>
                        <a:rPr dirty="0" sz="1050" spc="-10">
                          <a:latin typeface="宋体"/>
                          <a:cs typeface="宋体"/>
                        </a:rPr>
                        <a:t>号</a:t>
                      </a:r>
                      <a:r>
                        <a:rPr dirty="0" sz="1050">
                          <a:latin typeface="宋体"/>
                          <a:cs typeface="宋体"/>
                        </a:rPr>
                        <a:t>标</a:t>
                      </a:r>
                      <a:r>
                        <a:rPr dirty="0" sz="1050" spc="-5">
                          <a:latin typeface="宋体"/>
                          <a:cs typeface="宋体"/>
                        </a:rPr>
                        <a:t>准</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1430">
                        <a:lnSpc>
                          <a:spcPct val="100000"/>
                        </a:lnSpc>
                      </a:pPr>
                      <a:r>
                        <a:rPr dirty="0" sz="1050">
                          <a:latin typeface="宋体"/>
                          <a:cs typeface="宋体"/>
                        </a:rPr>
                        <a:t>5</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16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50314-2015</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pPr>
                      <a:r>
                        <a:rPr dirty="0" sz="1050" spc="-10">
                          <a:latin typeface="宋体"/>
                          <a:cs typeface="宋体"/>
                        </a:rPr>
                        <a:t>智</a:t>
                      </a:r>
                      <a:r>
                        <a:rPr dirty="0" sz="1050">
                          <a:latin typeface="宋体"/>
                          <a:cs typeface="宋体"/>
                        </a:rPr>
                        <a:t>能</a:t>
                      </a:r>
                      <a:r>
                        <a:rPr dirty="0" sz="1050" spc="-10">
                          <a:latin typeface="宋体"/>
                          <a:cs typeface="宋体"/>
                        </a:rPr>
                        <a:t>建</a:t>
                      </a:r>
                      <a:r>
                        <a:rPr dirty="0" sz="1050">
                          <a:latin typeface="宋体"/>
                          <a:cs typeface="宋体"/>
                        </a:rPr>
                        <a:t>筑</a:t>
                      </a:r>
                      <a:r>
                        <a:rPr dirty="0" sz="1050" spc="-10">
                          <a:latin typeface="宋体"/>
                          <a:cs typeface="宋体"/>
                        </a:rPr>
                        <a:t>设</a:t>
                      </a:r>
                      <a:r>
                        <a:rPr dirty="0" sz="1050">
                          <a:latin typeface="宋体"/>
                          <a:cs typeface="宋体"/>
                        </a:rPr>
                        <a:t>计</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a:latin typeface="宋体"/>
                          <a:cs typeface="宋体"/>
                        </a:rPr>
                        <a:t>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50504-2009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设</a:t>
                      </a:r>
                      <a:r>
                        <a:rPr dirty="0" sz="1050">
                          <a:latin typeface="宋体"/>
                          <a:cs typeface="宋体"/>
                        </a:rPr>
                        <a:t>计</a:t>
                      </a:r>
                      <a:r>
                        <a:rPr dirty="0" sz="1050" spc="-10">
                          <a:latin typeface="宋体"/>
                          <a:cs typeface="宋体"/>
                        </a:rPr>
                        <a:t>术</a:t>
                      </a:r>
                      <a:r>
                        <a:rPr dirty="0" sz="1050">
                          <a:latin typeface="宋体"/>
                          <a:cs typeface="宋体"/>
                        </a:rPr>
                        <a:t>语</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a:latin typeface="宋体"/>
                          <a:cs typeface="宋体"/>
                        </a:rPr>
                        <a:t>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16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50606-2010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智</a:t>
                      </a:r>
                      <a:r>
                        <a:rPr dirty="0" sz="1050">
                          <a:latin typeface="宋体"/>
                          <a:cs typeface="宋体"/>
                        </a:rPr>
                        <a:t>能</a:t>
                      </a:r>
                      <a:r>
                        <a:rPr dirty="0" sz="1050" spc="-10">
                          <a:latin typeface="宋体"/>
                          <a:cs typeface="宋体"/>
                        </a:rPr>
                        <a:t>建</a:t>
                      </a:r>
                      <a:r>
                        <a:rPr dirty="0" sz="1050">
                          <a:latin typeface="宋体"/>
                          <a:cs typeface="宋体"/>
                        </a:rPr>
                        <a:t>筑</a:t>
                      </a:r>
                      <a:r>
                        <a:rPr dirty="0" sz="1050" spc="-10">
                          <a:latin typeface="宋体"/>
                          <a:cs typeface="宋体"/>
                        </a:rPr>
                        <a:t>工</a:t>
                      </a:r>
                      <a:r>
                        <a:rPr dirty="0" sz="1050">
                          <a:latin typeface="宋体"/>
                          <a:cs typeface="宋体"/>
                        </a:rPr>
                        <a:t>程</a:t>
                      </a:r>
                      <a:r>
                        <a:rPr dirty="0" sz="1050" spc="-10">
                          <a:latin typeface="宋体"/>
                          <a:cs typeface="宋体"/>
                        </a:rPr>
                        <a:t>施</a:t>
                      </a:r>
                      <a:r>
                        <a:rPr dirty="0" sz="1050">
                          <a:latin typeface="宋体"/>
                          <a:cs typeface="宋体"/>
                        </a:rPr>
                        <a:t>工</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89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a:latin typeface="宋体"/>
                          <a:cs typeface="宋体"/>
                        </a:rPr>
                        <a:t>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5">
                          <a:latin typeface="宋体"/>
                          <a:cs typeface="宋体"/>
                        </a:rPr>
                        <a:t>CJJ/T 55-2011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供</a:t>
                      </a:r>
                      <a:r>
                        <a:rPr dirty="0" sz="1050">
                          <a:latin typeface="宋体"/>
                          <a:cs typeface="宋体"/>
                        </a:rPr>
                        <a:t>热</a:t>
                      </a:r>
                      <a:r>
                        <a:rPr dirty="0" sz="1050" spc="-10">
                          <a:latin typeface="宋体"/>
                          <a:cs typeface="宋体"/>
                        </a:rPr>
                        <a:t>术</a:t>
                      </a:r>
                      <a:r>
                        <a:rPr dirty="0" sz="1050">
                          <a:latin typeface="宋体"/>
                          <a:cs typeface="宋体"/>
                        </a:rPr>
                        <a:t>语</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a:latin typeface="宋体"/>
                          <a:cs typeface="宋体"/>
                        </a:rPr>
                        <a:t>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5">
                          <a:latin typeface="宋体"/>
                          <a:cs typeface="宋体"/>
                        </a:rPr>
                        <a:t>JGJ</a:t>
                      </a:r>
                      <a:r>
                        <a:rPr dirty="0" sz="1050" spc="-15">
                          <a:latin typeface="宋体"/>
                          <a:cs typeface="宋体"/>
                        </a:rPr>
                        <a:t> </a:t>
                      </a:r>
                      <a:r>
                        <a:rPr dirty="0" sz="1050" spc="-5">
                          <a:latin typeface="宋体"/>
                          <a:cs typeface="宋体"/>
                        </a:rPr>
                        <a:t>16-2008</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电</a:t>
                      </a:r>
                      <a:r>
                        <a:rPr dirty="0" sz="1050">
                          <a:latin typeface="宋体"/>
                          <a:cs typeface="宋体"/>
                        </a:rPr>
                        <a:t>气</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890">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5">
                          <a:latin typeface="宋体"/>
                          <a:cs typeface="宋体"/>
                        </a:rPr>
                        <a:t>10</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5">
                          <a:latin typeface="宋体"/>
                          <a:cs typeface="宋体"/>
                        </a:rPr>
                        <a:t>JGJ/T 30-2015</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10">
                          <a:latin typeface="宋体"/>
                          <a:cs typeface="宋体"/>
                        </a:rPr>
                        <a:t>房</a:t>
                      </a:r>
                      <a:r>
                        <a:rPr dirty="0" sz="1050">
                          <a:latin typeface="宋体"/>
                          <a:cs typeface="宋体"/>
                        </a:rPr>
                        <a:t>地</a:t>
                      </a:r>
                      <a:r>
                        <a:rPr dirty="0" sz="1050" spc="-10">
                          <a:latin typeface="宋体"/>
                          <a:cs typeface="宋体"/>
                        </a:rPr>
                        <a:t>产</a:t>
                      </a:r>
                      <a:r>
                        <a:rPr dirty="0" sz="1050">
                          <a:latin typeface="宋体"/>
                          <a:cs typeface="宋体"/>
                        </a:rPr>
                        <a:t>业</a:t>
                      </a:r>
                      <a:r>
                        <a:rPr dirty="0" sz="1050" spc="-10">
                          <a:latin typeface="宋体"/>
                          <a:cs typeface="宋体"/>
                        </a:rPr>
                        <a:t>基</a:t>
                      </a:r>
                      <a:r>
                        <a:rPr dirty="0" sz="1050">
                          <a:latin typeface="宋体"/>
                          <a:cs typeface="宋体"/>
                        </a:rPr>
                        <a:t>本</a:t>
                      </a:r>
                      <a:r>
                        <a:rPr dirty="0" sz="1050" spc="-10">
                          <a:latin typeface="宋体"/>
                          <a:cs typeface="宋体"/>
                        </a:rPr>
                        <a:t>术</a:t>
                      </a:r>
                      <a:r>
                        <a:rPr dirty="0" sz="1050">
                          <a:latin typeface="宋体"/>
                          <a:cs typeface="宋体"/>
                        </a:rPr>
                        <a:t>语</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1320">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spc="-5">
                          <a:latin typeface="宋体"/>
                          <a:cs typeface="宋体"/>
                        </a:rPr>
                        <a:t>11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3335">
                        <a:lnSpc>
                          <a:spcPct val="100000"/>
                        </a:lnSpc>
                        <a:spcBef>
                          <a:spcPts val="5"/>
                        </a:spcBef>
                      </a:pPr>
                      <a:r>
                        <a:rPr dirty="0" sz="1050" spc="-5">
                          <a:latin typeface="宋体"/>
                          <a:cs typeface="宋体"/>
                        </a:rPr>
                        <a:t>JGJ/T</a:t>
                      </a:r>
                      <a:r>
                        <a:rPr dirty="0" sz="1050" spc="-15">
                          <a:latin typeface="宋体"/>
                          <a:cs typeface="宋体"/>
                        </a:rPr>
                        <a:t> </a:t>
                      </a:r>
                      <a:r>
                        <a:rPr dirty="0" sz="1050" spc="-5">
                          <a:latin typeface="宋体"/>
                          <a:cs typeface="宋体"/>
                        </a:rPr>
                        <a:t>119-2008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spcBef>
                          <a:spcPts val="5"/>
                        </a:spcBef>
                      </a:pPr>
                      <a:r>
                        <a:rPr dirty="0" sz="1050" spc="-10">
                          <a:latin typeface="宋体"/>
                          <a:cs typeface="宋体"/>
                        </a:rPr>
                        <a:t>建</a:t>
                      </a:r>
                      <a:r>
                        <a:rPr dirty="0" sz="1050">
                          <a:latin typeface="宋体"/>
                          <a:cs typeface="宋体"/>
                        </a:rPr>
                        <a:t>筑</a:t>
                      </a:r>
                      <a:r>
                        <a:rPr dirty="0" sz="1050" spc="-10">
                          <a:latin typeface="宋体"/>
                          <a:cs typeface="宋体"/>
                        </a:rPr>
                        <a:t>照</a:t>
                      </a:r>
                      <a:r>
                        <a:rPr dirty="0" sz="1050">
                          <a:latin typeface="宋体"/>
                          <a:cs typeface="宋体"/>
                        </a:rPr>
                        <a:t>明</a:t>
                      </a:r>
                      <a:r>
                        <a:rPr dirty="0" sz="1050" spc="-10">
                          <a:latin typeface="宋体"/>
                          <a:cs typeface="宋体"/>
                        </a:rPr>
                        <a:t>术</a:t>
                      </a:r>
                      <a:r>
                        <a:rPr dirty="0" sz="1050">
                          <a:latin typeface="宋体"/>
                          <a:cs typeface="宋体"/>
                        </a:rPr>
                        <a:t>语</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136903" y="914400"/>
          <a:ext cx="5361305" cy="819150"/>
        </p:xfrm>
        <a:graphic>
          <a:graphicData uri="http://schemas.openxmlformats.org/drawingml/2006/table">
            <a:tbl>
              <a:tblPr firstRow="1" bandRow="1">
                <a:tableStyleId>{2D5ABB26-0587-4C30-8999-92F81FD0307C}</a:tableStyleId>
              </a:tblPr>
              <a:tblGrid>
                <a:gridCol w="511809"/>
                <a:gridCol w="1737360"/>
                <a:gridCol w="1964689"/>
                <a:gridCol w="572770"/>
                <a:gridCol w="556260"/>
              </a:tblGrid>
              <a:tr h="403225">
                <a:tc>
                  <a:txBody>
                    <a:bodyPr/>
                    <a:lstStyle/>
                    <a:p>
                      <a:pPr>
                        <a:lnSpc>
                          <a:spcPct val="100000"/>
                        </a:lnSpc>
                        <a:spcBef>
                          <a:spcPts val="45"/>
                        </a:spcBef>
                      </a:pPr>
                      <a:endParaRPr sz="750">
                        <a:latin typeface="Times New Roman"/>
                        <a:cs typeface="Times New Roman"/>
                      </a:endParaRPr>
                    </a:p>
                    <a:p>
                      <a:pPr marL="194945">
                        <a:lnSpc>
                          <a:spcPct val="100000"/>
                        </a:lnSpc>
                      </a:pPr>
                      <a:r>
                        <a:rPr dirty="0" sz="1050" spc="-5">
                          <a:latin typeface="宋体"/>
                          <a:cs typeface="宋体"/>
                        </a:rPr>
                        <a:t>12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473709">
                        <a:lnSpc>
                          <a:spcPct val="100000"/>
                        </a:lnSpc>
                      </a:pPr>
                      <a:r>
                        <a:rPr dirty="0" sz="1050" spc="-5">
                          <a:latin typeface="宋体"/>
                          <a:cs typeface="宋体"/>
                        </a:rPr>
                        <a:t>JGJ</a:t>
                      </a:r>
                      <a:r>
                        <a:rPr dirty="0" sz="1050" spc="-15">
                          <a:latin typeface="宋体"/>
                          <a:cs typeface="宋体"/>
                        </a:rPr>
                        <a:t> </a:t>
                      </a:r>
                      <a:r>
                        <a:rPr dirty="0" sz="1050" spc="-5">
                          <a:latin typeface="宋体"/>
                          <a:cs typeface="宋体"/>
                        </a:rPr>
                        <a:t>242-2011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住</a:t>
                      </a:r>
                      <a:r>
                        <a:rPr dirty="0" sz="1050">
                          <a:latin typeface="宋体"/>
                          <a:cs typeface="宋体"/>
                        </a:rPr>
                        <a:t>宅</a:t>
                      </a:r>
                      <a:r>
                        <a:rPr dirty="0" sz="1050" spc="-10">
                          <a:latin typeface="宋体"/>
                          <a:cs typeface="宋体"/>
                        </a:rPr>
                        <a:t>建</a:t>
                      </a:r>
                      <a:r>
                        <a:rPr dirty="0" sz="1050">
                          <a:latin typeface="宋体"/>
                          <a:cs typeface="宋体"/>
                        </a:rPr>
                        <a:t>筑</a:t>
                      </a:r>
                      <a:r>
                        <a:rPr dirty="0" sz="1050" spc="-10">
                          <a:latin typeface="宋体"/>
                          <a:cs typeface="宋体"/>
                        </a:rPr>
                        <a:t>电</a:t>
                      </a:r>
                      <a:r>
                        <a:rPr dirty="0" sz="1050">
                          <a:latin typeface="宋体"/>
                          <a:cs typeface="宋体"/>
                        </a:rPr>
                        <a:t>气</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5811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4945">
                        <a:lnSpc>
                          <a:spcPct val="100000"/>
                        </a:lnSpc>
                      </a:pPr>
                      <a:r>
                        <a:rPr dirty="0" sz="1050" spc="-5">
                          <a:latin typeface="宋体"/>
                          <a:cs typeface="宋体"/>
                        </a:rPr>
                        <a:t>13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智</a:t>
                      </a:r>
                      <a:r>
                        <a:rPr dirty="0" sz="1050">
                          <a:latin typeface="宋体"/>
                          <a:cs typeface="宋体"/>
                        </a:rPr>
                        <a:t>慧</a:t>
                      </a:r>
                      <a:r>
                        <a:rPr dirty="0" sz="1050" spc="-10">
                          <a:latin typeface="宋体"/>
                          <a:cs typeface="宋体"/>
                        </a:rPr>
                        <a:t>建</a:t>
                      </a:r>
                      <a:r>
                        <a:rPr dirty="0" sz="1050" spc="-5">
                          <a:latin typeface="宋体"/>
                          <a:cs typeface="宋体"/>
                        </a:rPr>
                        <a:t>筑 </a:t>
                      </a:r>
                      <a:r>
                        <a:rPr dirty="0" sz="1050" spc="-10">
                          <a:latin typeface="宋体"/>
                          <a:cs typeface="宋体"/>
                        </a:rPr>
                        <a:t>术</a:t>
                      </a:r>
                      <a:r>
                        <a:rPr dirty="0" sz="1050" spc="-5">
                          <a:latin typeface="宋体"/>
                          <a:cs typeface="宋体"/>
                        </a:rPr>
                        <a:t>语</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待</a:t>
                      </a:r>
                      <a:r>
                        <a:rPr dirty="0" sz="1050">
                          <a:latin typeface="宋体"/>
                          <a:cs typeface="宋体"/>
                        </a:rPr>
                        <a:t>制</a:t>
                      </a:r>
                      <a:r>
                        <a:rPr dirty="0" sz="1050" spc="-5">
                          <a:latin typeface="宋体"/>
                          <a:cs typeface="宋体"/>
                        </a:rPr>
                        <a:t>定</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400047" y="1821294"/>
            <a:ext cx="1173480" cy="208279"/>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libri"/>
                <a:cs typeface="Calibri"/>
              </a:rPr>
              <a:t>3.2.2</a:t>
            </a:r>
            <a:r>
              <a:rPr dirty="0" sz="1200" spc="254">
                <a:latin typeface="Calibri"/>
                <a:cs typeface="Calibri"/>
              </a:rPr>
              <a:t> </a:t>
            </a:r>
            <a:r>
              <a:rPr dirty="0" sz="1200">
                <a:latin typeface="黑体"/>
                <a:cs typeface="黑体"/>
              </a:rPr>
              <a:t>信息化应用</a:t>
            </a:r>
            <a:endParaRPr sz="1200">
              <a:latin typeface="黑体"/>
              <a:cs typeface="黑体"/>
            </a:endParaRPr>
          </a:p>
        </p:txBody>
      </p:sp>
      <p:sp>
        <p:nvSpPr>
          <p:cNvPr id="5" name="object 5"/>
          <p:cNvSpPr/>
          <p:nvPr/>
        </p:nvSpPr>
        <p:spPr>
          <a:xfrm>
            <a:off x="2232660" y="2177796"/>
            <a:ext cx="3095243" cy="1883663"/>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0300" y="4149979"/>
            <a:ext cx="5376545" cy="108585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信息化应用包括公共服务</a:t>
            </a:r>
            <a:r>
              <a:rPr dirty="0" sz="1200" spc="-360">
                <a:latin typeface="宋体"/>
                <a:cs typeface="宋体"/>
              </a:rPr>
              <a:t>、</a:t>
            </a:r>
            <a:r>
              <a:rPr dirty="0" sz="1200">
                <a:latin typeface="宋体"/>
                <a:cs typeface="宋体"/>
              </a:rPr>
              <a:t>智能卡应用</a:t>
            </a:r>
            <a:r>
              <a:rPr dirty="0" sz="1200" spc="-350">
                <a:latin typeface="宋体"/>
                <a:cs typeface="宋体"/>
              </a:rPr>
              <a:t>、</a:t>
            </a:r>
            <a:r>
              <a:rPr dirty="0" sz="1200">
                <a:latin typeface="宋体"/>
                <a:cs typeface="宋体"/>
              </a:rPr>
              <a:t>物业运营管</a:t>
            </a:r>
            <a:r>
              <a:rPr dirty="0" sz="1200" spc="-5">
                <a:latin typeface="宋体"/>
                <a:cs typeface="宋体"/>
              </a:rPr>
              <a:t>理</a:t>
            </a:r>
            <a:r>
              <a:rPr dirty="0" sz="1200" spc="-360">
                <a:latin typeface="宋体"/>
                <a:cs typeface="宋体"/>
              </a:rPr>
              <a:t>、</a:t>
            </a:r>
            <a:r>
              <a:rPr dirty="0" sz="1200">
                <a:latin typeface="宋体"/>
                <a:cs typeface="宋体"/>
              </a:rPr>
              <a:t>信息设施运营管</a:t>
            </a:r>
            <a:r>
              <a:rPr dirty="0" sz="1200" spc="-5">
                <a:latin typeface="宋体"/>
                <a:cs typeface="宋体"/>
              </a:rPr>
              <a:t>理</a:t>
            </a:r>
            <a:r>
              <a:rPr dirty="0" sz="1200">
                <a:latin typeface="宋体"/>
                <a:cs typeface="宋体"/>
              </a:rPr>
              <a:t>、</a:t>
            </a:r>
            <a:endParaRPr sz="1200">
              <a:latin typeface="宋体"/>
              <a:cs typeface="宋体"/>
            </a:endParaRPr>
          </a:p>
          <a:p>
            <a:pPr marL="12700" marR="79375">
              <a:lnSpc>
                <a:spcPct val="162500"/>
              </a:lnSpc>
            </a:pPr>
            <a:r>
              <a:rPr dirty="0" sz="1200" spc="0">
                <a:latin typeface="宋体"/>
                <a:cs typeface="宋体"/>
              </a:rPr>
              <a:t>信</a:t>
            </a:r>
            <a:r>
              <a:rPr dirty="0" sz="1200" spc="10">
                <a:latin typeface="宋体"/>
                <a:cs typeface="宋体"/>
              </a:rPr>
              <a:t>息</a:t>
            </a:r>
            <a:r>
              <a:rPr dirty="0" sz="1200" spc="0">
                <a:latin typeface="宋体"/>
                <a:cs typeface="宋体"/>
              </a:rPr>
              <a:t>安</a:t>
            </a:r>
            <a:r>
              <a:rPr dirty="0" sz="1200" spc="10">
                <a:latin typeface="宋体"/>
                <a:cs typeface="宋体"/>
              </a:rPr>
              <a:t>全</a:t>
            </a:r>
            <a:r>
              <a:rPr dirty="0" sz="1200" spc="0">
                <a:latin typeface="宋体"/>
                <a:cs typeface="宋体"/>
              </a:rPr>
              <a:t>管</a:t>
            </a:r>
            <a:r>
              <a:rPr dirty="0" sz="1200" spc="10">
                <a:latin typeface="宋体"/>
                <a:cs typeface="宋体"/>
              </a:rPr>
              <a:t>理</a:t>
            </a:r>
            <a:r>
              <a:rPr dirty="0" sz="1200" spc="0">
                <a:latin typeface="宋体"/>
                <a:cs typeface="宋体"/>
              </a:rPr>
              <a:t>、</a:t>
            </a:r>
            <a:r>
              <a:rPr dirty="0" sz="1200" spc="10">
                <a:latin typeface="宋体"/>
                <a:cs typeface="宋体"/>
              </a:rPr>
              <a:t>通</a:t>
            </a:r>
            <a:r>
              <a:rPr dirty="0" sz="1200" spc="0">
                <a:latin typeface="宋体"/>
                <a:cs typeface="宋体"/>
              </a:rPr>
              <a:t>用</a:t>
            </a:r>
            <a:r>
              <a:rPr dirty="0" sz="1200" spc="10">
                <a:latin typeface="宋体"/>
                <a:cs typeface="宋体"/>
              </a:rPr>
              <a:t>业</a:t>
            </a:r>
            <a:r>
              <a:rPr dirty="0" sz="1200" spc="0">
                <a:latin typeface="宋体"/>
                <a:cs typeface="宋体"/>
              </a:rPr>
              <a:t>务</a:t>
            </a:r>
            <a:r>
              <a:rPr dirty="0" sz="1200" spc="10">
                <a:latin typeface="宋体"/>
                <a:cs typeface="宋体"/>
              </a:rPr>
              <a:t>管</a:t>
            </a:r>
            <a:r>
              <a:rPr dirty="0" sz="1200" spc="0">
                <a:latin typeface="宋体"/>
                <a:cs typeface="宋体"/>
              </a:rPr>
              <a:t>理</a:t>
            </a:r>
            <a:r>
              <a:rPr dirty="0" sz="1200" spc="10">
                <a:latin typeface="宋体"/>
                <a:cs typeface="宋体"/>
              </a:rPr>
              <a:t>和</a:t>
            </a:r>
            <a:r>
              <a:rPr dirty="0" sz="1200" spc="0">
                <a:latin typeface="宋体"/>
                <a:cs typeface="宋体"/>
              </a:rPr>
              <a:t>专</a:t>
            </a:r>
            <a:r>
              <a:rPr dirty="0" sz="1200" spc="10">
                <a:latin typeface="宋体"/>
                <a:cs typeface="宋体"/>
              </a:rPr>
              <a:t>业</a:t>
            </a:r>
            <a:r>
              <a:rPr dirty="0" sz="1200" spc="0">
                <a:latin typeface="宋体"/>
                <a:cs typeface="宋体"/>
              </a:rPr>
              <a:t>业</a:t>
            </a:r>
            <a:r>
              <a:rPr dirty="0" sz="1200" spc="10">
                <a:latin typeface="宋体"/>
                <a:cs typeface="宋体"/>
              </a:rPr>
              <a:t>务</a:t>
            </a:r>
            <a:r>
              <a:rPr dirty="0" sz="1200" spc="0">
                <a:latin typeface="宋体"/>
                <a:cs typeface="宋体"/>
              </a:rPr>
              <a:t>管</a:t>
            </a:r>
            <a:r>
              <a:rPr dirty="0" sz="1200">
                <a:latin typeface="宋体"/>
                <a:cs typeface="宋体"/>
              </a:rPr>
              <a:t>理</a:t>
            </a:r>
            <a:r>
              <a:rPr dirty="0" sz="1200" spc="-254">
                <a:latin typeface="宋体"/>
                <a:cs typeface="宋体"/>
              </a:rPr>
              <a:t> </a:t>
            </a:r>
            <a:r>
              <a:rPr dirty="0" sz="1200">
                <a:latin typeface="Calibri"/>
                <a:cs typeface="Calibri"/>
              </a:rPr>
              <a:t>7</a:t>
            </a:r>
            <a:r>
              <a:rPr dirty="0" sz="1200" spc="60">
                <a:latin typeface="Calibri"/>
                <a:cs typeface="Calibri"/>
              </a:rPr>
              <a:t> </a:t>
            </a:r>
            <a:r>
              <a:rPr dirty="0" sz="1200" spc="0">
                <a:latin typeface="宋体"/>
                <a:cs typeface="宋体"/>
              </a:rPr>
              <a:t>个</a:t>
            </a:r>
            <a:r>
              <a:rPr dirty="0" sz="1200" spc="10">
                <a:latin typeface="宋体"/>
                <a:cs typeface="宋体"/>
              </a:rPr>
              <a:t>部</a:t>
            </a:r>
            <a:r>
              <a:rPr dirty="0" sz="1200" spc="0">
                <a:latin typeface="宋体"/>
                <a:cs typeface="宋体"/>
              </a:rPr>
              <a:t>分</a:t>
            </a:r>
            <a:r>
              <a:rPr dirty="0" sz="1200">
                <a:latin typeface="Calibri"/>
                <a:cs typeface="Calibri"/>
              </a:rPr>
              <a:t>[1]</a:t>
            </a:r>
            <a:r>
              <a:rPr dirty="0" sz="1200">
                <a:latin typeface="宋体"/>
                <a:cs typeface="宋体"/>
              </a:rPr>
              <a:t>，</a:t>
            </a:r>
            <a:r>
              <a:rPr dirty="0" sz="1200" spc="10">
                <a:latin typeface="宋体"/>
                <a:cs typeface="宋体"/>
              </a:rPr>
              <a:t>该</a:t>
            </a:r>
            <a:r>
              <a:rPr dirty="0" sz="1200" spc="0">
                <a:latin typeface="宋体"/>
                <a:cs typeface="宋体"/>
              </a:rPr>
              <a:t>领</a:t>
            </a:r>
            <a:r>
              <a:rPr dirty="0" sz="1200" spc="10">
                <a:latin typeface="宋体"/>
                <a:cs typeface="宋体"/>
              </a:rPr>
              <a:t>域</a:t>
            </a:r>
            <a:r>
              <a:rPr dirty="0" sz="1200" spc="0">
                <a:latin typeface="宋体"/>
                <a:cs typeface="宋体"/>
              </a:rPr>
              <a:t>已</a:t>
            </a:r>
            <a:r>
              <a:rPr dirty="0" sz="1200" spc="10">
                <a:latin typeface="宋体"/>
                <a:cs typeface="宋体"/>
              </a:rPr>
              <a:t>发</a:t>
            </a:r>
            <a:r>
              <a:rPr dirty="0" sz="1200" spc="0">
                <a:latin typeface="宋体"/>
                <a:cs typeface="宋体"/>
              </a:rPr>
              <a:t>布</a:t>
            </a:r>
            <a:r>
              <a:rPr dirty="0" sz="1200" spc="10">
                <a:latin typeface="宋体"/>
                <a:cs typeface="宋体"/>
              </a:rPr>
              <a:t>的</a:t>
            </a:r>
            <a:r>
              <a:rPr dirty="0" sz="1200">
                <a:latin typeface="宋体"/>
                <a:cs typeface="宋体"/>
              </a:rPr>
              <a:t>标 准有：</a:t>
            </a:r>
            <a:endParaRPr sz="1200">
              <a:latin typeface="宋体"/>
              <a:cs typeface="宋体"/>
            </a:endParaRPr>
          </a:p>
          <a:p>
            <a:pPr algn="ctr" marR="66675">
              <a:lnSpc>
                <a:spcPct val="100000"/>
              </a:lnSpc>
              <a:spcBef>
                <a:spcPts val="1025"/>
              </a:spcBef>
            </a:pPr>
            <a:r>
              <a:rPr dirty="0" sz="1000" spc="-10" b="1">
                <a:latin typeface="黑体"/>
                <a:cs typeface="黑体"/>
              </a:rPr>
              <a:t>表</a:t>
            </a:r>
            <a:r>
              <a:rPr dirty="0" sz="1000" spc="-260" b="1">
                <a:latin typeface="黑体"/>
                <a:cs typeface="黑体"/>
              </a:rPr>
              <a:t> </a:t>
            </a:r>
            <a:r>
              <a:rPr dirty="0" sz="1000" spc="-5" b="0">
                <a:latin typeface="等线 Light"/>
                <a:cs typeface="等线 Light"/>
              </a:rPr>
              <a:t>2</a:t>
            </a:r>
            <a:r>
              <a:rPr dirty="0" sz="1000" spc="55" b="0">
                <a:latin typeface="等线 Light"/>
                <a:cs typeface="等线 Light"/>
              </a:rPr>
              <a:t> </a:t>
            </a:r>
            <a:r>
              <a:rPr dirty="0" sz="1000" spc="-5" b="1">
                <a:latin typeface="黑体"/>
                <a:cs typeface="黑体"/>
              </a:rPr>
              <a:t>信</a:t>
            </a:r>
            <a:r>
              <a:rPr dirty="0" sz="1000" spc="-10" b="1">
                <a:latin typeface="黑体"/>
                <a:cs typeface="黑体"/>
              </a:rPr>
              <a:t>息</a:t>
            </a:r>
            <a:r>
              <a:rPr dirty="0" sz="1000" spc="-5" b="1">
                <a:latin typeface="黑体"/>
                <a:cs typeface="黑体"/>
              </a:rPr>
              <a:t>化应</a:t>
            </a:r>
            <a:r>
              <a:rPr dirty="0" sz="1000" spc="-10" b="1">
                <a:latin typeface="黑体"/>
                <a:cs typeface="黑体"/>
              </a:rPr>
              <a:t>用</a:t>
            </a:r>
            <a:r>
              <a:rPr dirty="0" sz="1000" spc="-5" b="1">
                <a:latin typeface="黑体"/>
                <a:cs typeface="黑体"/>
              </a:rPr>
              <a:t>标</a:t>
            </a:r>
            <a:r>
              <a:rPr dirty="0" sz="1000" spc="-10" b="1">
                <a:latin typeface="黑体"/>
                <a:cs typeface="黑体"/>
              </a:rPr>
              <a:t>准</a:t>
            </a:r>
            <a:endParaRPr sz="1000">
              <a:latin typeface="黑体"/>
              <a:cs typeface="黑体"/>
            </a:endParaRPr>
          </a:p>
        </p:txBody>
      </p:sp>
      <p:sp>
        <p:nvSpPr>
          <p:cNvPr id="8" name="object 8"/>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57</a:t>
            </a:r>
          </a:p>
        </p:txBody>
      </p:sp>
      <p:graphicFrame>
        <p:nvGraphicFramePr>
          <p:cNvPr id="7" name="object 7"/>
          <p:cNvGraphicFramePr>
            <a:graphicFrameLocks noGrp="1"/>
          </p:cNvGraphicFramePr>
          <p:nvPr/>
        </p:nvGraphicFramePr>
        <p:xfrm>
          <a:off x="1152144" y="5299710"/>
          <a:ext cx="5314315" cy="4022725"/>
        </p:xfrm>
        <a:graphic>
          <a:graphicData uri="http://schemas.openxmlformats.org/drawingml/2006/table">
            <a:tbl>
              <a:tblPr firstRow="1" bandRow="1">
                <a:tableStyleId>{2D5ABB26-0587-4C30-8999-92F81FD0307C}</a:tableStyleId>
              </a:tblPr>
              <a:tblGrid>
                <a:gridCol w="540385"/>
                <a:gridCol w="1424940"/>
                <a:gridCol w="2256154"/>
                <a:gridCol w="534035"/>
                <a:gridCol w="540385"/>
              </a:tblGrid>
              <a:tr h="527685">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r" marR="121920">
                        <a:lnSpc>
                          <a:spcPct val="100000"/>
                        </a:lnSpc>
                      </a:pPr>
                      <a:r>
                        <a:rPr dirty="0" sz="1050" spc="-5">
                          <a:latin typeface="宋体"/>
                          <a:cs typeface="宋体"/>
                        </a:rPr>
                        <a:t>类</a:t>
                      </a:r>
                      <a:r>
                        <a:rPr dirty="0" sz="1050">
                          <a:latin typeface="宋体"/>
                          <a:cs typeface="宋体"/>
                        </a:rPr>
                        <a:t>别</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952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a:latin typeface="宋体"/>
                          <a:cs typeface="宋体"/>
                        </a:rPr>
                        <a:t>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4943.1-2011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信</a:t>
                      </a:r>
                      <a:r>
                        <a:rPr dirty="0" sz="1050">
                          <a:latin typeface="宋体"/>
                          <a:cs typeface="宋体"/>
                        </a:rPr>
                        <a:t>息</a:t>
                      </a:r>
                      <a:r>
                        <a:rPr dirty="0" sz="1050" spc="-10">
                          <a:latin typeface="宋体"/>
                          <a:cs typeface="宋体"/>
                        </a:rPr>
                        <a:t>技</a:t>
                      </a:r>
                      <a:r>
                        <a:rPr dirty="0" sz="1050">
                          <a:latin typeface="宋体"/>
                          <a:cs typeface="宋体"/>
                        </a:rPr>
                        <a:t>术</a:t>
                      </a:r>
                      <a:r>
                        <a:rPr dirty="0" sz="1050" spc="-10">
                          <a:latin typeface="宋体"/>
                          <a:cs typeface="宋体"/>
                        </a:rPr>
                        <a:t>设</a:t>
                      </a:r>
                      <a:r>
                        <a:rPr dirty="0" sz="1050" spc="-5">
                          <a:latin typeface="宋体"/>
                          <a:cs typeface="宋体"/>
                        </a:rPr>
                        <a:t>备</a:t>
                      </a:r>
                      <a:r>
                        <a:rPr dirty="0" sz="1050" spc="-25">
                          <a:latin typeface="宋体"/>
                          <a:cs typeface="宋体"/>
                        </a:rPr>
                        <a:t> </a:t>
                      </a:r>
                      <a:r>
                        <a:rPr dirty="0" sz="1050" spc="-10">
                          <a:latin typeface="宋体"/>
                          <a:cs typeface="宋体"/>
                        </a:rPr>
                        <a:t>安</a:t>
                      </a:r>
                      <a:r>
                        <a:rPr dirty="0" sz="1050" spc="-5">
                          <a:latin typeface="宋体"/>
                          <a:cs typeface="宋体"/>
                        </a:rPr>
                        <a:t>全</a:t>
                      </a:r>
                      <a:r>
                        <a:rPr dirty="0" sz="1050" spc="-15">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1</a:t>
                      </a:r>
                      <a:r>
                        <a:rPr dirty="0" sz="1050" spc="-275">
                          <a:latin typeface="宋体"/>
                          <a:cs typeface="宋体"/>
                        </a:rPr>
                        <a:t> </a:t>
                      </a:r>
                      <a:r>
                        <a:rPr dirty="0" sz="1050" spc="-10">
                          <a:latin typeface="宋体"/>
                          <a:cs typeface="宋体"/>
                        </a:rPr>
                        <a:t>部</a:t>
                      </a:r>
                      <a:r>
                        <a:rPr dirty="0" sz="1050">
                          <a:latin typeface="宋体"/>
                          <a:cs typeface="宋体"/>
                        </a:rPr>
                        <a:t>分</a:t>
                      </a:r>
                      <a:r>
                        <a:rPr dirty="0" sz="1050" spc="-114">
                          <a:latin typeface="宋体"/>
                          <a:cs typeface="宋体"/>
                        </a:rPr>
                        <a:t>：</a:t>
                      </a:r>
                      <a:r>
                        <a:rPr dirty="0" sz="1050" spc="-10">
                          <a:latin typeface="宋体"/>
                          <a:cs typeface="宋体"/>
                        </a:rPr>
                        <a:t>通</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0"/>
                        </a:spcBef>
                      </a:pPr>
                      <a:endParaRPr sz="1200">
                        <a:latin typeface="Times New Roman"/>
                        <a:cs typeface="Times New Roman"/>
                      </a:endParaRPr>
                    </a:p>
                    <a:p>
                      <a:pPr algn="ctr" marL="10160">
                        <a:lnSpc>
                          <a:spcPct val="100000"/>
                        </a:lnSpc>
                      </a:pPr>
                      <a:r>
                        <a:rPr dirty="0" sz="1050">
                          <a:latin typeface="宋体"/>
                          <a:cs typeface="宋体"/>
                        </a:rPr>
                        <a:t>2</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14394-2008</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计</a:t>
                      </a:r>
                      <a:r>
                        <a:rPr dirty="0" sz="1050">
                          <a:latin typeface="宋体"/>
                          <a:cs typeface="宋体"/>
                        </a:rPr>
                        <a:t>算</a:t>
                      </a:r>
                      <a:r>
                        <a:rPr dirty="0" sz="1050" spc="-10">
                          <a:latin typeface="宋体"/>
                          <a:cs typeface="宋体"/>
                        </a:rPr>
                        <a:t>机</a:t>
                      </a:r>
                      <a:r>
                        <a:rPr dirty="0" sz="1050">
                          <a:latin typeface="宋体"/>
                          <a:cs typeface="宋体"/>
                        </a:rPr>
                        <a:t>软</a:t>
                      </a:r>
                      <a:r>
                        <a:rPr dirty="0" sz="1050" spc="-10">
                          <a:latin typeface="宋体"/>
                          <a:cs typeface="宋体"/>
                        </a:rPr>
                        <a:t>件</a:t>
                      </a:r>
                      <a:r>
                        <a:rPr dirty="0" sz="1050">
                          <a:latin typeface="宋体"/>
                          <a:cs typeface="宋体"/>
                        </a:rPr>
                        <a:t>可</a:t>
                      </a:r>
                      <a:r>
                        <a:rPr dirty="0" sz="1050" spc="-10">
                          <a:latin typeface="宋体"/>
                          <a:cs typeface="宋体"/>
                        </a:rPr>
                        <a:t>靠</a:t>
                      </a:r>
                      <a:r>
                        <a:rPr dirty="0" sz="1050">
                          <a:latin typeface="宋体"/>
                          <a:cs typeface="宋体"/>
                        </a:rPr>
                        <a:t>性</a:t>
                      </a:r>
                      <a:r>
                        <a:rPr dirty="0" sz="1050" spc="-10">
                          <a:latin typeface="宋体"/>
                          <a:cs typeface="宋体"/>
                        </a:rPr>
                        <a:t>和</a:t>
                      </a:r>
                      <a:r>
                        <a:rPr dirty="0" sz="1050">
                          <a:latin typeface="宋体"/>
                          <a:cs typeface="宋体"/>
                        </a:rPr>
                        <a:t>可</a:t>
                      </a:r>
                      <a:r>
                        <a:rPr dirty="0" sz="1050" spc="-10">
                          <a:latin typeface="宋体"/>
                          <a:cs typeface="宋体"/>
                        </a:rPr>
                        <a:t>维</a:t>
                      </a:r>
                      <a:r>
                        <a:rPr dirty="0" sz="1050">
                          <a:latin typeface="宋体"/>
                          <a:cs typeface="宋体"/>
                        </a:rPr>
                        <a:t>护</a:t>
                      </a:r>
                      <a:r>
                        <a:rPr dirty="0" sz="1050" spc="-10">
                          <a:latin typeface="宋体"/>
                          <a:cs typeface="宋体"/>
                        </a:rPr>
                        <a:t>性</a:t>
                      </a:r>
                      <a:r>
                        <a:rPr dirty="0" sz="1050">
                          <a:latin typeface="宋体"/>
                          <a:cs typeface="宋体"/>
                        </a:rPr>
                        <a:t>管</a:t>
                      </a:r>
                      <a:r>
                        <a:rPr dirty="0" sz="1050" spc="-5">
                          <a:latin typeface="宋体"/>
                          <a:cs typeface="宋体"/>
                        </a:rPr>
                        <a:t>理</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a:latin typeface="宋体"/>
                          <a:cs typeface="宋体"/>
                        </a:rPr>
                        <a:t>3</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0795">
                        <a:lnSpc>
                          <a:spcPct val="100000"/>
                        </a:lnSpc>
                      </a:pPr>
                      <a:r>
                        <a:rPr dirty="0" sz="1050" spc="-5">
                          <a:latin typeface="宋体"/>
                          <a:cs typeface="宋体"/>
                        </a:rPr>
                        <a:t>GB 17859-1999</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计</a:t>
                      </a:r>
                      <a:r>
                        <a:rPr dirty="0" sz="1050">
                          <a:latin typeface="宋体"/>
                          <a:cs typeface="宋体"/>
                        </a:rPr>
                        <a:t>算</a:t>
                      </a:r>
                      <a:r>
                        <a:rPr dirty="0" sz="1050" spc="-10">
                          <a:latin typeface="宋体"/>
                          <a:cs typeface="宋体"/>
                        </a:rPr>
                        <a:t>机</a:t>
                      </a:r>
                      <a:r>
                        <a:rPr dirty="0" sz="1050">
                          <a:latin typeface="宋体"/>
                          <a:cs typeface="宋体"/>
                        </a:rPr>
                        <a:t>信</a:t>
                      </a:r>
                      <a:r>
                        <a:rPr dirty="0" sz="1050" spc="-10">
                          <a:latin typeface="宋体"/>
                          <a:cs typeface="宋体"/>
                        </a:rPr>
                        <a:t>息</a:t>
                      </a:r>
                      <a:r>
                        <a:rPr dirty="0" sz="1050">
                          <a:latin typeface="宋体"/>
                          <a:cs typeface="宋体"/>
                        </a:rPr>
                        <a:t>系</a:t>
                      </a:r>
                      <a:r>
                        <a:rPr dirty="0" sz="1050" spc="-5">
                          <a:latin typeface="宋体"/>
                          <a:cs typeface="宋体"/>
                        </a:rPr>
                        <a:t>统</a:t>
                      </a:r>
                      <a:r>
                        <a:rPr dirty="0" sz="1050" spc="-30">
                          <a:latin typeface="宋体"/>
                          <a:cs typeface="宋体"/>
                        </a:rPr>
                        <a:t> </a:t>
                      </a:r>
                      <a:r>
                        <a:rPr dirty="0" sz="1050" spc="-10">
                          <a:latin typeface="宋体"/>
                          <a:cs typeface="宋体"/>
                        </a:rPr>
                        <a:t>安</a:t>
                      </a:r>
                      <a:r>
                        <a:rPr dirty="0" sz="1050">
                          <a:latin typeface="宋体"/>
                          <a:cs typeface="宋体"/>
                        </a:rPr>
                        <a:t>全</a:t>
                      </a:r>
                      <a:r>
                        <a:rPr dirty="0" sz="1050" spc="-10">
                          <a:latin typeface="宋体"/>
                          <a:cs typeface="宋体"/>
                        </a:rPr>
                        <a:t>保</a:t>
                      </a:r>
                      <a:r>
                        <a:rPr dirty="0" sz="1050">
                          <a:latin typeface="宋体"/>
                          <a:cs typeface="宋体"/>
                        </a:rPr>
                        <a:t>护</a:t>
                      </a:r>
                      <a:r>
                        <a:rPr dirty="0" sz="1050" spc="-10">
                          <a:latin typeface="宋体"/>
                          <a:cs typeface="宋体"/>
                        </a:rPr>
                        <a:t>等</a:t>
                      </a:r>
                      <a:r>
                        <a:rPr dirty="0" sz="1050">
                          <a:latin typeface="宋体"/>
                          <a:cs typeface="宋体"/>
                        </a:rPr>
                        <a:t>级</a:t>
                      </a:r>
                      <a:r>
                        <a:rPr dirty="0" sz="1050" spc="-10">
                          <a:latin typeface="宋体"/>
                          <a:cs typeface="宋体"/>
                        </a:rPr>
                        <a:t>划</a:t>
                      </a:r>
                      <a:r>
                        <a:rPr dirty="0" sz="1050" spc="-5">
                          <a:latin typeface="宋体"/>
                          <a:cs typeface="宋体"/>
                        </a:rPr>
                        <a:t>分</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准</a:t>
                      </a:r>
                      <a:r>
                        <a:rPr dirty="0" sz="1050" spc="-5">
                          <a:latin typeface="宋体"/>
                          <a:cs typeface="宋体"/>
                        </a:rPr>
                        <a:t>则</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5"/>
                        </a:spcBef>
                      </a:pPr>
                      <a:endParaRPr sz="1200">
                        <a:latin typeface="Times New Roman"/>
                        <a:cs typeface="Times New Roman"/>
                      </a:endParaRPr>
                    </a:p>
                    <a:p>
                      <a:pPr algn="ctr" marL="10160">
                        <a:lnSpc>
                          <a:spcPct val="100000"/>
                        </a:lnSpc>
                      </a:pPr>
                      <a:r>
                        <a:rPr dirty="0" sz="1050">
                          <a:latin typeface="宋体"/>
                          <a:cs typeface="宋体"/>
                        </a:rPr>
                        <a:t>4</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0795">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19716-2005</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9525">
                        <a:lnSpc>
                          <a:spcPct val="100000"/>
                        </a:lnSpc>
                      </a:pPr>
                      <a:r>
                        <a:rPr dirty="0" sz="1050" spc="-10">
                          <a:latin typeface="宋体"/>
                          <a:cs typeface="宋体"/>
                        </a:rPr>
                        <a:t>信</a:t>
                      </a:r>
                      <a:r>
                        <a:rPr dirty="0" sz="1050">
                          <a:latin typeface="宋体"/>
                          <a:cs typeface="宋体"/>
                        </a:rPr>
                        <a:t>息</a:t>
                      </a:r>
                      <a:r>
                        <a:rPr dirty="0" sz="1050" spc="-10">
                          <a:latin typeface="宋体"/>
                          <a:cs typeface="宋体"/>
                        </a:rPr>
                        <a:t>技</a:t>
                      </a:r>
                      <a:r>
                        <a:rPr dirty="0" sz="1050" spc="-5">
                          <a:latin typeface="宋体"/>
                          <a:cs typeface="宋体"/>
                        </a:rPr>
                        <a:t>术</a:t>
                      </a:r>
                      <a:r>
                        <a:rPr dirty="0" sz="1050" spc="-15">
                          <a:latin typeface="宋体"/>
                          <a:cs typeface="宋体"/>
                        </a:rPr>
                        <a:t> </a:t>
                      </a:r>
                      <a:r>
                        <a:rPr dirty="0" sz="1050" spc="-10">
                          <a:latin typeface="宋体"/>
                          <a:cs typeface="宋体"/>
                        </a:rPr>
                        <a:t>信</a:t>
                      </a:r>
                      <a:r>
                        <a:rPr dirty="0" sz="1050">
                          <a:latin typeface="宋体"/>
                          <a:cs typeface="宋体"/>
                        </a:rPr>
                        <a:t>息</a:t>
                      </a:r>
                      <a:r>
                        <a:rPr dirty="0" sz="1050" spc="-10">
                          <a:latin typeface="宋体"/>
                          <a:cs typeface="宋体"/>
                        </a:rPr>
                        <a:t>安</a:t>
                      </a:r>
                      <a:r>
                        <a:rPr dirty="0" sz="1050">
                          <a:latin typeface="宋体"/>
                          <a:cs typeface="宋体"/>
                        </a:rPr>
                        <a:t>全</a:t>
                      </a:r>
                      <a:r>
                        <a:rPr dirty="0" sz="1050" spc="-10">
                          <a:latin typeface="宋体"/>
                          <a:cs typeface="宋体"/>
                        </a:rPr>
                        <a:t>管</a:t>
                      </a:r>
                      <a:r>
                        <a:rPr dirty="0" sz="1050">
                          <a:latin typeface="宋体"/>
                          <a:cs typeface="宋体"/>
                        </a:rPr>
                        <a:t>理</a:t>
                      </a:r>
                      <a:r>
                        <a:rPr dirty="0" sz="1050" spc="-10">
                          <a:latin typeface="宋体"/>
                          <a:cs typeface="宋体"/>
                        </a:rPr>
                        <a:t>实</a:t>
                      </a:r>
                      <a:r>
                        <a:rPr dirty="0" sz="1050">
                          <a:latin typeface="宋体"/>
                          <a:cs typeface="宋体"/>
                        </a:rPr>
                        <a:t>用</a:t>
                      </a:r>
                      <a:r>
                        <a:rPr dirty="0" sz="1050" spc="-10">
                          <a:latin typeface="宋体"/>
                          <a:cs typeface="宋体"/>
                        </a:rPr>
                        <a:t>规</a:t>
                      </a:r>
                      <a:r>
                        <a:rPr dirty="0" sz="1050" spc="-5">
                          <a:latin typeface="宋体"/>
                          <a:cs typeface="宋体"/>
                        </a:rPr>
                        <a:t>则</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a:latin typeface="宋体"/>
                          <a:cs typeface="宋体"/>
                        </a:rPr>
                        <a:t>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20261-2006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50"/>
                        </a:spcBef>
                      </a:pPr>
                      <a:r>
                        <a:rPr dirty="0" sz="1050" spc="-10">
                          <a:latin typeface="宋体"/>
                          <a:cs typeface="宋体"/>
                        </a:rPr>
                        <a:t>信</a:t>
                      </a:r>
                      <a:r>
                        <a:rPr dirty="0" sz="1050">
                          <a:latin typeface="宋体"/>
                          <a:cs typeface="宋体"/>
                        </a:rPr>
                        <a:t>息</a:t>
                      </a:r>
                      <a:r>
                        <a:rPr dirty="0" sz="1050" spc="-10">
                          <a:latin typeface="宋体"/>
                          <a:cs typeface="宋体"/>
                        </a:rPr>
                        <a:t>技</a:t>
                      </a:r>
                      <a:r>
                        <a:rPr dirty="0" sz="1050" spc="-5">
                          <a:latin typeface="宋体"/>
                          <a:cs typeface="宋体"/>
                        </a:rPr>
                        <a:t>术</a:t>
                      </a:r>
                      <a:r>
                        <a:rPr dirty="0" sz="1050" spc="-15">
                          <a:latin typeface="宋体"/>
                          <a:cs typeface="宋体"/>
                        </a:rPr>
                        <a:t> </a:t>
                      </a:r>
                      <a:r>
                        <a:rPr dirty="0" sz="1050" spc="-10">
                          <a:latin typeface="宋体"/>
                          <a:cs typeface="宋体"/>
                        </a:rPr>
                        <a:t>系</a:t>
                      </a:r>
                      <a:r>
                        <a:rPr dirty="0" sz="1050">
                          <a:latin typeface="宋体"/>
                          <a:cs typeface="宋体"/>
                        </a:rPr>
                        <a:t>统</a:t>
                      </a:r>
                      <a:r>
                        <a:rPr dirty="0" sz="1050" spc="-10">
                          <a:latin typeface="宋体"/>
                          <a:cs typeface="宋体"/>
                        </a:rPr>
                        <a:t>安</a:t>
                      </a:r>
                      <a:r>
                        <a:rPr dirty="0" sz="1050">
                          <a:latin typeface="宋体"/>
                          <a:cs typeface="宋体"/>
                        </a:rPr>
                        <a:t>全</a:t>
                      </a:r>
                      <a:r>
                        <a:rPr dirty="0" sz="1050" spc="-10">
                          <a:latin typeface="宋体"/>
                          <a:cs typeface="宋体"/>
                        </a:rPr>
                        <a:t>工</a:t>
                      </a:r>
                      <a:r>
                        <a:rPr dirty="0" sz="1050" spc="-5">
                          <a:latin typeface="宋体"/>
                          <a:cs typeface="宋体"/>
                        </a:rPr>
                        <a:t>程</a:t>
                      </a:r>
                      <a:r>
                        <a:rPr dirty="0" sz="1050" spc="-15">
                          <a:latin typeface="宋体"/>
                          <a:cs typeface="宋体"/>
                        </a:rPr>
                        <a:t> </a:t>
                      </a:r>
                      <a:r>
                        <a:rPr dirty="0" sz="1050" spc="-10">
                          <a:latin typeface="宋体"/>
                          <a:cs typeface="宋体"/>
                        </a:rPr>
                        <a:t>能</a:t>
                      </a:r>
                      <a:r>
                        <a:rPr dirty="0" sz="1050">
                          <a:latin typeface="宋体"/>
                          <a:cs typeface="宋体"/>
                        </a:rPr>
                        <a:t>力</a:t>
                      </a:r>
                      <a:r>
                        <a:rPr dirty="0" sz="1050" spc="-10">
                          <a:latin typeface="宋体"/>
                          <a:cs typeface="宋体"/>
                        </a:rPr>
                        <a:t>成</a:t>
                      </a:r>
                      <a:r>
                        <a:rPr dirty="0" sz="1050" spc="-5">
                          <a:latin typeface="宋体"/>
                          <a:cs typeface="宋体"/>
                        </a:rPr>
                        <a:t>熟</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度</a:t>
                      </a:r>
                      <a:r>
                        <a:rPr dirty="0" sz="1050">
                          <a:latin typeface="宋体"/>
                          <a:cs typeface="宋体"/>
                        </a:rPr>
                        <a:t>模</a:t>
                      </a:r>
                      <a:r>
                        <a:rPr dirty="0" sz="1050" spc="-5">
                          <a:latin typeface="宋体"/>
                          <a:cs typeface="宋体"/>
                        </a:rPr>
                        <a:t>型</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5155">
                <a:tc>
                  <a:txBody>
                    <a:bodyPr/>
                    <a:lstStyle/>
                    <a:p>
                      <a:pPr>
                        <a:lnSpc>
                          <a:spcPct val="100000"/>
                        </a:lnSpc>
                        <a:spcBef>
                          <a:spcPts val="40"/>
                        </a:spcBef>
                      </a:pPr>
                      <a:endParaRPr sz="1450">
                        <a:latin typeface="Times New Roman"/>
                        <a:cs typeface="Times New Roman"/>
                      </a:endParaRPr>
                    </a:p>
                    <a:p>
                      <a:pPr algn="ctr" marL="10160">
                        <a:lnSpc>
                          <a:spcPct val="100000"/>
                        </a:lnSpc>
                        <a:spcBef>
                          <a:spcPts val="5"/>
                        </a:spcBef>
                      </a:pPr>
                      <a:r>
                        <a:rPr dirty="0" sz="1050">
                          <a:latin typeface="宋体"/>
                          <a:cs typeface="宋体"/>
                        </a:rPr>
                        <a:t>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0795">
                        <a:lnSpc>
                          <a:spcPct val="100000"/>
                        </a:lnSpc>
                        <a:spcBef>
                          <a:spcPts val="5"/>
                        </a:spcBef>
                      </a:pPr>
                      <a:r>
                        <a:rPr dirty="0" sz="1050" spc="-5">
                          <a:latin typeface="宋体"/>
                          <a:cs typeface="宋体"/>
                        </a:rPr>
                        <a:t>GB/T</a:t>
                      </a:r>
                      <a:r>
                        <a:rPr dirty="0" sz="1050" spc="-20">
                          <a:latin typeface="宋体"/>
                          <a:cs typeface="宋体"/>
                        </a:rPr>
                        <a:t> </a:t>
                      </a:r>
                      <a:r>
                        <a:rPr dirty="0" sz="1050" spc="-5">
                          <a:latin typeface="宋体"/>
                          <a:cs typeface="宋体"/>
                        </a:rPr>
                        <a:t>20299.3-2006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545"/>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r>
                        <a:rPr dirty="0" sz="1050" spc="-15">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3</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物</a:t>
                      </a:r>
                      <a:r>
                        <a:rPr dirty="0" sz="1050" spc="-10">
                          <a:latin typeface="宋体"/>
                          <a:cs typeface="宋体"/>
                        </a:rPr>
                        <a:t>业</a:t>
                      </a:r>
                      <a:r>
                        <a:rPr dirty="0" sz="1050">
                          <a:latin typeface="宋体"/>
                          <a:cs typeface="宋体"/>
                        </a:rPr>
                        <a:t>管</a:t>
                      </a:r>
                      <a:r>
                        <a:rPr dirty="0" sz="1050" spc="-5">
                          <a:latin typeface="宋体"/>
                          <a:cs typeface="宋体"/>
                        </a:rPr>
                        <a:t>理</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r" marR="121920">
                        <a:lnSpc>
                          <a:spcPct val="100000"/>
                        </a:lnSpc>
                        <a:spcBef>
                          <a:spcPts val="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952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58</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152144" y="914400"/>
          <a:ext cx="5314315" cy="8275320"/>
        </p:xfrm>
        <a:graphic>
          <a:graphicData uri="http://schemas.openxmlformats.org/drawingml/2006/table">
            <a:tbl>
              <a:tblPr firstRow="1" bandRow="1">
                <a:tableStyleId>{2D5ABB26-0587-4C30-8999-92F81FD0307C}</a:tableStyleId>
              </a:tblPr>
              <a:tblGrid>
                <a:gridCol w="540385"/>
                <a:gridCol w="1424940"/>
                <a:gridCol w="2256154"/>
                <a:gridCol w="534035"/>
                <a:gridCol w="540385"/>
              </a:tblGrid>
              <a:tr h="606425">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a:latin typeface="宋体"/>
                          <a:cs typeface="宋体"/>
                        </a:rPr>
                        <a:t>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5113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20299.4-2006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6205">
                        <a:lnSpc>
                          <a:spcPct val="100000"/>
                        </a:lnSpc>
                        <a:spcBef>
                          <a:spcPts val="550"/>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r>
                        <a:rPr dirty="0" sz="1050" spc="-40">
                          <a:latin typeface="宋体"/>
                          <a:cs typeface="宋体"/>
                        </a:rPr>
                        <a:t> </a:t>
                      </a:r>
                      <a:r>
                        <a:rPr dirty="0" sz="1050" spc="-5">
                          <a:latin typeface="宋体"/>
                          <a:cs typeface="宋体"/>
                        </a:rPr>
                        <a:t>第</a:t>
                      </a:r>
                      <a:r>
                        <a:rPr dirty="0" sz="1050" spc="-290">
                          <a:latin typeface="宋体"/>
                          <a:cs typeface="宋体"/>
                        </a:rPr>
                        <a:t> </a:t>
                      </a:r>
                      <a:r>
                        <a:rPr dirty="0" sz="1050" spc="-5">
                          <a:latin typeface="宋体"/>
                          <a:cs typeface="宋体"/>
                        </a:rPr>
                        <a:t>4</a:t>
                      </a:r>
                      <a:endParaRPr sz="1050">
                        <a:latin typeface="宋体"/>
                        <a:cs typeface="宋体"/>
                      </a:endParaRPr>
                    </a:p>
                    <a:p>
                      <a:pPr>
                        <a:lnSpc>
                          <a:spcPct val="100000"/>
                        </a:lnSpc>
                        <a:spcBef>
                          <a:spcPts val="45"/>
                        </a:spcBef>
                      </a:pPr>
                      <a:endParaRPr sz="900">
                        <a:latin typeface="Times New Roman"/>
                        <a:cs typeface="Times New Roman"/>
                      </a:endParaRPr>
                    </a:p>
                    <a:p>
                      <a:pPr marL="132715">
                        <a:lnSpc>
                          <a:spcPct val="100000"/>
                        </a:lnSpc>
                      </a:pPr>
                      <a:r>
                        <a:rPr dirty="0" sz="1050" spc="-10">
                          <a:latin typeface="宋体"/>
                          <a:cs typeface="宋体"/>
                        </a:rPr>
                        <a:t>部</a:t>
                      </a:r>
                      <a:r>
                        <a:rPr dirty="0" sz="1050">
                          <a:latin typeface="宋体"/>
                          <a:cs typeface="宋体"/>
                        </a:rPr>
                        <a:t>分</a:t>
                      </a:r>
                      <a:r>
                        <a:rPr dirty="0" sz="1050" spc="-5">
                          <a:latin typeface="宋体"/>
                          <a:cs typeface="宋体"/>
                        </a:rPr>
                        <a:t>:</a:t>
                      </a:r>
                      <a:r>
                        <a:rPr dirty="0" sz="1050" spc="-65">
                          <a:latin typeface="宋体"/>
                          <a:cs typeface="宋体"/>
                        </a:rPr>
                        <a:t> </a:t>
                      </a:r>
                      <a:r>
                        <a:rPr dirty="0" sz="1050" spc="-10">
                          <a:latin typeface="宋体"/>
                          <a:cs typeface="宋体"/>
                        </a:rPr>
                        <a:t>控</a:t>
                      </a:r>
                      <a:r>
                        <a:rPr dirty="0" sz="1050">
                          <a:latin typeface="宋体"/>
                          <a:cs typeface="宋体"/>
                        </a:rPr>
                        <a:t>制</a:t>
                      </a:r>
                      <a:r>
                        <a:rPr dirty="0" sz="1050" spc="-10">
                          <a:latin typeface="宋体"/>
                          <a:cs typeface="宋体"/>
                        </a:rPr>
                        <a:t>网</a:t>
                      </a:r>
                      <a:r>
                        <a:rPr dirty="0" sz="1050">
                          <a:latin typeface="宋体"/>
                          <a:cs typeface="宋体"/>
                        </a:rPr>
                        <a:t>络</a:t>
                      </a:r>
                      <a:r>
                        <a:rPr dirty="0" sz="1050" spc="-10">
                          <a:latin typeface="宋体"/>
                          <a:cs typeface="宋体"/>
                        </a:rPr>
                        <a:t>通</a:t>
                      </a:r>
                      <a:r>
                        <a:rPr dirty="0" sz="1050">
                          <a:latin typeface="宋体"/>
                          <a:cs typeface="宋体"/>
                        </a:rPr>
                        <a:t>信</a:t>
                      </a:r>
                      <a:r>
                        <a:rPr dirty="0" sz="1050" spc="-10">
                          <a:latin typeface="宋体"/>
                          <a:cs typeface="宋体"/>
                        </a:rPr>
                        <a:t>协</a:t>
                      </a:r>
                      <a:r>
                        <a:rPr dirty="0" sz="1050">
                          <a:latin typeface="宋体"/>
                          <a:cs typeface="宋体"/>
                        </a:rPr>
                        <a:t>议</a:t>
                      </a:r>
                      <a:r>
                        <a:rPr dirty="0" sz="1050" spc="-10">
                          <a:latin typeface="宋体"/>
                          <a:cs typeface="宋体"/>
                        </a:rPr>
                        <a:t>应</a:t>
                      </a:r>
                      <a:r>
                        <a:rPr dirty="0" sz="1050">
                          <a:latin typeface="宋体"/>
                          <a:cs typeface="宋体"/>
                        </a:rPr>
                        <a:t>用</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a:latin typeface="宋体"/>
                          <a:cs typeface="宋体"/>
                        </a:rPr>
                        <a:t>8</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21844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22239-2019</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信</a:t>
                      </a:r>
                      <a:r>
                        <a:rPr dirty="0" sz="1050">
                          <a:latin typeface="宋体"/>
                          <a:cs typeface="宋体"/>
                        </a:rPr>
                        <a:t>息</a:t>
                      </a:r>
                      <a:r>
                        <a:rPr dirty="0" sz="1050" spc="-10">
                          <a:latin typeface="宋体"/>
                          <a:cs typeface="宋体"/>
                        </a:rPr>
                        <a:t>安</a:t>
                      </a:r>
                      <a:r>
                        <a:rPr dirty="0" sz="1050">
                          <a:latin typeface="宋体"/>
                          <a:cs typeface="宋体"/>
                        </a:rPr>
                        <a:t>全</a:t>
                      </a:r>
                      <a:r>
                        <a:rPr dirty="0" sz="1050" spc="-10">
                          <a:latin typeface="宋体"/>
                          <a:cs typeface="宋体"/>
                        </a:rPr>
                        <a:t>技</a:t>
                      </a:r>
                      <a:r>
                        <a:rPr dirty="0" sz="1050" spc="-5">
                          <a:latin typeface="宋体"/>
                          <a:cs typeface="宋体"/>
                        </a:rPr>
                        <a:t>术</a:t>
                      </a:r>
                      <a:r>
                        <a:rPr dirty="0" sz="1050" spc="-30">
                          <a:latin typeface="宋体"/>
                          <a:cs typeface="宋体"/>
                        </a:rPr>
                        <a:t> </a:t>
                      </a:r>
                      <a:r>
                        <a:rPr dirty="0" sz="1050" spc="-10">
                          <a:latin typeface="宋体"/>
                          <a:cs typeface="宋体"/>
                        </a:rPr>
                        <a:t>网</a:t>
                      </a:r>
                      <a:r>
                        <a:rPr dirty="0" sz="1050">
                          <a:latin typeface="宋体"/>
                          <a:cs typeface="宋体"/>
                        </a:rPr>
                        <a:t>络</a:t>
                      </a:r>
                      <a:r>
                        <a:rPr dirty="0" sz="1050" spc="-10">
                          <a:latin typeface="宋体"/>
                          <a:cs typeface="宋体"/>
                        </a:rPr>
                        <a:t>安</a:t>
                      </a:r>
                      <a:r>
                        <a:rPr dirty="0" sz="1050">
                          <a:latin typeface="宋体"/>
                          <a:cs typeface="宋体"/>
                        </a:rPr>
                        <a:t>全</a:t>
                      </a:r>
                      <a:r>
                        <a:rPr dirty="0" sz="1050" spc="-10">
                          <a:latin typeface="宋体"/>
                          <a:cs typeface="宋体"/>
                        </a:rPr>
                        <a:t>等</a:t>
                      </a:r>
                      <a:r>
                        <a:rPr dirty="0" sz="1050">
                          <a:latin typeface="宋体"/>
                          <a:cs typeface="宋体"/>
                        </a:rPr>
                        <a:t>级</a:t>
                      </a:r>
                      <a:r>
                        <a:rPr dirty="0" sz="1050" spc="-10">
                          <a:latin typeface="宋体"/>
                          <a:cs typeface="宋体"/>
                        </a:rPr>
                        <a:t>保</a:t>
                      </a:r>
                      <a:r>
                        <a:rPr dirty="0" sz="1050">
                          <a:latin typeface="宋体"/>
                          <a:cs typeface="宋体"/>
                        </a:rPr>
                        <a:t>护</a:t>
                      </a:r>
                      <a:r>
                        <a:rPr dirty="0" sz="1050" spc="-5">
                          <a:latin typeface="宋体"/>
                          <a:cs typeface="宋体"/>
                        </a:rPr>
                        <a:t>基</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本</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a:latin typeface="宋体"/>
                          <a:cs typeface="宋体"/>
                        </a:rPr>
                        <a:t>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21844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25058-2019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信</a:t>
                      </a:r>
                      <a:r>
                        <a:rPr dirty="0" sz="1050">
                          <a:latin typeface="宋体"/>
                          <a:cs typeface="宋体"/>
                        </a:rPr>
                        <a:t>息</a:t>
                      </a:r>
                      <a:r>
                        <a:rPr dirty="0" sz="1050" spc="-10">
                          <a:latin typeface="宋体"/>
                          <a:cs typeface="宋体"/>
                        </a:rPr>
                        <a:t>安</a:t>
                      </a:r>
                      <a:r>
                        <a:rPr dirty="0" sz="1050">
                          <a:latin typeface="宋体"/>
                          <a:cs typeface="宋体"/>
                        </a:rPr>
                        <a:t>全</a:t>
                      </a:r>
                      <a:r>
                        <a:rPr dirty="0" sz="1050" spc="-10">
                          <a:latin typeface="宋体"/>
                          <a:cs typeface="宋体"/>
                        </a:rPr>
                        <a:t>技</a:t>
                      </a:r>
                      <a:r>
                        <a:rPr dirty="0" sz="1050" spc="-5">
                          <a:latin typeface="宋体"/>
                          <a:cs typeface="宋体"/>
                        </a:rPr>
                        <a:t>术</a:t>
                      </a:r>
                      <a:r>
                        <a:rPr dirty="0" sz="1050" spc="-30">
                          <a:latin typeface="宋体"/>
                          <a:cs typeface="宋体"/>
                        </a:rPr>
                        <a:t> </a:t>
                      </a:r>
                      <a:r>
                        <a:rPr dirty="0" sz="1050" spc="-10">
                          <a:latin typeface="宋体"/>
                          <a:cs typeface="宋体"/>
                        </a:rPr>
                        <a:t>网</a:t>
                      </a:r>
                      <a:r>
                        <a:rPr dirty="0" sz="1050">
                          <a:latin typeface="宋体"/>
                          <a:cs typeface="宋体"/>
                        </a:rPr>
                        <a:t>络</a:t>
                      </a:r>
                      <a:r>
                        <a:rPr dirty="0" sz="1050" spc="-10">
                          <a:latin typeface="宋体"/>
                          <a:cs typeface="宋体"/>
                        </a:rPr>
                        <a:t>安</a:t>
                      </a:r>
                      <a:r>
                        <a:rPr dirty="0" sz="1050">
                          <a:latin typeface="宋体"/>
                          <a:cs typeface="宋体"/>
                        </a:rPr>
                        <a:t>全</a:t>
                      </a:r>
                      <a:r>
                        <a:rPr dirty="0" sz="1050" spc="-10">
                          <a:latin typeface="宋体"/>
                          <a:cs typeface="宋体"/>
                        </a:rPr>
                        <a:t>等</a:t>
                      </a:r>
                      <a:r>
                        <a:rPr dirty="0" sz="1050">
                          <a:latin typeface="宋体"/>
                          <a:cs typeface="宋体"/>
                        </a:rPr>
                        <a:t>级</a:t>
                      </a:r>
                      <a:r>
                        <a:rPr dirty="0" sz="1050" spc="-10">
                          <a:latin typeface="宋体"/>
                          <a:cs typeface="宋体"/>
                        </a:rPr>
                        <a:t>保</a:t>
                      </a:r>
                      <a:r>
                        <a:rPr dirty="0" sz="1050">
                          <a:latin typeface="宋体"/>
                          <a:cs typeface="宋体"/>
                        </a:rPr>
                        <a:t>护</a:t>
                      </a:r>
                      <a:r>
                        <a:rPr dirty="0" sz="1050" spc="-5">
                          <a:latin typeface="宋体"/>
                          <a:cs typeface="宋体"/>
                        </a:rPr>
                        <a:t>实</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施</a:t>
                      </a:r>
                      <a:r>
                        <a:rPr dirty="0" sz="1050">
                          <a:latin typeface="宋体"/>
                          <a:cs typeface="宋体"/>
                        </a:rPr>
                        <a:t>指</a:t>
                      </a:r>
                      <a:r>
                        <a:rPr dirty="0" sz="1050" spc="-5">
                          <a:latin typeface="宋体"/>
                          <a:cs typeface="宋体"/>
                        </a:rPr>
                        <a:t>南</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spc="-5">
                          <a:latin typeface="宋体"/>
                          <a:cs typeface="宋体"/>
                        </a:rPr>
                        <a:t>10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21844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25070-2019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50"/>
                        </a:spcBef>
                      </a:pPr>
                      <a:r>
                        <a:rPr dirty="0" sz="1050" spc="-10">
                          <a:latin typeface="宋体"/>
                          <a:cs typeface="宋体"/>
                        </a:rPr>
                        <a:t>信</a:t>
                      </a:r>
                      <a:r>
                        <a:rPr dirty="0" sz="1050">
                          <a:latin typeface="宋体"/>
                          <a:cs typeface="宋体"/>
                        </a:rPr>
                        <a:t>息</a:t>
                      </a:r>
                      <a:r>
                        <a:rPr dirty="0" sz="1050" spc="-10">
                          <a:latin typeface="宋体"/>
                          <a:cs typeface="宋体"/>
                        </a:rPr>
                        <a:t>安</a:t>
                      </a:r>
                      <a:r>
                        <a:rPr dirty="0" sz="1050">
                          <a:latin typeface="宋体"/>
                          <a:cs typeface="宋体"/>
                        </a:rPr>
                        <a:t>全</a:t>
                      </a:r>
                      <a:r>
                        <a:rPr dirty="0" sz="1050" spc="-10">
                          <a:latin typeface="宋体"/>
                          <a:cs typeface="宋体"/>
                        </a:rPr>
                        <a:t>技</a:t>
                      </a:r>
                      <a:r>
                        <a:rPr dirty="0" sz="1050" spc="-5">
                          <a:latin typeface="宋体"/>
                          <a:cs typeface="宋体"/>
                        </a:rPr>
                        <a:t>术</a:t>
                      </a:r>
                      <a:r>
                        <a:rPr dirty="0" sz="1050" spc="-30">
                          <a:latin typeface="宋体"/>
                          <a:cs typeface="宋体"/>
                        </a:rPr>
                        <a:t> </a:t>
                      </a:r>
                      <a:r>
                        <a:rPr dirty="0" sz="1050" spc="-10">
                          <a:latin typeface="宋体"/>
                          <a:cs typeface="宋体"/>
                        </a:rPr>
                        <a:t>网</a:t>
                      </a:r>
                      <a:r>
                        <a:rPr dirty="0" sz="1050">
                          <a:latin typeface="宋体"/>
                          <a:cs typeface="宋体"/>
                        </a:rPr>
                        <a:t>络</a:t>
                      </a:r>
                      <a:r>
                        <a:rPr dirty="0" sz="1050" spc="-10">
                          <a:latin typeface="宋体"/>
                          <a:cs typeface="宋体"/>
                        </a:rPr>
                        <a:t>安</a:t>
                      </a:r>
                      <a:r>
                        <a:rPr dirty="0" sz="1050">
                          <a:latin typeface="宋体"/>
                          <a:cs typeface="宋体"/>
                        </a:rPr>
                        <a:t>全</a:t>
                      </a:r>
                      <a:r>
                        <a:rPr dirty="0" sz="1050" spc="-10">
                          <a:latin typeface="宋体"/>
                          <a:cs typeface="宋体"/>
                        </a:rPr>
                        <a:t>等</a:t>
                      </a:r>
                      <a:r>
                        <a:rPr dirty="0" sz="1050">
                          <a:latin typeface="宋体"/>
                          <a:cs typeface="宋体"/>
                        </a:rPr>
                        <a:t>级</a:t>
                      </a:r>
                      <a:r>
                        <a:rPr dirty="0" sz="1050" spc="-10">
                          <a:latin typeface="宋体"/>
                          <a:cs typeface="宋体"/>
                        </a:rPr>
                        <a:t>保</a:t>
                      </a:r>
                      <a:r>
                        <a:rPr dirty="0" sz="1050">
                          <a:latin typeface="宋体"/>
                          <a:cs typeface="宋体"/>
                        </a:rPr>
                        <a:t>护</a:t>
                      </a:r>
                      <a:r>
                        <a:rPr dirty="0" sz="1050" spc="-5">
                          <a:latin typeface="宋体"/>
                          <a:cs typeface="宋体"/>
                        </a:rPr>
                        <a:t>安</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全</a:t>
                      </a:r>
                      <a:r>
                        <a:rPr dirty="0" sz="1050">
                          <a:latin typeface="宋体"/>
                          <a:cs typeface="宋体"/>
                        </a:rPr>
                        <a:t>设</a:t>
                      </a:r>
                      <a:r>
                        <a:rPr dirty="0" sz="1050" spc="-10">
                          <a:latin typeface="宋体"/>
                          <a:cs typeface="宋体"/>
                        </a:rPr>
                        <a:t>计</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spc="-5">
                          <a:latin typeface="宋体"/>
                          <a:cs typeface="宋体"/>
                        </a:rPr>
                        <a:t>11</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5113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28847.1-2012</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建</a:t>
                      </a:r>
                      <a:r>
                        <a:rPr dirty="0" sz="1050">
                          <a:latin typeface="宋体"/>
                          <a:cs typeface="宋体"/>
                        </a:rPr>
                        <a:t>筑</a:t>
                      </a:r>
                      <a:r>
                        <a:rPr dirty="0" sz="1050" spc="-10">
                          <a:latin typeface="宋体"/>
                          <a:cs typeface="宋体"/>
                        </a:rPr>
                        <a:t>自</a:t>
                      </a:r>
                      <a:r>
                        <a:rPr dirty="0" sz="1050">
                          <a:latin typeface="宋体"/>
                          <a:cs typeface="宋体"/>
                        </a:rPr>
                        <a:t>动</a:t>
                      </a:r>
                      <a:r>
                        <a:rPr dirty="0" sz="1050" spc="-10">
                          <a:latin typeface="宋体"/>
                          <a:cs typeface="宋体"/>
                        </a:rPr>
                        <a:t>化</a:t>
                      </a:r>
                      <a:r>
                        <a:rPr dirty="0" sz="1050">
                          <a:latin typeface="宋体"/>
                          <a:cs typeface="宋体"/>
                        </a:rPr>
                        <a:t>和</a:t>
                      </a:r>
                      <a:r>
                        <a:rPr dirty="0" sz="1050" spc="-10">
                          <a:latin typeface="宋体"/>
                          <a:cs typeface="宋体"/>
                        </a:rPr>
                        <a:t>控</a:t>
                      </a:r>
                      <a:r>
                        <a:rPr dirty="0" sz="1050">
                          <a:latin typeface="宋体"/>
                          <a:cs typeface="宋体"/>
                        </a:rPr>
                        <a:t>制</a:t>
                      </a:r>
                      <a:r>
                        <a:rPr dirty="0" sz="1050" spc="-10">
                          <a:latin typeface="宋体"/>
                          <a:cs typeface="宋体"/>
                        </a:rPr>
                        <a:t>系</a:t>
                      </a:r>
                      <a:r>
                        <a:rPr dirty="0" sz="1050" spc="-5">
                          <a:latin typeface="宋体"/>
                          <a:cs typeface="宋体"/>
                        </a:rPr>
                        <a:t>统</a:t>
                      </a:r>
                      <a:r>
                        <a:rPr dirty="0" sz="1050" spc="-25">
                          <a:latin typeface="宋体"/>
                          <a:cs typeface="宋体"/>
                        </a:rPr>
                        <a:t> </a:t>
                      </a:r>
                      <a:r>
                        <a:rPr dirty="0" sz="1050" spc="-5">
                          <a:latin typeface="宋体"/>
                          <a:cs typeface="宋体"/>
                        </a:rPr>
                        <a:t>第</a:t>
                      </a:r>
                      <a:r>
                        <a:rPr dirty="0" sz="1050" spc="-265">
                          <a:latin typeface="宋体"/>
                          <a:cs typeface="宋体"/>
                        </a:rPr>
                        <a:t> </a:t>
                      </a:r>
                      <a:r>
                        <a:rPr dirty="0" sz="1050" spc="-5">
                          <a:latin typeface="宋体"/>
                          <a:cs typeface="宋体"/>
                        </a:rPr>
                        <a:t>1</a:t>
                      </a:r>
                      <a:r>
                        <a:rPr dirty="0" sz="1050" spc="-285">
                          <a:latin typeface="宋体"/>
                          <a:cs typeface="宋体"/>
                        </a:rPr>
                        <a:t> </a:t>
                      </a:r>
                      <a:r>
                        <a:rPr dirty="0" sz="1050" spc="-10">
                          <a:latin typeface="宋体"/>
                          <a:cs typeface="宋体"/>
                        </a:rPr>
                        <a:t>部</a:t>
                      </a:r>
                      <a:r>
                        <a:rPr dirty="0" sz="1050">
                          <a:latin typeface="宋体"/>
                          <a:cs typeface="宋体"/>
                        </a:rPr>
                        <a:t>分</a:t>
                      </a:r>
                      <a:r>
                        <a:rPr dirty="0" sz="1050" spc="-5">
                          <a:latin typeface="宋体"/>
                          <a:cs typeface="宋体"/>
                        </a:rPr>
                        <a:t>：</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概</a:t>
                      </a:r>
                      <a:r>
                        <a:rPr dirty="0" sz="1050" spc="-5">
                          <a:latin typeface="宋体"/>
                          <a:cs typeface="宋体"/>
                        </a:rPr>
                        <a:t>述</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12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5113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28847.3-2012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建</a:t>
                      </a:r>
                      <a:r>
                        <a:rPr dirty="0" sz="1050">
                          <a:latin typeface="宋体"/>
                          <a:cs typeface="宋体"/>
                        </a:rPr>
                        <a:t>筑</a:t>
                      </a:r>
                      <a:r>
                        <a:rPr dirty="0" sz="1050" spc="-10">
                          <a:latin typeface="宋体"/>
                          <a:cs typeface="宋体"/>
                        </a:rPr>
                        <a:t>自</a:t>
                      </a:r>
                      <a:r>
                        <a:rPr dirty="0" sz="1050">
                          <a:latin typeface="宋体"/>
                          <a:cs typeface="宋体"/>
                        </a:rPr>
                        <a:t>动</a:t>
                      </a:r>
                      <a:r>
                        <a:rPr dirty="0" sz="1050" spc="-10">
                          <a:latin typeface="宋体"/>
                          <a:cs typeface="宋体"/>
                        </a:rPr>
                        <a:t>化</a:t>
                      </a:r>
                      <a:r>
                        <a:rPr dirty="0" sz="1050">
                          <a:latin typeface="宋体"/>
                          <a:cs typeface="宋体"/>
                        </a:rPr>
                        <a:t>和</a:t>
                      </a:r>
                      <a:r>
                        <a:rPr dirty="0" sz="1050" spc="-10">
                          <a:latin typeface="宋体"/>
                          <a:cs typeface="宋体"/>
                        </a:rPr>
                        <a:t>控</a:t>
                      </a:r>
                      <a:r>
                        <a:rPr dirty="0" sz="1050">
                          <a:latin typeface="宋体"/>
                          <a:cs typeface="宋体"/>
                        </a:rPr>
                        <a:t>制</a:t>
                      </a:r>
                      <a:r>
                        <a:rPr dirty="0" sz="1050" spc="-10">
                          <a:latin typeface="宋体"/>
                          <a:cs typeface="宋体"/>
                        </a:rPr>
                        <a:t>系</a:t>
                      </a:r>
                      <a:r>
                        <a:rPr dirty="0" sz="1050" spc="-5">
                          <a:latin typeface="宋体"/>
                          <a:cs typeface="宋体"/>
                        </a:rPr>
                        <a:t>统</a:t>
                      </a:r>
                      <a:r>
                        <a:rPr dirty="0" sz="1050" spc="-25">
                          <a:latin typeface="宋体"/>
                          <a:cs typeface="宋体"/>
                        </a:rPr>
                        <a:t> </a:t>
                      </a:r>
                      <a:r>
                        <a:rPr dirty="0" sz="1050" spc="-5">
                          <a:latin typeface="宋体"/>
                          <a:cs typeface="宋体"/>
                        </a:rPr>
                        <a:t>第</a:t>
                      </a:r>
                      <a:r>
                        <a:rPr dirty="0" sz="1050" spc="-265">
                          <a:latin typeface="宋体"/>
                          <a:cs typeface="宋体"/>
                        </a:rPr>
                        <a:t> </a:t>
                      </a:r>
                      <a:r>
                        <a:rPr dirty="0" sz="1050" spc="-5">
                          <a:latin typeface="宋体"/>
                          <a:cs typeface="宋体"/>
                        </a:rPr>
                        <a:t>3</a:t>
                      </a:r>
                      <a:r>
                        <a:rPr dirty="0" sz="1050" spc="-285">
                          <a:latin typeface="宋体"/>
                          <a:cs typeface="宋体"/>
                        </a:rPr>
                        <a:t> </a:t>
                      </a:r>
                      <a:r>
                        <a:rPr dirty="0" sz="1050" spc="-10">
                          <a:latin typeface="宋体"/>
                          <a:cs typeface="宋体"/>
                        </a:rPr>
                        <a:t>部</a:t>
                      </a:r>
                      <a:r>
                        <a:rPr dirty="0" sz="1050">
                          <a:latin typeface="宋体"/>
                          <a:cs typeface="宋体"/>
                        </a:rPr>
                        <a:t>分</a:t>
                      </a:r>
                      <a:r>
                        <a:rPr dirty="0" sz="1050" spc="-5">
                          <a:latin typeface="宋体"/>
                          <a:cs typeface="宋体"/>
                        </a:rPr>
                        <a:t>：</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功</a:t>
                      </a:r>
                      <a:r>
                        <a:rPr dirty="0" sz="1050" spc="-5">
                          <a:latin typeface="宋体"/>
                          <a:cs typeface="宋体"/>
                        </a:rPr>
                        <a:t>能</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spc="-5">
                          <a:latin typeface="宋体"/>
                          <a:cs typeface="宋体"/>
                        </a:rPr>
                        <a:t>13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21844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31778-2015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50"/>
                        </a:spcBef>
                      </a:pPr>
                      <a:r>
                        <a:rPr dirty="0" sz="1050" spc="-10">
                          <a:latin typeface="宋体"/>
                          <a:cs typeface="宋体"/>
                        </a:rPr>
                        <a:t>数</a:t>
                      </a:r>
                      <a:r>
                        <a:rPr dirty="0" sz="1050">
                          <a:latin typeface="宋体"/>
                          <a:cs typeface="宋体"/>
                        </a:rPr>
                        <a:t>字</a:t>
                      </a:r>
                      <a:r>
                        <a:rPr dirty="0" sz="1050" spc="-10">
                          <a:latin typeface="宋体"/>
                          <a:cs typeface="宋体"/>
                        </a:rPr>
                        <a:t>城</a:t>
                      </a:r>
                      <a:r>
                        <a:rPr dirty="0" sz="1050">
                          <a:latin typeface="宋体"/>
                          <a:cs typeface="宋体"/>
                        </a:rPr>
                        <a:t>市</a:t>
                      </a:r>
                      <a:r>
                        <a:rPr dirty="0" sz="1050" spc="-10">
                          <a:latin typeface="宋体"/>
                          <a:cs typeface="宋体"/>
                        </a:rPr>
                        <a:t>一</a:t>
                      </a:r>
                      <a:r>
                        <a:rPr dirty="0" sz="1050">
                          <a:latin typeface="宋体"/>
                          <a:cs typeface="宋体"/>
                        </a:rPr>
                        <a:t>卡</a:t>
                      </a:r>
                      <a:r>
                        <a:rPr dirty="0" sz="1050" spc="-10">
                          <a:latin typeface="宋体"/>
                          <a:cs typeface="宋体"/>
                        </a:rPr>
                        <a:t>通</a:t>
                      </a:r>
                      <a:r>
                        <a:rPr dirty="0" sz="1050">
                          <a:latin typeface="宋体"/>
                          <a:cs typeface="宋体"/>
                        </a:rPr>
                        <a:t>互</a:t>
                      </a:r>
                      <a:r>
                        <a:rPr dirty="0" sz="1050" spc="-10">
                          <a:latin typeface="宋体"/>
                          <a:cs typeface="宋体"/>
                        </a:rPr>
                        <a:t>联</a:t>
                      </a:r>
                      <a:r>
                        <a:rPr dirty="0" sz="1050">
                          <a:latin typeface="宋体"/>
                          <a:cs typeface="宋体"/>
                        </a:rPr>
                        <a:t>互</a:t>
                      </a:r>
                      <a:r>
                        <a:rPr dirty="0" sz="1050" spc="-5">
                          <a:latin typeface="宋体"/>
                          <a:cs typeface="宋体"/>
                        </a:rPr>
                        <a:t>通</a:t>
                      </a:r>
                      <a:r>
                        <a:rPr dirty="0" sz="1050" spc="-30">
                          <a:latin typeface="宋体"/>
                          <a:cs typeface="宋体"/>
                        </a:rPr>
                        <a:t> </a:t>
                      </a:r>
                      <a:r>
                        <a:rPr dirty="0" sz="1050" spc="-10">
                          <a:latin typeface="宋体"/>
                          <a:cs typeface="宋体"/>
                        </a:rPr>
                        <a:t>通</a:t>
                      </a:r>
                      <a:r>
                        <a:rPr dirty="0" sz="1050">
                          <a:latin typeface="宋体"/>
                          <a:cs typeface="宋体"/>
                        </a:rPr>
                        <a:t>用</a:t>
                      </a:r>
                      <a:r>
                        <a:rPr dirty="0" sz="1050" spc="-10">
                          <a:latin typeface="宋体"/>
                          <a:cs typeface="宋体"/>
                        </a:rPr>
                        <a:t>技</a:t>
                      </a:r>
                      <a:r>
                        <a:rPr dirty="0" sz="1050" spc="-5">
                          <a:latin typeface="宋体"/>
                          <a:cs typeface="宋体"/>
                        </a:rPr>
                        <a:t>术</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8320">
                <a:tc>
                  <a:txBody>
                    <a:bodyPr/>
                    <a:lstStyle/>
                    <a:p>
                      <a:pPr>
                        <a:lnSpc>
                          <a:spcPct val="100000"/>
                        </a:lnSpc>
                        <a:spcBef>
                          <a:spcPts val="30"/>
                        </a:spcBef>
                      </a:pPr>
                      <a:endParaRPr sz="1200">
                        <a:latin typeface="Times New Roman"/>
                        <a:cs typeface="Times New Roman"/>
                      </a:endParaRPr>
                    </a:p>
                    <a:p>
                      <a:pPr algn="ctr" marL="10160">
                        <a:lnSpc>
                          <a:spcPct val="100000"/>
                        </a:lnSpc>
                      </a:pPr>
                      <a:r>
                        <a:rPr dirty="0" sz="1050" spc="-5">
                          <a:latin typeface="宋体"/>
                          <a:cs typeface="宋体"/>
                        </a:rPr>
                        <a:t>14</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200">
                        <a:latin typeface="Times New Roman"/>
                        <a:cs typeface="Times New Roman"/>
                      </a:endParaRPr>
                    </a:p>
                    <a:p>
                      <a:pPr marL="21844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33242-2016</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200">
                        <a:latin typeface="Times New Roman"/>
                        <a:cs typeface="Times New Roman"/>
                      </a:endParaRPr>
                    </a:p>
                    <a:p>
                      <a:pPr algn="ctr" marL="10795">
                        <a:lnSpc>
                          <a:spcPct val="100000"/>
                        </a:lnSpc>
                      </a:pPr>
                      <a:r>
                        <a:rPr dirty="0" sz="1050" spc="-10">
                          <a:latin typeface="宋体"/>
                          <a:cs typeface="宋体"/>
                        </a:rPr>
                        <a:t>数</a:t>
                      </a:r>
                      <a:r>
                        <a:rPr dirty="0" sz="1050">
                          <a:latin typeface="宋体"/>
                          <a:cs typeface="宋体"/>
                        </a:rPr>
                        <a:t>字</a:t>
                      </a:r>
                      <a:r>
                        <a:rPr dirty="0" sz="1050" spc="-10">
                          <a:latin typeface="宋体"/>
                          <a:cs typeface="宋体"/>
                        </a:rPr>
                        <a:t>城</a:t>
                      </a:r>
                      <a:r>
                        <a:rPr dirty="0" sz="1050">
                          <a:latin typeface="宋体"/>
                          <a:cs typeface="宋体"/>
                        </a:rPr>
                        <a:t>市</a:t>
                      </a:r>
                      <a:r>
                        <a:rPr dirty="0" sz="1050" spc="-10">
                          <a:latin typeface="宋体"/>
                          <a:cs typeface="宋体"/>
                        </a:rPr>
                        <a:t>智</a:t>
                      </a:r>
                      <a:r>
                        <a:rPr dirty="0" sz="1050">
                          <a:latin typeface="宋体"/>
                          <a:cs typeface="宋体"/>
                        </a:rPr>
                        <a:t>能</a:t>
                      </a:r>
                      <a:r>
                        <a:rPr dirty="0" sz="1050" spc="-10">
                          <a:latin typeface="宋体"/>
                          <a:cs typeface="宋体"/>
                        </a:rPr>
                        <a:t>卡</a:t>
                      </a:r>
                      <a:r>
                        <a:rPr dirty="0" sz="1050">
                          <a:latin typeface="宋体"/>
                          <a:cs typeface="宋体"/>
                        </a:rPr>
                        <a:t>应</a:t>
                      </a:r>
                      <a:r>
                        <a:rPr dirty="0" sz="1050" spc="-10">
                          <a:latin typeface="宋体"/>
                          <a:cs typeface="宋体"/>
                        </a:rPr>
                        <a:t>用</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20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20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algn="ctr" marL="10160">
                        <a:lnSpc>
                          <a:spcPct val="100000"/>
                        </a:lnSpc>
                      </a:pPr>
                      <a:r>
                        <a:rPr dirty="0" sz="1050" spc="-5">
                          <a:latin typeface="宋体"/>
                          <a:cs typeface="宋体"/>
                        </a:rPr>
                        <a:t>15</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marL="283845">
                        <a:lnSpc>
                          <a:spcPct val="100000"/>
                        </a:lnSpc>
                      </a:pPr>
                      <a:r>
                        <a:rPr dirty="0" sz="1050" spc="-5">
                          <a:latin typeface="宋体"/>
                          <a:cs typeface="宋体"/>
                        </a:rPr>
                        <a:t>GB 50918-2013</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城</a:t>
                      </a:r>
                      <a:r>
                        <a:rPr dirty="0" sz="1050">
                          <a:latin typeface="宋体"/>
                          <a:cs typeface="宋体"/>
                        </a:rPr>
                        <a:t>镇</a:t>
                      </a:r>
                      <a:r>
                        <a:rPr dirty="0" sz="1050" spc="-10">
                          <a:latin typeface="宋体"/>
                          <a:cs typeface="宋体"/>
                        </a:rPr>
                        <a:t>建</a:t>
                      </a:r>
                      <a:r>
                        <a:rPr dirty="0" sz="1050">
                          <a:latin typeface="宋体"/>
                          <a:cs typeface="宋体"/>
                        </a:rPr>
                        <a:t>设</a:t>
                      </a:r>
                      <a:r>
                        <a:rPr dirty="0" sz="1050" spc="-10">
                          <a:latin typeface="宋体"/>
                          <a:cs typeface="宋体"/>
                        </a:rPr>
                        <a:t>智</a:t>
                      </a:r>
                      <a:r>
                        <a:rPr dirty="0" sz="1050">
                          <a:latin typeface="宋体"/>
                          <a:cs typeface="宋体"/>
                        </a:rPr>
                        <a:t>能</a:t>
                      </a:r>
                      <a:r>
                        <a:rPr dirty="0" sz="1050" spc="-10">
                          <a:latin typeface="宋体"/>
                          <a:cs typeface="宋体"/>
                        </a:rPr>
                        <a:t>卡</a:t>
                      </a:r>
                      <a:r>
                        <a:rPr dirty="0" sz="1050">
                          <a:latin typeface="宋体"/>
                          <a:cs typeface="宋体"/>
                        </a:rPr>
                        <a:t>系</a:t>
                      </a:r>
                      <a:r>
                        <a:rPr dirty="0" sz="1050" spc="-10">
                          <a:latin typeface="宋体"/>
                          <a:cs typeface="宋体"/>
                        </a:rPr>
                        <a:t>统</a:t>
                      </a:r>
                      <a:r>
                        <a:rPr dirty="0" sz="1050">
                          <a:latin typeface="宋体"/>
                          <a:cs typeface="宋体"/>
                        </a:rPr>
                        <a:t>工</a:t>
                      </a:r>
                      <a:r>
                        <a:rPr dirty="0" sz="1050" spc="-10">
                          <a:latin typeface="宋体"/>
                          <a:cs typeface="宋体"/>
                        </a:rPr>
                        <a:t>程</a:t>
                      </a:r>
                      <a:r>
                        <a:rPr dirty="0" sz="1050">
                          <a:latin typeface="宋体"/>
                          <a:cs typeface="宋体"/>
                        </a:rPr>
                        <a:t>技</a:t>
                      </a:r>
                      <a:r>
                        <a:rPr dirty="0" sz="1050" spc="-10">
                          <a:latin typeface="宋体"/>
                          <a:cs typeface="宋体"/>
                        </a:rPr>
                        <a:t>术</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121920">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16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283845">
                        <a:lnSpc>
                          <a:spcPct val="100000"/>
                        </a:lnSpc>
                      </a:pPr>
                      <a:r>
                        <a:rPr dirty="0" sz="1050" spc="-5">
                          <a:latin typeface="宋体"/>
                          <a:cs typeface="宋体"/>
                        </a:rPr>
                        <a:t>CJ/T</a:t>
                      </a:r>
                      <a:r>
                        <a:rPr dirty="0" sz="1050" spc="-15">
                          <a:latin typeface="宋体"/>
                          <a:cs typeface="宋体"/>
                        </a:rPr>
                        <a:t> </a:t>
                      </a:r>
                      <a:r>
                        <a:rPr dirty="0" sz="1050" spc="-5">
                          <a:latin typeface="宋体"/>
                          <a:cs typeface="宋体"/>
                        </a:rPr>
                        <a:t>166-2014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建</a:t>
                      </a:r>
                      <a:r>
                        <a:rPr dirty="0" sz="1050">
                          <a:latin typeface="宋体"/>
                          <a:cs typeface="宋体"/>
                        </a:rPr>
                        <a:t>设</a:t>
                      </a:r>
                      <a:r>
                        <a:rPr dirty="0" sz="1050" spc="-10">
                          <a:latin typeface="宋体"/>
                          <a:cs typeface="宋体"/>
                        </a:rPr>
                        <a:t>事</a:t>
                      </a:r>
                      <a:r>
                        <a:rPr dirty="0" sz="1050">
                          <a:latin typeface="宋体"/>
                          <a:cs typeface="宋体"/>
                        </a:rPr>
                        <a:t>业</a:t>
                      </a:r>
                      <a:r>
                        <a:rPr dirty="0" sz="1050" spc="-10">
                          <a:latin typeface="宋体"/>
                          <a:cs typeface="宋体"/>
                        </a:rPr>
                        <a:t>集</a:t>
                      </a:r>
                      <a:r>
                        <a:rPr dirty="0" sz="1050">
                          <a:latin typeface="宋体"/>
                          <a:cs typeface="宋体"/>
                        </a:rPr>
                        <a:t>成</a:t>
                      </a:r>
                      <a:r>
                        <a:rPr dirty="0" sz="1050" spc="-10">
                          <a:latin typeface="宋体"/>
                          <a:cs typeface="宋体"/>
                        </a:rPr>
                        <a:t>电</a:t>
                      </a:r>
                      <a:r>
                        <a:rPr dirty="0" sz="1050" spc="-55">
                          <a:latin typeface="宋体"/>
                          <a:cs typeface="宋体"/>
                        </a:rPr>
                        <a:t>路</a:t>
                      </a:r>
                      <a:r>
                        <a:rPr dirty="0" sz="1050" spc="-25">
                          <a:latin typeface="宋体"/>
                          <a:cs typeface="宋体"/>
                        </a:rPr>
                        <a:t>（IC）</a:t>
                      </a:r>
                      <a:r>
                        <a:rPr dirty="0" sz="1050" spc="-10">
                          <a:latin typeface="宋体"/>
                          <a:cs typeface="宋体"/>
                        </a:rPr>
                        <a:t>卡</a:t>
                      </a:r>
                      <a:r>
                        <a:rPr dirty="0" sz="1050">
                          <a:latin typeface="宋体"/>
                          <a:cs typeface="宋体"/>
                        </a:rPr>
                        <a:t>应</a:t>
                      </a:r>
                      <a:r>
                        <a:rPr dirty="0" sz="1050" spc="-10">
                          <a:latin typeface="宋体"/>
                          <a:cs typeface="宋体"/>
                        </a:rPr>
                        <a:t>用</a:t>
                      </a:r>
                      <a:r>
                        <a:rPr dirty="0" sz="1050">
                          <a:latin typeface="宋体"/>
                          <a:cs typeface="宋体"/>
                        </a:rPr>
                        <a:t>技</a:t>
                      </a:r>
                      <a:r>
                        <a:rPr dirty="0" sz="1050" spc="-5">
                          <a:latin typeface="宋体"/>
                          <a:cs typeface="宋体"/>
                        </a:rPr>
                        <a:t>术</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条</a:t>
                      </a:r>
                      <a:r>
                        <a:rPr dirty="0" sz="1050" spc="-5">
                          <a:latin typeface="宋体"/>
                          <a:cs typeface="宋体"/>
                        </a:rPr>
                        <a:t>件</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r" marR="121920">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algn="ctr" marL="10160">
                        <a:lnSpc>
                          <a:spcPct val="100000"/>
                        </a:lnSpc>
                      </a:pPr>
                      <a:r>
                        <a:rPr dirty="0" sz="1050" spc="-5">
                          <a:latin typeface="宋体"/>
                          <a:cs typeface="宋体"/>
                        </a:rPr>
                        <a:t>17</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marL="283845">
                        <a:lnSpc>
                          <a:spcPct val="100000"/>
                        </a:lnSpc>
                      </a:pPr>
                      <a:r>
                        <a:rPr dirty="0" sz="1050" spc="-5">
                          <a:latin typeface="宋体"/>
                          <a:cs typeface="宋体"/>
                        </a:rPr>
                        <a:t>CJ/T</a:t>
                      </a:r>
                      <a:r>
                        <a:rPr dirty="0" sz="1050" spc="-15">
                          <a:latin typeface="宋体"/>
                          <a:cs typeface="宋体"/>
                        </a:rPr>
                        <a:t> </a:t>
                      </a:r>
                      <a:r>
                        <a:rPr dirty="0" sz="1050" spc="-5">
                          <a:latin typeface="宋体"/>
                          <a:cs typeface="宋体"/>
                        </a:rPr>
                        <a:t>304-2017</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建</a:t>
                      </a:r>
                      <a:r>
                        <a:rPr dirty="0" sz="1050">
                          <a:latin typeface="宋体"/>
                          <a:cs typeface="宋体"/>
                        </a:rPr>
                        <a:t>设</a:t>
                      </a:r>
                      <a:r>
                        <a:rPr dirty="0" sz="1050" spc="-10">
                          <a:latin typeface="宋体"/>
                          <a:cs typeface="宋体"/>
                        </a:rPr>
                        <a:t>事</a:t>
                      </a:r>
                      <a:r>
                        <a:rPr dirty="0" sz="1050">
                          <a:latin typeface="宋体"/>
                          <a:cs typeface="宋体"/>
                        </a:rPr>
                        <a:t>业</a:t>
                      </a:r>
                      <a:r>
                        <a:rPr dirty="0" sz="1050" spc="-10">
                          <a:latin typeface="宋体"/>
                          <a:cs typeface="宋体"/>
                        </a:rPr>
                        <a:t>智</a:t>
                      </a:r>
                      <a:r>
                        <a:rPr dirty="0" sz="1050">
                          <a:latin typeface="宋体"/>
                          <a:cs typeface="宋体"/>
                        </a:rPr>
                        <a:t>能</a:t>
                      </a:r>
                      <a:r>
                        <a:rPr dirty="0" sz="1050" spc="-10">
                          <a:latin typeface="宋体"/>
                          <a:cs typeface="宋体"/>
                        </a:rPr>
                        <a:t>卡</a:t>
                      </a:r>
                      <a:r>
                        <a:rPr dirty="0" sz="1050">
                          <a:latin typeface="宋体"/>
                          <a:cs typeface="宋体"/>
                        </a:rPr>
                        <a:t>操</a:t>
                      </a:r>
                      <a:r>
                        <a:rPr dirty="0" sz="1050" spc="-10">
                          <a:latin typeface="宋体"/>
                          <a:cs typeface="宋体"/>
                        </a:rPr>
                        <a:t>作</a:t>
                      </a:r>
                      <a:r>
                        <a:rPr dirty="0" sz="1050">
                          <a:latin typeface="宋体"/>
                          <a:cs typeface="宋体"/>
                        </a:rPr>
                        <a:t>系</a:t>
                      </a:r>
                      <a:r>
                        <a:rPr dirty="0" sz="1050" spc="-10">
                          <a:latin typeface="宋体"/>
                          <a:cs typeface="宋体"/>
                        </a:rPr>
                        <a:t>统</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121920">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18</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283845">
                        <a:lnSpc>
                          <a:spcPct val="100000"/>
                        </a:lnSpc>
                      </a:pPr>
                      <a:r>
                        <a:rPr dirty="0" sz="1050" spc="-5">
                          <a:latin typeface="宋体"/>
                          <a:cs typeface="宋体"/>
                        </a:rPr>
                        <a:t>CJ/T</a:t>
                      </a:r>
                      <a:r>
                        <a:rPr dirty="0" sz="1050" spc="-15">
                          <a:latin typeface="宋体"/>
                          <a:cs typeface="宋体"/>
                        </a:rPr>
                        <a:t> </a:t>
                      </a:r>
                      <a:r>
                        <a:rPr dirty="0" sz="1050" spc="-5">
                          <a:latin typeface="宋体"/>
                          <a:cs typeface="宋体"/>
                        </a:rPr>
                        <a:t>331-2016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0"/>
                        </a:spcBef>
                      </a:pPr>
                      <a:r>
                        <a:rPr dirty="0" sz="1050" spc="-10">
                          <a:latin typeface="宋体"/>
                          <a:cs typeface="宋体"/>
                        </a:rPr>
                        <a:t>城</a:t>
                      </a:r>
                      <a:r>
                        <a:rPr dirty="0" sz="1050">
                          <a:latin typeface="宋体"/>
                          <a:cs typeface="宋体"/>
                        </a:rPr>
                        <a:t>市</a:t>
                      </a:r>
                      <a:r>
                        <a:rPr dirty="0" sz="1050" spc="-10">
                          <a:latin typeface="宋体"/>
                          <a:cs typeface="宋体"/>
                        </a:rPr>
                        <a:t>公</a:t>
                      </a:r>
                      <a:r>
                        <a:rPr dirty="0" sz="1050">
                          <a:latin typeface="宋体"/>
                          <a:cs typeface="宋体"/>
                        </a:rPr>
                        <a:t>用</a:t>
                      </a:r>
                      <a:r>
                        <a:rPr dirty="0" sz="1050" spc="-10">
                          <a:latin typeface="宋体"/>
                          <a:cs typeface="宋体"/>
                        </a:rPr>
                        <a:t>事</a:t>
                      </a:r>
                      <a:r>
                        <a:rPr dirty="0" sz="1050">
                          <a:latin typeface="宋体"/>
                          <a:cs typeface="宋体"/>
                        </a:rPr>
                        <a:t>业</a:t>
                      </a:r>
                      <a:r>
                        <a:rPr dirty="0" sz="1050" spc="-10">
                          <a:latin typeface="宋体"/>
                          <a:cs typeface="宋体"/>
                        </a:rPr>
                        <a:t>互</a:t>
                      </a:r>
                      <a:r>
                        <a:rPr dirty="0" sz="1050">
                          <a:latin typeface="宋体"/>
                          <a:cs typeface="宋体"/>
                        </a:rPr>
                        <a:t>联</a:t>
                      </a:r>
                      <a:r>
                        <a:rPr dirty="0" sz="1050" spc="-10">
                          <a:latin typeface="宋体"/>
                          <a:cs typeface="宋体"/>
                        </a:rPr>
                        <a:t>互</a:t>
                      </a:r>
                      <a:r>
                        <a:rPr dirty="0" sz="1050">
                          <a:latin typeface="宋体"/>
                          <a:cs typeface="宋体"/>
                        </a:rPr>
                        <a:t>通</a:t>
                      </a:r>
                      <a:r>
                        <a:rPr dirty="0" sz="1050" spc="-10">
                          <a:latin typeface="宋体"/>
                          <a:cs typeface="宋体"/>
                        </a:rPr>
                        <a:t>卡</a:t>
                      </a:r>
                      <a:r>
                        <a:rPr dirty="0" sz="1050">
                          <a:latin typeface="宋体"/>
                          <a:cs typeface="宋体"/>
                        </a:rPr>
                        <a:t>通</a:t>
                      </a:r>
                      <a:r>
                        <a:rPr dirty="0" sz="1050" spc="-10">
                          <a:latin typeface="宋体"/>
                          <a:cs typeface="宋体"/>
                        </a:rPr>
                        <a:t>用</a:t>
                      </a:r>
                      <a:r>
                        <a:rPr dirty="0" sz="1050">
                          <a:latin typeface="宋体"/>
                          <a:cs typeface="宋体"/>
                        </a:rPr>
                        <a:t>技</a:t>
                      </a:r>
                      <a:r>
                        <a:rPr dirty="0" sz="1050" spc="-5">
                          <a:latin typeface="宋体"/>
                          <a:cs typeface="宋体"/>
                        </a:rPr>
                        <a:t>术</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r" marR="121920">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spc="-5">
                          <a:latin typeface="宋体"/>
                          <a:cs typeface="宋体"/>
                        </a:rPr>
                        <a:t>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283845">
                        <a:lnSpc>
                          <a:spcPct val="100000"/>
                        </a:lnSpc>
                      </a:pPr>
                      <a:r>
                        <a:rPr dirty="0" sz="1050" spc="-5">
                          <a:latin typeface="宋体"/>
                          <a:cs typeface="宋体"/>
                        </a:rPr>
                        <a:t>CJ/T</a:t>
                      </a:r>
                      <a:r>
                        <a:rPr dirty="0" sz="1050" spc="-15">
                          <a:latin typeface="宋体"/>
                          <a:cs typeface="宋体"/>
                        </a:rPr>
                        <a:t> </a:t>
                      </a:r>
                      <a:r>
                        <a:rPr dirty="0" sz="1050" spc="-5">
                          <a:latin typeface="宋体"/>
                          <a:cs typeface="宋体"/>
                        </a:rPr>
                        <a:t>333-2010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50"/>
                        </a:spcBef>
                      </a:pPr>
                      <a:r>
                        <a:rPr dirty="0" sz="1050" spc="-10">
                          <a:latin typeface="宋体"/>
                          <a:cs typeface="宋体"/>
                        </a:rPr>
                        <a:t>城</a:t>
                      </a:r>
                      <a:r>
                        <a:rPr dirty="0" sz="1050">
                          <a:latin typeface="宋体"/>
                          <a:cs typeface="宋体"/>
                        </a:rPr>
                        <a:t>市</a:t>
                      </a:r>
                      <a:r>
                        <a:rPr dirty="0" sz="1050" spc="-10">
                          <a:latin typeface="宋体"/>
                          <a:cs typeface="宋体"/>
                        </a:rPr>
                        <a:t>公</a:t>
                      </a:r>
                      <a:r>
                        <a:rPr dirty="0" sz="1050">
                          <a:latin typeface="宋体"/>
                          <a:cs typeface="宋体"/>
                        </a:rPr>
                        <a:t>用</a:t>
                      </a:r>
                      <a:r>
                        <a:rPr dirty="0" sz="1050" spc="-10">
                          <a:latin typeface="宋体"/>
                          <a:cs typeface="宋体"/>
                        </a:rPr>
                        <a:t>事</a:t>
                      </a:r>
                      <a:r>
                        <a:rPr dirty="0" sz="1050">
                          <a:latin typeface="宋体"/>
                          <a:cs typeface="宋体"/>
                        </a:rPr>
                        <a:t>业</a:t>
                      </a:r>
                      <a:r>
                        <a:rPr dirty="0" sz="1050" spc="-10">
                          <a:latin typeface="宋体"/>
                          <a:cs typeface="宋体"/>
                        </a:rPr>
                        <a:t>互</a:t>
                      </a:r>
                      <a:r>
                        <a:rPr dirty="0" sz="1050">
                          <a:latin typeface="宋体"/>
                          <a:cs typeface="宋体"/>
                        </a:rPr>
                        <a:t>联</a:t>
                      </a:r>
                      <a:r>
                        <a:rPr dirty="0" sz="1050" spc="-10">
                          <a:latin typeface="宋体"/>
                          <a:cs typeface="宋体"/>
                        </a:rPr>
                        <a:t>互</a:t>
                      </a:r>
                      <a:r>
                        <a:rPr dirty="0" sz="1050">
                          <a:latin typeface="宋体"/>
                          <a:cs typeface="宋体"/>
                        </a:rPr>
                        <a:t>通</a:t>
                      </a:r>
                      <a:r>
                        <a:rPr dirty="0" sz="1050" spc="-10">
                          <a:latin typeface="宋体"/>
                          <a:cs typeface="宋体"/>
                        </a:rPr>
                        <a:t>卡</a:t>
                      </a:r>
                      <a:r>
                        <a:rPr dirty="0" sz="1050">
                          <a:latin typeface="宋体"/>
                          <a:cs typeface="宋体"/>
                        </a:rPr>
                        <a:t>密</a:t>
                      </a:r>
                      <a:r>
                        <a:rPr dirty="0" sz="1050" spc="-10">
                          <a:latin typeface="宋体"/>
                          <a:cs typeface="宋体"/>
                        </a:rPr>
                        <a:t>钥</a:t>
                      </a:r>
                      <a:r>
                        <a:rPr dirty="0" sz="1050">
                          <a:latin typeface="宋体"/>
                          <a:cs typeface="宋体"/>
                        </a:rPr>
                        <a:t>及</a:t>
                      </a:r>
                      <a:r>
                        <a:rPr dirty="0" sz="1050" spc="-5">
                          <a:latin typeface="宋体"/>
                          <a:cs typeface="宋体"/>
                        </a:rPr>
                        <a:t>安</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全</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r" marR="121920">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spc="-5">
                          <a:latin typeface="宋体"/>
                          <a:cs typeface="宋体"/>
                        </a:rPr>
                        <a:t>20</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84785">
                        <a:lnSpc>
                          <a:spcPct val="100000"/>
                        </a:lnSpc>
                      </a:pPr>
                      <a:r>
                        <a:rPr dirty="0" sz="1050" spc="-5">
                          <a:latin typeface="宋体"/>
                          <a:cs typeface="宋体"/>
                        </a:rPr>
                        <a:t>YD/T</a:t>
                      </a:r>
                      <a:r>
                        <a:rPr dirty="0" sz="1050" spc="-15">
                          <a:latin typeface="宋体"/>
                          <a:cs typeface="宋体"/>
                        </a:rPr>
                        <a:t> </a:t>
                      </a:r>
                      <a:r>
                        <a:rPr dirty="0" sz="1050" spc="-5">
                          <a:latin typeface="宋体"/>
                          <a:cs typeface="宋体"/>
                        </a:rPr>
                        <a:t>1926.4-2010</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59690">
                        <a:lnSpc>
                          <a:spcPct val="100000"/>
                        </a:lnSpc>
                        <a:spcBef>
                          <a:spcPts val="545"/>
                        </a:spcBef>
                      </a:pPr>
                      <a:r>
                        <a:rPr dirty="0" sz="1050" spc="-5">
                          <a:latin typeface="宋体"/>
                          <a:cs typeface="宋体"/>
                        </a:rPr>
                        <a:t>IT</a:t>
                      </a:r>
                      <a:r>
                        <a:rPr dirty="0" sz="1050" spc="-290">
                          <a:latin typeface="宋体"/>
                          <a:cs typeface="宋体"/>
                        </a:rPr>
                        <a:t> </a:t>
                      </a:r>
                      <a:r>
                        <a:rPr dirty="0" sz="1050" spc="-10">
                          <a:latin typeface="宋体"/>
                          <a:cs typeface="宋体"/>
                        </a:rPr>
                        <a:t>运</a:t>
                      </a:r>
                      <a:r>
                        <a:rPr dirty="0" sz="1050">
                          <a:latin typeface="宋体"/>
                          <a:cs typeface="宋体"/>
                        </a:rPr>
                        <a:t>维</a:t>
                      </a:r>
                      <a:r>
                        <a:rPr dirty="0" sz="1050" spc="-10">
                          <a:latin typeface="宋体"/>
                          <a:cs typeface="宋体"/>
                        </a:rPr>
                        <a:t>服</a:t>
                      </a:r>
                      <a:r>
                        <a:rPr dirty="0" sz="1050">
                          <a:latin typeface="宋体"/>
                          <a:cs typeface="宋体"/>
                        </a:rPr>
                        <a:t>务</a:t>
                      </a:r>
                      <a:r>
                        <a:rPr dirty="0" sz="1050" spc="-10">
                          <a:latin typeface="宋体"/>
                          <a:cs typeface="宋体"/>
                        </a:rPr>
                        <a:t>管</a:t>
                      </a:r>
                      <a:r>
                        <a:rPr dirty="0" sz="1050">
                          <a:latin typeface="宋体"/>
                          <a:cs typeface="宋体"/>
                        </a:rPr>
                        <a:t>理</a:t>
                      </a:r>
                      <a:r>
                        <a:rPr dirty="0" sz="1050" spc="-10">
                          <a:latin typeface="宋体"/>
                          <a:cs typeface="宋体"/>
                        </a:rPr>
                        <a:t>技</a:t>
                      </a:r>
                      <a:r>
                        <a:rPr dirty="0" sz="1050">
                          <a:latin typeface="宋体"/>
                          <a:cs typeface="宋体"/>
                        </a:rPr>
                        <a:t>术</a:t>
                      </a:r>
                      <a:r>
                        <a:rPr dirty="0" sz="1050" spc="-10">
                          <a:latin typeface="宋体"/>
                          <a:cs typeface="宋体"/>
                        </a:rPr>
                        <a:t>要</a:t>
                      </a:r>
                      <a:r>
                        <a:rPr dirty="0" sz="1050">
                          <a:latin typeface="宋体"/>
                          <a:cs typeface="宋体"/>
                        </a:rPr>
                        <a:t>求</a:t>
                      </a:r>
                      <a:r>
                        <a:rPr dirty="0" sz="1050" spc="-5">
                          <a:latin typeface="宋体"/>
                          <a:cs typeface="宋体"/>
                        </a:rPr>
                        <a:t>第</a:t>
                      </a:r>
                      <a:r>
                        <a:rPr dirty="0" sz="1050" spc="-270">
                          <a:latin typeface="宋体"/>
                          <a:cs typeface="宋体"/>
                        </a:rPr>
                        <a:t> </a:t>
                      </a:r>
                      <a:r>
                        <a:rPr dirty="0" sz="1050" spc="-5">
                          <a:latin typeface="宋体"/>
                          <a:cs typeface="宋体"/>
                        </a:rPr>
                        <a:t>4</a:t>
                      </a:r>
                      <a:r>
                        <a:rPr dirty="0" sz="1050" spc="-290">
                          <a:latin typeface="宋体"/>
                          <a:cs typeface="宋体"/>
                        </a:rPr>
                        <a:t> </a:t>
                      </a:r>
                      <a:r>
                        <a:rPr dirty="0" sz="1050" spc="-10">
                          <a:latin typeface="宋体"/>
                          <a:cs typeface="宋体"/>
                        </a:rPr>
                        <a:t>部</a:t>
                      </a:r>
                      <a:r>
                        <a:rPr dirty="0" sz="1050">
                          <a:latin typeface="宋体"/>
                          <a:cs typeface="宋体"/>
                        </a:rPr>
                        <a:t>分</a:t>
                      </a:r>
                      <a:r>
                        <a:rPr dirty="0" sz="1050" spc="-5">
                          <a:latin typeface="宋体"/>
                          <a:cs typeface="宋体"/>
                        </a:rPr>
                        <a:t>：</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服</a:t>
                      </a:r>
                      <a:r>
                        <a:rPr dirty="0" sz="1050">
                          <a:latin typeface="宋体"/>
                          <a:cs typeface="宋体"/>
                        </a:rPr>
                        <a:t>务</a:t>
                      </a:r>
                      <a:r>
                        <a:rPr dirty="0" sz="1050" spc="-10">
                          <a:latin typeface="宋体"/>
                          <a:cs typeface="宋体"/>
                        </a:rPr>
                        <a:t>管</a:t>
                      </a:r>
                      <a:r>
                        <a:rPr dirty="0" sz="1050">
                          <a:latin typeface="宋体"/>
                          <a:cs typeface="宋体"/>
                        </a:rPr>
                        <a:t>理</a:t>
                      </a:r>
                      <a:r>
                        <a:rPr dirty="0" sz="1050" spc="-10">
                          <a:latin typeface="宋体"/>
                          <a:cs typeface="宋体"/>
                        </a:rPr>
                        <a:t>支</a:t>
                      </a:r>
                      <a:r>
                        <a:rPr dirty="0" sz="1050">
                          <a:latin typeface="宋体"/>
                          <a:cs typeface="宋体"/>
                        </a:rPr>
                        <a:t>撑</a:t>
                      </a:r>
                      <a:r>
                        <a:rPr dirty="0" sz="1050" spc="-10">
                          <a:latin typeface="宋体"/>
                          <a:cs typeface="宋体"/>
                        </a:rPr>
                        <a:t>系</a:t>
                      </a:r>
                      <a:r>
                        <a:rPr dirty="0" sz="1050" spc="-5">
                          <a:latin typeface="宋体"/>
                          <a:cs typeface="宋体"/>
                        </a:rPr>
                        <a:t>统</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r" marR="121920">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95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400047" y="528955"/>
            <a:ext cx="3136265" cy="583565"/>
          </a:xfrm>
          <a:prstGeom prst="rect">
            <a:avLst/>
          </a:prstGeom>
        </p:spPr>
        <p:txBody>
          <a:bodyPr wrap="square" lIns="0" tIns="12700" rIns="0" bIns="0" rtlCol="0" vert="horz">
            <a:spAutoFit/>
          </a:bodyPr>
          <a:lstStyle/>
          <a:p>
            <a:pPr marL="163703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2700">
              <a:lnSpc>
                <a:spcPct val="100000"/>
              </a:lnSpc>
            </a:pPr>
            <a:r>
              <a:rPr dirty="0" sz="1200" spc="-5">
                <a:latin typeface="Calibri"/>
                <a:cs typeface="Calibri"/>
              </a:rPr>
              <a:t>3.2.3</a:t>
            </a:r>
            <a:r>
              <a:rPr dirty="0" sz="1200" spc="55">
                <a:latin typeface="Calibri"/>
                <a:cs typeface="Calibri"/>
              </a:rPr>
              <a:t> </a:t>
            </a:r>
            <a:r>
              <a:rPr dirty="0" sz="1200">
                <a:latin typeface="黑体"/>
                <a:cs typeface="黑体"/>
              </a:rPr>
              <a:t>智能化集成</a:t>
            </a:r>
            <a:endParaRPr sz="1200">
              <a:latin typeface="黑体"/>
              <a:cs typeface="黑体"/>
            </a:endParaRPr>
          </a:p>
        </p:txBody>
      </p:sp>
      <p:sp>
        <p:nvSpPr>
          <p:cNvPr id="3" name="object 3"/>
          <p:cNvSpPr/>
          <p:nvPr/>
        </p:nvSpPr>
        <p:spPr>
          <a:xfrm>
            <a:off x="2055876" y="1231392"/>
            <a:ext cx="3448812" cy="950976"/>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2240394"/>
            <a:ext cx="5300345" cy="78867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智能化集成主要包括智能化集成平台和集成信息应用系统</a:t>
            </a:r>
            <a:r>
              <a:rPr dirty="0" sz="1200" spc="-345">
                <a:latin typeface="宋体"/>
                <a:cs typeface="宋体"/>
              </a:rPr>
              <a:t> </a:t>
            </a:r>
            <a:r>
              <a:rPr dirty="0" sz="1200">
                <a:latin typeface="Calibri"/>
                <a:cs typeface="Calibri"/>
              </a:rPr>
              <a:t>2</a:t>
            </a:r>
            <a:r>
              <a:rPr dirty="0" sz="1200" spc="-15">
                <a:latin typeface="Calibri"/>
                <a:cs typeface="Calibri"/>
              </a:rPr>
              <a:t> </a:t>
            </a:r>
            <a:r>
              <a:rPr dirty="0" sz="1200">
                <a:latin typeface="宋体"/>
                <a:cs typeface="宋体"/>
              </a:rPr>
              <a:t>个部分</a:t>
            </a:r>
            <a:r>
              <a:rPr dirty="0" sz="1200" spc="-484">
                <a:latin typeface="宋体"/>
                <a:cs typeface="宋体"/>
              </a:rPr>
              <a:t>，</a:t>
            </a:r>
            <a:r>
              <a:rPr dirty="0" sz="1200">
                <a:latin typeface="宋体"/>
                <a:cs typeface="宋体"/>
              </a:rPr>
              <a:t>该领域</a:t>
            </a:r>
            <a:endParaRPr sz="1200">
              <a:latin typeface="宋体"/>
              <a:cs typeface="宋体"/>
            </a:endParaRPr>
          </a:p>
          <a:p>
            <a:pPr marL="12700">
              <a:lnSpc>
                <a:spcPct val="100000"/>
              </a:lnSpc>
              <a:spcBef>
                <a:spcPts val="900"/>
              </a:spcBef>
            </a:pPr>
            <a:r>
              <a:rPr dirty="0" sz="1200">
                <a:latin typeface="宋体"/>
                <a:cs typeface="宋体"/>
              </a:rPr>
              <a:t>已发布的标准有：</a:t>
            </a:r>
            <a:endParaRPr sz="1200">
              <a:latin typeface="宋体"/>
              <a:cs typeface="宋体"/>
            </a:endParaRPr>
          </a:p>
          <a:p>
            <a:pPr algn="ctr" marL="1270">
              <a:lnSpc>
                <a:spcPct val="100000"/>
              </a:lnSpc>
              <a:spcBef>
                <a:spcPts val="1025"/>
              </a:spcBef>
            </a:pPr>
            <a:r>
              <a:rPr dirty="0" sz="1000" spc="-10" b="1">
                <a:latin typeface="黑体"/>
                <a:cs typeface="黑体"/>
              </a:rPr>
              <a:t>表</a:t>
            </a:r>
            <a:r>
              <a:rPr dirty="0" sz="1000" spc="-260" b="1">
                <a:latin typeface="黑体"/>
                <a:cs typeface="黑体"/>
              </a:rPr>
              <a:t> </a:t>
            </a:r>
            <a:r>
              <a:rPr dirty="0" sz="1000" spc="-5" b="0">
                <a:latin typeface="等线 Light"/>
                <a:cs typeface="等线 Light"/>
              </a:rPr>
              <a:t>3</a:t>
            </a:r>
            <a:r>
              <a:rPr dirty="0" sz="1000" spc="55" b="0">
                <a:latin typeface="等线 Light"/>
                <a:cs typeface="等线 Light"/>
              </a:rPr>
              <a:t> </a:t>
            </a:r>
            <a:r>
              <a:rPr dirty="0" sz="1000" spc="-5" b="1">
                <a:latin typeface="黑体"/>
                <a:cs typeface="黑体"/>
              </a:rPr>
              <a:t>智</a:t>
            </a:r>
            <a:r>
              <a:rPr dirty="0" sz="1000" spc="-10" b="1">
                <a:latin typeface="黑体"/>
                <a:cs typeface="黑体"/>
              </a:rPr>
              <a:t>能</a:t>
            </a:r>
            <a:r>
              <a:rPr dirty="0" sz="1000" spc="-5" b="1">
                <a:latin typeface="黑体"/>
                <a:cs typeface="黑体"/>
              </a:rPr>
              <a:t>化集</a:t>
            </a:r>
            <a:r>
              <a:rPr dirty="0" sz="1000" spc="-10" b="1">
                <a:latin typeface="黑体"/>
                <a:cs typeface="黑体"/>
              </a:rPr>
              <a:t>成</a:t>
            </a:r>
            <a:r>
              <a:rPr dirty="0" sz="1000" spc="-5" b="1">
                <a:latin typeface="黑体"/>
                <a:cs typeface="黑体"/>
              </a:rPr>
              <a:t>标</a:t>
            </a:r>
            <a:r>
              <a:rPr dirty="0" sz="1000" spc="-10" b="1">
                <a:latin typeface="黑体"/>
                <a:cs typeface="黑体"/>
              </a:rPr>
              <a:t>准</a:t>
            </a:r>
            <a:endParaRPr sz="1000">
              <a:latin typeface="黑体"/>
              <a:cs typeface="黑体"/>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59</a:t>
            </a:r>
          </a:p>
        </p:txBody>
      </p:sp>
      <p:graphicFrame>
        <p:nvGraphicFramePr>
          <p:cNvPr id="5" name="object 5"/>
          <p:cNvGraphicFramePr>
            <a:graphicFrameLocks noGrp="1"/>
          </p:cNvGraphicFramePr>
          <p:nvPr/>
        </p:nvGraphicFramePr>
        <p:xfrm>
          <a:off x="1242313" y="3093720"/>
          <a:ext cx="5106035" cy="4765040"/>
        </p:xfrm>
        <a:graphic>
          <a:graphicData uri="http://schemas.openxmlformats.org/drawingml/2006/table">
            <a:tbl>
              <a:tblPr firstRow="1" bandRow="1">
                <a:tableStyleId>{2D5ABB26-0587-4C30-8999-92F81FD0307C}</a:tableStyleId>
              </a:tblPr>
              <a:tblGrid>
                <a:gridCol w="539750"/>
                <a:gridCol w="1440180"/>
                <a:gridCol w="2065020"/>
                <a:gridCol w="539750"/>
                <a:gridCol w="502920"/>
              </a:tblGrid>
              <a:tr h="502284">
                <a:tc>
                  <a:txBody>
                    <a:bodyPr/>
                    <a:lstStyle/>
                    <a:p>
                      <a:pPr>
                        <a:lnSpc>
                          <a:spcPct val="100000"/>
                        </a:lnSpc>
                        <a:spcBef>
                          <a:spcPts val="40"/>
                        </a:spcBef>
                      </a:pPr>
                      <a:endParaRPr sz="1100">
                        <a:latin typeface="Times New Roman"/>
                        <a:cs typeface="Times New Roman"/>
                      </a:endParaRPr>
                    </a:p>
                    <a:p>
                      <a:pPr algn="ctr" marL="11430">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algn="ctr" marL="12700">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algn="ctr" marL="10795">
                        <a:lnSpc>
                          <a:spcPct val="100000"/>
                        </a:lnSpc>
                      </a:pPr>
                      <a:r>
                        <a:rPr dirty="0" sz="1050" spc="-10">
                          <a:latin typeface="宋体"/>
                          <a:cs typeface="宋体"/>
                        </a:rPr>
                        <a:t>类</a:t>
                      </a:r>
                      <a:r>
                        <a:rPr dirty="0" sz="1050" spc="-5">
                          <a:latin typeface="宋体"/>
                          <a:cs typeface="宋体"/>
                        </a:rPr>
                        <a:t>别</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marL="12382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a:latin typeface="宋体"/>
                          <a:cs typeface="宋体"/>
                        </a:rPr>
                        <a:t>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143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20299.1-2006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50"/>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2700">
                        <a:lnSpc>
                          <a:spcPct val="100000"/>
                        </a:lnSpc>
                      </a:pPr>
                      <a:r>
                        <a:rPr dirty="0" sz="1050" spc="-5">
                          <a:latin typeface="宋体"/>
                          <a:cs typeface="宋体"/>
                        </a:rPr>
                        <a:t>第</a:t>
                      </a:r>
                      <a:r>
                        <a:rPr dirty="0" sz="1050" spc="-275">
                          <a:latin typeface="宋体"/>
                          <a:cs typeface="宋体"/>
                        </a:rPr>
                        <a:t> </a:t>
                      </a:r>
                      <a:r>
                        <a:rPr dirty="0" sz="1050" spc="-5">
                          <a:latin typeface="宋体"/>
                          <a:cs typeface="宋体"/>
                        </a:rPr>
                        <a:t>1</a:t>
                      </a:r>
                      <a:r>
                        <a:rPr dirty="0" sz="1050" spc="-270">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系</a:t>
                      </a:r>
                      <a:r>
                        <a:rPr dirty="0" sz="1050" spc="-10">
                          <a:latin typeface="宋体"/>
                          <a:cs typeface="宋体"/>
                        </a:rPr>
                        <a:t>统</a:t>
                      </a:r>
                      <a:r>
                        <a:rPr dirty="0" sz="1050">
                          <a:latin typeface="宋体"/>
                          <a:cs typeface="宋体"/>
                        </a:rPr>
                        <a:t>通</a:t>
                      </a:r>
                      <a:r>
                        <a:rPr dirty="0" sz="1050" spc="-10">
                          <a:latin typeface="宋体"/>
                          <a:cs typeface="宋体"/>
                        </a:rPr>
                        <a:t>用</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38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a:latin typeface="宋体"/>
                          <a:cs typeface="宋体"/>
                        </a:rPr>
                        <a:t>2</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1430">
                        <a:lnSpc>
                          <a:spcPct val="100000"/>
                        </a:lnSpc>
                      </a:pPr>
                      <a:r>
                        <a:rPr dirty="0" sz="1050" spc="-5">
                          <a:latin typeface="宋体"/>
                          <a:cs typeface="宋体"/>
                        </a:rPr>
                        <a:t>GB/T</a:t>
                      </a:r>
                      <a:r>
                        <a:rPr dirty="0" sz="1050" spc="-20">
                          <a:latin typeface="宋体"/>
                          <a:cs typeface="宋体"/>
                        </a:rPr>
                        <a:t> </a:t>
                      </a:r>
                      <a:r>
                        <a:rPr dirty="0" sz="1050" spc="-5">
                          <a:latin typeface="宋体"/>
                          <a:cs typeface="宋体"/>
                        </a:rPr>
                        <a:t>20299.2-2006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5">
                          <a:latin typeface="宋体"/>
                          <a:cs typeface="宋体"/>
                        </a:rPr>
                        <a:t>第</a:t>
                      </a:r>
                      <a:r>
                        <a:rPr dirty="0" sz="1050" spc="-275">
                          <a:latin typeface="宋体"/>
                          <a:cs typeface="宋体"/>
                        </a:rPr>
                        <a:t> </a:t>
                      </a:r>
                      <a:r>
                        <a:rPr dirty="0" sz="1050" spc="-5">
                          <a:latin typeface="宋体"/>
                          <a:cs typeface="宋体"/>
                        </a:rPr>
                        <a:t>2</a:t>
                      </a:r>
                      <a:r>
                        <a:rPr dirty="0" sz="1050" spc="-270">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检</a:t>
                      </a:r>
                      <a:r>
                        <a:rPr dirty="0" sz="1050" spc="-10">
                          <a:latin typeface="宋体"/>
                          <a:cs typeface="宋体"/>
                        </a:rPr>
                        <a:t>测</a:t>
                      </a:r>
                      <a:r>
                        <a:rPr dirty="0" sz="1050">
                          <a:latin typeface="宋体"/>
                          <a:cs typeface="宋体"/>
                        </a:rPr>
                        <a:t>验</a:t>
                      </a:r>
                      <a:r>
                        <a:rPr dirty="0" sz="1050" spc="-5">
                          <a:latin typeface="宋体"/>
                          <a:cs typeface="宋体"/>
                        </a:rPr>
                        <a:t>收</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38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a:latin typeface="宋体"/>
                          <a:cs typeface="宋体"/>
                        </a:rPr>
                        <a:t>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38237-2019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智</a:t>
                      </a:r>
                      <a:r>
                        <a:rPr dirty="0" sz="1050">
                          <a:latin typeface="宋体"/>
                          <a:cs typeface="宋体"/>
                        </a:rPr>
                        <a:t>慧</a:t>
                      </a:r>
                      <a:r>
                        <a:rPr dirty="0" sz="1050" spc="-10">
                          <a:latin typeface="宋体"/>
                          <a:cs typeface="宋体"/>
                        </a:rPr>
                        <a:t>城</a:t>
                      </a:r>
                      <a:r>
                        <a:rPr dirty="0" sz="1050" spc="-5">
                          <a:latin typeface="宋体"/>
                          <a:cs typeface="宋体"/>
                        </a:rPr>
                        <a:t>市</a:t>
                      </a:r>
                      <a:r>
                        <a:rPr dirty="0" sz="1050" spc="-20">
                          <a:latin typeface="宋体"/>
                          <a:cs typeface="宋体"/>
                        </a:rPr>
                        <a:t> </a:t>
                      </a: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综</a:t>
                      </a:r>
                      <a:r>
                        <a:rPr dirty="0" sz="1050">
                          <a:latin typeface="宋体"/>
                          <a:cs typeface="宋体"/>
                        </a:rPr>
                        <a:t>合</a:t>
                      </a:r>
                      <a:r>
                        <a:rPr dirty="0" sz="1050" spc="-5">
                          <a:latin typeface="宋体"/>
                          <a:cs typeface="宋体"/>
                        </a:rPr>
                        <a:t>服</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务</a:t>
                      </a:r>
                      <a:r>
                        <a:rPr dirty="0" sz="1050">
                          <a:latin typeface="宋体"/>
                          <a:cs typeface="宋体"/>
                        </a:rPr>
                        <a:t>平</a:t>
                      </a:r>
                      <a:r>
                        <a:rPr dirty="0" sz="1050" spc="-10">
                          <a:latin typeface="宋体"/>
                          <a:cs typeface="宋体"/>
                        </a:rPr>
                        <a:t>台</a:t>
                      </a:r>
                      <a:r>
                        <a:rPr dirty="0" sz="1050">
                          <a:latin typeface="宋体"/>
                          <a:cs typeface="宋体"/>
                        </a:rPr>
                        <a:t>通</a:t>
                      </a:r>
                      <a:r>
                        <a:rPr dirty="0" sz="1050" spc="-10">
                          <a:latin typeface="宋体"/>
                          <a:cs typeface="宋体"/>
                        </a:rPr>
                        <a:t>用</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2382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a:latin typeface="宋体"/>
                          <a:cs typeface="宋体"/>
                        </a:rPr>
                        <a:t>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38319-2019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50"/>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智</a:t>
                      </a:r>
                      <a:r>
                        <a:rPr dirty="0" sz="1050">
                          <a:latin typeface="宋体"/>
                          <a:cs typeface="宋体"/>
                        </a:rPr>
                        <a:t>能</a:t>
                      </a:r>
                      <a:r>
                        <a:rPr dirty="0" sz="1050" spc="-10">
                          <a:latin typeface="宋体"/>
                          <a:cs typeface="宋体"/>
                        </a:rPr>
                        <a:t>硬</a:t>
                      </a:r>
                      <a:r>
                        <a:rPr dirty="0" sz="1050">
                          <a:latin typeface="宋体"/>
                          <a:cs typeface="宋体"/>
                        </a:rPr>
                        <a:t>件</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825">
                        <a:lnSpc>
                          <a:spcPct val="100000"/>
                        </a:lnSpc>
                        <a:spcBef>
                          <a:spcPts val="550"/>
                        </a:spcBef>
                      </a:pPr>
                      <a:r>
                        <a:rPr dirty="0" sz="1050" spc="-5">
                          <a:latin typeface="宋体"/>
                          <a:cs typeface="宋体"/>
                        </a:rPr>
                        <a:t>即</a:t>
                      </a:r>
                      <a:r>
                        <a:rPr dirty="0" sz="1050">
                          <a:latin typeface="宋体"/>
                          <a:cs typeface="宋体"/>
                        </a:rPr>
                        <a:t>将</a:t>
                      </a:r>
                      <a:endParaRPr sz="1050">
                        <a:latin typeface="宋体"/>
                        <a:cs typeface="宋体"/>
                      </a:endParaRPr>
                    </a:p>
                    <a:p>
                      <a:pPr>
                        <a:lnSpc>
                          <a:spcPct val="100000"/>
                        </a:lnSpc>
                        <a:spcBef>
                          <a:spcPts val="45"/>
                        </a:spcBef>
                      </a:pPr>
                      <a:endParaRPr sz="900">
                        <a:latin typeface="Times New Roman"/>
                        <a:cs typeface="Times New Roman"/>
                      </a:endParaRPr>
                    </a:p>
                    <a:p>
                      <a:pPr marL="123825">
                        <a:lnSpc>
                          <a:spcPct val="100000"/>
                        </a:lnSpc>
                      </a:pPr>
                      <a:r>
                        <a:rPr dirty="0" sz="1050" spc="-5">
                          <a:latin typeface="宋体"/>
                          <a:cs typeface="宋体"/>
                        </a:rPr>
                        <a:t>实</a:t>
                      </a:r>
                      <a:r>
                        <a:rPr dirty="0" sz="1050">
                          <a:latin typeface="宋体"/>
                          <a:cs typeface="宋体"/>
                        </a:rPr>
                        <a:t>施</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a:latin typeface="宋体"/>
                          <a:cs typeface="宋体"/>
                        </a:rPr>
                        <a:t>5</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38321-2019</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家</a:t>
                      </a:r>
                      <a:r>
                        <a:rPr dirty="0" sz="1050">
                          <a:latin typeface="宋体"/>
                          <a:cs typeface="宋体"/>
                        </a:rPr>
                        <a:t>庭</a:t>
                      </a:r>
                      <a:r>
                        <a:rPr dirty="0" sz="1050" spc="-10">
                          <a:latin typeface="宋体"/>
                          <a:cs typeface="宋体"/>
                        </a:rPr>
                        <a:t>网</a:t>
                      </a:r>
                      <a:r>
                        <a:rPr dirty="0" sz="1050">
                          <a:latin typeface="宋体"/>
                          <a:cs typeface="宋体"/>
                        </a:rPr>
                        <a:t>络</a:t>
                      </a:r>
                      <a:r>
                        <a:rPr dirty="0" sz="1050" spc="-10">
                          <a:latin typeface="宋体"/>
                          <a:cs typeface="宋体"/>
                        </a:rPr>
                        <a:t>信</a:t>
                      </a:r>
                      <a:r>
                        <a:rPr dirty="0" sz="1050">
                          <a:latin typeface="宋体"/>
                          <a:cs typeface="宋体"/>
                        </a:rPr>
                        <a:t>息</a:t>
                      </a:r>
                      <a:r>
                        <a:rPr dirty="0" sz="1050" spc="-10">
                          <a:latin typeface="宋体"/>
                          <a:cs typeface="宋体"/>
                        </a:rPr>
                        <a:t>化</a:t>
                      </a:r>
                      <a:r>
                        <a:rPr dirty="0" sz="1050">
                          <a:latin typeface="宋体"/>
                          <a:cs typeface="宋体"/>
                        </a:rPr>
                        <a:t>平</a:t>
                      </a:r>
                      <a:r>
                        <a:rPr dirty="0" sz="1050" spc="-5">
                          <a:latin typeface="宋体"/>
                          <a:cs typeface="宋体"/>
                        </a:rPr>
                        <a:t>台</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825">
                        <a:lnSpc>
                          <a:spcPct val="100000"/>
                        </a:lnSpc>
                        <a:spcBef>
                          <a:spcPts val="545"/>
                        </a:spcBef>
                      </a:pPr>
                      <a:r>
                        <a:rPr dirty="0" sz="1050" spc="-5">
                          <a:latin typeface="宋体"/>
                          <a:cs typeface="宋体"/>
                        </a:rPr>
                        <a:t>即</a:t>
                      </a:r>
                      <a:r>
                        <a:rPr dirty="0" sz="1050">
                          <a:latin typeface="宋体"/>
                          <a:cs typeface="宋体"/>
                        </a:rPr>
                        <a:t>将</a:t>
                      </a:r>
                      <a:endParaRPr sz="1050">
                        <a:latin typeface="宋体"/>
                        <a:cs typeface="宋体"/>
                      </a:endParaRPr>
                    </a:p>
                    <a:p>
                      <a:pPr>
                        <a:lnSpc>
                          <a:spcPct val="100000"/>
                        </a:lnSpc>
                        <a:spcBef>
                          <a:spcPts val="45"/>
                        </a:spcBef>
                      </a:pPr>
                      <a:endParaRPr sz="900">
                        <a:latin typeface="Times New Roman"/>
                        <a:cs typeface="Times New Roman"/>
                      </a:endParaRPr>
                    </a:p>
                    <a:p>
                      <a:pPr marL="123825">
                        <a:lnSpc>
                          <a:spcPct val="100000"/>
                        </a:lnSpc>
                      </a:pPr>
                      <a:r>
                        <a:rPr dirty="0" sz="1050" spc="-5">
                          <a:latin typeface="宋体"/>
                          <a:cs typeface="宋体"/>
                        </a:rPr>
                        <a:t>实</a:t>
                      </a:r>
                      <a:r>
                        <a:rPr dirty="0" sz="1050">
                          <a:latin typeface="宋体"/>
                          <a:cs typeface="宋体"/>
                        </a:rPr>
                        <a:t>施</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a:latin typeface="宋体"/>
                          <a:cs typeface="宋体"/>
                        </a:rPr>
                        <a:t>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38323-2019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2700">
                        <a:lnSpc>
                          <a:spcPct val="100000"/>
                        </a:lnSpc>
                      </a:pPr>
                      <a:r>
                        <a:rPr dirty="0" sz="1050" spc="-10">
                          <a:latin typeface="宋体"/>
                          <a:cs typeface="宋体"/>
                        </a:rPr>
                        <a:t>家</a:t>
                      </a:r>
                      <a:r>
                        <a:rPr dirty="0" sz="1050">
                          <a:latin typeface="宋体"/>
                          <a:cs typeface="宋体"/>
                        </a:rPr>
                        <a:t>居</a:t>
                      </a:r>
                      <a:r>
                        <a:rPr dirty="0" sz="1050" spc="-10">
                          <a:latin typeface="宋体"/>
                          <a:cs typeface="宋体"/>
                        </a:rPr>
                        <a:t>物</a:t>
                      </a:r>
                      <a:r>
                        <a:rPr dirty="0" sz="1050">
                          <a:latin typeface="宋体"/>
                          <a:cs typeface="宋体"/>
                        </a:rPr>
                        <a:t>联</a:t>
                      </a:r>
                      <a:r>
                        <a:rPr dirty="0" sz="1050" spc="-10">
                          <a:latin typeface="宋体"/>
                          <a:cs typeface="宋体"/>
                        </a:rPr>
                        <a:t>网</a:t>
                      </a:r>
                      <a:r>
                        <a:rPr dirty="0" sz="1050">
                          <a:latin typeface="宋体"/>
                          <a:cs typeface="宋体"/>
                        </a:rPr>
                        <a:t>协</a:t>
                      </a:r>
                      <a:r>
                        <a:rPr dirty="0" sz="1050" spc="-10">
                          <a:latin typeface="宋体"/>
                          <a:cs typeface="宋体"/>
                        </a:rPr>
                        <a:t>同</a:t>
                      </a:r>
                      <a:r>
                        <a:rPr dirty="0" sz="1050">
                          <a:latin typeface="宋体"/>
                          <a:cs typeface="宋体"/>
                        </a:rPr>
                        <a:t>管</a:t>
                      </a:r>
                      <a:r>
                        <a:rPr dirty="0" sz="1050" spc="-10">
                          <a:latin typeface="宋体"/>
                          <a:cs typeface="宋体"/>
                        </a:rPr>
                        <a:t>理</a:t>
                      </a:r>
                      <a:r>
                        <a:rPr dirty="0" sz="1050">
                          <a:latin typeface="宋体"/>
                          <a:cs typeface="宋体"/>
                        </a:rPr>
                        <a:t>协</a:t>
                      </a:r>
                      <a:r>
                        <a:rPr dirty="0" sz="1050" spc="-5">
                          <a:latin typeface="宋体"/>
                          <a:cs typeface="宋体"/>
                        </a:rPr>
                        <a:t>议</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825">
                        <a:lnSpc>
                          <a:spcPct val="100000"/>
                        </a:lnSpc>
                        <a:spcBef>
                          <a:spcPts val="540"/>
                        </a:spcBef>
                      </a:pPr>
                      <a:r>
                        <a:rPr dirty="0" sz="1050" spc="-5">
                          <a:latin typeface="宋体"/>
                          <a:cs typeface="宋体"/>
                        </a:rPr>
                        <a:t>即</a:t>
                      </a:r>
                      <a:r>
                        <a:rPr dirty="0" sz="1050">
                          <a:latin typeface="宋体"/>
                          <a:cs typeface="宋体"/>
                        </a:rPr>
                        <a:t>将</a:t>
                      </a:r>
                      <a:endParaRPr sz="1050">
                        <a:latin typeface="宋体"/>
                        <a:cs typeface="宋体"/>
                      </a:endParaRPr>
                    </a:p>
                    <a:p>
                      <a:pPr>
                        <a:lnSpc>
                          <a:spcPct val="100000"/>
                        </a:lnSpc>
                        <a:spcBef>
                          <a:spcPts val="45"/>
                        </a:spcBef>
                      </a:pPr>
                      <a:endParaRPr sz="900">
                        <a:latin typeface="Times New Roman"/>
                        <a:cs typeface="Times New Roman"/>
                      </a:endParaRPr>
                    </a:p>
                    <a:p>
                      <a:pPr marL="123825">
                        <a:lnSpc>
                          <a:spcPct val="100000"/>
                        </a:lnSpc>
                      </a:pPr>
                      <a:r>
                        <a:rPr dirty="0" sz="1050" spc="-5">
                          <a:latin typeface="宋体"/>
                          <a:cs typeface="宋体"/>
                        </a:rPr>
                        <a:t>实</a:t>
                      </a:r>
                      <a:r>
                        <a:rPr dirty="0" sz="1050">
                          <a:latin typeface="宋体"/>
                          <a:cs typeface="宋体"/>
                        </a:rPr>
                        <a:t>施</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a:latin typeface="宋体"/>
                          <a:cs typeface="宋体"/>
                        </a:rPr>
                        <a:t>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16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38840-2020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50"/>
                        </a:spcBef>
                      </a:pPr>
                      <a:r>
                        <a:rPr dirty="0" sz="1050" spc="-10">
                          <a:latin typeface="宋体"/>
                          <a:cs typeface="宋体"/>
                        </a:rPr>
                        <a:t>建</a:t>
                      </a:r>
                      <a:r>
                        <a:rPr dirty="0" sz="1050">
                          <a:latin typeface="宋体"/>
                          <a:cs typeface="宋体"/>
                        </a:rPr>
                        <a:t>筑</a:t>
                      </a:r>
                      <a:r>
                        <a:rPr dirty="0" sz="1050" spc="-10">
                          <a:latin typeface="宋体"/>
                          <a:cs typeface="宋体"/>
                        </a:rPr>
                        <a:t>及</a:t>
                      </a:r>
                      <a:r>
                        <a:rPr dirty="0" sz="1050">
                          <a:latin typeface="宋体"/>
                          <a:cs typeface="宋体"/>
                        </a:rPr>
                        <a:t>居</a:t>
                      </a:r>
                      <a:r>
                        <a:rPr dirty="0" sz="1050" spc="-10">
                          <a:latin typeface="宋体"/>
                          <a:cs typeface="宋体"/>
                        </a:rPr>
                        <a:t>住</a:t>
                      </a:r>
                      <a:r>
                        <a:rPr dirty="0" sz="1050">
                          <a:latin typeface="宋体"/>
                          <a:cs typeface="宋体"/>
                        </a:rPr>
                        <a:t>区</a:t>
                      </a:r>
                      <a:r>
                        <a:rPr dirty="0" sz="1050" spc="-10">
                          <a:latin typeface="宋体"/>
                          <a:cs typeface="宋体"/>
                        </a:rPr>
                        <a:t>数</a:t>
                      </a:r>
                      <a:r>
                        <a:rPr dirty="0" sz="1050">
                          <a:latin typeface="宋体"/>
                          <a:cs typeface="宋体"/>
                        </a:rPr>
                        <a:t>字</a:t>
                      </a:r>
                      <a:r>
                        <a:rPr dirty="0" sz="1050" spc="-10">
                          <a:latin typeface="宋体"/>
                          <a:cs typeface="宋体"/>
                        </a:rPr>
                        <a:t>化</a:t>
                      </a:r>
                      <a:r>
                        <a:rPr dirty="0" sz="1050">
                          <a:latin typeface="宋体"/>
                          <a:cs typeface="宋体"/>
                        </a:rPr>
                        <a:t>技</a:t>
                      </a:r>
                      <a:r>
                        <a:rPr dirty="0" sz="1050" spc="-10">
                          <a:latin typeface="宋体"/>
                          <a:cs typeface="宋体"/>
                        </a:rPr>
                        <a:t>术</a:t>
                      </a:r>
                      <a:r>
                        <a:rPr dirty="0" sz="1050">
                          <a:latin typeface="宋体"/>
                          <a:cs typeface="宋体"/>
                        </a:rPr>
                        <a:t>应</a:t>
                      </a:r>
                      <a:r>
                        <a:rPr dirty="0" sz="1050" spc="-5">
                          <a:latin typeface="宋体"/>
                          <a:cs typeface="宋体"/>
                        </a:rPr>
                        <a:t>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基</a:t>
                      </a:r>
                      <a:r>
                        <a:rPr dirty="0" sz="1050">
                          <a:latin typeface="宋体"/>
                          <a:cs typeface="宋体"/>
                        </a:rPr>
                        <a:t>础</a:t>
                      </a:r>
                      <a:r>
                        <a:rPr dirty="0" sz="1050" spc="-10">
                          <a:latin typeface="宋体"/>
                          <a:cs typeface="宋体"/>
                        </a:rPr>
                        <a:t>数</a:t>
                      </a:r>
                      <a:r>
                        <a:rPr dirty="0" sz="1050">
                          <a:latin typeface="宋体"/>
                          <a:cs typeface="宋体"/>
                        </a:rPr>
                        <a:t>据</a:t>
                      </a:r>
                      <a:r>
                        <a:rPr dirty="0" sz="1050" spc="-5">
                          <a:latin typeface="宋体"/>
                          <a:cs typeface="宋体"/>
                        </a:rPr>
                        <a:t>元</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825">
                        <a:lnSpc>
                          <a:spcPct val="100000"/>
                        </a:lnSpc>
                        <a:spcBef>
                          <a:spcPts val="550"/>
                        </a:spcBef>
                      </a:pPr>
                      <a:r>
                        <a:rPr dirty="0" sz="1050" spc="-5">
                          <a:latin typeface="宋体"/>
                          <a:cs typeface="宋体"/>
                        </a:rPr>
                        <a:t>即</a:t>
                      </a:r>
                      <a:r>
                        <a:rPr dirty="0" sz="1050">
                          <a:latin typeface="宋体"/>
                          <a:cs typeface="宋体"/>
                        </a:rPr>
                        <a:t>将</a:t>
                      </a:r>
                      <a:endParaRPr sz="1050">
                        <a:latin typeface="宋体"/>
                        <a:cs typeface="宋体"/>
                      </a:endParaRPr>
                    </a:p>
                    <a:p>
                      <a:pPr>
                        <a:lnSpc>
                          <a:spcPct val="100000"/>
                        </a:lnSpc>
                        <a:spcBef>
                          <a:spcPts val="45"/>
                        </a:spcBef>
                      </a:pPr>
                      <a:endParaRPr sz="900">
                        <a:latin typeface="Times New Roman"/>
                        <a:cs typeface="Times New Roman"/>
                      </a:endParaRPr>
                    </a:p>
                    <a:p>
                      <a:pPr marL="123825">
                        <a:lnSpc>
                          <a:spcPct val="100000"/>
                        </a:lnSpc>
                      </a:pPr>
                      <a:r>
                        <a:rPr dirty="0" sz="1050" spc="-5">
                          <a:latin typeface="宋体"/>
                          <a:cs typeface="宋体"/>
                        </a:rPr>
                        <a:t>实</a:t>
                      </a:r>
                      <a:r>
                        <a:rPr dirty="0" sz="1050">
                          <a:latin typeface="宋体"/>
                          <a:cs typeface="宋体"/>
                        </a:rPr>
                        <a:t>施</a:t>
                      </a:r>
                      <a:endParaRPr sz="1050">
                        <a:latin typeface="宋体"/>
                        <a:cs typeface="宋体"/>
                      </a:endParaRPr>
                    </a:p>
                  </a:txBody>
                  <a:tcPr marL="0" marR="0" marB="0" marT="698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400047" y="528955"/>
            <a:ext cx="3136265" cy="583565"/>
          </a:xfrm>
          <a:prstGeom prst="rect">
            <a:avLst/>
          </a:prstGeom>
        </p:spPr>
        <p:txBody>
          <a:bodyPr wrap="square" lIns="0" tIns="12700" rIns="0" bIns="0" rtlCol="0" vert="horz">
            <a:spAutoFit/>
          </a:bodyPr>
          <a:lstStyle/>
          <a:p>
            <a:pPr marL="163703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2700">
              <a:lnSpc>
                <a:spcPct val="100000"/>
              </a:lnSpc>
            </a:pPr>
            <a:r>
              <a:rPr dirty="0" sz="1200" spc="-5">
                <a:latin typeface="Calibri"/>
                <a:cs typeface="Calibri"/>
              </a:rPr>
              <a:t>3.2.4</a:t>
            </a:r>
            <a:r>
              <a:rPr dirty="0" sz="1200" spc="55">
                <a:latin typeface="Calibri"/>
                <a:cs typeface="Calibri"/>
              </a:rPr>
              <a:t> </a:t>
            </a:r>
            <a:r>
              <a:rPr dirty="0" sz="1200">
                <a:latin typeface="黑体"/>
                <a:cs typeface="黑体"/>
              </a:rPr>
              <a:t>信息设施</a:t>
            </a:r>
            <a:endParaRPr sz="1200">
              <a:latin typeface="黑体"/>
              <a:cs typeface="黑体"/>
            </a:endParaRPr>
          </a:p>
        </p:txBody>
      </p:sp>
      <p:sp>
        <p:nvSpPr>
          <p:cNvPr id="3" name="object 3"/>
          <p:cNvSpPr/>
          <p:nvPr/>
        </p:nvSpPr>
        <p:spPr>
          <a:xfrm>
            <a:off x="1143000" y="1251204"/>
            <a:ext cx="5321808" cy="2100072"/>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3686683"/>
            <a:ext cx="5300345" cy="78867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信息设施主要包括智慧建筑内的各类信息化基础设施和系统</a:t>
            </a:r>
            <a:r>
              <a:rPr dirty="0" sz="1200" spc="-470">
                <a:latin typeface="宋体"/>
                <a:cs typeface="宋体"/>
              </a:rPr>
              <a:t>，</a:t>
            </a:r>
            <a:r>
              <a:rPr dirty="0" sz="1200">
                <a:latin typeface="宋体"/>
                <a:cs typeface="宋体"/>
              </a:rPr>
              <a:t>该领域已发布</a:t>
            </a:r>
            <a:endParaRPr sz="1200">
              <a:latin typeface="宋体"/>
              <a:cs typeface="宋体"/>
            </a:endParaRPr>
          </a:p>
          <a:p>
            <a:pPr marL="12700">
              <a:lnSpc>
                <a:spcPct val="100000"/>
              </a:lnSpc>
              <a:spcBef>
                <a:spcPts val="900"/>
              </a:spcBef>
            </a:pPr>
            <a:r>
              <a:rPr dirty="0" sz="1200">
                <a:latin typeface="宋体"/>
                <a:cs typeface="宋体"/>
              </a:rPr>
              <a:t>的标准有：</a:t>
            </a:r>
            <a:endParaRPr sz="1200">
              <a:latin typeface="宋体"/>
              <a:cs typeface="宋体"/>
            </a:endParaRPr>
          </a:p>
          <a:p>
            <a:pPr algn="ctr" marL="1270">
              <a:lnSpc>
                <a:spcPct val="100000"/>
              </a:lnSpc>
              <a:spcBef>
                <a:spcPts val="1025"/>
              </a:spcBef>
            </a:pPr>
            <a:r>
              <a:rPr dirty="0" sz="1000" spc="-10" b="1">
                <a:latin typeface="黑体"/>
                <a:cs typeface="黑体"/>
              </a:rPr>
              <a:t>表</a:t>
            </a:r>
            <a:r>
              <a:rPr dirty="0" sz="1000" spc="-260" b="1">
                <a:latin typeface="黑体"/>
                <a:cs typeface="黑体"/>
              </a:rPr>
              <a:t> </a:t>
            </a:r>
            <a:r>
              <a:rPr dirty="0" sz="1000" spc="-5" b="0">
                <a:latin typeface="等线 Light"/>
                <a:cs typeface="等线 Light"/>
              </a:rPr>
              <a:t>4</a:t>
            </a:r>
            <a:r>
              <a:rPr dirty="0" sz="1000" spc="55" b="0">
                <a:latin typeface="等线 Light"/>
                <a:cs typeface="等线 Light"/>
              </a:rPr>
              <a:t> </a:t>
            </a:r>
            <a:r>
              <a:rPr dirty="0" sz="1000" spc="-5" b="1">
                <a:latin typeface="黑体"/>
                <a:cs typeface="黑体"/>
              </a:rPr>
              <a:t>信</a:t>
            </a:r>
            <a:r>
              <a:rPr dirty="0" sz="1000" spc="-10" b="1">
                <a:latin typeface="黑体"/>
                <a:cs typeface="黑体"/>
              </a:rPr>
              <a:t>息</a:t>
            </a:r>
            <a:r>
              <a:rPr dirty="0" sz="1000" spc="-5" b="1">
                <a:latin typeface="黑体"/>
                <a:cs typeface="黑体"/>
              </a:rPr>
              <a:t>设施</a:t>
            </a:r>
            <a:r>
              <a:rPr dirty="0" sz="1000" spc="-10" b="1">
                <a:latin typeface="黑体"/>
                <a:cs typeface="黑体"/>
              </a:rPr>
              <a:t>标准</a:t>
            </a:r>
            <a:endParaRPr sz="1000">
              <a:latin typeface="黑体"/>
              <a:cs typeface="黑体"/>
            </a:endParaRPr>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60</a:t>
            </a:r>
          </a:p>
        </p:txBody>
      </p:sp>
      <p:graphicFrame>
        <p:nvGraphicFramePr>
          <p:cNvPr id="5" name="object 5"/>
          <p:cNvGraphicFramePr>
            <a:graphicFrameLocks noGrp="1"/>
          </p:cNvGraphicFramePr>
          <p:nvPr/>
        </p:nvGraphicFramePr>
        <p:xfrm>
          <a:off x="1242313" y="4540250"/>
          <a:ext cx="5106035" cy="4728845"/>
        </p:xfrm>
        <a:graphic>
          <a:graphicData uri="http://schemas.openxmlformats.org/drawingml/2006/table">
            <a:tbl>
              <a:tblPr firstRow="1" bandRow="1">
                <a:tableStyleId>{2D5ABB26-0587-4C30-8999-92F81FD0307C}</a:tableStyleId>
              </a:tblPr>
              <a:tblGrid>
                <a:gridCol w="450215"/>
                <a:gridCol w="1619885"/>
                <a:gridCol w="2006600"/>
                <a:gridCol w="509270"/>
                <a:gridCol w="501650"/>
              </a:tblGrid>
              <a:tr h="479425">
                <a:tc>
                  <a:txBody>
                    <a:bodyPr/>
                    <a:lstStyle/>
                    <a:p>
                      <a:pPr>
                        <a:lnSpc>
                          <a:spcPct val="100000"/>
                        </a:lnSpc>
                      </a:pPr>
                      <a:endParaRPr sz="1050">
                        <a:latin typeface="Times New Roman"/>
                        <a:cs typeface="Times New Roman"/>
                      </a:endParaRPr>
                    </a:p>
                    <a:p>
                      <a:pPr algn="ctr" marL="9525">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50">
                        <a:latin typeface="Times New Roman"/>
                        <a:cs typeface="Times New Roman"/>
                      </a:endParaRPr>
                    </a:p>
                    <a:p>
                      <a:pPr algn="ctr" marL="12065">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5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50">
                        <a:latin typeface="Times New Roman"/>
                        <a:cs typeface="Times New Roman"/>
                      </a:endParaRPr>
                    </a:p>
                    <a:p>
                      <a:pPr marL="127635">
                        <a:lnSpc>
                          <a:spcPct val="100000"/>
                        </a:lnSpc>
                      </a:pPr>
                      <a:r>
                        <a:rPr dirty="0" sz="1050" spc="-10">
                          <a:latin typeface="宋体"/>
                          <a:cs typeface="宋体"/>
                        </a:rPr>
                        <a:t>类</a:t>
                      </a:r>
                      <a:r>
                        <a:rPr dirty="0" sz="1050" spc="-5">
                          <a:latin typeface="宋体"/>
                          <a:cs typeface="宋体"/>
                        </a:rPr>
                        <a:t>别</a:t>
                      </a:r>
                      <a:endParaRPr sz="1050">
                        <a:latin typeface="宋体"/>
                        <a:cs typeface="宋体"/>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50">
                        <a:latin typeface="Times New Roman"/>
                        <a:cs typeface="Times New Roman"/>
                      </a:endParaRPr>
                    </a:p>
                    <a:p>
                      <a:pPr marL="12255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35"/>
                        </a:spcBef>
                      </a:pPr>
                      <a:endParaRPr sz="1450">
                        <a:latin typeface="Times New Roman"/>
                        <a:cs typeface="Times New Roman"/>
                      </a:endParaRPr>
                    </a:p>
                    <a:p>
                      <a:pPr algn="ctr" marL="11430">
                        <a:lnSpc>
                          <a:spcPct val="100000"/>
                        </a:lnSpc>
                      </a:pPr>
                      <a:r>
                        <a:rPr dirty="0" sz="1050">
                          <a:latin typeface="宋体"/>
                          <a:cs typeface="宋体"/>
                        </a:rPr>
                        <a:t>1</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pPr>
                      <a:r>
                        <a:rPr dirty="0" sz="1050" spc="-5">
                          <a:latin typeface="宋体"/>
                          <a:cs typeface="宋体"/>
                        </a:rPr>
                        <a:t>GB/T</a:t>
                      </a:r>
                      <a:r>
                        <a:rPr dirty="0" sz="1050" spc="-10">
                          <a:latin typeface="宋体"/>
                          <a:cs typeface="宋体"/>
                        </a:rPr>
                        <a:t> </a:t>
                      </a:r>
                      <a:r>
                        <a:rPr dirty="0" sz="1050" spc="-5">
                          <a:latin typeface="宋体"/>
                          <a:cs typeface="宋体"/>
                        </a:rPr>
                        <a:t>15566.1-2007</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0"/>
                        </a:spcBef>
                      </a:pPr>
                      <a:r>
                        <a:rPr dirty="0" sz="1050" spc="-10">
                          <a:latin typeface="宋体"/>
                          <a:cs typeface="宋体"/>
                        </a:rPr>
                        <a:t>公</a:t>
                      </a:r>
                      <a:r>
                        <a:rPr dirty="0" sz="1050">
                          <a:latin typeface="宋体"/>
                          <a:cs typeface="宋体"/>
                        </a:rPr>
                        <a:t>共</a:t>
                      </a:r>
                      <a:r>
                        <a:rPr dirty="0" sz="1050" spc="-10">
                          <a:latin typeface="宋体"/>
                          <a:cs typeface="宋体"/>
                        </a:rPr>
                        <a:t>信</a:t>
                      </a:r>
                      <a:r>
                        <a:rPr dirty="0" sz="1050">
                          <a:latin typeface="宋体"/>
                          <a:cs typeface="宋体"/>
                        </a:rPr>
                        <a:t>息</a:t>
                      </a:r>
                      <a:r>
                        <a:rPr dirty="0" sz="1050" spc="-10">
                          <a:latin typeface="宋体"/>
                          <a:cs typeface="宋体"/>
                        </a:rPr>
                        <a:t>导</a:t>
                      </a:r>
                      <a:r>
                        <a:rPr dirty="0" sz="1050">
                          <a:latin typeface="宋体"/>
                          <a:cs typeface="宋体"/>
                        </a:rPr>
                        <a:t>向</a:t>
                      </a:r>
                      <a:r>
                        <a:rPr dirty="0" sz="1050" spc="-10">
                          <a:latin typeface="宋体"/>
                          <a:cs typeface="宋体"/>
                        </a:rPr>
                        <a:t>系</a:t>
                      </a:r>
                      <a:r>
                        <a:rPr dirty="0" sz="1050">
                          <a:latin typeface="宋体"/>
                          <a:cs typeface="宋体"/>
                        </a:rPr>
                        <a:t>统</a:t>
                      </a:r>
                      <a:r>
                        <a:rPr dirty="0" sz="1050" spc="-10">
                          <a:latin typeface="宋体"/>
                          <a:cs typeface="宋体"/>
                        </a:rPr>
                        <a:t>设</a:t>
                      </a:r>
                      <a:r>
                        <a:rPr dirty="0" sz="1050">
                          <a:latin typeface="宋体"/>
                          <a:cs typeface="宋体"/>
                        </a:rPr>
                        <a:t>置</a:t>
                      </a:r>
                      <a:r>
                        <a:rPr dirty="0" sz="1050" spc="-10">
                          <a:latin typeface="宋体"/>
                          <a:cs typeface="宋体"/>
                        </a:rPr>
                        <a:t>原</a:t>
                      </a:r>
                      <a:r>
                        <a:rPr dirty="0" sz="1050">
                          <a:latin typeface="宋体"/>
                          <a:cs typeface="宋体"/>
                        </a:rPr>
                        <a:t>则</a:t>
                      </a:r>
                      <a:r>
                        <a:rPr dirty="0" sz="1050" spc="-10">
                          <a:latin typeface="宋体"/>
                          <a:cs typeface="宋体"/>
                        </a:rPr>
                        <a:t>与</a:t>
                      </a:r>
                      <a:r>
                        <a:rPr dirty="0" sz="1050" spc="-5">
                          <a:latin typeface="宋体"/>
                          <a:cs typeface="宋体"/>
                        </a:rPr>
                        <a:t>要</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5">
                          <a:latin typeface="宋体"/>
                          <a:cs typeface="宋体"/>
                        </a:rPr>
                        <a:t>求</a:t>
                      </a:r>
                      <a:r>
                        <a:rPr dirty="0" sz="1050" spc="-10">
                          <a:latin typeface="宋体"/>
                          <a:cs typeface="宋体"/>
                        </a:rPr>
                        <a:t> </a:t>
                      </a:r>
                      <a:r>
                        <a:rPr dirty="0" sz="1050" spc="-5">
                          <a:latin typeface="宋体"/>
                          <a:cs typeface="宋体"/>
                        </a:rPr>
                        <a:t>第</a:t>
                      </a:r>
                      <a:r>
                        <a:rPr dirty="0" sz="1050" spc="-270">
                          <a:latin typeface="宋体"/>
                          <a:cs typeface="宋体"/>
                        </a:rPr>
                        <a:t> </a:t>
                      </a:r>
                      <a:r>
                        <a:rPr dirty="0" sz="1050" spc="-5">
                          <a:latin typeface="宋体"/>
                          <a:cs typeface="宋体"/>
                        </a:rPr>
                        <a:t>1</a:t>
                      </a:r>
                      <a:r>
                        <a:rPr dirty="0" sz="1050" spc="-265">
                          <a:latin typeface="宋体"/>
                          <a:cs typeface="宋体"/>
                        </a:rPr>
                        <a:t> </a:t>
                      </a:r>
                      <a:r>
                        <a:rPr dirty="0" sz="1050" spc="-10">
                          <a:latin typeface="宋体"/>
                          <a:cs typeface="宋体"/>
                        </a:rPr>
                        <a:t>部</a:t>
                      </a:r>
                      <a:r>
                        <a:rPr dirty="0" sz="1050">
                          <a:latin typeface="宋体"/>
                          <a:cs typeface="宋体"/>
                        </a:rPr>
                        <a:t>分</a:t>
                      </a:r>
                      <a:r>
                        <a:rPr dirty="0" sz="1050" spc="-5">
                          <a:latin typeface="宋体"/>
                          <a:cs typeface="宋体"/>
                        </a:rPr>
                        <a:t>:</a:t>
                      </a:r>
                      <a:r>
                        <a:rPr dirty="0" sz="1050" spc="-10">
                          <a:latin typeface="宋体"/>
                          <a:cs typeface="宋体"/>
                        </a:rPr>
                        <a:t>总</a:t>
                      </a:r>
                      <a:r>
                        <a:rPr dirty="0" sz="1050" spc="-5">
                          <a:latin typeface="宋体"/>
                          <a:cs typeface="宋体"/>
                        </a:rPr>
                        <a:t>则</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1430">
                        <a:lnSpc>
                          <a:spcPct val="100000"/>
                        </a:lnSpc>
                      </a:pPr>
                      <a:r>
                        <a:rPr dirty="0" sz="1050">
                          <a:latin typeface="宋体"/>
                          <a:cs typeface="宋体"/>
                        </a:rPr>
                        <a:t>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2700">
                        <a:lnSpc>
                          <a:spcPct val="100000"/>
                        </a:lnSpc>
                      </a:pPr>
                      <a:r>
                        <a:rPr dirty="0" sz="1050" spc="-5">
                          <a:latin typeface="宋体"/>
                          <a:cs typeface="宋体"/>
                        </a:rPr>
                        <a:t>GB/T</a:t>
                      </a:r>
                      <a:r>
                        <a:rPr dirty="0" sz="1050" spc="-10">
                          <a:latin typeface="宋体"/>
                          <a:cs typeface="宋体"/>
                        </a:rPr>
                        <a:t> </a:t>
                      </a:r>
                      <a:r>
                        <a:rPr dirty="0" sz="1050" spc="-5">
                          <a:latin typeface="宋体"/>
                          <a:cs typeface="宋体"/>
                        </a:rPr>
                        <a:t>28847.2-2012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35"/>
                        </a:spcBef>
                      </a:pPr>
                      <a:r>
                        <a:rPr dirty="0" sz="1050" spc="-10">
                          <a:latin typeface="宋体"/>
                          <a:cs typeface="宋体"/>
                        </a:rPr>
                        <a:t>建</a:t>
                      </a:r>
                      <a:r>
                        <a:rPr dirty="0" sz="1050">
                          <a:latin typeface="宋体"/>
                          <a:cs typeface="宋体"/>
                        </a:rPr>
                        <a:t>筑</a:t>
                      </a:r>
                      <a:r>
                        <a:rPr dirty="0" sz="1050" spc="-10">
                          <a:latin typeface="宋体"/>
                          <a:cs typeface="宋体"/>
                        </a:rPr>
                        <a:t>自</a:t>
                      </a:r>
                      <a:r>
                        <a:rPr dirty="0" sz="1050">
                          <a:latin typeface="宋体"/>
                          <a:cs typeface="宋体"/>
                        </a:rPr>
                        <a:t>动</a:t>
                      </a:r>
                      <a:r>
                        <a:rPr dirty="0" sz="1050" spc="-10">
                          <a:latin typeface="宋体"/>
                          <a:cs typeface="宋体"/>
                        </a:rPr>
                        <a:t>化</a:t>
                      </a:r>
                      <a:r>
                        <a:rPr dirty="0" sz="1050">
                          <a:latin typeface="宋体"/>
                          <a:cs typeface="宋体"/>
                        </a:rPr>
                        <a:t>和</a:t>
                      </a:r>
                      <a:r>
                        <a:rPr dirty="0" sz="1050" spc="-10">
                          <a:latin typeface="宋体"/>
                          <a:cs typeface="宋体"/>
                        </a:rPr>
                        <a:t>控</a:t>
                      </a:r>
                      <a:r>
                        <a:rPr dirty="0" sz="1050">
                          <a:latin typeface="宋体"/>
                          <a:cs typeface="宋体"/>
                        </a:rPr>
                        <a:t>制</a:t>
                      </a:r>
                      <a:r>
                        <a:rPr dirty="0" sz="1050" spc="-10">
                          <a:latin typeface="宋体"/>
                          <a:cs typeface="宋体"/>
                        </a:rPr>
                        <a:t>系</a:t>
                      </a:r>
                      <a:r>
                        <a:rPr dirty="0" sz="1050" spc="-5">
                          <a:latin typeface="宋体"/>
                          <a:cs typeface="宋体"/>
                        </a:rPr>
                        <a:t>统</a:t>
                      </a:r>
                      <a:r>
                        <a:rPr dirty="0" sz="1050" spc="-15">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2</a:t>
                      </a:r>
                      <a:r>
                        <a:rPr dirty="0" sz="1050" spc="-275">
                          <a:latin typeface="宋体"/>
                          <a:cs typeface="宋体"/>
                        </a:rPr>
                        <a:t> </a:t>
                      </a:r>
                      <a:r>
                        <a:rPr dirty="0" sz="1050" spc="-5">
                          <a:latin typeface="宋体"/>
                          <a:cs typeface="宋体"/>
                        </a:rPr>
                        <a:t>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分</a:t>
                      </a:r>
                      <a:r>
                        <a:rPr dirty="0" sz="1050">
                          <a:latin typeface="宋体"/>
                          <a:cs typeface="宋体"/>
                        </a:rPr>
                        <a:t>：</a:t>
                      </a:r>
                      <a:r>
                        <a:rPr dirty="0" sz="1050" spc="-10">
                          <a:latin typeface="宋体"/>
                          <a:cs typeface="宋体"/>
                        </a:rPr>
                        <a:t>硬</a:t>
                      </a:r>
                      <a:r>
                        <a:rPr dirty="0" sz="1050" spc="-5">
                          <a:latin typeface="宋体"/>
                          <a:cs typeface="宋体"/>
                        </a:rPr>
                        <a:t>件</a:t>
                      </a:r>
                      <a:endParaRPr sz="1050">
                        <a:latin typeface="宋体"/>
                        <a:cs typeface="宋体"/>
                      </a:endParaRPr>
                    </a:p>
                  </a:txBody>
                  <a:tcPr marL="0" marR="0" marB="0" marT="679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0"/>
                        </a:spcBef>
                      </a:pPr>
                      <a:endParaRPr sz="1450">
                        <a:latin typeface="Times New Roman"/>
                        <a:cs typeface="Times New Roman"/>
                      </a:endParaRPr>
                    </a:p>
                    <a:p>
                      <a:pPr algn="ctr" marL="11430">
                        <a:lnSpc>
                          <a:spcPct val="100000"/>
                        </a:lnSpc>
                      </a:pPr>
                      <a:r>
                        <a:rPr dirty="0" sz="1050">
                          <a:latin typeface="宋体"/>
                          <a:cs typeface="宋体"/>
                        </a:rPr>
                        <a:t>3</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2700">
                        <a:lnSpc>
                          <a:spcPct val="100000"/>
                        </a:lnSpc>
                      </a:pPr>
                      <a:r>
                        <a:rPr dirty="0" sz="1050" spc="-5">
                          <a:latin typeface="宋体"/>
                          <a:cs typeface="宋体"/>
                        </a:rPr>
                        <a:t>GB/T</a:t>
                      </a:r>
                      <a:r>
                        <a:rPr dirty="0" sz="1050" spc="-10">
                          <a:latin typeface="宋体"/>
                          <a:cs typeface="宋体"/>
                        </a:rPr>
                        <a:t> </a:t>
                      </a:r>
                      <a:r>
                        <a:rPr dirty="0" sz="1050" spc="-5">
                          <a:latin typeface="宋体"/>
                          <a:cs typeface="宋体"/>
                        </a:rPr>
                        <a:t>31070.1-2014</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楼</a:t>
                      </a:r>
                      <a:r>
                        <a:rPr dirty="0" sz="1050">
                          <a:latin typeface="宋体"/>
                          <a:cs typeface="宋体"/>
                        </a:rPr>
                        <a:t>寓</a:t>
                      </a:r>
                      <a:r>
                        <a:rPr dirty="0" sz="1050" spc="-10">
                          <a:latin typeface="宋体"/>
                          <a:cs typeface="宋体"/>
                        </a:rPr>
                        <a:t>对</a:t>
                      </a:r>
                      <a:r>
                        <a:rPr dirty="0" sz="1050">
                          <a:latin typeface="宋体"/>
                          <a:cs typeface="宋体"/>
                        </a:rPr>
                        <a:t>讲</a:t>
                      </a:r>
                      <a:r>
                        <a:rPr dirty="0" sz="1050" spc="-10">
                          <a:latin typeface="宋体"/>
                          <a:cs typeface="宋体"/>
                        </a:rPr>
                        <a:t>系</a:t>
                      </a:r>
                      <a:r>
                        <a:rPr dirty="0" sz="1050" spc="-5">
                          <a:latin typeface="宋体"/>
                          <a:cs typeface="宋体"/>
                        </a:rPr>
                        <a:t>统</a:t>
                      </a:r>
                      <a:r>
                        <a:rPr dirty="0" sz="1050" spc="-20">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1</a:t>
                      </a:r>
                      <a:r>
                        <a:rPr dirty="0" sz="1050" spc="-275">
                          <a:latin typeface="宋体"/>
                          <a:cs typeface="宋体"/>
                        </a:rPr>
                        <a:t> </a:t>
                      </a:r>
                      <a:r>
                        <a:rPr dirty="0" sz="1050" spc="-10">
                          <a:latin typeface="宋体"/>
                          <a:cs typeface="宋体"/>
                        </a:rPr>
                        <a:t>部</a:t>
                      </a:r>
                      <a:r>
                        <a:rPr dirty="0" sz="1050">
                          <a:latin typeface="宋体"/>
                          <a:cs typeface="宋体"/>
                        </a:rPr>
                        <a:t>分</a:t>
                      </a:r>
                      <a:r>
                        <a:rPr dirty="0" sz="1050" spc="-500">
                          <a:latin typeface="宋体"/>
                          <a:cs typeface="宋体"/>
                        </a:rPr>
                        <a:t>：</a:t>
                      </a:r>
                      <a:r>
                        <a:rPr dirty="0" sz="1050" spc="-10">
                          <a:latin typeface="宋体"/>
                          <a:cs typeface="宋体"/>
                        </a:rPr>
                        <a:t>通</a:t>
                      </a:r>
                      <a:r>
                        <a:rPr dirty="0" sz="1050">
                          <a:latin typeface="宋体"/>
                          <a:cs typeface="宋体"/>
                        </a:rPr>
                        <a:t>用</a:t>
                      </a:r>
                      <a:r>
                        <a:rPr dirty="0" sz="1050" spc="-5">
                          <a:latin typeface="宋体"/>
                          <a:cs typeface="宋体"/>
                        </a:rPr>
                        <a:t>技</a:t>
                      </a:r>
                      <a:endParaRPr sz="1050">
                        <a:latin typeface="宋体"/>
                        <a:cs typeface="宋体"/>
                      </a:endParaRPr>
                    </a:p>
                    <a:p>
                      <a:pPr>
                        <a:lnSpc>
                          <a:spcPct val="100000"/>
                        </a:lnSpc>
                        <a:spcBef>
                          <a:spcPts val="45"/>
                        </a:spcBef>
                      </a:pPr>
                      <a:endParaRPr sz="900">
                        <a:latin typeface="Times New Roman"/>
                        <a:cs typeface="Times New Roman"/>
                      </a:endParaRPr>
                    </a:p>
                    <a:p>
                      <a:pPr algn="ctr" marL="12700">
                        <a:lnSpc>
                          <a:spcPct val="100000"/>
                        </a:lnSpc>
                      </a:pP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35"/>
                        </a:spcBef>
                      </a:pPr>
                      <a:endParaRPr sz="1450">
                        <a:latin typeface="Times New Roman"/>
                        <a:cs typeface="Times New Roman"/>
                      </a:endParaRPr>
                    </a:p>
                    <a:p>
                      <a:pPr algn="ctr" marL="11430">
                        <a:lnSpc>
                          <a:spcPct val="100000"/>
                        </a:lnSpc>
                      </a:pPr>
                      <a:r>
                        <a:rPr dirty="0" sz="1050">
                          <a:latin typeface="宋体"/>
                          <a:cs typeface="宋体"/>
                        </a:rPr>
                        <a:t>4</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35136-2017</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0"/>
                        </a:spcBef>
                      </a:pPr>
                      <a:r>
                        <a:rPr dirty="0" sz="1050" spc="-10">
                          <a:latin typeface="宋体"/>
                          <a:cs typeface="宋体"/>
                        </a:rPr>
                        <a:t>智</a:t>
                      </a:r>
                      <a:r>
                        <a:rPr dirty="0" sz="1050">
                          <a:latin typeface="宋体"/>
                          <a:cs typeface="宋体"/>
                        </a:rPr>
                        <a:t>能</a:t>
                      </a:r>
                      <a:r>
                        <a:rPr dirty="0" sz="1050" spc="-10">
                          <a:latin typeface="宋体"/>
                          <a:cs typeface="宋体"/>
                        </a:rPr>
                        <a:t>家</a:t>
                      </a:r>
                      <a:r>
                        <a:rPr dirty="0" sz="1050">
                          <a:latin typeface="宋体"/>
                          <a:cs typeface="宋体"/>
                        </a:rPr>
                        <a:t>居</a:t>
                      </a:r>
                      <a:r>
                        <a:rPr dirty="0" sz="1050" spc="-10">
                          <a:latin typeface="宋体"/>
                          <a:cs typeface="宋体"/>
                        </a:rPr>
                        <a:t>自</a:t>
                      </a:r>
                      <a:r>
                        <a:rPr dirty="0" sz="1050">
                          <a:latin typeface="宋体"/>
                          <a:cs typeface="宋体"/>
                        </a:rPr>
                        <a:t>动</a:t>
                      </a:r>
                      <a:r>
                        <a:rPr dirty="0" sz="1050" spc="-10">
                          <a:latin typeface="宋体"/>
                          <a:cs typeface="宋体"/>
                        </a:rPr>
                        <a:t>控</a:t>
                      </a:r>
                      <a:r>
                        <a:rPr dirty="0" sz="1050">
                          <a:latin typeface="宋体"/>
                          <a:cs typeface="宋体"/>
                        </a:rPr>
                        <a:t>制</a:t>
                      </a:r>
                      <a:r>
                        <a:rPr dirty="0" sz="1050" spc="-10">
                          <a:latin typeface="宋体"/>
                          <a:cs typeface="宋体"/>
                        </a:rPr>
                        <a:t>设</a:t>
                      </a:r>
                      <a:r>
                        <a:rPr dirty="0" sz="1050">
                          <a:latin typeface="宋体"/>
                          <a:cs typeface="宋体"/>
                        </a:rPr>
                        <a:t>备</a:t>
                      </a:r>
                      <a:r>
                        <a:rPr dirty="0" sz="1050" spc="-10">
                          <a:latin typeface="宋体"/>
                          <a:cs typeface="宋体"/>
                        </a:rPr>
                        <a:t>通</a:t>
                      </a:r>
                      <a:r>
                        <a:rPr dirty="0" sz="1050">
                          <a:latin typeface="宋体"/>
                          <a:cs typeface="宋体"/>
                        </a:rPr>
                        <a:t>用</a:t>
                      </a:r>
                      <a:r>
                        <a:rPr dirty="0" sz="1050" spc="-10">
                          <a:latin typeface="宋体"/>
                          <a:cs typeface="宋体"/>
                        </a:rPr>
                        <a:t>技</a:t>
                      </a:r>
                      <a:r>
                        <a:rPr dirty="0" sz="1050" spc="-5">
                          <a:latin typeface="宋体"/>
                          <a:cs typeface="宋体"/>
                        </a:rPr>
                        <a:t>术</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30"/>
                        </a:spcBef>
                      </a:pPr>
                      <a:endParaRPr sz="1450">
                        <a:latin typeface="Times New Roman"/>
                        <a:cs typeface="Times New Roman"/>
                      </a:endParaRPr>
                    </a:p>
                    <a:p>
                      <a:pPr algn="ctr" marL="11430">
                        <a:lnSpc>
                          <a:spcPct val="100000"/>
                        </a:lnSpc>
                        <a:spcBef>
                          <a:spcPts val="5"/>
                        </a:spcBef>
                      </a:pPr>
                      <a:r>
                        <a:rPr dirty="0" sz="1050">
                          <a:latin typeface="宋体"/>
                          <a:cs typeface="宋体"/>
                        </a:rPr>
                        <a:t>5</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algn="ctr" marL="1270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37142-2018</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algn="ctr" marL="10795">
                        <a:lnSpc>
                          <a:spcPct val="100000"/>
                        </a:lnSpc>
                        <a:spcBef>
                          <a:spcPts val="5"/>
                        </a:spcBef>
                      </a:pPr>
                      <a:r>
                        <a:rPr dirty="0" sz="1050" spc="-10">
                          <a:latin typeface="宋体"/>
                          <a:cs typeface="宋体"/>
                        </a:rPr>
                        <a:t>住</a:t>
                      </a:r>
                      <a:r>
                        <a:rPr dirty="0" sz="1050">
                          <a:latin typeface="宋体"/>
                          <a:cs typeface="宋体"/>
                        </a:rPr>
                        <a:t>宅</a:t>
                      </a:r>
                      <a:r>
                        <a:rPr dirty="0" sz="1050" spc="-10">
                          <a:latin typeface="宋体"/>
                          <a:cs typeface="宋体"/>
                        </a:rPr>
                        <a:t>用</a:t>
                      </a:r>
                      <a:r>
                        <a:rPr dirty="0" sz="1050">
                          <a:latin typeface="宋体"/>
                          <a:cs typeface="宋体"/>
                        </a:rPr>
                        <a:t>综</a:t>
                      </a:r>
                      <a:r>
                        <a:rPr dirty="0" sz="1050" spc="-10">
                          <a:latin typeface="宋体"/>
                          <a:cs typeface="宋体"/>
                        </a:rPr>
                        <a:t>合</a:t>
                      </a:r>
                      <a:r>
                        <a:rPr dirty="0" sz="1050">
                          <a:latin typeface="宋体"/>
                          <a:cs typeface="宋体"/>
                        </a:rPr>
                        <a:t>信</a:t>
                      </a:r>
                      <a:r>
                        <a:rPr dirty="0" sz="1050" spc="-10">
                          <a:latin typeface="宋体"/>
                          <a:cs typeface="宋体"/>
                        </a:rPr>
                        <a:t>息</a:t>
                      </a:r>
                      <a:r>
                        <a:rPr dirty="0" sz="1050">
                          <a:latin typeface="宋体"/>
                          <a:cs typeface="宋体"/>
                        </a:rPr>
                        <a:t>箱</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20"/>
                        </a:spcBef>
                      </a:pPr>
                      <a:endParaRPr sz="1450">
                        <a:latin typeface="Times New Roman"/>
                        <a:cs typeface="Times New Roman"/>
                      </a:endParaRPr>
                    </a:p>
                    <a:p>
                      <a:pPr algn="ctr" marL="11430">
                        <a:lnSpc>
                          <a:spcPct val="100000"/>
                        </a:lnSpc>
                        <a:spcBef>
                          <a:spcPts val="5"/>
                        </a:spcBef>
                      </a:pPr>
                      <a:r>
                        <a:rPr dirty="0" sz="1050">
                          <a:latin typeface="宋体"/>
                          <a:cs typeface="宋体"/>
                        </a:rPr>
                        <a:t>6</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450">
                        <a:latin typeface="Times New Roman"/>
                        <a:cs typeface="Times New Roman"/>
                      </a:endParaRPr>
                    </a:p>
                    <a:p>
                      <a:pPr algn="ctr" marL="1270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50200-2018</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450">
                        <a:latin typeface="Times New Roman"/>
                        <a:cs typeface="Times New Roman"/>
                      </a:endParaRPr>
                    </a:p>
                    <a:p>
                      <a:pPr algn="ctr" marL="10795">
                        <a:lnSpc>
                          <a:spcPct val="100000"/>
                        </a:lnSpc>
                        <a:spcBef>
                          <a:spcPts val="5"/>
                        </a:spcBef>
                      </a:pPr>
                      <a:r>
                        <a:rPr dirty="0" sz="1050" spc="-10">
                          <a:latin typeface="宋体"/>
                          <a:cs typeface="宋体"/>
                        </a:rPr>
                        <a:t>有</a:t>
                      </a:r>
                      <a:r>
                        <a:rPr dirty="0" sz="1050">
                          <a:latin typeface="宋体"/>
                          <a:cs typeface="宋体"/>
                        </a:rPr>
                        <a:t>线</a:t>
                      </a:r>
                      <a:r>
                        <a:rPr dirty="0" sz="1050" spc="-10">
                          <a:latin typeface="宋体"/>
                          <a:cs typeface="宋体"/>
                        </a:rPr>
                        <a:t>电</a:t>
                      </a:r>
                      <a:r>
                        <a:rPr dirty="0" sz="1050">
                          <a:latin typeface="宋体"/>
                          <a:cs typeface="宋体"/>
                        </a:rPr>
                        <a:t>视</a:t>
                      </a:r>
                      <a:r>
                        <a:rPr dirty="0" sz="1050" spc="-10">
                          <a:latin typeface="宋体"/>
                          <a:cs typeface="宋体"/>
                        </a:rPr>
                        <a:t>网</a:t>
                      </a:r>
                      <a:r>
                        <a:rPr dirty="0" sz="1050">
                          <a:latin typeface="宋体"/>
                          <a:cs typeface="宋体"/>
                        </a:rPr>
                        <a:t>络</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1980">
                <a:tc>
                  <a:txBody>
                    <a:bodyPr/>
                    <a:lstStyle/>
                    <a:p>
                      <a:pPr>
                        <a:lnSpc>
                          <a:spcPct val="100000"/>
                        </a:lnSpc>
                        <a:spcBef>
                          <a:spcPts val="25"/>
                        </a:spcBef>
                      </a:pPr>
                      <a:endParaRPr sz="1450">
                        <a:latin typeface="Times New Roman"/>
                        <a:cs typeface="Times New Roman"/>
                      </a:endParaRPr>
                    </a:p>
                    <a:p>
                      <a:pPr algn="ctr" marL="11430">
                        <a:lnSpc>
                          <a:spcPct val="100000"/>
                        </a:lnSpc>
                      </a:pPr>
                      <a:r>
                        <a:rPr dirty="0" sz="1050">
                          <a:latin typeface="宋体"/>
                          <a:cs typeface="宋体"/>
                        </a:rPr>
                        <a:t>7</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50311-2016</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0795">
                        <a:lnSpc>
                          <a:spcPct val="100000"/>
                        </a:lnSpc>
                      </a:pPr>
                      <a:r>
                        <a:rPr dirty="0" sz="1050" spc="-10">
                          <a:latin typeface="宋体"/>
                          <a:cs typeface="宋体"/>
                        </a:rPr>
                        <a:t>综</a:t>
                      </a:r>
                      <a:r>
                        <a:rPr dirty="0" sz="1050">
                          <a:latin typeface="宋体"/>
                          <a:cs typeface="宋体"/>
                        </a:rPr>
                        <a:t>合</a:t>
                      </a:r>
                      <a:r>
                        <a:rPr dirty="0" sz="1050" spc="-10">
                          <a:latin typeface="宋体"/>
                          <a:cs typeface="宋体"/>
                        </a:rPr>
                        <a:t>布</a:t>
                      </a:r>
                      <a:r>
                        <a:rPr dirty="0" sz="1050">
                          <a:latin typeface="宋体"/>
                          <a:cs typeface="宋体"/>
                        </a:rPr>
                        <a:t>线</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61</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242313" y="914400"/>
          <a:ext cx="5106035" cy="8479790"/>
        </p:xfrm>
        <a:graphic>
          <a:graphicData uri="http://schemas.openxmlformats.org/drawingml/2006/table">
            <a:tbl>
              <a:tblPr firstRow="1" bandRow="1">
                <a:tableStyleId>{2D5ABB26-0587-4C30-8999-92F81FD0307C}</a:tableStyleId>
              </a:tblPr>
              <a:tblGrid>
                <a:gridCol w="450215"/>
                <a:gridCol w="1619885"/>
                <a:gridCol w="2006600"/>
                <a:gridCol w="509270"/>
                <a:gridCol w="501650"/>
              </a:tblGrid>
              <a:tr h="603250">
                <a:tc>
                  <a:txBody>
                    <a:bodyPr/>
                    <a:lstStyle/>
                    <a:p>
                      <a:pPr>
                        <a:lnSpc>
                          <a:spcPct val="100000"/>
                        </a:lnSpc>
                        <a:spcBef>
                          <a:spcPts val="35"/>
                        </a:spcBef>
                      </a:pPr>
                      <a:endParaRPr sz="1450">
                        <a:latin typeface="Times New Roman"/>
                        <a:cs typeface="Times New Roman"/>
                      </a:endParaRPr>
                    </a:p>
                    <a:p>
                      <a:pPr algn="ctr" marL="11430">
                        <a:lnSpc>
                          <a:spcPct val="100000"/>
                        </a:lnSpc>
                      </a:pPr>
                      <a:r>
                        <a:rPr dirty="0" sz="1050">
                          <a:latin typeface="宋体"/>
                          <a:cs typeface="宋体"/>
                        </a:rPr>
                        <a:t>8</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50312-2016</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0795">
                        <a:lnSpc>
                          <a:spcPct val="100000"/>
                        </a:lnSpc>
                      </a:pPr>
                      <a:r>
                        <a:rPr dirty="0" sz="1050" spc="-10">
                          <a:latin typeface="宋体"/>
                          <a:cs typeface="宋体"/>
                        </a:rPr>
                        <a:t>综</a:t>
                      </a:r>
                      <a:r>
                        <a:rPr dirty="0" sz="1050">
                          <a:latin typeface="宋体"/>
                          <a:cs typeface="宋体"/>
                        </a:rPr>
                        <a:t>合</a:t>
                      </a:r>
                      <a:r>
                        <a:rPr dirty="0" sz="1050" spc="-10">
                          <a:latin typeface="宋体"/>
                          <a:cs typeface="宋体"/>
                        </a:rPr>
                        <a:t>布</a:t>
                      </a:r>
                      <a:r>
                        <a:rPr dirty="0" sz="1050">
                          <a:latin typeface="宋体"/>
                          <a:cs typeface="宋体"/>
                        </a:rPr>
                        <a:t>线</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验</a:t>
                      </a:r>
                      <a:r>
                        <a:rPr dirty="0" sz="1050">
                          <a:latin typeface="宋体"/>
                          <a:cs typeface="宋体"/>
                        </a:rPr>
                        <a:t>收</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35"/>
                        </a:spcBef>
                      </a:pPr>
                      <a:endParaRPr sz="1450">
                        <a:latin typeface="Times New Roman"/>
                        <a:cs typeface="Times New Roman"/>
                      </a:endParaRPr>
                    </a:p>
                    <a:p>
                      <a:pPr algn="ctr" marL="11430">
                        <a:lnSpc>
                          <a:spcPct val="100000"/>
                        </a:lnSpc>
                      </a:pPr>
                      <a:r>
                        <a:rPr dirty="0" sz="1050">
                          <a:latin typeface="宋体"/>
                          <a:cs typeface="宋体"/>
                        </a:rPr>
                        <a:t>9</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50371-2006</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9525">
                        <a:lnSpc>
                          <a:spcPct val="100000"/>
                        </a:lnSpc>
                      </a:pPr>
                      <a:r>
                        <a:rPr dirty="0" sz="1050" spc="-10">
                          <a:latin typeface="宋体"/>
                          <a:cs typeface="宋体"/>
                        </a:rPr>
                        <a:t>厅</a:t>
                      </a:r>
                      <a:r>
                        <a:rPr dirty="0" sz="1050">
                          <a:latin typeface="宋体"/>
                          <a:cs typeface="宋体"/>
                        </a:rPr>
                        <a:t>堂</a:t>
                      </a:r>
                      <a:r>
                        <a:rPr dirty="0" sz="1050" spc="-10">
                          <a:latin typeface="宋体"/>
                          <a:cs typeface="宋体"/>
                        </a:rPr>
                        <a:t>扩</a:t>
                      </a:r>
                      <a:r>
                        <a:rPr dirty="0" sz="1050">
                          <a:latin typeface="宋体"/>
                          <a:cs typeface="宋体"/>
                        </a:rPr>
                        <a:t>声</a:t>
                      </a:r>
                      <a:r>
                        <a:rPr dirty="0" sz="1050" spc="-10">
                          <a:latin typeface="宋体"/>
                          <a:cs typeface="宋体"/>
                        </a:rPr>
                        <a:t>系</a:t>
                      </a:r>
                      <a:r>
                        <a:rPr dirty="0" sz="1050">
                          <a:latin typeface="宋体"/>
                          <a:cs typeface="宋体"/>
                        </a:rPr>
                        <a:t>统</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35"/>
                        </a:spcBef>
                      </a:pPr>
                      <a:endParaRPr sz="1450">
                        <a:latin typeface="Times New Roman"/>
                        <a:cs typeface="Times New Roman"/>
                      </a:endParaRPr>
                    </a:p>
                    <a:p>
                      <a:pPr algn="ctr" marL="11430">
                        <a:lnSpc>
                          <a:spcPct val="100000"/>
                        </a:lnSpc>
                        <a:spcBef>
                          <a:spcPts val="5"/>
                        </a:spcBef>
                      </a:pPr>
                      <a:r>
                        <a:rPr dirty="0" sz="1050" spc="-5">
                          <a:latin typeface="宋体"/>
                          <a:cs typeface="宋体"/>
                        </a:rPr>
                        <a:t>10</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spcBef>
                          <a:spcPts val="5"/>
                        </a:spcBef>
                      </a:pPr>
                      <a:r>
                        <a:rPr dirty="0" sz="1050" spc="-5">
                          <a:latin typeface="宋体"/>
                          <a:cs typeface="宋体"/>
                        </a:rPr>
                        <a:t>GB</a:t>
                      </a:r>
                      <a:r>
                        <a:rPr dirty="0" sz="1050" spc="-15">
                          <a:latin typeface="宋体"/>
                          <a:cs typeface="宋体"/>
                        </a:rPr>
                        <a:t> </a:t>
                      </a:r>
                      <a:r>
                        <a:rPr dirty="0" sz="1050" spc="-5">
                          <a:latin typeface="宋体"/>
                          <a:cs typeface="宋体"/>
                        </a:rPr>
                        <a:t>50464-2008</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0795">
                        <a:lnSpc>
                          <a:spcPct val="100000"/>
                        </a:lnSpc>
                        <a:spcBef>
                          <a:spcPts val="5"/>
                        </a:spcBef>
                      </a:pPr>
                      <a:r>
                        <a:rPr dirty="0" sz="1050" spc="-10">
                          <a:latin typeface="宋体"/>
                          <a:cs typeface="宋体"/>
                        </a:rPr>
                        <a:t>视</a:t>
                      </a:r>
                      <a:r>
                        <a:rPr dirty="0" sz="1050">
                          <a:latin typeface="宋体"/>
                          <a:cs typeface="宋体"/>
                        </a:rPr>
                        <a:t>频</a:t>
                      </a:r>
                      <a:r>
                        <a:rPr dirty="0" sz="1050" spc="-10">
                          <a:latin typeface="宋体"/>
                          <a:cs typeface="宋体"/>
                        </a:rPr>
                        <a:t>显</a:t>
                      </a:r>
                      <a:r>
                        <a:rPr dirty="0" sz="1050">
                          <a:latin typeface="宋体"/>
                          <a:cs typeface="宋体"/>
                        </a:rPr>
                        <a:t>示</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25"/>
                        </a:spcBef>
                      </a:pPr>
                      <a:endParaRPr sz="1450">
                        <a:latin typeface="Times New Roman"/>
                        <a:cs typeface="Times New Roman"/>
                      </a:endParaRPr>
                    </a:p>
                    <a:p>
                      <a:pPr algn="ctr" marL="11430">
                        <a:lnSpc>
                          <a:spcPct val="100000"/>
                        </a:lnSpc>
                        <a:spcBef>
                          <a:spcPts val="5"/>
                        </a:spcBef>
                      </a:pPr>
                      <a:r>
                        <a:rPr dirty="0" sz="1050" spc="-5">
                          <a:latin typeface="宋体"/>
                          <a:cs typeface="宋体"/>
                        </a:rPr>
                        <a:t>11</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2700">
                        <a:lnSpc>
                          <a:spcPct val="100000"/>
                        </a:lnSpc>
                        <a:spcBef>
                          <a:spcPts val="5"/>
                        </a:spcBef>
                      </a:pPr>
                      <a:r>
                        <a:rPr dirty="0" sz="1050" spc="-5">
                          <a:latin typeface="宋体"/>
                          <a:cs typeface="宋体"/>
                        </a:rPr>
                        <a:t>GB</a:t>
                      </a:r>
                      <a:r>
                        <a:rPr dirty="0" sz="1050" spc="-15">
                          <a:latin typeface="宋体"/>
                          <a:cs typeface="宋体"/>
                        </a:rPr>
                        <a:t> </a:t>
                      </a:r>
                      <a:r>
                        <a:rPr dirty="0" sz="1050" spc="-5">
                          <a:latin typeface="宋体"/>
                          <a:cs typeface="宋体"/>
                        </a:rPr>
                        <a:t>50526-2010</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0795">
                        <a:lnSpc>
                          <a:spcPct val="100000"/>
                        </a:lnSpc>
                        <a:spcBef>
                          <a:spcPts val="5"/>
                        </a:spcBef>
                      </a:pPr>
                      <a:r>
                        <a:rPr dirty="0" sz="1050" spc="-10">
                          <a:latin typeface="宋体"/>
                          <a:cs typeface="宋体"/>
                        </a:rPr>
                        <a:t>公</a:t>
                      </a:r>
                      <a:r>
                        <a:rPr dirty="0" sz="1050">
                          <a:latin typeface="宋体"/>
                          <a:cs typeface="宋体"/>
                        </a:rPr>
                        <a:t>共</a:t>
                      </a:r>
                      <a:r>
                        <a:rPr dirty="0" sz="1050" spc="-10">
                          <a:latin typeface="宋体"/>
                          <a:cs typeface="宋体"/>
                        </a:rPr>
                        <a:t>广</a:t>
                      </a:r>
                      <a:r>
                        <a:rPr dirty="0" sz="1050">
                          <a:latin typeface="宋体"/>
                          <a:cs typeface="宋体"/>
                        </a:rPr>
                        <a:t>播</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0"/>
                        </a:spcBef>
                      </a:pPr>
                      <a:endParaRPr sz="1450">
                        <a:latin typeface="Times New Roman"/>
                        <a:cs typeface="Times New Roman"/>
                      </a:endParaRPr>
                    </a:p>
                    <a:p>
                      <a:pPr algn="ctr" marL="11430">
                        <a:lnSpc>
                          <a:spcPct val="100000"/>
                        </a:lnSpc>
                      </a:pPr>
                      <a:r>
                        <a:rPr dirty="0" sz="1050" spc="-5">
                          <a:latin typeface="宋体"/>
                          <a:cs typeface="宋体"/>
                        </a:rPr>
                        <a:t>12</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50605-2010</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住</a:t>
                      </a:r>
                      <a:r>
                        <a:rPr dirty="0" sz="1050">
                          <a:latin typeface="宋体"/>
                          <a:cs typeface="宋体"/>
                        </a:rPr>
                        <a:t>宅</a:t>
                      </a:r>
                      <a:r>
                        <a:rPr dirty="0" sz="1050" spc="-10">
                          <a:latin typeface="宋体"/>
                          <a:cs typeface="宋体"/>
                        </a:rPr>
                        <a:t>区</a:t>
                      </a:r>
                      <a:r>
                        <a:rPr dirty="0" sz="1050">
                          <a:latin typeface="宋体"/>
                          <a:cs typeface="宋体"/>
                        </a:rPr>
                        <a:t>和</a:t>
                      </a:r>
                      <a:r>
                        <a:rPr dirty="0" sz="1050" spc="-10">
                          <a:latin typeface="宋体"/>
                          <a:cs typeface="宋体"/>
                        </a:rPr>
                        <a:t>住</a:t>
                      </a:r>
                      <a:r>
                        <a:rPr dirty="0" sz="1050">
                          <a:latin typeface="宋体"/>
                          <a:cs typeface="宋体"/>
                        </a:rPr>
                        <a:t>宅</a:t>
                      </a:r>
                      <a:r>
                        <a:rPr dirty="0" sz="1050" spc="-10">
                          <a:latin typeface="宋体"/>
                          <a:cs typeface="宋体"/>
                        </a:rPr>
                        <a:t>建</a:t>
                      </a:r>
                      <a:r>
                        <a:rPr dirty="0" sz="1050">
                          <a:latin typeface="宋体"/>
                          <a:cs typeface="宋体"/>
                        </a:rPr>
                        <a:t>筑</a:t>
                      </a:r>
                      <a:r>
                        <a:rPr dirty="0" sz="1050" spc="-10">
                          <a:latin typeface="宋体"/>
                          <a:cs typeface="宋体"/>
                        </a:rPr>
                        <a:t>内</a:t>
                      </a:r>
                      <a:r>
                        <a:rPr dirty="0" sz="1050">
                          <a:latin typeface="宋体"/>
                          <a:cs typeface="宋体"/>
                        </a:rPr>
                        <a:t>通</a:t>
                      </a:r>
                      <a:r>
                        <a:rPr dirty="0" sz="1050" spc="-10">
                          <a:latin typeface="宋体"/>
                          <a:cs typeface="宋体"/>
                        </a:rPr>
                        <a:t>信</a:t>
                      </a:r>
                      <a:r>
                        <a:rPr dirty="0" sz="1050">
                          <a:latin typeface="宋体"/>
                          <a:cs typeface="宋体"/>
                        </a:rPr>
                        <a:t>设</a:t>
                      </a:r>
                      <a:r>
                        <a:rPr dirty="0" sz="1050" spc="-10">
                          <a:latin typeface="宋体"/>
                          <a:cs typeface="宋体"/>
                        </a:rPr>
                        <a:t>施</a:t>
                      </a:r>
                      <a:r>
                        <a:rPr dirty="0" sz="1050" spc="-5">
                          <a:latin typeface="宋体"/>
                          <a:cs typeface="宋体"/>
                        </a:rPr>
                        <a:t>工</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程</a:t>
                      </a:r>
                      <a:r>
                        <a:rPr dirty="0" sz="1050">
                          <a:latin typeface="宋体"/>
                          <a:cs typeface="宋体"/>
                        </a:rPr>
                        <a:t>设</a:t>
                      </a:r>
                      <a:r>
                        <a:rPr dirty="0" sz="1050" spc="-10">
                          <a:latin typeface="宋体"/>
                          <a:cs typeface="宋体"/>
                        </a:rPr>
                        <a:t>计</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35"/>
                        </a:spcBef>
                      </a:pPr>
                      <a:endParaRPr sz="1450">
                        <a:latin typeface="Times New Roman"/>
                        <a:cs typeface="Times New Roman"/>
                      </a:endParaRPr>
                    </a:p>
                    <a:p>
                      <a:pPr algn="ctr" marL="11430">
                        <a:lnSpc>
                          <a:spcPct val="100000"/>
                        </a:lnSpc>
                        <a:spcBef>
                          <a:spcPts val="5"/>
                        </a:spcBef>
                      </a:pPr>
                      <a:r>
                        <a:rPr dirty="0" sz="1050" spc="-5">
                          <a:latin typeface="宋体"/>
                          <a:cs typeface="宋体"/>
                        </a:rPr>
                        <a:t>13</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270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50622-2010</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9525">
                        <a:lnSpc>
                          <a:spcPct val="100000"/>
                        </a:lnSpc>
                        <a:spcBef>
                          <a:spcPts val="5"/>
                        </a:spcBef>
                      </a:pPr>
                      <a:r>
                        <a:rPr dirty="0" sz="1050" spc="-10">
                          <a:latin typeface="宋体"/>
                          <a:cs typeface="宋体"/>
                        </a:rPr>
                        <a:t>用</a:t>
                      </a:r>
                      <a:r>
                        <a:rPr dirty="0" sz="1050">
                          <a:latin typeface="宋体"/>
                          <a:cs typeface="宋体"/>
                        </a:rPr>
                        <a:t>户</a:t>
                      </a:r>
                      <a:r>
                        <a:rPr dirty="0" sz="1050" spc="-10">
                          <a:latin typeface="宋体"/>
                          <a:cs typeface="宋体"/>
                        </a:rPr>
                        <a:t>电</a:t>
                      </a:r>
                      <a:r>
                        <a:rPr dirty="0" sz="1050">
                          <a:latin typeface="宋体"/>
                          <a:cs typeface="宋体"/>
                        </a:rPr>
                        <a:t>话</a:t>
                      </a:r>
                      <a:r>
                        <a:rPr dirty="0" sz="1050" spc="-10">
                          <a:latin typeface="宋体"/>
                          <a:cs typeface="宋体"/>
                        </a:rPr>
                        <a:t>交</a:t>
                      </a:r>
                      <a:r>
                        <a:rPr dirty="0" sz="1050">
                          <a:latin typeface="宋体"/>
                          <a:cs typeface="宋体"/>
                        </a:rPr>
                        <a:t>换</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25"/>
                        </a:spcBef>
                      </a:pPr>
                      <a:endParaRPr sz="1450">
                        <a:latin typeface="Times New Roman"/>
                        <a:cs typeface="Times New Roman"/>
                      </a:endParaRPr>
                    </a:p>
                    <a:p>
                      <a:pPr algn="ctr" marL="11430">
                        <a:lnSpc>
                          <a:spcPct val="100000"/>
                        </a:lnSpc>
                        <a:spcBef>
                          <a:spcPts val="5"/>
                        </a:spcBef>
                      </a:pPr>
                      <a:r>
                        <a:rPr dirty="0" sz="1050" spc="-5">
                          <a:latin typeface="宋体"/>
                          <a:cs typeface="宋体"/>
                        </a:rPr>
                        <a:t>14</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2700">
                        <a:lnSpc>
                          <a:spcPct val="100000"/>
                        </a:lnSpc>
                        <a:spcBef>
                          <a:spcPts val="5"/>
                        </a:spcBef>
                      </a:pPr>
                      <a:r>
                        <a:rPr dirty="0" sz="1050" spc="-5">
                          <a:latin typeface="宋体"/>
                          <a:cs typeface="宋体"/>
                        </a:rPr>
                        <a:t>GB</a:t>
                      </a:r>
                      <a:r>
                        <a:rPr dirty="0" sz="1050" spc="-15">
                          <a:latin typeface="宋体"/>
                          <a:cs typeface="宋体"/>
                        </a:rPr>
                        <a:t> </a:t>
                      </a:r>
                      <a:r>
                        <a:rPr dirty="0" sz="1050" spc="-5">
                          <a:latin typeface="宋体"/>
                          <a:cs typeface="宋体"/>
                        </a:rPr>
                        <a:t>50635-2010</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9525">
                        <a:lnSpc>
                          <a:spcPct val="100000"/>
                        </a:lnSpc>
                        <a:spcBef>
                          <a:spcPts val="5"/>
                        </a:spcBef>
                      </a:pPr>
                      <a:r>
                        <a:rPr dirty="0" sz="1050" spc="-10">
                          <a:latin typeface="宋体"/>
                          <a:cs typeface="宋体"/>
                        </a:rPr>
                        <a:t>会</a:t>
                      </a:r>
                      <a:r>
                        <a:rPr dirty="0" sz="1050">
                          <a:latin typeface="宋体"/>
                          <a:cs typeface="宋体"/>
                        </a:rPr>
                        <a:t>议</a:t>
                      </a:r>
                      <a:r>
                        <a:rPr dirty="0" sz="1050" spc="-10">
                          <a:latin typeface="宋体"/>
                          <a:cs typeface="宋体"/>
                        </a:rPr>
                        <a:t>电</a:t>
                      </a:r>
                      <a:r>
                        <a:rPr dirty="0" sz="1050">
                          <a:latin typeface="宋体"/>
                          <a:cs typeface="宋体"/>
                        </a:rPr>
                        <a:t>视</a:t>
                      </a:r>
                      <a:r>
                        <a:rPr dirty="0" sz="1050" spc="-10">
                          <a:latin typeface="宋体"/>
                          <a:cs typeface="宋体"/>
                        </a:rPr>
                        <a:t>会</a:t>
                      </a:r>
                      <a:r>
                        <a:rPr dirty="0" sz="1050">
                          <a:latin typeface="宋体"/>
                          <a:cs typeface="宋体"/>
                        </a:rPr>
                        <a:t>场</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30"/>
                        </a:spcBef>
                      </a:pPr>
                      <a:endParaRPr sz="1450">
                        <a:latin typeface="Times New Roman"/>
                        <a:cs typeface="Times New Roman"/>
                      </a:endParaRPr>
                    </a:p>
                    <a:p>
                      <a:pPr algn="ctr" marL="11430">
                        <a:lnSpc>
                          <a:spcPct val="100000"/>
                        </a:lnSpc>
                      </a:pPr>
                      <a:r>
                        <a:rPr dirty="0" sz="1050" spc="-5">
                          <a:latin typeface="宋体"/>
                          <a:cs typeface="宋体"/>
                        </a:rPr>
                        <a:t>15</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50799-2012</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algn="ctr" marL="10795">
                        <a:lnSpc>
                          <a:spcPct val="100000"/>
                        </a:lnSpc>
                      </a:pPr>
                      <a:r>
                        <a:rPr dirty="0" sz="1050" spc="-10">
                          <a:latin typeface="宋体"/>
                          <a:cs typeface="宋体"/>
                        </a:rPr>
                        <a:t>电</a:t>
                      </a:r>
                      <a:r>
                        <a:rPr dirty="0" sz="1050">
                          <a:latin typeface="宋体"/>
                          <a:cs typeface="宋体"/>
                        </a:rPr>
                        <a:t>子</a:t>
                      </a:r>
                      <a:r>
                        <a:rPr dirty="0" sz="1050" spc="-10">
                          <a:latin typeface="宋体"/>
                          <a:cs typeface="宋体"/>
                        </a:rPr>
                        <a:t>会</a:t>
                      </a:r>
                      <a:r>
                        <a:rPr dirty="0" sz="1050">
                          <a:latin typeface="宋体"/>
                          <a:cs typeface="宋体"/>
                        </a:rPr>
                        <a:t>议</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1430">
                        <a:lnSpc>
                          <a:spcPct val="100000"/>
                        </a:lnSpc>
                      </a:pPr>
                      <a:r>
                        <a:rPr dirty="0" sz="1050" spc="-5">
                          <a:latin typeface="宋体"/>
                          <a:cs typeface="宋体"/>
                        </a:rPr>
                        <a:t>16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50846-2012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住</a:t>
                      </a:r>
                      <a:r>
                        <a:rPr dirty="0" sz="1050">
                          <a:latin typeface="宋体"/>
                          <a:cs typeface="宋体"/>
                        </a:rPr>
                        <a:t>宅</a:t>
                      </a:r>
                      <a:r>
                        <a:rPr dirty="0" sz="1050" spc="-10">
                          <a:latin typeface="宋体"/>
                          <a:cs typeface="宋体"/>
                        </a:rPr>
                        <a:t>区</a:t>
                      </a:r>
                      <a:r>
                        <a:rPr dirty="0" sz="1050">
                          <a:latin typeface="宋体"/>
                          <a:cs typeface="宋体"/>
                        </a:rPr>
                        <a:t>和</a:t>
                      </a:r>
                      <a:r>
                        <a:rPr dirty="0" sz="1050" spc="-10">
                          <a:latin typeface="宋体"/>
                          <a:cs typeface="宋体"/>
                        </a:rPr>
                        <a:t>住</a:t>
                      </a:r>
                      <a:r>
                        <a:rPr dirty="0" sz="1050">
                          <a:latin typeface="宋体"/>
                          <a:cs typeface="宋体"/>
                        </a:rPr>
                        <a:t>宅</a:t>
                      </a:r>
                      <a:r>
                        <a:rPr dirty="0" sz="1050" spc="-10">
                          <a:latin typeface="宋体"/>
                          <a:cs typeface="宋体"/>
                        </a:rPr>
                        <a:t>建</a:t>
                      </a:r>
                      <a:r>
                        <a:rPr dirty="0" sz="1050">
                          <a:latin typeface="宋体"/>
                          <a:cs typeface="宋体"/>
                        </a:rPr>
                        <a:t>筑</a:t>
                      </a:r>
                      <a:r>
                        <a:rPr dirty="0" sz="1050" spc="-10">
                          <a:latin typeface="宋体"/>
                          <a:cs typeface="宋体"/>
                        </a:rPr>
                        <a:t>内</a:t>
                      </a:r>
                      <a:r>
                        <a:rPr dirty="0" sz="1050">
                          <a:latin typeface="宋体"/>
                          <a:cs typeface="宋体"/>
                        </a:rPr>
                        <a:t>光</a:t>
                      </a:r>
                      <a:r>
                        <a:rPr dirty="0" sz="1050" spc="-10">
                          <a:latin typeface="宋体"/>
                          <a:cs typeface="宋体"/>
                        </a:rPr>
                        <a:t>纤</a:t>
                      </a:r>
                      <a:r>
                        <a:rPr dirty="0" sz="1050">
                          <a:latin typeface="宋体"/>
                          <a:cs typeface="宋体"/>
                        </a:rPr>
                        <a:t>到</a:t>
                      </a:r>
                      <a:r>
                        <a:rPr dirty="0" sz="1050" spc="-10">
                          <a:latin typeface="宋体"/>
                          <a:cs typeface="宋体"/>
                        </a:rPr>
                        <a:t>户</a:t>
                      </a:r>
                      <a:r>
                        <a:rPr dirty="0" sz="1050" spc="-5">
                          <a:latin typeface="宋体"/>
                          <a:cs typeface="宋体"/>
                        </a:rPr>
                        <a:t>通</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信</a:t>
                      </a:r>
                      <a:r>
                        <a:rPr dirty="0" sz="1050">
                          <a:latin typeface="宋体"/>
                          <a:cs typeface="宋体"/>
                        </a:rPr>
                        <a:t>设</a:t>
                      </a:r>
                      <a:r>
                        <a:rPr dirty="0" sz="1050" spc="-10">
                          <a:latin typeface="宋体"/>
                          <a:cs typeface="宋体"/>
                        </a:rPr>
                        <a:t>施</a:t>
                      </a:r>
                      <a:r>
                        <a:rPr dirty="0" sz="1050">
                          <a:latin typeface="宋体"/>
                          <a:cs typeface="宋体"/>
                        </a:rPr>
                        <a:t>工</a:t>
                      </a:r>
                      <a:r>
                        <a:rPr dirty="0" sz="1050" spc="-10">
                          <a:latin typeface="宋体"/>
                          <a:cs typeface="宋体"/>
                        </a:rPr>
                        <a:t>程</a:t>
                      </a:r>
                      <a:r>
                        <a:rPr dirty="0" sz="1050">
                          <a:latin typeface="宋体"/>
                          <a:cs typeface="宋体"/>
                        </a:rPr>
                        <a:t>设</a:t>
                      </a:r>
                      <a:r>
                        <a:rPr dirty="0" sz="1050" spc="-10">
                          <a:latin typeface="宋体"/>
                          <a:cs typeface="宋体"/>
                        </a:rPr>
                        <a:t>计</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50"/>
                        </a:spcBef>
                      </a:pPr>
                      <a:endParaRPr sz="1450">
                        <a:latin typeface="Times New Roman"/>
                        <a:cs typeface="Times New Roman"/>
                      </a:endParaRPr>
                    </a:p>
                    <a:p>
                      <a:pPr algn="ctr" marL="11430">
                        <a:lnSpc>
                          <a:spcPct val="100000"/>
                        </a:lnSpc>
                      </a:pPr>
                      <a:r>
                        <a:rPr dirty="0" sz="1050" spc="-5">
                          <a:latin typeface="宋体"/>
                          <a:cs typeface="宋体"/>
                        </a:rPr>
                        <a:t>17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50847-2012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住</a:t>
                      </a:r>
                      <a:r>
                        <a:rPr dirty="0" sz="1050">
                          <a:latin typeface="宋体"/>
                          <a:cs typeface="宋体"/>
                        </a:rPr>
                        <a:t>宅</a:t>
                      </a:r>
                      <a:r>
                        <a:rPr dirty="0" sz="1050" spc="-10">
                          <a:latin typeface="宋体"/>
                          <a:cs typeface="宋体"/>
                        </a:rPr>
                        <a:t>区</a:t>
                      </a:r>
                      <a:r>
                        <a:rPr dirty="0" sz="1050">
                          <a:latin typeface="宋体"/>
                          <a:cs typeface="宋体"/>
                        </a:rPr>
                        <a:t>和</a:t>
                      </a:r>
                      <a:r>
                        <a:rPr dirty="0" sz="1050" spc="-10">
                          <a:latin typeface="宋体"/>
                          <a:cs typeface="宋体"/>
                        </a:rPr>
                        <a:t>住</a:t>
                      </a:r>
                      <a:r>
                        <a:rPr dirty="0" sz="1050">
                          <a:latin typeface="宋体"/>
                          <a:cs typeface="宋体"/>
                        </a:rPr>
                        <a:t>宅</a:t>
                      </a:r>
                      <a:r>
                        <a:rPr dirty="0" sz="1050" spc="-10">
                          <a:latin typeface="宋体"/>
                          <a:cs typeface="宋体"/>
                        </a:rPr>
                        <a:t>建</a:t>
                      </a:r>
                      <a:r>
                        <a:rPr dirty="0" sz="1050">
                          <a:latin typeface="宋体"/>
                          <a:cs typeface="宋体"/>
                        </a:rPr>
                        <a:t>筑</a:t>
                      </a:r>
                      <a:r>
                        <a:rPr dirty="0" sz="1050" spc="-10">
                          <a:latin typeface="宋体"/>
                          <a:cs typeface="宋体"/>
                        </a:rPr>
                        <a:t>内</a:t>
                      </a:r>
                      <a:r>
                        <a:rPr dirty="0" sz="1050">
                          <a:latin typeface="宋体"/>
                          <a:cs typeface="宋体"/>
                        </a:rPr>
                        <a:t>光</a:t>
                      </a:r>
                      <a:r>
                        <a:rPr dirty="0" sz="1050" spc="-10">
                          <a:latin typeface="宋体"/>
                          <a:cs typeface="宋体"/>
                        </a:rPr>
                        <a:t>纤</a:t>
                      </a:r>
                      <a:r>
                        <a:rPr dirty="0" sz="1050">
                          <a:latin typeface="宋体"/>
                          <a:cs typeface="宋体"/>
                        </a:rPr>
                        <a:t>到</a:t>
                      </a:r>
                      <a:r>
                        <a:rPr dirty="0" sz="1050" spc="-10">
                          <a:latin typeface="宋体"/>
                          <a:cs typeface="宋体"/>
                        </a:rPr>
                        <a:t>户</a:t>
                      </a:r>
                      <a:r>
                        <a:rPr dirty="0" sz="1050" spc="-5">
                          <a:latin typeface="宋体"/>
                          <a:cs typeface="宋体"/>
                        </a:rPr>
                        <a:t>通</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信</a:t>
                      </a:r>
                      <a:r>
                        <a:rPr dirty="0" sz="1050">
                          <a:latin typeface="宋体"/>
                          <a:cs typeface="宋体"/>
                        </a:rPr>
                        <a:t>设</a:t>
                      </a:r>
                      <a:r>
                        <a:rPr dirty="0" sz="1050" spc="-10">
                          <a:latin typeface="宋体"/>
                          <a:cs typeface="宋体"/>
                        </a:rPr>
                        <a:t>施</a:t>
                      </a:r>
                      <a:r>
                        <a:rPr dirty="0" sz="1050">
                          <a:latin typeface="宋体"/>
                          <a:cs typeface="宋体"/>
                        </a:rPr>
                        <a:t>工</a:t>
                      </a:r>
                      <a:r>
                        <a:rPr dirty="0" sz="1050" spc="-10">
                          <a:latin typeface="宋体"/>
                          <a:cs typeface="宋体"/>
                        </a:rPr>
                        <a:t>程</a:t>
                      </a:r>
                      <a:r>
                        <a:rPr dirty="0" sz="1050">
                          <a:latin typeface="宋体"/>
                          <a:cs typeface="宋体"/>
                        </a:rPr>
                        <a:t>施</a:t>
                      </a:r>
                      <a:r>
                        <a:rPr dirty="0" sz="1050" spc="-10">
                          <a:latin typeface="宋体"/>
                          <a:cs typeface="宋体"/>
                        </a:rPr>
                        <a:t>工</a:t>
                      </a:r>
                      <a:r>
                        <a:rPr dirty="0" sz="1050">
                          <a:latin typeface="宋体"/>
                          <a:cs typeface="宋体"/>
                        </a:rPr>
                        <a:t>及</a:t>
                      </a:r>
                      <a:r>
                        <a:rPr dirty="0" sz="1050" spc="-10">
                          <a:latin typeface="宋体"/>
                          <a:cs typeface="宋体"/>
                        </a:rPr>
                        <a:t>验</a:t>
                      </a:r>
                      <a:r>
                        <a:rPr dirty="0" sz="1050">
                          <a:latin typeface="宋体"/>
                          <a:cs typeface="宋体"/>
                        </a:rPr>
                        <a:t>收</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1430">
                        <a:lnSpc>
                          <a:spcPct val="100000"/>
                        </a:lnSpc>
                        <a:spcBef>
                          <a:spcPts val="5"/>
                        </a:spcBef>
                      </a:pPr>
                      <a:r>
                        <a:rPr dirty="0" sz="1050" spc="-5">
                          <a:latin typeface="宋体"/>
                          <a:cs typeface="宋体"/>
                        </a:rPr>
                        <a:t>18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270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51265-2018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0"/>
                        </a:spcBef>
                      </a:pPr>
                      <a:r>
                        <a:rPr dirty="0" sz="1050" spc="-10">
                          <a:latin typeface="宋体"/>
                          <a:cs typeface="宋体"/>
                        </a:rPr>
                        <a:t>有</a:t>
                      </a:r>
                      <a:r>
                        <a:rPr dirty="0" sz="1050">
                          <a:latin typeface="宋体"/>
                          <a:cs typeface="宋体"/>
                        </a:rPr>
                        <a:t>线</a:t>
                      </a:r>
                      <a:r>
                        <a:rPr dirty="0" sz="1050" spc="-10">
                          <a:latin typeface="宋体"/>
                          <a:cs typeface="宋体"/>
                        </a:rPr>
                        <a:t>电</a:t>
                      </a:r>
                      <a:r>
                        <a:rPr dirty="0" sz="1050">
                          <a:latin typeface="宋体"/>
                          <a:cs typeface="宋体"/>
                        </a:rPr>
                        <a:t>视</a:t>
                      </a:r>
                      <a:r>
                        <a:rPr dirty="0" sz="1050" spc="-10">
                          <a:latin typeface="宋体"/>
                          <a:cs typeface="宋体"/>
                        </a:rPr>
                        <a:t>网</a:t>
                      </a:r>
                      <a:r>
                        <a:rPr dirty="0" sz="1050">
                          <a:latin typeface="宋体"/>
                          <a:cs typeface="宋体"/>
                        </a:rPr>
                        <a:t>络</a:t>
                      </a:r>
                      <a:r>
                        <a:rPr dirty="0" sz="1050" spc="-10">
                          <a:latin typeface="宋体"/>
                          <a:cs typeface="宋体"/>
                        </a:rPr>
                        <a:t>工</a:t>
                      </a:r>
                      <a:r>
                        <a:rPr dirty="0" sz="1050">
                          <a:latin typeface="宋体"/>
                          <a:cs typeface="宋体"/>
                        </a:rPr>
                        <a:t>程</a:t>
                      </a:r>
                      <a:r>
                        <a:rPr dirty="0" sz="1050" spc="-10">
                          <a:latin typeface="宋体"/>
                          <a:cs typeface="宋体"/>
                        </a:rPr>
                        <a:t>施</a:t>
                      </a:r>
                      <a:r>
                        <a:rPr dirty="0" sz="1050">
                          <a:latin typeface="宋体"/>
                          <a:cs typeface="宋体"/>
                        </a:rPr>
                        <a:t>工</a:t>
                      </a:r>
                      <a:r>
                        <a:rPr dirty="0" sz="1050" spc="-10">
                          <a:latin typeface="宋体"/>
                          <a:cs typeface="宋体"/>
                        </a:rPr>
                        <a:t>与</a:t>
                      </a:r>
                      <a:r>
                        <a:rPr dirty="0" sz="1050">
                          <a:latin typeface="宋体"/>
                          <a:cs typeface="宋体"/>
                        </a:rPr>
                        <a:t>验</a:t>
                      </a:r>
                      <a:r>
                        <a:rPr dirty="0" sz="1050" spc="-10">
                          <a:latin typeface="宋体"/>
                          <a:cs typeface="宋体"/>
                        </a:rPr>
                        <a:t>收</a:t>
                      </a:r>
                      <a:r>
                        <a:rPr dirty="0" sz="1050" spc="-5">
                          <a:latin typeface="宋体"/>
                          <a:cs typeface="宋体"/>
                        </a:rPr>
                        <a:t>标</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a:latin typeface="宋体"/>
                          <a:cs typeface="宋体"/>
                        </a:rPr>
                        <a:t>准</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1430">
                        <a:lnSpc>
                          <a:spcPct val="100000"/>
                        </a:lnSpc>
                      </a:pPr>
                      <a:r>
                        <a:rPr dirty="0" sz="1050" spc="-5">
                          <a:latin typeface="宋体"/>
                          <a:cs typeface="宋体"/>
                        </a:rPr>
                        <a:t>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270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51292-2018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无</a:t>
                      </a:r>
                      <a:r>
                        <a:rPr dirty="0" sz="1050">
                          <a:latin typeface="宋体"/>
                          <a:cs typeface="宋体"/>
                        </a:rPr>
                        <a:t>线</a:t>
                      </a:r>
                      <a:r>
                        <a:rPr dirty="0" sz="1050" spc="-10">
                          <a:latin typeface="宋体"/>
                          <a:cs typeface="宋体"/>
                        </a:rPr>
                        <a:t>通</a:t>
                      </a:r>
                      <a:r>
                        <a:rPr dirty="0" sz="1050">
                          <a:latin typeface="宋体"/>
                          <a:cs typeface="宋体"/>
                        </a:rPr>
                        <a:t>信</a:t>
                      </a:r>
                      <a:r>
                        <a:rPr dirty="0" sz="1050" spc="-10">
                          <a:latin typeface="宋体"/>
                          <a:cs typeface="宋体"/>
                        </a:rPr>
                        <a:t>市</a:t>
                      </a:r>
                      <a:r>
                        <a:rPr dirty="0" sz="1050">
                          <a:latin typeface="宋体"/>
                          <a:cs typeface="宋体"/>
                        </a:rPr>
                        <a:t>内</a:t>
                      </a:r>
                      <a:r>
                        <a:rPr dirty="0" sz="1050" spc="-10">
                          <a:latin typeface="宋体"/>
                          <a:cs typeface="宋体"/>
                        </a:rPr>
                        <a:t>覆</a:t>
                      </a:r>
                      <a:r>
                        <a:rPr dirty="0" sz="1050">
                          <a:latin typeface="宋体"/>
                          <a:cs typeface="宋体"/>
                        </a:rPr>
                        <a:t>盖</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技</a:t>
                      </a:r>
                      <a:r>
                        <a:rPr dirty="0" sz="1050" spc="-5">
                          <a:latin typeface="宋体"/>
                          <a:cs typeface="宋体"/>
                        </a:rPr>
                        <a:t>术</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3250">
                <a:tc>
                  <a:txBody>
                    <a:bodyPr/>
                    <a:lstStyle/>
                    <a:p>
                      <a:pPr>
                        <a:lnSpc>
                          <a:spcPct val="100000"/>
                        </a:lnSpc>
                        <a:spcBef>
                          <a:spcPts val="25"/>
                        </a:spcBef>
                      </a:pPr>
                      <a:endParaRPr sz="1450">
                        <a:latin typeface="Times New Roman"/>
                        <a:cs typeface="Times New Roman"/>
                      </a:endParaRPr>
                    </a:p>
                    <a:p>
                      <a:pPr algn="ctr" marL="11430">
                        <a:lnSpc>
                          <a:spcPct val="100000"/>
                        </a:lnSpc>
                        <a:spcBef>
                          <a:spcPts val="5"/>
                        </a:spcBef>
                      </a:pPr>
                      <a:r>
                        <a:rPr dirty="0" sz="1050" spc="-5">
                          <a:latin typeface="宋体"/>
                          <a:cs typeface="宋体"/>
                        </a:rPr>
                        <a:t>20</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2700">
                        <a:lnSpc>
                          <a:spcPct val="100000"/>
                        </a:lnSpc>
                        <a:spcBef>
                          <a:spcPts val="5"/>
                        </a:spcBef>
                      </a:pPr>
                      <a:r>
                        <a:rPr dirty="0" sz="1050" spc="-5">
                          <a:latin typeface="宋体"/>
                          <a:cs typeface="宋体"/>
                        </a:rPr>
                        <a:t>GY/T</a:t>
                      </a:r>
                      <a:r>
                        <a:rPr dirty="0" sz="1050" spc="-15">
                          <a:latin typeface="宋体"/>
                          <a:cs typeface="宋体"/>
                        </a:rPr>
                        <a:t> </a:t>
                      </a:r>
                      <a:r>
                        <a:rPr dirty="0" sz="1050" spc="-5">
                          <a:latin typeface="宋体"/>
                          <a:cs typeface="宋体"/>
                        </a:rPr>
                        <a:t>106-1999</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algn="ctr" marL="10795">
                        <a:lnSpc>
                          <a:spcPct val="100000"/>
                        </a:lnSpc>
                        <a:spcBef>
                          <a:spcPts val="5"/>
                        </a:spcBef>
                      </a:pPr>
                      <a:r>
                        <a:rPr dirty="0" sz="1050" spc="-10">
                          <a:latin typeface="宋体"/>
                          <a:cs typeface="宋体"/>
                        </a:rPr>
                        <a:t>有</a:t>
                      </a:r>
                      <a:r>
                        <a:rPr dirty="0" sz="1050">
                          <a:latin typeface="宋体"/>
                          <a:cs typeface="宋体"/>
                        </a:rPr>
                        <a:t>线</a:t>
                      </a:r>
                      <a:r>
                        <a:rPr dirty="0" sz="1050" spc="-10">
                          <a:latin typeface="宋体"/>
                          <a:cs typeface="宋体"/>
                        </a:rPr>
                        <a:t>电</a:t>
                      </a:r>
                      <a:r>
                        <a:rPr dirty="0" sz="1050">
                          <a:latin typeface="宋体"/>
                          <a:cs typeface="宋体"/>
                        </a:rPr>
                        <a:t>视</a:t>
                      </a:r>
                      <a:r>
                        <a:rPr dirty="0" sz="1050" spc="-10">
                          <a:latin typeface="宋体"/>
                          <a:cs typeface="宋体"/>
                        </a:rPr>
                        <a:t>广</a:t>
                      </a:r>
                      <a:r>
                        <a:rPr dirty="0" sz="1050">
                          <a:latin typeface="宋体"/>
                          <a:cs typeface="宋体"/>
                        </a:rPr>
                        <a:t>播</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7635">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5155">
                <a:tc>
                  <a:txBody>
                    <a:bodyPr/>
                    <a:lstStyle/>
                    <a:p>
                      <a:pPr>
                        <a:lnSpc>
                          <a:spcPct val="100000"/>
                        </a:lnSpc>
                        <a:spcBef>
                          <a:spcPts val="40"/>
                        </a:spcBef>
                      </a:pPr>
                      <a:endParaRPr sz="1450">
                        <a:latin typeface="Times New Roman"/>
                        <a:cs typeface="Times New Roman"/>
                      </a:endParaRPr>
                    </a:p>
                    <a:p>
                      <a:pPr algn="ctr" marL="11430">
                        <a:lnSpc>
                          <a:spcPct val="100000"/>
                        </a:lnSpc>
                      </a:pPr>
                      <a:r>
                        <a:rPr dirty="0" sz="1050" spc="-5">
                          <a:latin typeface="宋体"/>
                          <a:cs typeface="宋体"/>
                        </a:rPr>
                        <a:t>21</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algn="ctr" marL="12700">
                        <a:lnSpc>
                          <a:spcPct val="100000"/>
                        </a:lnSpc>
                      </a:pPr>
                      <a:r>
                        <a:rPr dirty="0" sz="1050" spc="-5">
                          <a:latin typeface="宋体"/>
                          <a:cs typeface="宋体"/>
                        </a:rPr>
                        <a:t>YD/T</a:t>
                      </a:r>
                      <a:r>
                        <a:rPr dirty="0" sz="1050" spc="-15">
                          <a:latin typeface="宋体"/>
                          <a:cs typeface="宋体"/>
                        </a:rPr>
                        <a:t> </a:t>
                      </a:r>
                      <a:r>
                        <a:rPr dirty="0" sz="1050" spc="-5">
                          <a:latin typeface="宋体"/>
                          <a:cs typeface="宋体"/>
                        </a:rPr>
                        <a:t>926.1-2009</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5"/>
                        </a:spcBef>
                      </a:pPr>
                      <a:r>
                        <a:rPr dirty="0" sz="1050" spc="-10">
                          <a:latin typeface="宋体"/>
                          <a:cs typeface="宋体"/>
                        </a:rPr>
                        <a:t>大</a:t>
                      </a:r>
                      <a:r>
                        <a:rPr dirty="0" sz="1050">
                          <a:latin typeface="宋体"/>
                          <a:cs typeface="宋体"/>
                        </a:rPr>
                        <a:t>楼</a:t>
                      </a:r>
                      <a:r>
                        <a:rPr dirty="0" sz="1050" spc="-10">
                          <a:latin typeface="宋体"/>
                          <a:cs typeface="宋体"/>
                        </a:rPr>
                        <a:t>通</a:t>
                      </a:r>
                      <a:r>
                        <a:rPr dirty="0" sz="1050">
                          <a:latin typeface="宋体"/>
                          <a:cs typeface="宋体"/>
                        </a:rPr>
                        <a:t>信</a:t>
                      </a:r>
                      <a:r>
                        <a:rPr dirty="0" sz="1050" spc="-10">
                          <a:latin typeface="宋体"/>
                          <a:cs typeface="宋体"/>
                        </a:rPr>
                        <a:t>综</a:t>
                      </a:r>
                      <a:r>
                        <a:rPr dirty="0" sz="1050">
                          <a:latin typeface="宋体"/>
                          <a:cs typeface="宋体"/>
                        </a:rPr>
                        <a:t>合</a:t>
                      </a:r>
                      <a:r>
                        <a:rPr dirty="0" sz="1050" spc="-10">
                          <a:latin typeface="宋体"/>
                          <a:cs typeface="宋体"/>
                        </a:rPr>
                        <a:t>布</a:t>
                      </a:r>
                      <a:r>
                        <a:rPr dirty="0" sz="1050">
                          <a:latin typeface="宋体"/>
                          <a:cs typeface="宋体"/>
                        </a:rPr>
                        <a:t>线</a:t>
                      </a:r>
                      <a:r>
                        <a:rPr dirty="0" sz="1050" spc="-10">
                          <a:latin typeface="宋体"/>
                          <a:cs typeface="宋体"/>
                        </a:rPr>
                        <a:t>系</a:t>
                      </a:r>
                      <a:r>
                        <a:rPr dirty="0" sz="1050" spc="-5">
                          <a:latin typeface="宋体"/>
                          <a:cs typeface="宋体"/>
                        </a:rPr>
                        <a:t>统</a:t>
                      </a:r>
                      <a:r>
                        <a:rPr dirty="0" sz="1050" spc="-15">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1</a:t>
                      </a:r>
                      <a:r>
                        <a:rPr dirty="0" sz="1050" spc="-275">
                          <a:latin typeface="宋体"/>
                          <a:cs typeface="宋体"/>
                        </a:rPr>
                        <a:t> </a:t>
                      </a:r>
                      <a:r>
                        <a:rPr dirty="0" sz="1050" spc="-5">
                          <a:latin typeface="宋体"/>
                          <a:cs typeface="宋体"/>
                        </a:rPr>
                        <a:t>部</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10">
                          <a:latin typeface="宋体"/>
                          <a:cs typeface="宋体"/>
                        </a:rPr>
                        <a:t>分</a:t>
                      </a:r>
                      <a:r>
                        <a:rPr dirty="0" sz="1050">
                          <a:latin typeface="宋体"/>
                          <a:cs typeface="宋体"/>
                        </a:rPr>
                        <a:t>：</a:t>
                      </a:r>
                      <a:r>
                        <a:rPr dirty="0" sz="1050" spc="-10">
                          <a:latin typeface="宋体"/>
                          <a:cs typeface="宋体"/>
                        </a:rPr>
                        <a:t>总</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763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242313" y="914400"/>
          <a:ext cx="5106035" cy="3044190"/>
        </p:xfrm>
        <a:graphic>
          <a:graphicData uri="http://schemas.openxmlformats.org/drawingml/2006/table">
            <a:tbl>
              <a:tblPr firstRow="1" bandRow="1">
                <a:tableStyleId>{2D5ABB26-0587-4C30-8999-92F81FD0307C}</a:tableStyleId>
              </a:tblPr>
              <a:tblGrid>
                <a:gridCol w="450215"/>
                <a:gridCol w="1619885"/>
                <a:gridCol w="2006600"/>
                <a:gridCol w="509270"/>
                <a:gridCol w="501650"/>
              </a:tblGrid>
              <a:tr h="603250">
                <a:tc>
                  <a:txBody>
                    <a:bodyPr/>
                    <a:lstStyle/>
                    <a:p>
                      <a:pPr>
                        <a:lnSpc>
                          <a:spcPct val="100000"/>
                        </a:lnSpc>
                        <a:spcBef>
                          <a:spcPts val="35"/>
                        </a:spcBef>
                      </a:pPr>
                      <a:endParaRPr sz="1450">
                        <a:latin typeface="Times New Roman"/>
                        <a:cs typeface="Times New Roman"/>
                      </a:endParaRPr>
                    </a:p>
                    <a:p>
                      <a:pPr algn="ctr" marL="11430">
                        <a:lnSpc>
                          <a:spcPct val="100000"/>
                        </a:lnSpc>
                      </a:pPr>
                      <a:r>
                        <a:rPr dirty="0" sz="1050" spc="-5">
                          <a:latin typeface="宋体"/>
                          <a:cs typeface="宋体"/>
                        </a:rPr>
                        <a:t>22</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algn="ctr" marL="10795">
                        <a:lnSpc>
                          <a:spcPct val="100000"/>
                        </a:lnSpc>
                      </a:pPr>
                      <a:r>
                        <a:rPr dirty="0" sz="1050" spc="-5">
                          <a:latin typeface="宋体"/>
                          <a:cs typeface="宋体"/>
                        </a:rPr>
                        <a:t>YD/T</a:t>
                      </a:r>
                      <a:r>
                        <a:rPr dirty="0" sz="1050" spc="-15">
                          <a:latin typeface="宋体"/>
                          <a:cs typeface="宋体"/>
                        </a:rPr>
                        <a:t> </a:t>
                      </a:r>
                      <a:r>
                        <a:rPr dirty="0" sz="1050" spc="-5">
                          <a:latin typeface="宋体"/>
                          <a:cs typeface="宋体"/>
                        </a:rPr>
                        <a:t>1384-2005</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341630">
                        <a:lnSpc>
                          <a:spcPct val="100000"/>
                        </a:lnSpc>
                      </a:pPr>
                      <a:r>
                        <a:rPr dirty="0" sz="1050" spc="-10">
                          <a:latin typeface="宋体"/>
                          <a:cs typeface="宋体"/>
                        </a:rPr>
                        <a:t>住</a:t>
                      </a:r>
                      <a:r>
                        <a:rPr dirty="0" sz="1050">
                          <a:latin typeface="宋体"/>
                          <a:cs typeface="宋体"/>
                        </a:rPr>
                        <a:t>宅</a:t>
                      </a:r>
                      <a:r>
                        <a:rPr dirty="0" sz="1050" spc="-10">
                          <a:latin typeface="宋体"/>
                          <a:cs typeface="宋体"/>
                        </a:rPr>
                        <a:t>通</a:t>
                      </a:r>
                      <a:r>
                        <a:rPr dirty="0" sz="1050">
                          <a:latin typeface="宋体"/>
                          <a:cs typeface="宋体"/>
                        </a:rPr>
                        <a:t>信</a:t>
                      </a:r>
                      <a:r>
                        <a:rPr dirty="0" sz="1050" spc="-10">
                          <a:latin typeface="宋体"/>
                          <a:cs typeface="宋体"/>
                        </a:rPr>
                        <a:t>综</a:t>
                      </a:r>
                      <a:r>
                        <a:rPr dirty="0" sz="1050">
                          <a:latin typeface="宋体"/>
                          <a:cs typeface="宋体"/>
                        </a:rPr>
                        <a:t>合</a:t>
                      </a:r>
                      <a:r>
                        <a:rPr dirty="0" sz="1050" spc="-10">
                          <a:latin typeface="宋体"/>
                          <a:cs typeface="宋体"/>
                        </a:rPr>
                        <a:t>布</a:t>
                      </a:r>
                      <a:r>
                        <a:rPr dirty="0" sz="1050">
                          <a:latin typeface="宋体"/>
                          <a:cs typeface="宋体"/>
                        </a:rPr>
                        <a:t>线</a:t>
                      </a:r>
                      <a:r>
                        <a:rPr dirty="0" sz="1050" spc="-10">
                          <a:latin typeface="宋体"/>
                          <a:cs typeface="宋体"/>
                        </a:rPr>
                        <a:t>系</a:t>
                      </a:r>
                      <a:r>
                        <a:rPr dirty="0" sz="1050" spc="-5">
                          <a:latin typeface="宋体"/>
                          <a:cs typeface="宋体"/>
                        </a:rPr>
                        <a:t>统</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763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1430">
                        <a:lnSpc>
                          <a:spcPct val="100000"/>
                        </a:lnSpc>
                        <a:spcBef>
                          <a:spcPts val="5"/>
                        </a:spcBef>
                      </a:pPr>
                      <a:r>
                        <a:rPr dirty="0" sz="1050" spc="-5">
                          <a:latin typeface="宋体"/>
                          <a:cs typeface="宋体"/>
                        </a:rPr>
                        <a:t>23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2700">
                        <a:lnSpc>
                          <a:spcPct val="100000"/>
                        </a:lnSpc>
                        <a:spcBef>
                          <a:spcPts val="5"/>
                        </a:spcBef>
                      </a:pPr>
                      <a:r>
                        <a:rPr dirty="0" sz="1050" spc="-5">
                          <a:latin typeface="宋体"/>
                          <a:cs typeface="宋体"/>
                        </a:rPr>
                        <a:t>YD/T</a:t>
                      </a:r>
                      <a:r>
                        <a:rPr dirty="0" sz="1050" spc="-15">
                          <a:latin typeface="宋体"/>
                          <a:cs typeface="宋体"/>
                        </a:rPr>
                        <a:t> </a:t>
                      </a:r>
                      <a:r>
                        <a:rPr dirty="0" sz="1050" spc="-5">
                          <a:latin typeface="宋体"/>
                          <a:cs typeface="宋体"/>
                        </a:rPr>
                        <a:t>2740.1-2014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540"/>
                        </a:spcBef>
                      </a:pPr>
                      <a:r>
                        <a:rPr dirty="0" sz="1050" spc="-10">
                          <a:latin typeface="宋体"/>
                          <a:cs typeface="宋体"/>
                        </a:rPr>
                        <a:t>无</a:t>
                      </a:r>
                      <a:r>
                        <a:rPr dirty="0" sz="1050">
                          <a:latin typeface="宋体"/>
                          <a:cs typeface="宋体"/>
                        </a:rPr>
                        <a:t>线</a:t>
                      </a:r>
                      <a:r>
                        <a:rPr dirty="0" sz="1050" spc="-10">
                          <a:latin typeface="宋体"/>
                          <a:cs typeface="宋体"/>
                        </a:rPr>
                        <a:t>通</a:t>
                      </a:r>
                      <a:r>
                        <a:rPr dirty="0" sz="1050">
                          <a:latin typeface="宋体"/>
                          <a:cs typeface="宋体"/>
                        </a:rPr>
                        <a:t>信</a:t>
                      </a:r>
                      <a:r>
                        <a:rPr dirty="0" sz="1050" spc="-10">
                          <a:latin typeface="宋体"/>
                          <a:cs typeface="宋体"/>
                        </a:rPr>
                        <a:t>室</a:t>
                      </a:r>
                      <a:r>
                        <a:rPr dirty="0" sz="1050">
                          <a:latin typeface="宋体"/>
                          <a:cs typeface="宋体"/>
                        </a:rPr>
                        <a:t>内</a:t>
                      </a:r>
                      <a:r>
                        <a:rPr dirty="0" sz="1050" spc="-10">
                          <a:latin typeface="宋体"/>
                          <a:cs typeface="宋体"/>
                        </a:rPr>
                        <a:t>信</a:t>
                      </a:r>
                      <a:r>
                        <a:rPr dirty="0" sz="1050">
                          <a:latin typeface="宋体"/>
                          <a:cs typeface="宋体"/>
                        </a:rPr>
                        <a:t>号</a:t>
                      </a:r>
                      <a:r>
                        <a:rPr dirty="0" sz="1050" spc="-10">
                          <a:latin typeface="宋体"/>
                          <a:cs typeface="宋体"/>
                        </a:rPr>
                        <a:t>分</a:t>
                      </a:r>
                      <a:r>
                        <a:rPr dirty="0" sz="1050">
                          <a:latin typeface="宋体"/>
                          <a:cs typeface="宋体"/>
                        </a:rPr>
                        <a:t>布</a:t>
                      </a:r>
                      <a:r>
                        <a:rPr dirty="0" sz="1050" spc="-10">
                          <a:latin typeface="宋体"/>
                          <a:cs typeface="宋体"/>
                        </a:rPr>
                        <a:t>系</a:t>
                      </a:r>
                      <a:r>
                        <a:rPr dirty="0" sz="1050" spc="-5">
                          <a:latin typeface="宋体"/>
                          <a:cs typeface="宋体"/>
                        </a:rPr>
                        <a:t>统</a:t>
                      </a:r>
                      <a:r>
                        <a:rPr dirty="0" sz="1050" spc="-25">
                          <a:latin typeface="宋体"/>
                          <a:cs typeface="宋体"/>
                        </a:rPr>
                        <a:t> </a:t>
                      </a:r>
                      <a:r>
                        <a:rPr dirty="0" sz="1050" spc="-5">
                          <a:latin typeface="宋体"/>
                          <a:cs typeface="宋体"/>
                        </a:rPr>
                        <a:t>第</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spc="-5">
                          <a:latin typeface="宋体"/>
                          <a:cs typeface="宋体"/>
                        </a:rPr>
                        <a:t>1</a:t>
                      </a:r>
                      <a:r>
                        <a:rPr dirty="0" sz="1050" spc="-270">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总</a:t>
                      </a:r>
                      <a:r>
                        <a:rPr dirty="0" sz="1050" spc="-10">
                          <a:latin typeface="宋体"/>
                          <a:cs typeface="宋体"/>
                        </a:rPr>
                        <a:t>体</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7060">
                <a:tc>
                  <a:txBody>
                    <a:bodyPr/>
                    <a:lstStyle/>
                    <a:p>
                      <a:pPr>
                        <a:lnSpc>
                          <a:spcPct val="100000"/>
                        </a:lnSpc>
                        <a:spcBef>
                          <a:spcPts val="45"/>
                        </a:spcBef>
                      </a:pPr>
                      <a:endParaRPr sz="1450">
                        <a:latin typeface="Times New Roman"/>
                        <a:cs typeface="Times New Roman"/>
                      </a:endParaRPr>
                    </a:p>
                    <a:p>
                      <a:pPr algn="ctr" marL="11430">
                        <a:lnSpc>
                          <a:spcPct val="100000"/>
                        </a:lnSpc>
                      </a:pPr>
                      <a:r>
                        <a:rPr dirty="0" sz="1050" spc="-5">
                          <a:latin typeface="宋体"/>
                          <a:cs typeface="宋体"/>
                        </a:rPr>
                        <a:t>24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pPr>
                      <a:r>
                        <a:rPr dirty="0" sz="1050" spc="-5">
                          <a:latin typeface="宋体"/>
                          <a:cs typeface="宋体"/>
                        </a:rPr>
                        <a:t>YD/T</a:t>
                      </a:r>
                      <a:r>
                        <a:rPr dirty="0" sz="1050" spc="-15">
                          <a:latin typeface="宋体"/>
                          <a:cs typeface="宋体"/>
                        </a:rPr>
                        <a:t> </a:t>
                      </a:r>
                      <a:r>
                        <a:rPr dirty="0" sz="1050" spc="-5">
                          <a:latin typeface="宋体"/>
                          <a:cs typeface="宋体"/>
                        </a:rPr>
                        <a:t>5120-2015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无</a:t>
                      </a:r>
                      <a:r>
                        <a:rPr dirty="0" sz="1050">
                          <a:latin typeface="宋体"/>
                          <a:cs typeface="宋体"/>
                        </a:rPr>
                        <a:t>线</a:t>
                      </a:r>
                      <a:r>
                        <a:rPr dirty="0" sz="1050" spc="-10">
                          <a:latin typeface="宋体"/>
                          <a:cs typeface="宋体"/>
                        </a:rPr>
                        <a:t>通</a:t>
                      </a:r>
                      <a:r>
                        <a:rPr dirty="0" sz="1050">
                          <a:latin typeface="宋体"/>
                          <a:cs typeface="宋体"/>
                        </a:rPr>
                        <a:t>信</a:t>
                      </a:r>
                      <a:r>
                        <a:rPr dirty="0" sz="1050" spc="-10">
                          <a:latin typeface="宋体"/>
                          <a:cs typeface="宋体"/>
                        </a:rPr>
                        <a:t>室</a:t>
                      </a:r>
                      <a:r>
                        <a:rPr dirty="0" sz="1050">
                          <a:latin typeface="宋体"/>
                          <a:cs typeface="宋体"/>
                        </a:rPr>
                        <a:t>内</a:t>
                      </a:r>
                      <a:r>
                        <a:rPr dirty="0" sz="1050" spc="-10">
                          <a:latin typeface="宋体"/>
                          <a:cs typeface="宋体"/>
                        </a:rPr>
                        <a:t>覆</a:t>
                      </a:r>
                      <a:r>
                        <a:rPr dirty="0" sz="1050">
                          <a:latin typeface="宋体"/>
                          <a:cs typeface="宋体"/>
                        </a:rPr>
                        <a:t>盖</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spc="-5">
                          <a:latin typeface="宋体"/>
                          <a:cs typeface="宋体"/>
                        </a:rPr>
                        <a:t>计</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spcBef>
                          <a:spcPts val="5"/>
                        </a:spcBef>
                      </a:pP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50"/>
                        </a:spcBef>
                      </a:pPr>
                      <a:endParaRPr sz="1450">
                        <a:latin typeface="Times New Roman"/>
                        <a:cs typeface="Times New Roman"/>
                      </a:endParaRPr>
                    </a:p>
                    <a:p>
                      <a:pPr algn="ctr" marL="11430">
                        <a:lnSpc>
                          <a:spcPct val="100000"/>
                        </a:lnSpc>
                      </a:pPr>
                      <a:r>
                        <a:rPr dirty="0" sz="1050" spc="-5">
                          <a:latin typeface="宋体"/>
                          <a:cs typeface="宋体"/>
                        </a:rPr>
                        <a:t>25</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algn="ctr" marL="10795">
                        <a:lnSpc>
                          <a:spcPct val="100000"/>
                        </a:lnSpc>
                      </a:pPr>
                      <a:r>
                        <a:rPr dirty="0" sz="1050" spc="-5">
                          <a:latin typeface="宋体"/>
                          <a:cs typeface="宋体"/>
                        </a:rPr>
                        <a:t>YD/T</a:t>
                      </a:r>
                      <a:r>
                        <a:rPr dirty="0" sz="1050" spc="-15">
                          <a:latin typeface="宋体"/>
                          <a:cs typeface="宋体"/>
                        </a:rPr>
                        <a:t> </a:t>
                      </a:r>
                      <a:r>
                        <a:rPr dirty="0" sz="1050" spc="-5">
                          <a:latin typeface="宋体"/>
                          <a:cs typeface="宋体"/>
                        </a:rPr>
                        <a:t>5139-2019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5"/>
                        </a:spcBef>
                      </a:pPr>
                      <a:r>
                        <a:rPr dirty="0" sz="1050" spc="-10">
                          <a:latin typeface="宋体"/>
                          <a:cs typeface="宋体"/>
                        </a:rPr>
                        <a:t>有</a:t>
                      </a:r>
                      <a:r>
                        <a:rPr dirty="0" sz="1050">
                          <a:latin typeface="宋体"/>
                          <a:cs typeface="宋体"/>
                        </a:rPr>
                        <a:t>线</a:t>
                      </a:r>
                      <a:r>
                        <a:rPr dirty="0" sz="1050" spc="-10">
                          <a:latin typeface="宋体"/>
                          <a:cs typeface="宋体"/>
                        </a:rPr>
                        <a:t>接</a:t>
                      </a:r>
                      <a:r>
                        <a:rPr dirty="0" sz="1050">
                          <a:latin typeface="宋体"/>
                          <a:cs typeface="宋体"/>
                        </a:rPr>
                        <a:t>入</a:t>
                      </a:r>
                      <a:r>
                        <a:rPr dirty="0" sz="1050" spc="-10">
                          <a:latin typeface="宋体"/>
                          <a:cs typeface="宋体"/>
                        </a:rPr>
                        <a:t>网</a:t>
                      </a:r>
                      <a:r>
                        <a:rPr dirty="0" sz="1050">
                          <a:latin typeface="宋体"/>
                          <a:cs typeface="宋体"/>
                        </a:rPr>
                        <a:t>设</a:t>
                      </a:r>
                      <a:r>
                        <a:rPr dirty="0" sz="1050" spc="-10">
                          <a:latin typeface="宋体"/>
                          <a:cs typeface="宋体"/>
                        </a:rPr>
                        <a:t>备</a:t>
                      </a:r>
                      <a:r>
                        <a:rPr dirty="0" sz="1050">
                          <a:latin typeface="宋体"/>
                          <a:cs typeface="宋体"/>
                        </a:rPr>
                        <a:t>安</a:t>
                      </a:r>
                      <a:r>
                        <a:rPr dirty="0" sz="1050" spc="-10">
                          <a:latin typeface="宋体"/>
                          <a:cs typeface="宋体"/>
                        </a:rPr>
                        <a:t>装</a:t>
                      </a:r>
                      <a:r>
                        <a:rPr dirty="0" sz="1050">
                          <a:latin typeface="宋体"/>
                          <a:cs typeface="宋体"/>
                        </a:rPr>
                        <a:t>工</a:t>
                      </a:r>
                      <a:r>
                        <a:rPr dirty="0" sz="1050" spc="-10">
                          <a:latin typeface="宋体"/>
                          <a:cs typeface="宋体"/>
                        </a:rPr>
                        <a:t>程</a:t>
                      </a:r>
                      <a:r>
                        <a:rPr dirty="0" sz="1050">
                          <a:latin typeface="宋体"/>
                          <a:cs typeface="宋体"/>
                        </a:rPr>
                        <a:t>设</a:t>
                      </a:r>
                      <a:r>
                        <a:rPr dirty="0" sz="1050" spc="-10">
                          <a:latin typeface="宋体"/>
                          <a:cs typeface="宋体"/>
                        </a:rPr>
                        <a:t>计</a:t>
                      </a:r>
                      <a:r>
                        <a:rPr dirty="0" sz="1050" spc="-5">
                          <a:latin typeface="宋体"/>
                          <a:cs typeface="宋体"/>
                        </a:rPr>
                        <a:t>规</a:t>
                      </a:r>
                      <a:endParaRPr sz="1050">
                        <a:latin typeface="宋体"/>
                        <a:cs typeface="宋体"/>
                      </a:endParaRPr>
                    </a:p>
                    <a:p>
                      <a:pPr>
                        <a:lnSpc>
                          <a:spcPct val="100000"/>
                        </a:lnSpc>
                        <a:spcBef>
                          <a:spcPts val="45"/>
                        </a:spcBef>
                      </a:pPr>
                      <a:endParaRPr sz="900">
                        <a:latin typeface="Times New Roman"/>
                        <a:cs typeface="Times New Roman"/>
                      </a:endParaRPr>
                    </a:p>
                    <a:p>
                      <a:pPr algn="ctr" marL="10795">
                        <a:lnSpc>
                          <a:spcPct val="100000"/>
                        </a:lnSpc>
                      </a:pPr>
                      <a:r>
                        <a:rPr dirty="0" sz="1050">
                          <a:latin typeface="宋体"/>
                          <a:cs typeface="宋体"/>
                        </a:rPr>
                        <a:t>范</a:t>
                      </a:r>
                      <a:endParaRPr sz="1050">
                        <a:latin typeface="宋体"/>
                        <a:cs typeface="宋体"/>
                      </a:endParaRPr>
                    </a:p>
                  </a:txBody>
                  <a:tcPr marL="0" marR="0" marB="0" marT="692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2763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50">
                        <a:latin typeface="Times New Roman"/>
                        <a:cs typeface="Times New Roman"/>
                      </a:endParaRPr>
                    </a:p>
                    <a:p>
                      <a:pPr marL="12255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606425">
                <a:tc>
                  <a:txBody>
                    <a:bodyPr/>
                    <a:lstStyle/>
                    <a:p>
                      <a:pPr>
                        <a:lnSpc>
                          <a:spcPct val="100000"/>
                        </a:lnSpc>
                        <a:spcBef>
                          <a:spcPts val="45"/>
                        </a:spcBef>
                      </a:pPr>
                      <a:endParaRPr sz="1450">
                        <a:latin typeface="Times New Roman"/>
                        <a:cs typeface="Times New Roman"/>
                      </a:endParaRPr>
                    </a:p>
                    <a:p>
                      <a:pPr algn="ctr" marL="11430">
                        <a:lnSpc>
                          <a:spcPct val="100000"/>
                        </a:lnSpc>
                        <a:spcBef>
                          <a:spcPts val="5"/>
                        </a:spcBef>
                      </a:pPr>
                      <a:r>
                        <a:rPr dirty="0" sz="1050" spc="-5">
                          <a:latin typeface="宋体"/>
                          <a:cs typeface="宋体"/>
                        </a:rPr>
                        <a:t>26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algn="ctr" marL="10795">
                        <a:lnSpc>
                          <a:spcPct val="100000"/>
                        </a:lnSpc>
                        <a:spcBef>
                          <a:spcPts val="5"/>
                        </a:spcBef>
                      </a:pPr>
                      <a:r>
                        <a:rPr dirty="0" sz="1050" spc="-5">
                          <a:latin typeface="宋体"/>
                          <a:cs typeface="宋体"/>
                        </a:rPr>
                        <a:t>YD/T</a:t>
                      </a:r>
                      <a:r>
                        <a:rPr dirty="0" sz="1050" spc="-15">
                          <a:latin typeface="宋体"/>
                          <a:cs typeface="宋体"/>
                        </a:rPr>
                        <a:t> </a:t>
                      </a:r>
                      <a:r>
                        <a:rPr dirty="0" sz="1050" spc="-5">
                          <a:latin typeface="宋体"/>
                          <a:cs typeface="宋体"/>
                        </a:rPr>
                        <a:t>5160-2015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9525">
                        <a:lnSpc>
                          <a:spcPct val="100000"/>
                        </a:lnSpc>
                        <a:spcBef>
                          <a:spcPts val="540"/>
                        </a:spcBef>
                      </a:pPr>
                      <a:r>
                        <a:rPr dirty="0" sz="1050" spc="-10">
                          <a:latin typeface="宋体"/>
                          <a:cs typeface="宋体"/>
                        </a:rPr>
                        <a:t>无</a:t>
                      </a:r>
                      <a:r>
                        <a:rPr dirty="0" sz="1050">
                          <a:latin typeface="宋体"/>
                          <a:cs typeface="宋体"/>
                        </a:rPr>
                        <a:t>线</a:t>
                      </a:r>
                      <a:r>
                        <a:rPr dirty="0" sz="1050" spc="-10">
                          <a:latin typeface="宋体"/>
                          <a:cs typeface="宋体"/>
                        </a:rPr>
                        <a:t>通</a:t>
                      </a:r>
                      <a:r>
                        <a:rPr dirty="0" sz="1050">
                          <a:latin typeface="宋体"/>
                          <a:cs typeface="宋体"/>
                        </a:rPr>
                        <a:t>信</a:t>
                      </a:r>
                      <a:r>
                        <a:rPr dirty="0" sz="1050" spc="-10">
                          <a:latin typeface="宋体"/>
                          <a:cs typeface="宋体"/>
                        </a:rPr>
                        <a:t>室</a:t>
                      </a:r>
                      <a:r>
                        <a:rPr dirty="0" sz="1050">
                          <a:latin typeface="宋体"/>
                          <a:cs typeface="宋体"/>
                        </a:rPr>
                        <a:t>内</a:t>
                      </a:r>
                      <a:r>
                        <a:rPr dirty="0" sz="1050" spc="-10">
                          <a:latin typeface="宋体"/>
                          <a:cs typeface="宋体"/>
                        </a:rPr>
                        <a:t>覆</a:t>
                      </a:r>
                      <a:r>
                        <a:rPr dirty="0" sz="1050">
                          <a:latin typeface="宋体"/>
                          <a:cs typeface="宋体"/>
                        </a:rPr>
                        <a:t>盖</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验</a:t>
                      </a:r>
                      <a:r>
                        <a:rPr dirty="0" sz="1050" spc="-5">
                          <a:latin typeface="宋体"/>
                          <a:cs typeface="宋体"/>
                        </a:rPr>
                        <a:t>收</a:t>
                      </a:r>
                      <a:endParaRPr sz="1050">
                        <a:latin typeface="宋体"/>
                        <a:cs typeface="宋体"/>
                      </a:endParaRPr>
                    </a:p>
                    <a:p>
                      <a:pPr>
                        <a:lnSpc>
                          <a:spcPct val="100000"/>
                        </a:lnSpc>
                        <a:spcBef>
                          <a:spcPts val="45"/>
                        </a:spcBef>
                      </a:pPr>
                      <a:endParaRPr sz="900">
                        <a:latin typeface="Times New Roman"/>
                        <a:cs typeface="Times New Roman"/>
                      </a:endParaRPr>
                    </a:p>
                    <a:p>
                      <a:pPr algn="ctr" marL="9525">
                        <a:lnSpc>
                          <a:spcPct val="100000"/>
                        </a:lnSpc>
                      </a:pP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85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7635">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1450">
                        <a:latin typeface="Times New Roman"/>
                        <a:cs typeface="Times New Roman"/>
                      </a:endParaRPr>
                    </a:p>
                    <a:p>
                      <a:pPr marL="12255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400047" y="4303903"/>
            <a:ext cx="1325880" cy="208279"/>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libri"/>
                <a:cs typeface="Calibri"/>
              </a:rPr>
              <a:t>3.2.5</a:t>
            </a:r>
            <a:r>
              <a:rPr dirty="0" sz="1200" spc="254">
                <a:latin typeface="Calibri"/>
                <a:cs typeface="Calibri"/>
              </a:rPr>
              <a:t> </a:t>
            </a:r>
            <a:r>
              <a:rPr dirty="0" sz="1200">
                <a:latin typeface="黑体"/>
                <a:cs typeface="黑体"/>
              </a:rPr>
              <a:t>建筑设备管理</a:t>
            </a:r>
            <a:endParaRPr sz="1200">
              <a:latin typeface="黑体"/>
              <a:cs typeface="黑体"/>
            </a:endParaRPr>
          </a:p>
        </p:txBody>
      </p:sp>
      <p:sp>
        <p:nvSpPr>
          <p:cNvPr id="5" name="object 5"/>
          <p:cNvSpPr/>
          <p:nvPr/>
        </p:nvSpPr>
        <p:spPr>
          <a:xfrm>
            <a:off x="2014727" y="4626864"/>
            <a:ext cx="3531108" cy="2545079"/>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0300" y="7226935"/>
            <a:ext cx="5300345" cy="786765"/>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建筑设备管理主要包含建筑设备监管和建筑能效监管</a:t>
            </a:r>
            <a:r>
              <a:rPr dirty="0" sz="1200" spc="-345">
                <a:latin typeface="宋体"/>
                <a:cs typeface="宋体"/>
              </a:rPr>
              <a:t> </a:t>
            </a:r>
            <a:r>
              <a:rPr dirty="0" sz="1200">
                <a:latin typeface="Calibri"/>
                <a:cs typeface="Calibri"/>
              </a:rPr>
              <a:t>2</a:t>
            </a:r>
            <a:r>
              <a:rPr dirty="0" sz="1200" spc="-15">
                <a:latin typeface="Calibri"/>
                <a:cs typeface="Calibri"/>
              </a:rPr>
              <a:t> </a:t>
            </a:r>
            <a:r>
              <a:rPr dirty="0" sz="1200">
                <a:latin typeface="宋体"/>
                <a:cs typeface="宋体"/>
              </a:rPr>
              <a:t>个部分</a:t>
            </a:r>
            <a:r>
              <a:rPr dirty="0" sz="1200" spc="-480">
                <a:latin typeface="宋体"/>
                <a:cs typeface="宋体"/>
              </a:rPr>
              <a:t>，</a:t>
            </a:r>
            <a:r>
              <a:rPr dirty="0" sz="1200">
                <a:latin typeface="宋体"/>
                <a:cs typeface="宋体"/>
              </a:rPr>
              <a:t>该领域已发</a:t>
            </a:r>
            <a:endParaRPr sz="1200">
              <a:latin typeface="宋体"/>
              <a:cs typeface="宋体"/>
            </a:endParaRPr>
          </a:p>
          <a:p>
            <a:pPr marL="12700">
              <a:lnSpc>
                <a:spcPct val="100000"/>
              </a:lnSpc>
              <a:spcBef>
                <a:spcPts val="900"/>
              </a:spcBef>
            </a:pPr>
            <a:r>
              <a:rPr dirty="0" sz="1200">
                <a:latin typeface="宋体"/>
                <a:cs typeface="宋体"/>
              </a:rPr>
              <a:t>布的标准有：</a:t>
            </a:r>
            <a:endParaRPr sz="1200">
              <a:latin typeface="宋体"/>
              <a:cs typeface="宋体"/>
            </a:endParaRPr>
          </a:p>
          <a:p>
            <a:pPr algn="ctr" marL="3810">
              <a:lnSpc>
                <a:spcPct val="100000"/>
              </a:lnSpc>
              <a:spcBef>
                <a:spcPts val="1015"/>
              </a:spcBef>
            </a:pPr>
            <a:r>
              <a:rPr dirty="0" sz="1000" spc="-10" b="1">
                <a:latin typeface="黑体"/>
                <a:cs typeface="黑体"/>
              </a:rPr>
              <a:t>表</a:t>
            </a:r>
            <a:r>
              <a:rPr dirty="0" sz="1000" spc="-260" b="1">
                <a:latin typeface="黑体"/>
                <a:cs typeface="黑体"/>
              </a:rPr>
              <a:t> </a:t>
            </a:r>
            <a:r>
              <a:rPr dirty="0" sz="1000" spc="-5" b="0">
                <a:latin typeface="等线 Light"/>
                <a:cs typeface="等线 Light"/>
              </a:rPr>
              <a:t>5</a:t>
            </a:r>
            <a:r>
              <a:rPr dirty="0" sz="1000" spc="55" b="0">
                <a:latin typeface="等线 Light"/>
                <a:cs typeface="等线 Light"/>
              </a:rPr>
              <a:t> </a:t>
            </a:r>
            <a:r>
              <a:rPr dirty="0" sz="1000" spc="-5" b="1">
                <a:latin typeface="黑体"/>
                <a:cs typeface="黑体"/>
              </a:rPr>
              <a:t>建</a:t>
            </a:r>
            <a:r>
              <a:rPr dirty="0" sz="1000" spc="-10" b="1">
                <a:latin typeface="黑体"/>
                <a:cs typeface="黑体"/>
              </a:rPr>
              <a:t>筑</a:t>
            </a:r>
            <a:r>
              <a:rPr dirty="0" sz="1000" spc="-5" b="1">
                <a:latin typeface="黑体"/>
                <a:cs typeface="黑体"/>
              </a:rPr>
              <a:t>设备</a:t>
            </a:r>
            <a:r>
              <a:rPr dirty="0" sz="1000" spc="-10" b="1">
                <a:latin typeface="黑体"/>
                <a:cs typeface="黑体"/>
              </a:rPr>
              <a:t>管</a:t>
            </a:r>
            <a:r>
              <a:rPr dirty="0" sz="1000" spc="-5" b="1">
                <a:latin typeface="黑体"/>
                <a:cs typeface="黑体"/>
              </a:rPr>
              <a:t>理标</a:t>
            </a:r>
            <a:r>
              <a:rPr dirty="0" sz="1000" spc="-10" b="1">
                <a:latin typeface="黑体"/>
                <a:cs typeface="黑体"/>
              </a:rPr>
              <a:t>准</a:t>
            </a:r>
            <a:endParaRPr sz="1000">
              <a:latin typeface="黑体"/>
              <a:cs typeface="黑体"/>
            </a:endParaRPr>
          </a:p>
        </p:txBody>
      </p:sp>
      <p:sp>
        <p:nvSpPr>
          <p:cNvPr id="8" name="object 8"/>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62</a:t>
            </a:r>
          </a:p>
        </p:txBody>
      </p:sp>
      <p:graphicFrame>
        <p:nvGraphicFramePr>
          <p:cNvPr id="7" name="object 7"/>
          <p:cNvGraphicFramePr>
            <a:graphicFrameLocks noGrp="1"/>
          </p:cNvGraphicFramePr>
          <p:nvPr/>
        </p:nvGraphicFramePr>
        <p:xfrm>
          <a:off x="1136903" y="8079740"/>
          <a:ext cx="5361305" cy="1221105"/>
        </p:xfrm>
        <a:graphic>
          <a:graphicData uri="http://schemas.openxmlformats.org/drawingml/2006/table">
            <a:tbl>
              <a:tblPr firstRow="1" bandRow="1">
                <a:tableStyleId>{2D5ABB26-0587-4C30-8999-92F81FD0307C}</a:tableStyleId>
              </a:tblPr>
              <a:tblGrid>
                <a:gridCol w="433705"/>
                <a:gridCol w="1537334"/>
                <a:gridCol w="2388235"/>
                <a:gridCol w="495300"/>
                <a:gridCol w="488314"/>
              </a:tblGrid>
              <a:tr h="403225">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r" marR="102235">
                        <a:lnSpc>
                          <a:spcPct val="100000"/>
                        </a:lnSpc>
                      </a:pPr>
                      <a:r>
                        <a:rPr dirty="0" sz="1050" spc="-5">
                          <a:latin typeface="宋体"/>
                          <a:cs typeface="宋体"/>
                        </a:rPr>
                        <a:t>类</a:t>
                      </a:r>
                      <a:r>
                        <a:rPr dirty="0" sz="1050">
                          <a:latin typeface="宋体"/>
                          <a:cs typeface="宋体"/>
                        </a:rPr>
                        <a:t>别</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11620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a:latin typeface="宋体"/>
                          <a:cs typeface="宋体"/>
                        </a:rPr>
                        <a:t>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50034-2013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建</a:t>
                      </a:r>
                      <a:r>
                        <a:rPr dirty="0" sz="1050">
                          <a:latin typeface="宋体"/>
                          <a:cs typeface="宋体"/>
                        </a:rPr>
                        <a:t>筑</a:t>
                      </a:r>
                      <a:r>
                        <a:rPr dirty="0" sz="1050" spc="-10">
                          <a:latin typeface="宋体"/>
                          <a:cs typeface="宋体"/>
                        </a:rPr>
                        <a:t>照</a:t>
                      </a:r>
                      <a:r>
                        <a:rPr dirty="0" sz="1050">
                          <a:latin typeface="宋体"/>
                          <a:cs typeface="宋体"/>
                        </a:rPr>
                        <a:t>明</a:t>
                      </a:r>
                      <a:r>
                        <a:rPr dirty="0" sz="1050" spc="-10">
                          <a:latin typeface="宋体"/>
                          <a:cs typeface="宋体"/>
                        </a:rPr>
                        <a:t>设</a:t>
                      </a:r>
                      <a:r>
                        <a:rPr dirty="0" sz="1050">
                          <a:latin typeface="宋体"/>
                          <a:cs typeface="宋体"/>
                        </a:rPr>
                        <a:t>计</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1955">
                <a:tc>
                  <a:txBody>
                    <a:bodyPr/>
                    <a:lstStyle/>
                    <a:p>
                      <a:pPr>
                        <a:lnSpc>
                          <a:spcPct val="100000"/>
                        </a:lnSpc>
                        <a:spcBef>
                          <a:spcPts val="35"/>
                        </a:spcBef>
                      </a:pPr>
                      <a:endParaRPr sz="750">
                        <a:latin typeface="Times New Roman"/>
                        <a:cs typeface="Times New Roman"/>
                      </a:endParaRPr>
                    </a:p>
                    <a:p>
                      <a:pPr algn="ctr" marL="10160">
                        <a:lnSpc>
                          <a:spcPct val="100000"/>
                        </a:lnSpc>
                      </a:pPr>
                      <a:r>
                        <a:rPr dirty="0" sz="1050">
                          <a:latin typeface="宋体"/>
                          <a:cs typeface="宋体"/>
                        </a:rPr>
                        <a:t>2</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50052-2009</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10795">
                        <a:lnSpc>
                          <a:spcPct val="100000"/>
                        </a:lnSpc>
                      </a:pPr>
                      <a:r>
                        <a:rPr dirty="0" sz="1050" spc="-10">
                          <a:latin typeface="宋体"/>
                          <a:cs typeface="宋体"/>
                        </a:rPr>
                        <a:t>供</a:t>
                      </a:r>
                      <a:r>
                        <a:rPr dirty="0" sz="1050">
                          <a:latin typeface="宋体"/>
                          <a:cs typeface="宋体"/>
                        </a:rPr>
                        <a:t>配</a:t>
                      </a:r>
                      <a:r>
                        <a:rPr dirty="0" sz="1050" spc="-10">
                          <a:latin typeface="宋体"/>
                          <a:cs typeface="宋体"/>
                        </a:rPr>
                        <a:t>电</a:t>
                      </a:r>
                      <a:r>
                        <a:rPr dirty="0" sz="1050">
                          <a:latin typeface="宋体"/>
                          <a:cs typeface="宋体"/>
                        </a:rPr>
                        <a:t>系</a:t>
                      </a:r>
                      <a:r>
                        <a:rPr dirty="0" sz="1050" spc="-10">
                          <a:latin typeface="宋体"/>
                          <a:cs typeface="宋体"/>
                        </a:rPr>
                        <a:t>统</a:t>
                      </a:r>
                      <a:r>
                        <a:rPr dirty="0" sz="1050">
                          <a:latin typeface="宋体"/>
                          <a:cs typeface="宋体"/>
                        </a:rPr>
                        <a:t>设</a:t>
                      </a:r>
                      <a:r>
                        <a:rPr dirty="0" sz="1050" spc="-10">
                          <a:latin typeface="宋体"/>
                          <a:cs typeface="宋体"/>
                        </a:rPr>
                        <a:t>计</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136903" y="914400"/>
          <a:ext cx="5361305" cy="4697095"/>
        </p:xfrm>
        <a:graphic>
          <a:graphicData uri="http://schemas.openxmlformats.org/drawingml/2006/table">
            <a:tbl>
              <a:tblPr firstRow="1" bandRow="1">
                <a:tableStyleId>{2D5ABB26-0587-4C30-8999-92F81FD0307C}</a:tableStyleId>
              </a:tblPr>
              <a:tblGrid>
                <a:gridCol w="433705"/>
                <a:gridCol w="1537334"/>
                <a:gridCol w="2388235"/>
                <a:gridCol w="495300"/>
                <a:gridCol w="488314"/>
              </a:tblGrid>
              <a:tr h="403225">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a:latin typeface="宋体"/>
                          <a:cs typeface="宋体"/>
                        </a:rPr>
                        <a:t>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50189-2015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9525">
                        <a:lnSpc>
                          <a:spcPct val="100000"/>
                        </a:lnSpc>
                      </a:pPr>
                      <a:r>
                        <a:rPr dirty="0" sz="1050" spc="-10">
                          <a:latin typeface="宋体"/>
                          <a:cs typeface="宋体"/>
                        </a:rPr>
                        <a:t>公</a:t>
                      </a:r>
                      <a:r>
                        <a:rPr dirty="0" sz="1050">
                          <a:latin typeface="宋体"/>
                          <a:cs typeface="宋体"/>
                        </a:rPr>
                        <a:t>共</a:t>
                      </a:r>
                      <a:r>
                        <a:rPr dirty="0" sz="1050" spc="-10">
                          <a:latin typeface="宋体"/>
                          <a:cs typeface="宋体"/>
                        </a:rPr>
                        <a:t>建</a:t>
                      </a:r>
                      <a:r>
                        <a:rPr dirty="0" sz="1050">
                          <a:latin typeface="宋体"/>
                          <a:cs typeface="宋体"/>
                        </a:rPr>
                        <a:t>筑</a:t>
                      </a:r>
                      <a:r>
                        <a:rPr dirty="0" sz="1050" spc="-10">
                          <a:latin typeface="宋体"/>
                          <a:cs typeface="宋体"/>
                        </a:rPr>
                        <a:t>节</a:t>
                      </a:r>
                      <a:r>
                        <a:rPr dirty="0" sz="1050">
                          <a:latin typeface="宋体"/>
                          <a:cs typeface="宋体"/>
                        </a:rPr>
                        <a:t>能</a:t>
                      </a:r>
                      <a:r>
                        <a:rPr dirty="0" sz="1050" spc="-10">
                          <a:latin typeface="宋体"/>
                          <a:cs typeface="宋体"/>
                        </a:rPr>
                        <a:t>设</a:t>
                      </a:r>
                      <a:r>
                        <a:rPr dirty="0" sz="1050">
                          <a:latin typeface="宋体"/>
                          <a:cs typeface="宋体"/>
                        </a:rPr>
                        <a:t>计</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0160">
                        <a:lnSpc>
                          <a:spcPct val="100000"/>
                        </a:lnSpc>
                      </a:pPr>
                      <a:r>
                        <a:rPr dirty="0" sz="1050">
                          <a:latin typeface="宋体"/>
                          <a:cs typeface="宋体"/>
                        </a:rPr>
                        <a:t>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70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50378-2019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绿</a:t>
                      </a:r>
                      <a:r>
                        <a:rPr dirty="0" sz="1050">
                          <a:latin typeface="宋体"/>
                          <a:cs typeface="宋体"/>
                        </a:rPr>
                        <a:t>色</a:t>
                      </a:r>
                      <a:r>
                        <a:rPr dirty="0" sz="1050" spc="-10">
                          <a:latin typeface="宋体"/>
                          <a:cs typeface="宋体"/>
                        </a:rPr>
                        <a:t>建</a:t>
                      </a:r>
                      <a:r>
                        <a:rPr dirty="0" sz="1050">
                          <a:latin typeface="宋体"/>
                          <a:cs typeface="宋体"/>
                        </a:rPr>
                        <a:t>筑</a:t>
                      </a:r>
                      <a:r>
                        <a:rPr dirty="0" sz="1050" spc="-10">
                          <a:latin typeface="宋体"/>
                          <a:cs typeface="宋体"/>
                        </a:rPr>
                        <a:t>评</a:t>
                      </a:r>
                      <a:r>
                        <a:rPr dirty="0" sz="1050">
                          <a:latin typeface="宋体"/>
                          <a:cs typeface="宋体"/>
                        </a:rPr>
                        <a:t>价</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0"/>
                        </a:spcBef>
                      </a:pPr>
                      <a:endParaRPr sz="1200">
                        <a:latin typeface="Times New Roman"/>
                        <a:cs typeface="Times New Roman"/>
                      </a:endParaRPr>
                    </a:p>
                    <a:p>
                      <a:pPr algn="ctr" marL="10160">
                        <a:lnSpc>
                          <a:spcPct val="100000"/>
                        </a:lnSpc>
                      </a:pPr>
                      <a:r>
                        <a:rPr dirty="0" sz="1050">
                          <a:latin typeface="宋体"/>
                          <a:cs typeface="宋体"/>
                        </a:rPr>
                        <a:t>5</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50736-2012</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0"/>
                        </a:spcBef>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供</a:t>
                      </a:r>
                      <a:r>
                        <a:rPr dirty="0" sz="1050">
                          <a:latin typeface="宋体"/>
                          <a:cs typeface="宋体"/>
                        </a:rPr>
                        <a:t>暖</a:t>
                      </a:r>
                      <a:r>
                        <a:rPr dirty="0" sz="1050" spc="-10">
                          <a:latin typeface="宋体"/>
                          <a:cs typeface="宋体"/>
                        </a:rPr>
                        <a:t>通</a:t>
                      </a:r>
                      <a:r>
                        <a:rPr dirty="0" sz="1050">
                          <a:latin typeface="宋体"/>
                          <a:cs typeface="宋体"/>
                        </a:rPr>
                        <a:t>风</a:t>
                      </a:r>
                      <a:r>
                        <a:rPr dirty="0" sz="1050" spc="-10">
                          <a:latin typeface="宋体"/>
                          <a:cs typeface="宋体"/>
                        </a:rPr>
                        <a:t>与</a:t>
                      </a:r>
                      <a:r>
                        <a:rPr dirty="0" sz="1050">
                          <a:latin typeface="宋体"/>
                          <a:cs typeface="宋体"/>
                        </a:rPr>
                        <a:t>空</a:t>
                      </a:r>
                      <a:r>
                        <a:rPr dirty="0" sz="1050" spc="-10">
                          <a:latin typeface="宋体"/>
                          <a:cs typeface="宋体"/>
                        </a:rPr>
                        <a:t>气</a:t>
                      </a:r>
                      <a:r>
                        <a:rPr dirty="0" sz="1050">
                          <a:latin typeface="宋体"/>
                          <a:cs typeface="宋体"/>
                        </a:rPr>
                        <a:t>调</a:t>
                      </a:r>
                      <a:r>
                        <a:rPr dirty="0" sz="1050" spc="-10">
                          <a:latin typeface="宋体"/>
                          <a:cs typeface="宋体"/>
                        </a:rPr>
                        <a:t>节</a:t>
                      </a:r>
                      <a:r>
                        <a:rPr dirty="0" sz="1050">
                          <a:latin typeface="宋体"/>
                          <a:cs typeface="宋体"/>
                        </a:rPr>
                        <a:t>设</a:t>
                      </a:r>
                      <a:r>
                        <a:rPr dirty="0" sz="1050" spc="-10">
                          <a:latin typeface="宋体"/>
                          <a:cs typeface="宋体"/>
                        </a:rPr>
                        <a:t>计</a:t>
                      </a:r>
                      <a:r>
                        <a:rPr dirty="0" sz="1050" spc="-5">
                          <a:latin typeface="宋体"/>
                          <a:cs typeface="宋体"/>
                        </a:rPr>
                        <a:t>规</a:t>
                      </a:r>
                      <a:endParaRPr sz="1050">
                        <a:latin typeface="宋体"/>
                        <a:cs typeface="宋体"/>
                      </a:endParaRPr>
                    </a:p>
                    <a:p>
                      <a:pPr algn="ctr" marL="10795">
                        <a:lnSpc>
                          <a:spcPct val="100000"/>
                        </a:lnSpc>
                        <a:spcBef>
                          <a:spcPts val="770"/>
                        </a:spcBef>
                      </a:pPr>
                      <a:r>
                        <a:rPr dirty="0" sz="1050">
                          <a:latin typeface="宋体"/>
                          <a:cs typeface="宋体"/>
                        </a:rPr>
                        <a:t>范</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0160">
                        <a:lnSpc>
                          <a:spcPct val="100000"/>
                        </a:lnSpc>
                      </a:pPr>
                      <a:r>
                        <a:rPr dirty="0" sz="1050">
                          <a:latin typeface="宋体"/>
                          <a:cs typeface="宋体"/>
                        </a:rPr>
                        <a:t>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270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51161-2016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能</a:t>
                      </a:r>
                      <a:r>
                        <a:rPr dirty="0" sz="1050">
                          <a:latin typeface="宋体"/>
                          <a:cs typeface="宋体"/>
                        </a:rPr>
                        <a:t>耗</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r" marR="102235">
                        <a:lnSpc>
                          <a:spcPct val="100000"/>
                        </a:lnSpc>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a:latin typeface="宋体"/>
                          <a:cs typeface="宋体"/>
                        </a:rPr>
                        <a:t>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5">
                          <a:latin typeface="宋体"/>
                          <a:cs typeface="宋体"/>
                        </a:rPr>
                        <a:t>JGJ/T 154-2007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能</a:t>
                      </a:r>
                      <a:r>
                        <a:rPr dirty="0" sz="1050">
                          <a:latin typeface="宋体"/>
                          <a:cs typeface="宋体"/>
                        </a:rPr>
                        <a:t>耗</a:t>
                      </a:r>
                      <a:r>
                        <a:rPr dirty="0" sz="1050" spc="-10">
                          <a:latin typeface="宋体"/>
                          <a:cs typeface="宋体"/>
                        </a:rPr>
                        <a:t>数</a:t>
                      </a:r>
                      <a:r>
                        <a:rPr dirty="0" sz="1050">
                          <a:latin typeface="宋体"/>
                          <a:cs typeface="宋体"/>
                        </a:rPr>
                        <a:t>据</a:t>
                      </a:r>
                      <a:r>
                        <a:rPr dirty="0" sz="1050" spc="-10">
                          <a:latin typeface="宋体"/>
                          <a:cs typeface="宋体"/>
                        </a:rPr>
                        <a:t>采</a:t>
                      </a:r>
                      <a:r>
                        <a:rPr dirty="0" sz="1050">
                          <a:latin typeface="宋体"/>
                          <a:cs typeface="宋体"/>
                        </a:rPr>
                        <a:t>集</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102235">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0160">
                        <a:lnSpc>
                          <a:spcPct val="100000"/>
                        </a:lnSpc>
                      </a:pPr>
                      <a:r>
                        <a:rPr dirty="0" sz="1050">
                          <a:latin typeface="宋体"/>
                          <a:cs typeface="宋体"/>
                        </a:rPr>
                        <a:t>8</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700">
                        <a:lnSpc>
                          <a:spcPct val="100000"/>
                        </a:lnSpc>
                      </a:pPr>
                      <a:r>
                        <a:rPr dirty="0" sz="1050" spc="-5">
                          <a:latin typeface="宋体"/>
                          <a:cs typeface="宋体"/>
                        </a:rPr>
                        <a:t>JG/T</a:t>
                      </a:r>
                      <a:r>
                        <a:rPr dirty="0" sz="1050" spc="-15">
                          <a:latin typeface="宋体"/>
                          <a:cs typeface="宋体"/>
                        </a:rPr>
                        <a:t> </a:t>
                      </a:r>
                      <a:r>
                        <a:rPr dirty="0" sz="1050" spc="-5">
                          <a:latin typeface="宋体"/>
                          <a:cs typeface="宋体"/>
                        </a:rPr>
                        <a:t>162-2017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952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远</a:t>
                      </a:r>
                      <a:r>
                        <a:rPr dirty="0" sz="1050">
                          <a:latin typeface="宋体"/>
                          <a:cs typeface="宋体"/>
                        </a:rPr>
                        <a:t>传</a:t>
                      </a:r>
                      <a:r>
                        <a:rPr dirty="0" sz="1050" spc="-10">
                          <a:latin typeface="宋体"/>
                          <a:cs typeface="宋体"/>
                        </a:rPr>
                        <a:t>抄</a:t>
                      </a:r>
                      <a:r>
                        <a:rPr dirty="0" sz="1050">
                          <a:latin typeface="宋体"/>
                          <a:cs typeface="宋体"/>
                        </a:rPr>
                        <a:t>表</a:t>
                      </a:r>
                      <a:r>
                        <a:rPr dirty="0" sz="1050" spc="-10">
                          <a:latin typeface="宋体"/>
                          <a:cs typeface="宋体"/>
                        </a:rPr>
                        <a:t>系</a:t>
                      </a:r>
                      <a:r>
                        <a:rPr dirty="0" sz="1050" spc="-5">
                          <a:latin typeface="宋体"/>
                          <a:cs typeface="宋体"/>
                        </a:rPr>
                        <a:t>统</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r" marR="102235">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a:latin typeface="宋体"/>
                          <a:cs typeface="宋体"/>
                        </a:rPr>
                        <a:t>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5">
                          <a:latin typeface="宋体"/>
                          <a:cs typeface="宋体"/>
                        </a:rPr>
                        <a:t>JGJ/T 229-2010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9525">
                        <a:lnSpc>
                          <a:spcPct val="100000"/>
                        </a:lnSpc>
                      </a:pPr>
                      <a:r>
                        <a:rPr dirty="0" sz="1050" spc="-10">
                          <a:latin typeface="宋体"/>
                          <a:cs typeface="宋体"/>
                        </a:rPr>
                        <a:t>民</a:t>
                      </a:r>
                      <a:r>
                        <a:rPr dirty="0" sz="1050">
                          <a:latin typeface="宋体"/>
                          <a:cs typeface="宋体"/>
                        </a:rPr>
                        <a:t>用</a:t>
                      </a:r>
                      <a:r>
                        <a:rPr dirty="0" sz="1050" spc="-10">
                          <a:latin typeface="宋体"/>
                          <a:cs typeface="宋体"/>
                        </a:rPr>
                        <a:t>建</a:t>
                      </a:r>
                      <a:r>
                        <a:rPr dirty="0" sz="1050">
                          <a:latin typeface="宋体"/>
                          <a:cs typeface="宋体"/>
                        </a:rPr>
                        <a:t>筑</a:t>
                      </a:r>
                      <a:r>
                        <a:rPr dirty="0" sz="1050" spc="-10">
                          <a:latin typeface="宋体"/>
                          <a:cs typeface="宋体"/>
                        </a:rPr>
                        <a:t>绿</a:t>
                      </a:r>
                      <a:r>
                        <a:rPr dirty="0" sz="1050">
                          <a:latin typeface="宋体"/>
                          <a:cs typeface="宋体"/>
                        </a:rPr>
                        <a:t>色</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102235">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0160">
                        <a:lnSpc>
                          <a:spcPct val="100000"/>
                        </a:lnSpc>
                      </a:pPr>
                      <a:r>
                        <a:rPr dirty="0" sz="1050" spc="-5">
                          <a:latin typeface="宋体"/>
                          <a:cs typeface="宋体"/>
                        </a:rPr>
                        <a:t>10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5">
                          <a:latin typeface="宋体"/>
                          <a:cs typeface="宋体"/>
                        </a:rPr>
                        <a:t>JGJ/T 285-2014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公</a:t>
                      </a:r>
                      <a:r>
                        <a:rPr dirty="0" sz="1050">
                          <a:latin typeface="宋体"/>
                          <a:cs typeface="宋体"/>
                        </a:rPr>
                        <a:t>共</a:t>
                      </a:r>
                      <a:r>
                        <a:rPr dirty="0" sz="1050" spc="-10">
                          <a:latin typeface="宋体"/>
                          <a:cs typeface="宋体"/>
                        </a:rPr>
                        <a:t>建</a:t>
                      </a:r>
                      <a:r>
                        <a:rPr dirty="0" sz="1050">
                          <a:latin typeface="宋体"/>
                          <a:cs typeface="宋体"/>
                        </a:rPr>
                        <a:t>筑</a:t>
                      </a:r>
                      <a:r>
                        <a:rPr dirty="0" sz="1050" spc="-10">
                          <a:latin typeface="宋体"/>
                          <a:cs typeface="宋体"/>
                        </a:rPr>
                        <a:t>能</a:t>
                      </a:r>
                      <a:r>
                        <a:rPr dirty="0" sz="1050">
                          <a:latin typeface="宋体"/>
                          <a:cs typeface="宋体"/>
                        </a:rPr>
                        <a:t>耗</a:t>
                      </a:r>
                      <a:r>
                        <a:rPr dirty="0" sz="1050" spc="-10">
                          <a:latin typeface="宋体"/>
                          <a:cs typeface="宋体"/>
                        </a:rPr>
                        <a:t>远</a:t>
                      </a:r>
                      <a:r>
                        <a:rPr dirty="0" sz="1050">
                          <a:latin typeface="宋体"/>
                          <a:cs typeface="宋体"/>
                        </a:rPr>
                        <a:t>程</a:t>
                      </a:r>
                      <a:r>
                        <a:rPr dirty="0" sz="1050" spc="-10">
                          <a:latin typeface="宋体"/>
                          <a:cs typeface="宋体"/>
                        </a:rPr>
                        <a:t>监</a:t>
                      </a:r>
                      <a:r>
                        <a:rPr dirty="0" sz="1050">
                          <a:latin typeface="宋体"/>
                          <a:cs typeface="宋体"/>
                        </a:rPr>
                        <a:t>测</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程</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r" marR="102235">
                        <a:lnSpc>
                          <a:spcPct val="100000"/>
                        </a:lnSpc>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0160">
                        <a:lnSpc>
                          <a:spcPct val="100000"/>
                        </a:lnSpc>
                        <a:spcBef>
                          <a:spcPts val="5"/>
                        </a:spcBef>
                      </a:pPr>
                      <a:r>
                        <a:rPr dirty="0" sz="1050" spc="-5">
                          <a:latin typeface="宋体"/>
                          <a:cs typeface="宋体"/>
                        </a:rPr>
                        <a:t>11</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5">
                          <a:latin typeface="宋体"/>
                          <a:cs typeface="宋体"/>
                        </a:rPr>
                        <a:t>JGJ/T 334-2014</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9525">
                        <a:lnSpc>
                          <a:spcPct val="100000"/>
                        </a:lnSpc>
                        <a:spcBef>
                          <a:spcPts val="5"/>
                        </a:spcBef>
                      </a:pPr>
                      <a:r>
                        <a:rPr dirty="0" sz="1050" spc="-10">
                          <a:latin typeface="宋体"/>
                          <a:cs typeface="宋体"/>
                        </a:rPr>
                        <a:t>建</a:t>
                      </a:r>
                      <a:r>
                        <a:rPr dirty="0" sz="1050">
                          <a:latin typeface="宋体"/>
                          <a:cs typeface="宋体"/>
                        </a:rPr>
                        <a:t>筑</a:t>
                      </a:r>
                      <a:r>
                        <a:rPr dirty="0" sz="1050" spc="-10">
                          <a:latin typeface="宋体"/>
                          <a:cs typeface="宋体"/>
                        </a:rPr>
                        <a:t>设</a:t>
                      </a:r>
                      <a:r>
                        <a:rPr dirty="0" sz="1050">
                          <a:latin typeface="宋体"/>
                          <a:cs typeface="宋体"/>
                        </a:rPr>
                        <a:t>备</a:t>
                      </a:r>
                      <a:r>
                        <a:rPr dirty="0" sz="1050" spc="-10">
                          <a:latin typeface="宋体"/>
                          <a:cs typeface="宋体"/>
                        </a:rPr>
                        <a:t>监</a:t>
                      </a:r>
                      <a:r>
                        <a:rPr dirty="0" sz="1050">
                          <a:latin typeface="宋体"/>
                          <a:cs typeface="宋体"/>
                        </a:rPr>
                        <a:t>控</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r" marR="102235">
                        <a:lnSpc>
                          <a:spcPct val="100000"/>
                        </a:lnSpc>
                        <a:spcBef>
                          <a:spcPts val="5"/>
                        </a:spcBef>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11620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160">
                        <a:lnSpc>
                          <a:spcPct val="100000"/>
                        </a:lnSpc>
                        <a:spcBef>
                          <a:spcPts val="5"/>
                        </a:spcBef>
                      </a:pPr>
                      <a:r>
                        <a:rPr dirty="0" sz="1050" spc="-5">
                          <a:latin typeface="宋体"/>
                          <a:cs typeface="宋体"/>
                        </a:rPr>
                        <a:t>12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700">
                        <a:lnSpc>
                          <a:spcPct val="100000"/>
                        </a:lnSpc>
                        <a:spcBef>
                          <a:spcPts val="5"/>
                        </a:spcBef>
                      </a:pPr>
                      <a:r>
                        <a:rPr dirty="0" sz="1050" spc="-5">
                          <a:latin typeface="宋体"/>
                          <a:cs typeface="宋体"/>
                        </a:rPr>
                        <a:t>CECS</a:t>
                      </a:r>
                      <a:r>
                        <a:rPr dirty="0" sz="1050" spc="-15">
                          <a:latin typeface="宋体"/>
                          <a:cs typeface="宋体"/>
                        </a:rPr>
                        <a:t> </a:t>
                      </a:r>
                      <a:r>
                        <a:rPr dirty="0" sz="1050" spc="-5">
                          <a:latin typeface="宋体"/>
                          <a:cs typeface="宋体"/>
                        </a:rPr>
                        <a:t>303-2011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9525">
                        <a:lnSpc>
                          <a:spcPct val="100000"/>
                        </a:lnSpc>
                        <a:spcBef>
                          <a:spcPts val="5"/>
                        </a:spcBef>
                      </a:pPr>
                      <a:r>
                        <a:rPr dirty="0" sz="1050" spc="-10">
                          <a:latin typeface="宋体"/>
                          <a:cs typeface="宋体"/>
                        </a:rPr>
                        <a:t>住</a:t>
                      </a:r>
                      <a:r>
                        <a:rPr dirty="0" sz="1050">
                          <a:latin typeface="宋体"/>
                          <a:cs typeface="宋体"/>
                        </a:rPr>
                        <a:t>宅</a:t>
                      </a:r>
                      <a:r>
                        <a:rPr dirty="0" sz="1050" spc="-10">
                          <a:latin typeface="宋体"/>
                          <a:cs typeface="宋体"/>
                        </a:rPr>
                        <a:t>远</a:t>
                      </a:r>
                      <a:r>
                        <a:rPr dirty="0" sz="1050">
                          <a:latin typeface="宋体"/>
                          <a:cs typeface="宋体"/>
                        </a:rPr>
                        <a:t>传</a:t>
                      </a:r>
                      <a:r>
                        <a:rPr dirty="0" sz="1050" spc="-10">
                          <a:latin typeface="宋体"/>
                          <a:cs typeface="宋体"/>
                        </a:rPr>
                        <a:t>抄</a:t>
                      </a:r>
                      <a:r>
                        <a:rPr dirty="0" sz="1050">
                          <a:latin typeface="宋体"/>
                          <a:cs typeface="宋体"/>
                        </a:rPr>
                        <a:t>表</a:t>
                      </a:r>
                      <a:r>
                        <a:rPr dirty="0" sz="1050" spc="-10">
                          <a:latin typeface="宋体"/>
                          <a:cs typeface="宋体"/>
                        </a:rPr>
                        <a:t>系</a:t>
                      </a:r>
                      <a:r>
                        <a:rPr dirty="0" sz="1050">
                          <a:latin typeface="宋体"/>
                          <a:cs typeface="宋体"/>
                        </a:rPr>
                        <a:t>统</a:t>
                      </a:r>
                      <a:r>
                        <a:rPr dirty="0" sz="1050" spc="-10">
                          <a:latin typeface="宋体"/>
                          <a:cs typeface="宋体"/>
                        </a:rPr>
                        <a:t>应</a:t>
                      </a:r>
                      <a:r>
                        <a:rPr dirty="0" sz="1050">
                          <a:latin typeface="宋体"/>
                          <a:cs typeface="宋体"/>
                        </a:rPr>
                        <a:t>用</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程</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102235">
                        <a:lnSpc>
                          <a:spcPct val="100000"/>
                        </a:lnSpc>
                        <a:spcBef>
                          <a:spcPts val="5"/>
                        </a:spcBef>
                      </a:pPr>
                      <a:r>
                        <a:rPr dirty="0" sz="1050" spc="-5">
                          <a:latin typeface="宋体"/>
                          <a:cs typeface="宋体"/>
                        </a:rPr>
                        <a:t>团</a:t>
                      </a:r>
                      <a:r>
                        <a:rPr dirty="0" sz="1050">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1620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15"/>
                        </a:spcBef>
                      </a:pPr>
                      <a:endParaRPr sz="1200">
                        <a:latin typeface="Times New Roman"/>
                        <a:cs typeface="Times New Roman"/>
                      </a:endParaRPr>
                    </a:p>
                    <a:p>
                      <a:pPr algn="ctr" marL="10160">
                        <a:lnSpc>
                          <a:spcPct val="100000"/>
                        </a:lnSpc>
                      </a:pPr>
                      <a:r>
                        <a:rPr dirty="0" sz="1050" spc="-5">
                          <a:latin typeface="宋体"/>
                          <a:cs typeface="宋体"/>
                        </a:rPr>
                        <a:t>13</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5">
                          <a:latin typeface="宋体"/>
                          <a:cs typeface="宋体"/>
                        </a:rPr>
                        <a:t>T/CEC</a:t>
                      </a:r>
                      <a:r>
                        <a:rPr dirty="0" sz="1050" spc="-15">
                          <a:latin typeface="宋体"/>
                          <a:cs typeface="宋体"/>
                        </a:rPr>
                        <a:t> </a:t>
                      </a:r>
                      <a:r>
                        <a:rPr dirty="0" sz="1050" spc="-5">
                          <a:latin typeface="宋体"/>
                          <a:cs typeface="宋体"/>
                        </a:rPr>
                        <a:t>122.1-2016</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385"/>
                        </a:spcBef>
                      </a:pPr>
                      <a:r>
                        <a:rPr dirty="0" sz="1050">
                          <a:latin typeface="宋体"/>
                          <a:cs typeface="宋体"/>
                        </a:rPr>
                        <a:t>电</a:t>
                      </a:r>
                      <a:r>
                        <a:rPr dirty="0" sz="1050" spc="-140">
                          <a:latin typeface="宋体"/>
                          <a:cs typeface="宋体"/>
                        </a:rPr>
                        <a:t>、</a:t>
                      </a:r>
                      <a:r>
                        <a:rPr dirty="0" sz="1050">
                          <a:latin typeface="宋体"/>
                          <a:cs typeface="宋体"/>
                        </a:rPr>
                        <a:t>水</a:t>
                      </a:r>
                      <a:r>
                        <a:rPr dirty="0" sz="1050" spc="-130">
                          <a:latin typeface="宋体"/>
                          <a:cs typeface="宋体"/>
                        </a:rPr>
                        <a:t>、</a:t>
                      </a:r>
                      <a:r>
                        <a:rPr dirty="0" sz="1050" spc="-10">
                          <a:latin typeface="宋体"/>
                          <a:cs typeface="宋体"/>
                        </a:rPr>
                        <a:t>气</a:t>
                      </a:r>
                      <a:r>
                        <a:rPr dirty="0" sz="1050" spc="-130">
                          <a:latin typeface="宋体"/>
                          <a:cs typeface="宋体"/>
                        </a:rPr>
                        <a:t>、</a:t>
                      </a:r>
                      <a:r>
                        <a:rPr dirty="0" sz="1050" spc="-10">
                          <a:latin typeface="宋体"/>
                          <a:cs typeface="宋体"/>
                        </a:rPr>
                        <a:t>热</a:t>
                      </a:r>
                      <a:r>
                        <a:rPr dirty="0" sz="1050">
                          <a:latin typeface="宋体"/>
                          <a:cs typeface="宋体"/>
                        </a:rPr>
                        <a:t>能</a:t>
                      </a:r>
                      <a:r>
                        <a:rPr dirty="0" sz="1050" spc="-10">
                          <a:latin typeface="宋体"/>
                          <a:cs typeface="宋体"/>
                        </a:rPr>
                        <a:t>源</a:t>
                      </a:r>
                      <a:r>
                        <a:rPr dirty="0" sz="1050">
                          <a:latin typeface="宋体"/>
                          <a:cs typeface="宋体"/>
                        </a:rPr>
                        <a:t>计</a:t>
                      </a:r>
                      <a:r>
                        <a:rPr dirty="0" sz="1050" spc="-10">
                          <a:latin typeface="宋体"/>
                          <a:cs typeface="宋体"/>
                        </a:rPr>
                        <a:t>量</a:t>
                      </a:r>
                      <a:r>
                        <a:rPr dirty="0" sz="1050">
                          <a:latin typeface="宋体"/>
                          <a:cs typeface="宋体"/>
                        </a:rPr>
                        <a:t>管</a:t>
                      </a:r>
                      <a:r>
                        <a:rPr dirty="0" sz="1050" spc="-10">
                          <a:latin typeface="宋体"/>
                          <a:cs typeface="宋体"/>
                        </a:rPr>
                        <a:t>理</a:t>
                      </a:r>
                      <a:r>
                        <a:rPr dirty="0" sz="1050">
                          <a:latin typeface="宋体"/>
                          <a:cs typeface="宋体"/>
                        </a:rPr>
                        <a:t>系</a:t>
                      </a:r>
                      <a:r>
                        <a:rPr dirty="0" sz="1050" spc="-5">
                          <a:latin typeface="宋体"/>
                          <a:cs typeface="宋体"/>
                        </a:rPr>
                        <a:t>统</a:t>
                      </a:r>
                      <a:r>
                        <a:rPr dirty="0" sz="1050" spc="-30">
                          <a:latin typeface="宋体"/>
                          <a:cs typeface="宋体"/>
                        </a:rPr>
                        <a:t> </a:t>
                      </a:r>
                      <a:r>
                        <a:rPr dirty="0" sz="1050" spc="-5">
                          <a:latin typeface="宋体"/>
                          <a:cs typeface="宋体"/>
                        </a:rPr>
                        <a:t>第</a:t>
                      </a:r>
                      <a:r>
                        <a:rPr dirty="0" sz="1050" spc="-265">
                          <a:latin typeface="宋体"/>
                          <a:cs typeface="宋体"/>
                        </a:rPr>
                        <a:t> </a:t>
                      </a:r>
                      <a:r>
                        <a:rPr dirty="0" sz="1050" spc="-5">
                          <a:latin typeface="宋体"/>
                          <a:cs typeface="宋体"/>
                        </a:rPr>
                        <a:t>1</a:t>
                      </a:r>
                      <a:endParaRPr sz="1050">
                        <a:latin typeface="宋体"/>
                        <a:cs typeface="宋体"/>
                      </a:endParaRPr>
                    </a:p>
                    <a:p>
                      <a:pPr algn="ctr" marL="10795">
                        <a:lnSpc>
                          <a:spcPct val="100000"/>
                        </a:lnSpc>
                        <a:spcBef>
                          <a:spcPts val="770"/>
                        </a:spcBef>
                      </a:pP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总</a:t>
                      </a:r>
                      <a:r>
                        <a:rPr dirty="0" sz="1050" spc="-5">
                          <a:latin typeface="宋体"/>
                          <a:cs typeface="宋体"/>
                        </a:rPr>
                        <a:t>则</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r" marR="102235">
                        <a:lnSpc>
                          <a:spcPct val="100000"/>
                        </a:lnSpc>
                      </a:pPr>
                      <a:r>
                        <a:rPr dirty="0" sz="1050" spc="-5">
                          <a:latin typeface="宋体"/>
                          <a:cs typeface="宋体"/>
                        </a:rPr>
                        <a:t>团</a:t>
                      </a:r>
                      <a:r>
                        <a:rPr dirty="0" sz="1050">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marL="1162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400047" y="5957443"/>
            <a:ext cx="1021080" cy="208279"/>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libri"/>
                <a:cs typeface="Calibri"/>
              </a:rPr>
              <a:t>3.2.6</a:t>
            </a:r>
            <a:r>
              <a:rPr dirty="0" sz="1200" spc="254">
                <a:latin typeface="Calibri"/>
                <a:cs typeface="Calibri"/>
              </a:rPr>
              <a:t> </a:t>
            </a:r>
            <a:r>
              <a:rPr dirty="0" sz="1200">
                <a:latin typeface="黑体"/>
                <a:cs typeface="黑体"/>
              </a:rPr>
              <a:t>公共安全</a:t>
            </a:r>
            <a:endParaRPr sz="1200">
              <a:latin typeface="黑体"/>
              <a:cs typeface="黑体"/>
            </a:endParaRPr>
          </a:p>
        </p:txBody>
      </p:sp>
      <p:sp>
        <p:nvSpPr>
          <p:cNvPr id="5" name="object 5"/>
          <p:cNvSpPr/>
          <p:nvPr/>
        </p:nvSpPr>
        <p:spPr>
          <a:xfrm>
            <a:off x="1150619" y="6359652"/>
            <a:ext cx="5259324" cy="218998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0300" y="8682355"/>
            <a:ext cx="5300345" cy="505459"/>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公共安全主要包含火灾自动报警</a:t>
            </a:r>
            <a:r>
              <a:rPr dirty="0" sz="1200" spc="-240">
                <a:latin typeface="宋体"/>
                <a:cs typeface="宋体"/>
              </a:rPr>
              <a:t>、</a:t>
            </a:r>
            <a:r>
              <a:rPr dirty="0" sz="1200">
                <a:latin typeface="宋体"/>
                <a:cs typeface="宋体"/>
              </a:rPr>
              <a:t>安全技术防范和应急响应</a:t>
            </a:r>
            <a:r>
              <a:rPr dirty="0" sz="1200" spc="-345">
                <a:latin typeface="宋体"/>
                <a:cs typeface="宋体"/>
              </a:rPr>
              <a:t> </a:t>
            </a:r>
            <a:r>
              <a:rPr dirty="0" sz="1200">
                <a:latin typeface="Calibri"/>
                <a:cs typeface="Calibri"/>
              </a:rPr>
              <a:t>3</a:t>
            </a:r>
            <a:r>
              <a:rPr dirty="0" sz="1200" spc="-15">
                <a:latin typeface="Calibri"/>
                <a:cs typeface="Calibri"/>
              </a:rPr>
              <a:t> </a:t>
            </a:r>
            <a:r>
              <a:rPr dirty="0" sz="1200">
                <a:latin typeface="宋体"/>
                <a:cs typeface="宋体"/>
              </a:rPr>
              <a:t>个部分</a:t>
            </a:r>
            <a:r>
              <a:rPr dirty="0" sz="1200" spc="-245">
                <a:latin typeface="宋体"/>
                <a:cs typeface="宋体"/>
              </a:rPr>
              <a:t>，</a:t>
            </a:r>
            <a:r>
              <a:rPr dirty="0" sz="1200">
                <a:latin typeface="宋体"/>
                <a:cs typeface="宋体"/>
              </a:rPr>
              <a:t>该领</a:t>
            </a:r>
            <a:endParaRPr sz="1200">
              <a:latin typeface="宋体"/>
              <a:cs typeface="宋体"/>
            </a:endParaRPr>
          </a:p>
          <a:p>
            <a:pPr marL="12700">
              <a:lnSpc>
                <a:spcPct val="100000"/>
              </a:lnSpc>
              <a:spcBef>
                <a:spcPts val="900"/>
              </a:spcBef>
            </a:pPr>
            <a:r>
              <a:rPr dirty="0" sz="1200">
                <a:latin typeface="宋体"/>
                <a:cs typeface="宋体"/>
              </a:rPr>
              <a:t>域已发布和待制定的标准有：</a:t>
            </a:r>
            <a:endParaRPr sz="1200">
              <a:latin typeface="宋体"/>
              <a:cs typeface="宋体"/>
            </a:endParaRPr>
          </a:p>
        </p:txBody>
      </p:sp>
      <p:sp>
        <p:nvSpPr>
          <p:cNvPr id="7" name="object 7"/>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64</a:t>
            </a:r>
          </a:p>
        </p:txBody>
      </p:sp>
      <p:sp>
        <p:nvSpPr>
          <p:cNvPr id="2" name="object 2"/>
          <p:cNvSpPr txBox="1"/>
          <p:nvPr/>
        </p:nvSpPr>
        <p:spPr>
          <a:xfrm>
            <a:off x="3024619" y="528955"/>
            <a:ext cx="1511300" cy="617855"/>
          </a:xfrm>
          <a:prstGeom prst="rect">
            <a:avLst/>
          </a:prstGeom>
        </p:spPr>
        <p:txBody>
          <a:bodyPr wrap="square" lIns="0" tIns="12700" rIns="0" bIns="0" rtlCol="0" vert="horz">
            <a:spAutoFit/>
          </a:bodyPr>
          <a:lstStyle/>
          <a:p>
            <a:pPr algn="ctr">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25"/>
              </a:spcBef>
            </a:pPr>
            <a:endParaRPr sz="1150">
              <a:latin typeface="Times New Roman"/>
              <a:cs typeface="Times New Roman"/>
            </a:endParaRPr>
          </a:p>
          <a:p>
            <a:pPr algn="ctr" marL="1270">
              <a:lnSpc>
                <a:spcPct val="100000"/>
              </a:lnSpc>
            </a:pPr>
            <a:r>
              <a:rPr dirty="0" sz="1000" spc="-10" b="1">
                <a:latin typeface="黑体"/>
                <a:cs typeface="黑体"/>
              </a:rPr>
              <a:t>表</a:t>
            </a:r>
            <a:r>
              <a:rPr dirty="0" sz="1000" spc="-265" b="1">
                <a:latin typeface="黑体"/>
                <a:cs typeface="黑体"/>
              </a:rPr>
              <a:t> </a:t>
            </a:r>
            <a:r>
              <a:rPr dirty="0" sz="1000" spc="-5" b="0">
                <a:latin typeface="等线 Light"/>
                <a:cs typeface="等线 Light"/>
              </a:rPr>
              <a:t>6</a:t>
            </a:r>
            <a:r>
              <a:rPr dirty="0" sz="1000" spc="50" b="0">
                <a:latin typeface="等线 Light"/>
                <a:cs typeface="等线 Light"/>
              </a:rPr>
              <a:t> </a:t>
            </a:r>
            <a:r>
              <a:rPr dirty="0" sz="1000" spc="-5" b="1">
                <a:latin typeface="黑体"/>
                <a:cs typeface="黑体"/>
              </a:rPr>
              <a:t>公</a:t>
            </a:r>
            <a:r>
              <a:rPr dirty="0" sz="1000" spc="-10" b="1">
                <a:latin typeface="黑体"/>
                <a:cs typeface="黑体"/>
              </a:rPr>
              <a:t>共</a:t>
            </a:r>
            <a:r>
              <a:rPr dirty="0" sz="1000" spc="-5" b="1">
                <a:latin typeface="黑体"/>
                <a:cs typeface="黑体"/>
              </a:rPr>
              <a:t>安全</a:t>
            </a:r>
            <a:r>
              <a:rPr dirty="0" sz="1000" spc="-10" b="1">
                <a:latin typeface="黑体"/>
                <a:cs typeface="黑体"/>
              </a:rPr>
              <a:t>标准</a:t>
            </a:r>
            <a:endParaRPr sz="1000">
              <a:latin typeface="黑体"/>
              <a:cs typeface="黑体"/>
            </a:endParaRPr>
          </a:p>
        </p:txBody>
      </p:sp>
      <p:graphicFrame>
        <p:nvGraphicFramePr>
          <p:cNvPr id="3" name="object 3"/>
          <p:cNvGraphicFramePr>
            <a:graphicFrameLocks noGrp="1"/>
          </p:cNvGraphicFramePr>
          <p:nvPr/>
        </p:nvGraphicFramePr>
        <p:xfrm>
          <a:off x="1152144" y="1211580"/>
          <a:ext cx="5346065" cy="8266430"/>
        </p:xfrm>
        <a:graphic>
          <a:graphicData uri="http://schemas.openxmlformats.org/drawingml/2006/table">
            <a:tbl>
              <a:tblPr firstRow="1" bandRow="1">
                <a:tableStyleId>{2D5ABB26-0587-4C30-8999-92F81FD0307C}</a:tableStyleId>
              </a:tblPr>
              <a:tblGrid>
                <a:gridCol w="506095"/>
                <a:gridCol w="1737360"/>
                <a:gridCol w="2227580"/>
                <a:gridCol w="424814"/>
                <a:gridCol w="431800"/>
              </a:tblGrid>
              <a:tr h="403225">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类</a:t>
                      </a:r>
                      <a:r>
                        <a:rPr dirty="0" sz="1050" spc="-5">
                          <a:latin typeface="宋体"/>
                          <a:cs typeface="宋体"/>
                        </a:rPr>
                        <a:t>别</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a:latin typeface="宋体"/>
                          <a:cs typeface="宋体"/>
                        </a:rPr>
                        <a:t>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10408.1-2000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spc="-10">
                          <a:latin typeface="宋体"/>
                          <a:cs typeface="宋体"/>
                        </a:rPr>
                        <a:t>入</a:t>
                      </a:r>
                      <a:r>
                        <a:rPr dirty="0" sz="1050">
                          <a:latin typeface="宋体"/>
                          <a:cs typeface="宋体"/>
                        </a:rPr>
                        <a:t>侵</a:t>
                      </a:r>
                      <a:r>
                        <a:rPr dirty="0" sz="1050" spc="-10">
                          <a:latin typeface="宋体"/>
                          <a:cs typeface="宋体"/>
                        </a:rPr>
                        <a:t>探</a:t>
                      </a:r>
                      <a:r>
                        <a:rPr dirty="0" sz="1050">
                          <a:latin typeface="宋体"/>
                          <a:cs typeface="宋体"/>
                        </a:rPr>
                        <a:t>测</a:t>
                      </a:r>
                      <a:r>
                        <a:rPr dirty="0" sz="1050" spc="-5">
                          <a:latin typeface="宋体"/>
                          <a:cs typeface="宋体"/>
                        </a:rPr>
                        <a:t>器</a:t>
                      </a:r>
                      <a:r>
                        <a:rPr dirty="0" sz="1050" spc="-20">
                          <a:latin typeface="宋体"/>
                          <a:cs typeface="宋体"/>
                        </a:rPr>
                        <a:t> </a:t>
                      </a:r>
                      <a:r>
                        <a:rPr dirty="0" sz="1050" spc="-5">
                          <a:latin typeface="宋体"/>
                          <a:cs typeface="宋体"/>
                        </a:rPr>
                        <a:t>第</a:t>
                      </a:r>
                      <a:r>
                        <a:rPr dirty="0" sz="1050" spc="-275">
                          <a:latin typeface="宋体"/>
                          <a:cs typeface="宋体"/>
                        </a:rPr>
                        <a:t> </a:t>
                      </a:r>
                      <a:r>
                        <a:rPr dirty="0" sz="1050" spc="-5">
                          <a:latin typeface="宋体"/>
                          <a:cs typeface="宋体"/>
                        </a:rPr>
                        <a:t>1</a:t>
                      </a:r>
                      <a:r>
                        <a:rPr dirty="0" sz="1050" spc="-270">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通</a:t>
                      </a:r>
                      <a:r>
                        <a:rPr dirty="0" sz="1050" spc="-10">
                          <a:latin typeface="宋体"/>
                          <a:cs typeface="宋体"/>
                        </a:rPr>
                        <a:t>用</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a:latin typeface="宋体"/>
                          <a:cs typeface="宋体"/>
                        </a:rPr>
                        <a:t>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 12663-2001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防</a:t>
                      </a:r>
                      <a:r>
                        <a:rPr dirty="0" sz="1050">
                          <a:latin typeface="宋体"/>
                          <a:cs typeface="宋体"/>
                        </a:rPr>
                        <a:t>盗</a:t>
                      </a:r>
                      <a:r>
                        <a:rPr dirty="0" sz="1050" spc="-10">
                          <a:latin typeface="宋体"/>
                          <a:cs typeface="宋体"/>
                        </a:rPr>
                        <a:t>报</a:t>
                      </a:r>
                      <a:r>
                        <a:rPr dirty="0" sz="1050">
                          <a:latin typeface="宋体"/>
                          <a:cs typeface="宋体"/>
                        </a:rPr>
                        <a:t>警</a:t>
                      </a:r>
                      <a:r>
                        <a:rPr dirty="0" sz="1050" spc="-10">
                          <a:latin typeface="宋体"/>
                          <a:cs typeface="宋体"/>
                        </a:rPr>
                        <a:t>控</a:t>
                      </a:r>
                      <a:r>
                        <a:rPr dirty="0" sz="1050">
                          <a:latin typeface="宋体"/>
                          <a:cs typeface="宋体"/>
                        </a:rPr>
                        <a:t>制</a:t>
                      </a:r>
                      <a:r>
                        <a:rPr dirty="0" sz="1050" spc="-10">
                          <a:latin typeface="宋体"/>
                          <a:cs typeface="宋体"/>
                        </a:rPr>
                        <a:t>器</a:t>
                      </a:r>
                      <a:r>
                        <a:rPr dirty="0" sz="1050">
                          <a:latin typeface="宋体"/>
                          <a:cs typeface="宋体"/>
                        </a:rPr>
                        <a:t>通</a:t>
                      </a:r>
                      <a:r>
                        <a:rPr dirty="0" sz="1050" spc="-10">
                          <a:latin typeface="宋体"/>
                          <a:cs typeface="宋体"/>
                        </a:rPr>
                        <a:t>用</a:t>
                      </a:r>
                      <a:r>
                        <a:rPr dirty="0" sz="1050">
                          <a:latin typeface="宋体"/>
                          <a:cs typeface="宋体"/>
                        </a:rPr>
                        <a:t>技</a:t>
                      </a:r>
                      <a:r>
                        <a:rPr dirty="0" sz="1050" spc="-10">
                          <a:latin typeface="宋体"/>
                          <a:cs typeface="宋体"/>
                        </a:rPr>
                        <a:t>术</a:t>
                      </a:r>
                      <a:r>
                        <a:rPr dirty="0" sz="1050">
                          <a:latin typeface="宋体"/>
                          <a:cs typeface="宋体"/>
                        </a:rPr>
                        <a:t>条</a:t>
                      </a:r>
                      <a:r>
                        <a:rPr dirty="0" sz="1050" spc="-5">
                          <a:latin typeface="宋体"/>
                          <a:cs typeface="宋体"/>
                        </a:rPr>
                        <a:t>件</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5"/>
                        </a:spcBef>
                      </a:pPr>
                      <a:endParaRPr sz="1200">
                        <a:latin typeface="Times New Roman"/>
                        <a:cs typeface="Times New Roman"/>
                      </a:endParaRPr>
                    </a:p>
                    <a:p>
                      <a:pPr algn="ctr" marL="10795">
                        <a:lnSpc>
                          <a:spcPct val="100000"/>
                        </a:lnSpc>
                      </a:pPr>
                      <a:r>
                        <a:rPr dirty="0" sz="1050">
                          <a:latin typeface="宋体"/>
                          <a:cs typeface="宋体"/>
                        </a:rPr>
                        <a:t>3</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2700">
                        <a:lnSpc>
                          <a:spcPct val="100000"/>
                        </a:lnSpc>
                      </a:pPr>
                      <a:r>
                        <a:rPr dirty="0" sz="1050" spc="-5">
                          <a:latin typeface="宋体"/>
                          <a:cs typeface="宋体"/>
                        </a:rPr>
                        <a:t>GB</a:t>
                      </a:r>
                      <a:r>
                        <a:rPr dirty="0" sz="1050" spc="-15">
                          <a:latin typeface="宋体"/>
                          <a:cs typeface="宋体"/>
                        </a:rPr>
                        <a:t> </a:t>
                      </a:r>
                      <a:r>
                        <a:rPr dirty="0" sz="1050" spc="-5">
                          <a:latin typeface="宋体"/>
                          <a:cs typeface="宋体"/>
                        </a:rPr>
                        <a:t>14287.1-2014</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5"/>
                        </a:spcBef>
                      </a:pPr>
                      <a:r>
                        <a:rPr dirty="0" sz="1050" spc="-10">
                          <a:latin typeface="宋体"/>
                          <a:cs typeface="宋体"/>
                        </a:rPr>
                        <a:t>电</a:t>
                      </a:r>
                      <a:r>
                        <a:rPr dirty="0" sz="1050">
                          <a:latin typeface="宋体"/>
                          <a:cs typeface="宋体"/>
                        </a:rPr>
                        <a:t>气</a:t>
                      </a:r>
                      <a:r>
                        <a:rPr dirty="0" sz="1050" spc="-10">
                          <a:latin typeface="宋体"/>
                          <a:cs typeface="宋体"/>
                        </a:rPr>
                        <a:t>火</a:t>
                      </a:r>
                      <a:r>
                        <a:rPr dirty="0" sz="1050">
                          <a:latin typeface="宋体"/>
                          <a:cs typeface="宋体"/>
                        </a:rPr>
                        <a:t>灾</a:t>
                      </a:r>
                      <a:r>
                        <a:rPr dirty="0" sz="1050" spc="-10">
                          <a:latin typeface="宋体"/>
                          <a:cs typeface="宋体"/>
                        </a:rPr>
                        <a:t>监</a:t>
                      </a:r>
                      <a:r>
                        <a:rPr dirty="0" sz="1050">
                          <a:latin typeface="宋体"/>
                          <a:cs typeface="宋体"/>
                        </a:rPr>
                        <a:t>控</a:t>
                      </a:r>
                      <a:r>
                        <a:rPr dirty="0" sz="1050" spc="-10">
                          <a:latin typeface="宋体"/>
                          <a:cs typeface="宋体"/>
                        </a:rPr>
                        <a:t>系</a:t>
                      </a:r>
                      <a:r>
                        <a:rPr dirty="0" sz="1050" spc="-5">
                          <a:latin typeface="宋体"/>
                          <a:cs typeface="宋体"/>
                        </a:rPr>
                        <a:t>统</a:t>
                      </a:r>
                      <a:r>
                        <a:rPr dirty="0" sz="1050" spc="-15">
                          <a:latin typeface="宋体"/>
                          <a:cs typeface="宋体"/>
                        </a:rPr>
                        <a:t> </a:t>
                      </a:r>
                      <a:r>
                        <a:rPr dirty="0" sz="1050" spc="-5">
                          <a:latin typeface="宋体"/>
                          <a:cs typeface="宋体"/>
                        </a:rPr>
                        <a:t>第</a:t>
                      </a:r>
                      <a:r>
                        <a:rPr dirty="0" sz="1050" spc="-280">
                          <a:latin typeface="宋体"/>
                          <a:cs typeface="宋体"/>
                        </a:rPr>
                        <a:t> </a:t>
                      </a:r>
                      <a:r>
                        <a:rPr dirty="0" sz="1050" spc="-5">
                          <a:latin typeface="宋体"/>
                          <a:cs typeface="宋体"/>
                        </a:rPr>
                        <a:t>1</a:t>
                      </a:r>
                      <a:r>
                        <a:rPr dirty="0" sz="1050" spc="-275">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电</a:t>
                      </a:r>
                      <a:r>
                        <a:rPr dirty="0" sz="1050" spc="-5">
                          <a:latin typeface="宋体"/>
                          <a:cs typeface="宋体"/>
                        </a:rPr>
                        <a:t>气</a:t>
                      </a:r>
                      <a:endParaRPr sz="1050">
                        <a:latin typeface="宋体"/>
                        <a:cs typeface="宋体"/>
                      </a:endParaRPr>
                    </a:p>
                    <a:p>
                      <a:pPr algn="ctr" marL="8890">
                        <a:lnSpc>
                          <a:spcPct val="100000"/>
                        </a:lnSpc>
                        <a:spcBef>
                          <a:spcPts val="765"/>
                        </a:spcBef>
                      </a:pPr>
                      <a:r>
                        <a:rPr dirty="0" sz="1050" spc="-10">
                          <a:latin typeface="宋体"/>
                          <a:cs typeface="宋体"/>
                        </a:rPr>
                        <a:t>火</a:t>
                      </a:r>
                      <a:r>
                        <a:rPr dirty="0" sz="1050">
                          <a:latin typeface="宋体"/>
                          <a:cs typeface="宋体"/>
                        </a:rPr>
                        <a:t>灾</a:t>
                      </a:r>
                      <a:r>
                        <a:rPr dirty="0" sz="1050" spc="-10">
                          <a:latin typeface="宋体"/>
                          <a:cs typeface="宋体"/>
                        </a:rPr>
                        <a:t>监</a:t>
                      </a:r>
                      <a:r>
                        <a:rPr dirty="0" sz="1050">
                          <a:latin typeface="宋体"/>
                          <a:cs typeface="宋体"/>
                        </a:rPr>
                        <a:t>控</a:t>
                      </a:r>
                      <a:r>
                        <a:rPr dirty="0" sz="1050" spc="-10">
                          <a:latin typeface="宋体"/>
                          <a:cs typeface="宋体"/>
                        </a:rPr>
                        <a:t>设</a:t>
                      </a:r>
                      <a:r>
                        <a:rPr dirty="0" sz="1050" spc="-5">
                          <a:latin typeface="宋体"/>
                          <a:cs typeface="宋体"/>
                        </a:rPr>
                        <a:t>备</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a:latin typeface="宋体"/>
                          <a:cs typeface="宋体"/>
                        </a:rPr>
                        <a:t>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15408-2011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系</a:t>
                      </a:r>
                      <a:r>
                        <a:rPr dirty="0" sz="1050">
                          <a:latin typeface="宋体"/>
                          <a:cs typeface="宋体"/>
                        </a:rPr>
                        <a:t>统</a:t>
                      </a:r>
                      <a:r>
                        <a:rPr dirty="0" sz="1050" spc="-10">
                          <a:latin typeface="宋体"/>
                          <a:cs typeface="宋体"/>
                        </a:rPr>
                        <a:t>供</a:t>
                      </a:r>
                      <a:r>
                        <a:rPr dirty="0" sz="1050">
                          <a:latin typeface="宋体"/>
                          <a:cs typeface="宋体"/>
                        </a:rPr>
                        <a:t>电</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a:latin typeface="宋体"/>
                          <a:cs typeface="宋体"/>
                        </a:rPr>
                        <a:t>5</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15566.11-2012</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85"/>
                        </a:spcBef>
                      </a:pPr>
                      <a:r>
                        <a:rPr dirty="0" sz="1050" spc="-10">
                          <a:latin typeface="宋体"/>
                          <a:cs typeface="宋体"/>
                        </a:rPr>
                        <a:t>公</a:t>
                      </a:r>
                      <a:r>
                        <a:rPr dirty="0" sz="1050">
                          <a:latin typeface="宋体"/>
                          <a:cs typeface="宋体"/>
                        </a:rPr>
                        <a:t>共</a:t>
                      </a:r>
                      <a:r>
                        <a:rPr dirty="0" sz="1050" spc="-10">
                          <a:latin typeface="宋体"/>
                          <a:cs typeface="宋体"/>
                        </a:rPr>
                        <a:t>信</a:t>
                      </a:r>
                      <a:r>
                        <a:rPr dirty="0" sz="1050">
                          <a:latin typeface="宋体"/>
                          <a:cs typeface="宋体"/>
                        </a:rPr>
                        <a:t>息</a:t>
                      </a:r>
                      <a:r>
                        <a:rPr dirty="0" sz="1050" spc="-10">
                          <a:latin typeface="宋体"/>
                          <a:cs typeface="宋体"/>
                        </a:rPr>
                        <a:t>导</a:t>
                      </a:r>
                      <a:r>
                        <a:rPr dirty="0" sz="1050">
                          <a:latin typeface="宋体"/>
                          <a:cs typeface="宋体"/>
                        </a:rPr>
                        <a:t>向</a:t>
                      </a:r>
                      <a:r>
                        <a:rPr dirty="0" sz="1050" spc="-10">
                          <a:latin typeface="宋体"/>
                          <a:cs typeface="宋体"/>
                        </a:rPr>
                        <a:t>系</a:t>
                      </a:r>
                      <a:r>
                        <a:rPr dirty="0" sz="1050" spc="-5">
                          <a:latin typeface="宋体"/>
                          <a:cs typeface="宋体"/>
                        </a:rPr>
                        <a:t>统</a:t>
                      </a:r>
                      <a:r>
                        <a:rPr dirty="0" sz="1050" spc="-35">
                          <a:latin typeface="宋体"/>
                          <a:cs typeface="宋体"/>
                        </a:rPr>
                        <a:t> </a:t>
                      </a:r>
                      <a:r>
                        <a:rPr dirty="0" sz="1050" spc="-10">
                          <a:latin typeface="宋体"/>
                          <a:cs typeface="宋体"/>
                        </a:rPr>
                        <a:t>设</a:t>
                      </a:r>
                      <a:r>
                        <a:rPr dirty="0" sz="1050">
                          <a:latin typeface="宋体"/>
                          <a:cs typeface="宋体"/>
                        </a:rPr>
                        <a:t>置</a:t>
                      </a:r>
                      <a:r>
                        <a:rPr dirty="0" sz="1050" spc="-10">
                          <a:latin typeface="宋体"/>
                          <a:cs typeface="宋体"/>
                        </a:rPr>
                        <a:t>原</a:t>
                      </a:r>
                      <a:r>
                        <a:rPr dirty="0" sz="1050">
                          <a:latin typeface="宋体"/>
                          <a:cs typeface="宋体"/>
                        </a:rPr>
                        <a:t>则</a:t>
                      </a:r>
                      <a:r>
                        <a:rPr dirty="0" sz="1050" spc="-10">
                          <a:latin typeface="宋体"/>
                          <a:cs typeface="宋体"/>
                        </a:rPr>
                        <a:t>与</a:t>
                      </a:r>
                      <a:r>
                        <a:rPr dirty="0" sz="1050">
                          <a:latin typeface="宋体"/>
                          <a:cs typeface="宋体"/>
                        </a:rPr>
                        <a:t>要</a:t>
                      </a:r>
                      <a:r>
                        <a:rPr dirty="0" sz="1050" spc="-5">
                          <a:latin typeface="宋体"/>
                          <a:cs typeface="宋体"/>
                        </a:rPr>
                        <a:t>求</a:t>
                      </a:r>
                      <a:endParaRPr sz="1050">
                        <a:latin typeface="宋体"/>
                        <a:cs typeface="宋体"/>
                      </a:endParaRPr>
                    </a:p>
                    <a:p>
                      <a:pPr algn="ctr" marL="12065">
                        <a:lnSpc>
                          <a:spcPct val="100000"/>
                        </a:lnSpc>
                        <a:spcBef>
                          <a:spcPts val="770"/>
                        </a:spcBef>
                      </a:pPr>
                      <a:r>
                        <a:rPr dirty="0" sz="1050" spc="-5">
                          <a:latin typeface="宋体"/>
                          <a:cs typeface="宋体"/>
                        </a:rPr>
                        <a:t>第</a:t>
                      </a:r>
                      <a:r>
                        <a:rPr dirty="0" sz="1050" spc="-275">
                          <a:latin typeface="宋体"/>
                          <a:cs typeface="宋体"/>
                        </a:rPr>
                        <a:t> </a:t>
                      </a:r>
                      <a:r>
                        <a:rPr dirty="0" sz="1050" spc="-5">
                          <a:latin typeface="宋体"/>
                          <a:cs typeface="宋体"/>
                        </a:rPr>
                        <a:t>11</a:t>
                      </a:r>
                      <a:r>
                        <a:rPr dirty="0" sz="1050" spc="-270">
                          <a:latin typeface="宋体"/>
                          <a:cs typeface="宋体"/>
                        </a:rPr>
                        <a:t> </a:t>
                      </a:r>
                      <a:r>
                        <a:rPr dirty="0" sz="1050" spc="-10">
                          <a:latin typeface="宋体"/>
                          <a:cs typeface="宋体"/>
                        </a:rPr>
                        <a:t>部</a:t>
                      </a:r>
                      <a:r>
                        <a:rPr dirty="0" sz="1050">
                          <a:latin typeface="宋体"/>
                          <a:cs typeface="宋体"/>
                        </a:rPr>
                        <a:t>分</a:t>
                      </a:r>
                      <a:r>
                        <a:rPr dirty="0" sz="1050" spc="-10">
                          <a:latin typeface="宋体"/>
                          <a:cs typeface="宋体"/>
                        </a:rPr>
                        <a:t>：</a:t>
                      </a:r>
                      <a:r>
                        <a:rPr dirty="0" sz="1050">
                          <a:latin typeface="宋体"/>
                          <a:cs typeface="宋体"/>
                        </a:rPr>
                        <a:t>机</a:t>
                      </a:r>
                      <a:r>
                        <a:rPr dirty="0" sz="1050" spc="-10">
                          <a:latin typeface="宋体"/>
                          <a:cs typeface="宋体"/>
                        </a:rPr>
                        <a:t>动</a:t>
                      </a:r>
                      <a:r>
                        <a:rPr dirty="0" sz="1050">
                          <a:latin typeface="宋体"/>
                          <a:cs typeface="宋体"/>
                        </a:rPr>
                        <a:t>车</a:t>
                      </a:r>
                      <a:r>
                        <a:rPr dirty="0" sz="1050" spc="-10">
                          <a:latin typeface="宋体"/>
                          <a:cs typeface="宋体"/>
                        </a:rPr>
                        <a:t>停</a:t>
                      </a:r>
                      <a:r>
                        <a:rPr dirty="0" sz="1050">
                          <a:latin typeface="宋体"/>
                          <a:cs typeface="宋体"/>
                        </a:rPr>
                        <a:t>车</a:t>
                      </a:r>
                      <a:r>
                        <a:rPr dirty="0" sz="1050" spc="-5">
                          <a:latin typeface="宋体"/>
                          <a:cs typeface="宋体"/>
                        </a:rPr>
                        <a:t>场</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a:latin typeface="宋体"/>
                          <a:cs typeface="宋体"/>
                        </a:rPr>
                        <a:t>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GB 16806-2006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消</a:t>
                      </a:r>
                      <a:r>
                        <a:rPr dirty="0" sz="1050">
                          <a:latin typeface="宋体"/>
                          <a:cs typeface="宋体"/>
                        </a:rPr>
                        <a:t>防</a:t>
                      </a:r>
                      <a:r>
                        <a:rPr dirty="0" sz="1050" spc="-10">
                          <a:latin typeface="宋体"/>
                          <a:cs typeface="宋体"/>
                        </a:rPr>
                        <a:t>联</a:t>
                      </a:r>
                      <a:r>
                        <a:rPr dirty="0" sz="1050">
                          <a:latin typeface="宋体"/>
                          <a:cs typeface="宋体"/>
                        </a:rPr>
                        <a:t>动</a:t>
                      </a:r>
                      <a:r>
                        <a:rPr dirty="0" sz="1050" spc="-10">
                          <a:latin typeface="宋体"/>
                          <a:cs typeface="宋体"/>
                        </a:rPr>
                        <a:t>控</a:t>
                      </a:r>
                      <a:r>
                        <a:rPr dirty="0" sz="1050">
                          <a:latin typeface="宋体"/>
                          <a:cs typeface="宋体"/>
                        </a:rPr>
                        <a:t>制</a:t>
                      </a:r>
                      <a:r>
                        <a:rPr dirty="0" sz="1050" spc="-10">
                          <a:latin typeface="宋体"/>
                          <a:cs typeface="宋体"/>
                        </a:rPr>
                        <a:t>系</a:t>
                      </a:r>
                      <a:r>
                        <a:rPr dirty="0" sz="1050" spc="-5">
                          <a:latin typeface="宋体"/>
                          <a:cs typeface="宋体"/>
                        </a:rPr>
                        <a:t>统</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a:latin typeface="宋体"/>
                          <a:cs typeface="宋体"/>
                        </a:rPr>
                        <a:t>7</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5">
                          <a:latin typeface="宋体"/>
                          <a:cs typeface="宋体"/>
                        </a:rPr>
                        <a:t>GB 16808-2008</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10">
                          <a:latin typeface="宋体"/>
                          <a:cs typeface="宋体"/>
                        </a:rPr>
                        <a:t>可</a:t>
                      </a:r>
                      <a:r>
                        <a:rPr dirty="0" sz="1050">
                          <a:latin typeface="宋体"/>
                          <a:cs typeface="宋体"/>
                        </a:rPr>
                        <a:t>燃</a:t>
                      </a:r>
                      <a:r>
                        <a:rPr dirty="0" sz="1050" spc="-10">
                          <a:latin typeface="宋体"/>
                          <a:cs typeface="宋体"/>
                        </a:rPr>
                        <a:t>气</a:t>
                      </a:r>
                      <a:r>
                        <a:rPr dirty="0" sz="1050">
                          <a:latin typeface="宋体"/>
                          <a:cs typeface="宋体"/>
                        </a:rPr>
                        <a:t>体</a:t>
                      </a:r>
                      <a:r>
                        <a:rPr dirty="0" sz="1050" spc="-10">
                          <a:latin typeface="宋体"/>
                          <a:cs typeface="宋体"/>
                        </a:rPr>
                        <a:t>报</a:t>
                      </a:r>
                      <a:r>
                        <a:rPr dirty="0" sz="1050">
                          <a:latin typeface="宋体"/>
                          <a:cs typeface="宋体"/>
                        </a:rPr>
                        <a:t>警</a:t>
                      </a:r>
                      <a:r>
                        <a:rPr dirty="0" sz="1050" spc="-10">
                          <a:latin typeface="宋体"/>
                          <a:cs typeface="宋体"/>
                        </a:rPr>
                        <a:t>控</a:t>
                      </a:r>
                      <a:r>
                        <a:rPr dirty="0" sz="1050">
                          <a:latin typeface="宋体"/>
                          <a:cs typeface="宋体"/>
                        </a:rPr>
                        <a:t>制</a:t>
                      </a:r>
                      <a:r>
                        <a:rPr dirty="0" sz="1050" spc="-5">
                          <a:latin typeface="宋体"/>
                          <a:cs typeface="宋体"/>
                        </a:rPr>
                        <a:t>器</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a:latin typeface="宋体"/>
                          <a:cs typeface="宋体"/>
                        </a:rPr>
                        <a:t>8</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21741-2008</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95"/>
                        </a:spcBef>
                      </a:pPr>
                      <a:r>
                        <a:rPr dirty="0" sz="1050" spc="-10">
                          <a:latin typeface="宋体"/>
                          <a:cs typeface="宋体"/>
                        </a:rPr>
                        <a:t>住</a:t>
                      </a:r>
                      <a:r>
                        <a:rPr dirty="0" sz="1050">
                          <a:latin typeface="宋体"/>
                          <a:cs typeface="宋体"/>
                        </a:rPr>
                        <a:t>宅</a:t>
                      </a:r>
                      <a:r>
                        <a:rPr dirty="0" sz="1050" spc="-10">
                          <a:latin typeface="宋体"/>
                          <a:cs typeface="宋体"/>
                        </a:rPr>
                        <a:t>小</a:t>
                      </a:r>
                      <a:r>
                        <a:rPr dirty="0" sz="1050">
                          <a:latin typeface="宋体"/>
                          <a:cs typeface="宋体"/>
                        </a:rPr>
                        <a:t>区</a:t>
                      </a: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系</a:t>
                      </a:r>
                      <a:r>
                        <a:rPr dirty="0" sz="1050">
                          <a:latin typeface="宋体"/>
                          <a:cs typeface="宋体"/>
                        </a:rPr>
                        <a:t>统</a:t>
                      </a:r>
                      <a:r>
                        <a:rPr dirty="0" sz="1050" spc="-10">
                          <a:latin typeface="宋体"/>
                          <a:cs typeface="宋体"/>
                        </a:rPr>
                        <a:t>通</a:t>
                      </a:r>
                      <a:r>
                        <a:rPr dirty="0" sz="1050">
                          <a:latin typeface="宋体"/>
                          <a:cs typeface="宋体"/>
                        </a:rPr>
                        <a:t>用</a:t>
                      </a:r>
                      <a:r>
                        <a:rPr dirty="0" sz="1050" spc="-10">
                          <a:latin typeface="宋体"/>
                          <a:cs typeface="宋体"/>
                        </a:rPr>
                        <a:t>技</a:t>
                      </a:r>
                      <a:r>
                        <a:rPr dirty="0" sz="1050">
                          <a:latin typeface="宋体"/>
                          <a:cs typeface="宋体"/>
                        </a:rPr>
                        <a:t>术</a:t>
                      </a:r>
                      <a:r>
                        <a:rPr dirty="0" sz="1050" spc="-5">
                          <a:latin typeface="宋体"/>
                          <a:cs typeface="宋体"/>
                        </a:rPr>
                        <a:t>要</a:t>
                      </a:r>
                      <a:endParaRPr sz="1050">
                        <a:latin typeface="宋体"/>
                        <a:cs typeface="宋体"/>
                      </a:endParaRPr>
                    </a:p>
                    <a:p>
                      <a:pPr algn="ctr" marL="10795">
                        <a:lnSpc>
                          <a:spcPct val="100000"/>
                        </a:lnSpc>
                        <a:spcBef>
                          <a:spcPts val="755"/>
                        </a:spcBef>
                      </a:pPr>
                      <a:r>
                        <a:rPr dirty="0" sz="1050">
                          <a:latin typeface="宋体"/>
                          <a:cs typeface="宋体"/>
                        </a:rPr>
                        <a:t>求</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a:latin typeface="宋体"/>
                          <a:cs typeface="宋体"/>
                        </a:rPr>
                        <a:t>9</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5">
                          <a:latin typeface="宋体"/>
                          <a:cs typeface="宋体"/>
                        </a:rPr>
                        <a:t>GB 22134-2008</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2065">
                        <a:lnSpc>
                          <a:spcPct val="100000"/>
                        </a:lnSpc>
                      </a:pPr>
                      <a:r>
                        <a:rPr dirty="0" sz="1050" spc="-10">
                          <a:latin typeface="宋体"/>
                          <a:cs typeface="宋体"/>
                        </a:rPr>
                        <a:t>火</a:t>
                      </a:r>
                      <a:r>
                        <a:rPr dirty="0" sz="1050">
                          <a:latin typeface="宋体"/>
                          <a:cs typeface="宋体"/>
                        </a:rPr>
                        <a:t>灾</a:t>
                      </a:r>
                      <a:r>
                        <a:rPr dirty="0" sz="1050" spc="-10">
                          <a:latin typeface="宋体"/>
                          <a:cs typeface="宋体"/>
                        </a:rPr>
                        <a:t>自</a:t>
                      </a:r>
                      <a:r>
                        <a:rPr dirty="0" sz="1050">
                          <a:latin typeface="宋体"/>
                          <a:cs typeface="宋体"/>
                        </a:rPr>
                        <a:t>动</a:t>
                      </a:r>
                      <a:r>
                        <a:rPr dirty="0" sz="1050" spc="-10">
                          <a:latin typeface="宋体"/>
                          <a:cs typeface="宋体"/>
                        </a:rPr>
                        <a:t>报</a:t>
                      </a:r>
                      <a:r>
                        <a:rPr dirty="0" sz="1050">
                          <a:latin typeface="宋体"/>
                          <a:cs typeface="宋体"/>
                        </a:rPr>
                        <a:t>警</a:t>
                      </a:r>
                      <a:r>
                        <a:rPr dirty="0" sz="1050" spc="-10">
                          <a:latin typeface="宋体"/>
                          <a:cs typeface="宋体"/>
                        </a:rPr>
                        <a:t>系</a:t>
                      </a:r>
                      <a:r>
                        <a:rPr dirty="0" sz="1050">
                          <a:latin typeface="宋体"/>
                          <a:cs typeface="宋体"/>
                        </a:rPr>
                        <a:t>统</a:t>
                      </a:r>
                      <a:r>
                        <a:rPr dirty="0" sz="1050" spc="-10">
                          <a:latin typeface="宋体"/>
                          <a:cs typeface="宋体"/>
                        </a:rPr>
                        <a:t>组</a:t>
                      </a:r>
                      <a:r>
                        <a:rPr dirty="0" sz="1050">
                          <a:latin typeface="宋体"/>
                          <a:cs typeface="宋体"/>
                        </a:rPr>
                        <a:t>件</a:t>
                      </a:r>
                      <a:r>
                        <a:rPr dirty="0" sz="1050" spc="-10">
                          <a:latin typeface="宋体"/>
                          <a:cs typeface="宋体"/>
                        </a:rPr>
                        <a:t>兼</a:t>
                      </a:r>
                      <a:r>
                        <a:rPr dirty="0" sz="1050">
                          <a:latin typeface="宋体"/>
                          <a:cs typeface="宋体"/>
                        </a:rPr>
                        <a:t>容</a:t>
                      </a:r>
                      <a:r>
                        <a:rPr dirty="0" sz="1050" spc="-10">
                          <a:latin typeface="宋体"/>
                          <a:cs typeface="宋体"/>
                        </a:rPr>
                        <a:t>性</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10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23809-2009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应</a:t>
                      </a:r>
                      <a:r>
                        <a:rPr dirty="0" sz="1050">
                          <a:latin typeface="宋体"/>
                          <a:cs typeface="宋体"/>
                        </a:rPr>
                        <a:t>急</a:t>
                      </a:r>
                      <a:r>
                        <a:rPr dirty="0" sz="1050" spc="-10">
                          <a:latin typeface="宋体"/>
                          <a:cs typeface="宋体"/>
                        </a:rPr>
                        <a:t>导</a:t>
                      </a:r>
                      <a:r>
                        <a:rPr dirty="0" sz="1050">
                          <a:latin typeface="宋体"/>
                          <a:cs typeface="宋体"/>
                        </a:rPr>
                        <a:t>向</a:t>
                      </a:r>
                      <a:r>
                        <a:rPr dirty="0" sz="1050" spc="-10">
                          <a:latin typeface="宋体"/>
                          <a:cs typeface="宋体"/>
                        </a:rPr>
                        <a:t>系</a:t>
                      </a:r>
                      <a:r>
                        <a:rPr dirty="0" sz="1050" spc="-5">
                          <a:latin typeface="宋体"/>
                          <a:cs typeface="宋体"/>
                        </a:rPr>
                        <a:t>统</a:t>
                      </a:r>
                      <a:r>
                        <a:rPr dirty="0" sz="1050" spc="-10">
                          <a:latin typeface="宋体"/>
                          <a:cs typeface="宋体"/>
                        </a:rPr>
                        <a:t> 设</a:t>
                      </a:r>
                      <a:r>
                        <a:rPr dirty="0" sz="1050">
                          <a:latin typeface="宋体"/>
                          <a:cs typeface="宋体"/>
                        </a:rPr>
                        <a:t>置</a:t>
                      </a:r>
                      <a:r>
                        <a:rPr dirty="0" sz="1050" spc="-10">
                          <a:latin typeface="宋体"/>
                          <a:cs typeface="宋体"/>
                        </a:rPr>
                        <a:t>原</a:t>
                      </a:r>
                      <a:r>
                        <a:rPr dirty="0" sz="1050">
                          <a:latin typeface="宋体"/>
                          <a:cs typeface="宋体"/>
                        </a:rPr>
                        <a:t>则</a:t>
                      </a:r>
                      <a:r>
                        <a:rPr dirty="0" sz="1050" spc="-10">
                          <a:latin typeface="宋体"/>
                          <a:cs typeface="宋体"/>
                        </a:rPr>
                        <a:t>与</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35"/>
                        </a:spcBef>
                      </a:pPr>
                      <a:endParaRPr sz="750">
                        <a:latin typeface="Times New Roman"/>
                        <a:cs typeface="Times New Roman"/>
                      </a:endParaRPr>
                    </a:p>
                    <a:p>
                      <a:pPr algn="ctr" marL="10795">
                        <a:lnSpc>
                          <a:spcPct val="100000"/>
                        </a:lnSpc>
                      </a:pPr>
                      <a:r>
                        <a:rPr dirty="0" sz="1050" spc="-5">
                          <a:latin typeface="宋体"/>
                          <a:cs typeface="宋体"/>
                        </a:rPr>
                        <a:t>11</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24475-2009</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10795">
                        <a:lnSpc>
                          <a:spcPct val="100000"/>
                        </a:lnSpc>
                      </a:pPr>
                      <a:r>
                        <a:rPr dirty="0" sz="1050" spc="-10">
                          <a:latin typeface="宋体"/>
                          <a:cs typeface="宋体"/>
                        </a:rPr>
                        <a:t>电</a:t>
                      </a:r>
                      <a:r>
                        <a:rPr dirty="0" sz="1050">
                          <a:latin typeface="宋体"/>
                          <a:cs typeface="宋体"/>
                        </a:rPr>
                        <a:t>梯</a:t>
                      </a:r>
                      <a:r>
                        <a:rPr dirty="0" sz="1050" spc="-10">
                          <a:latin typeface="宋体"/>
                          <a:cs typeface="宋体"/>
                        </a:rPr>
                        <a:t>远</a:t>
                      </a:r>
                      <a:r>
                        <a:rPr dirty="0" sz="1050">
                          <a:latin typeface="宋体"/>
                          <a:cs typeface="宋体"/>
                        </a:rPr>
                        <a:t>程</a:t>
                      </a:r>
                      <a:r>
                        <a:rPr dirty="0" sz="1050" spc="-10">
                          <a:latin typeface="宋体"/>
                          <a:cs typeface="宋体"/>
                        </a:rPr>
                        <a:t>报</a:t>
                      </a:r>
                      <a:r>
                        <a:rPr dirty="0" sz="1050">
                          <a:latin typeface="宋体"/>
                          <a:cs typeface="宋体"/>
                        </a:rPr>
                        <a:t>警</a:t>
                      </a:r>
                      <a:r>
                        <a:rPr dirty="0" sz="1050" spc="-10">
                          <a:latin typeface="宋体"/>
                          <a:cs typeface="宋体"/>
                        </a:rPr>
                        <a:t>系</a:t>
                      </a:r>
                      <a:r>
                        <a:rPr dirty="0" sz="1050" spc="-5">
                          <a:latin typeface="宋体"/>
                          <a:cs typeface="宋体"/>
                        </a:rPr>
                        <a:t>统</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44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5">
                          <a:latin typeface="宋体"/>
                          <a:cs typeface="宋体"/>
                        </a:rPr>
                        <a:t>12</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5">
                          <a:latin typeface="宋体"/>
                          <a:cs typeface="宋体"/>
                        </a:rPr>
                        <a:t>GB 25201-2010</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2065">
                        <a:lnSpc>
                          <a:spcPct val="100000"/>
                        </a:lnSpc>
                      </a:pPr>
                      <a:r>
                        <a:rPr dirty="0" sz="1050" spc="-10">
                          <a:latin typeface="宋体"/>
                          <a:cs typeface="宋体"/>
                        </a:rPr>
                        <a:t>建</a:t>
                      </a:r>
                      <a:r>
                        <a:rPr dirty="0" sz="1050">
                          <a:latin typeface="宋体"/>
                          <a:cs typeface="宋体"/>
                        </a:rPr>
                        <a:t>筑</a:t>
                      </a:r>
                      <a:r>
                        <a:rPr dirty="0" sz="1050" spc="-10">
                          <a:latin typeface="宋体"/>
                          <a:cs typeface="宋体"/>
                        </a:rPr>
                        <a:t>消</a:t>
                      </a:r>
                      <a:r>
                        <a:rPr dirty="0" sz="1050">
                          <a:latin typeface="宋体"/>
                          <a:cs typeface="宋体"/>
                        </a:rPr>
                        <a:t>防</a:t>
                      </a:r>
                      <a:r>
                        <a:rPr dirty="0" sz="1050" spc="-10">
                          <a:latin typeface="宋体"/>
                          <a:cs typeface="宋体"/>
                        </a:rPr>
                        <a:t>设</a:t>
                      </a:r>
                      <a:r>
                        <a:rPr dirty="0" sz="1050">
                          <a:latin typeface="宋体"/>
                          <a:cs typeface="宋体"/>
                        </a:rPr>
                        <a:t>施</a:t>
                      </a:r>
                      <a:r>
                        <a:rPr dirty="0" sz="1050" spc="-10">
                          <a:latin typeface="宋体"/>
                          <a:cs typeface="宋体"/>
                        </a:rPr>
                        <a:t>的</a:t>
                      </a:r>
                      <a:r>
                        <a:rPr dirty="0" sz="1050">
                          <a:latin typeface="宋体"/>
                          <a:cs typeface="宋体"/>
                        </a:rPr>
                        <a:t>维</a:t>
                      </a:r>
                      <a:r>
                        <a:rPr dirty="0" sz="1050" spc="-10">
                          <a:latin typeface="宋体"/>
                          <a:cs typeface="宋体"/>
                        </a:rPr>
                        <a:t>护</a:t>
                      </a:r>
                      <a:r>
                        <a:rPr dirty="0" sz="1050">
                          <a:latin typeface="宋体"/>
                          <a:cs typeface="宋体"/>
                        </a:rPr>
                        <a:t>管</a:t>
                      </a:r>
                      <a:r>
                        <a:rPr dirty="0" sz="1050" spc="-5">
                          <a:latin typeface="宋体"/>
                          <a:cs typeface="宋体"/>
                        </a:rPr>
                        <a:t>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10"/>
                        </a:spcBef>
                      </a:pPr>
                      <a:endParaRPr sz="1200">
                        <a:latin typeface="Times New Roman"/>
                        <a:cs typeface="Times New Roman"/>
                      </a:endParaRPr>
                    </a:p>
                    <a:p>
                      <a:pPr algn="ctr" marL="10795">
                        <a:lnSpc>
                          <a:spcPct val="100000"/>
                        </a:lnSpc>
                      </a:pPr>
                      <a:r>
                        <a:rPr dirty="0" sz="1050" spc="-5">
                          <a:latin typeface="宋体"/>
                          <a:cs typeface="宋体"/>
                        </a:rPr>
                        <a:t>13</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28181-2016</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0"/>
                        </a:spcBef>
                      </a:pPr>
                      <a:r>
                        <a:rPr dirty="0" sz="1050" spc="-10">
                          <a:latin typeface="宋体"/>
                          <a:cs typeface="宋体"/>
                        </a:rPr>
                        <a:t>公</a:t>
                      </a:r>
                      <a:r>
                        <a:rPr dirty="0" sz="1050">
                          <a:latin typeface="宋体"/>
                          <a:cs typeface="宋体"/>
                        </a:rPr>
                        <a:t>共</a:t>
                      </a:r>
                      <a:r>
                        <a:rPr dirty="0" sz="1050" spc="-10">
                          <a:latin typeface="宋体"/>
                          <a:cs typeface="宋体"/>
                        </a:rPr>
                        <a:t>安</a:t>
                      </a:r>
                      <a:r>
                        <a:rPr dirty="0" sz="1050">
                          <a:latin typeface="宋体"/>
                          <a:cs typeface="宋体"/>
                        </a:rPr>
                        <a:t>全</a:t>
                      </a:r>
                      <a:r>
                        <a:rPr dirty="0" sz="1050" spc="-10">
                          <a:latin typeface="宋体"/>
                          <a:cs typeface="宋体"/>
                        </a:rPr>
                        <a:t>视</a:t>
                      </a:r>
                      <a:r>
                        <a:rPr dirty="0" sz="1050">
                          <a:latin typeface="宋体"/>
                          <a:cs typeface="宋体"/>
                        </a:rPr>
                        <a:t>频</a:t>
                      </a:r>
                      <a:r>
                        <a:rPr dirty="0" sz="1050" spc="-10">
                          <a:latin typeface="宋体"/>
                          <a:cs typeface="宋体"/>
                        </a:rPr>
                        <a:t>监</a:t>
                      </a:r>
                      <a:r>
                        <a:rPr dirty="0" sz="1050">
                          <a:latin typeface="宋体"/>
                          <a:cs typeface="宋体"/>
                        </a:rPr>
                        <a:t>控</a:t>
                      </a:r>
                      <a:r>
                        <a:rPr dirty="0" sz="1050" spc="-10">
                          <a:latin typeface="宋体"/>
                          <a:cs typeface="宋体"/>
                        </a:rPr>
                        <a:t>联</a:t>
                      </a:r>
                      <a:r>
                        <a:rPr dirty="0" sz="1050">
                          <a:latin typeface="宋体"/>
                          <a:cs typeface="宋体"/>
                        </a:rPr>
                        <a:t>网</a:t>
                      </a:r>
                      <a:r>
                        <a:rPr dirty="0" sz="1050" spc="-10">
                          <a:latin typeface="宋体"/>
                          <a:cs typeface="宋体"/>
                        </a:rPr>
                        <a:t>系</a:t>
                      </a:r>
                      <a:r>
                        <a:rPr dirty="0" sz="1050">
                          <a:latin typeface="宋体"/>
                          <a:cs typeface="宋体"/>
                        </a:rPr>
                        <a:t>统</a:t>
                      </a:r>
                      <a:r>
                        <a:rPr dirty="0" sz="1050" spc="-10">
                          <a:latin typeface="宋体"/>
                          <a:cs typeface="宋体"/>
                        </a:rPr>
                        <a:t>信</a:t>
                      </a:r>
                      <a:r>
                        <a:rPr dirty="0" sz="1050">
                          <a:latin typeface="宋体"/>
                          <a:cs typeface="宋体"/>
                        </a:rPr>
                        <a:t>息</a:t>
                      </a:r>
                      <a:r>
                        <a:rPr dirty="0" sz="1050" spc="-5">
                          <a:latin typeface="宋体"/>
                          <a:cs typeface="宋体"/>
                        </a:rPr>
                        <a:t>传</a:t>
                      </a:r>
                      <a:endParaRPr sz="1050">
                        <a:latin typeface="宋体"/>
                        <a:cs typeface="宋体"/>
                      </a:endParaRPr>
                    </a:p>
                    <a:p>
                      <a:pPr algn="ctr" marL="12065">
                        <a:lnSpc>
                          <a:spcPct val="100000"/>
                        </a:lnSpc>
                        <a:spcBef>
                          <a:spcPts val="770"/>
                        </a:spcBef>
                      </a:pPr>
                      <a:r>
                        <a:rPr dirty="0" sz="1050" spc="-10">
                          <a:latin typeface="宋体"/>
                          <a:cs typeface="宋体"/>
                        </a:rPr>
                        <a:t>输</a:t>
                      </a:r>
                      <a:r>
                        <a:rPr dirty="0" sz="1050">
                          <a:latin typeface="宋体"/>
                          <a:cs typeface="宋体"/>
                        </a:rPr>
                        <a:t>、</a:t>
                      </a:r>
                      <a:r>
                        <a:rPr dirty="0" sz="1050" spc="-10">
                          <a:latin typeface="宋体"/>
                          <a:cs typeface="宋体"/>
                        </a:rPr>
                        <a:t>交</a:t>
                      </a:r>
                      <a:r>
                        <a:rPr dirty="0" sz="1050">
                          <a:latin typeface="宋体"/>
                          <a:cs typeface="宋体"/>
                        </a:rPr>
                        <a:t>换</a:t>
                      </a:r>
                      <a:r>
                        <a:rPr dirty="0" sz="1050" spc="-10">
                          <a:latin typeface="宋体"/>
                          <a:cs typeface="宋体"/>
                        </a:rPr>
                        <a:t>、</a:t>
                      </a:r>
                      <a:r>
                        <a:rPr dirty="0" sz="1050">
                          <a:latin typeface="宋体"/>
                          <a:cs typeface="宋体"/>
                        </a:rPr>
                        <a:t>控</a:t>
                      </a:r>
                      <a:r>
                        <a:rPr dirty="0" sz="1050" spc="-10">
                          <a:latin typeface="宋体"/>
                          <a:cs typeface="宋体"/>
                        </a:rPr>
                        <a:t>制</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4826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14</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29745-2013</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0"/>
                        </a:spcBef>
                      </a:pPr>
                      <a:r>
                        <a:rPr dirty="0" sz="1050" spc="-10">
                          <a:latin typeface="宋体"/>
                          <a:cs typeface="宋体"/>
                        </a:rPr>
                        <a:t>公</a:t>
                      </a:r>
                      <a:r>
                        <a:rPr dirty="0" sz="1050">
                          <a:latin typeface="宋体"/>
                          <a:cs typeface="宋体"/>
                        </a:rPr>
                        <a:t>共</a:t>
                      </a:r>
                      <a:r>
                        <a:rPr dirty="0" sz="1050" spc="-10">
                          <a:latin typeface="宋体"/>
                          <a:cs typeface="宋体"/>
                        </a:rPr>
                        <a:t>停</a:t>
                      </a:r>
                      <a:r>
                        <a:rPr dirty="0" sz="1050">
                          <a:latin typeface="宋体"/>
                          <a:cs typeface="宋体"/>
                        </a:rPr>
                        <a:t>车</a:t>
                      </a:r>
                      <a:r>
                        <a:rPr dirty="0" sz="1050" spc="-175">
                          <a:latin typeface="宋体"/>
                          <a:cs typeface="宋体"/>
                        </a:rPr>
                        <a:t>场</a:t>
                      </a:r>
                      <a:r>
                        <a:rPr dirty="0" sz="1050">
                          <a:latin typeface="宋体"/>
                          <a:cs typeface="宋体"/>
                        </a:rPr>
                        <a:t>（</a:t>
                      </a:r>
                      <a:r>
                        <a:rPr dirty="0" sz="1050" spc="-10">
                          <a:latin typeface="宋体"/>
                          <a:cs typeface="宋体"/>
                        </a:rPr>
                        <a:t>库</a:t>
                      </a:r>
                      <a:r>
                        <a:rPr dirty="0" sz="1050" spc="-165">
                          <a:latin typeface="宋体"/>
                          <a:cs typeface="宋体"/>
                        </a:rPr>
                        <a:t>）</a:t>
                      </a:r>
                      <a:r>
                        <a:rPr dirty="0" sz="1050" spc="-10">
                          <a:latin typeface="宋体"/>
                          <a:cs typeface="宋体"/>
                        </a:rPr>
                        <a:t>信</a:t>
                      </a:r>
                      <a:r>
                        <a:rPr dirty="0" sz="1050">
                          <a:latin typeface="宋体"/>
                          <a:cs typeface="宋体"/>
                        </a:rPr>
                        <a:t>息</a:t>
                      </a:r>
                      <a:r>
                        <a:rPr dirty="0" sz="1050" spc="-10">
                          <a:latin typeface="宋体"/>
                          <a:cs typeface="宋体"/>
                        </a:rPr>
                        <a:t>联</a:t>
                      </a:r>
                      <a:r>
                        <a:rPr dirty="0" sz="1050">
                          <a:latin typeface="宋体"/>
                          <a:cs typeface="宋体"/>
                        </a:rPr>
                        <a:t>网</a:t>
                      </a:r>
                      <a:r>
                        <a:rPr dirty="0" sz="1050" spc="-10">
                          <a:latin typeface="宋体"/>
                          <a:cs typeface="宋体"/>
                        </a:rPr>
                        <a:t>通</a:t>
                      </a:r>
                      <a:r>
                        <a:rPr dirty="0" sz="1050">
                          <a:latin typeface="宋体"/>
                          <a:cs typeface="宋体"/>
                        </a:rPr>
                        <a:t>用</a:t>
                      </a:r>
                      <a:r>
                        <a:rPr dirty="0" sz="1050" spc="-10">
                          <a:latin typeface="宋体"/>
                          <a:cs typeface="宋体"/>
                        </a:rPr>
                        <a:t>技</a:t>
                      </a:r>
                      <a:r>
                        <a:rPr dirty="0" sz="1050" spc="-5">
                          <a:latin typeface="宋体"/>
                          <a:cs typeface="宋体"/>
                        </a:rPr>
                        <a:t>术</a:t>
                      </a:r>
                      <a:endParaRPr sz="1050">
                        <a:latin typeface="宋体"/>
                        <a:cs typeface="宋体"/>
                      </a:endParaRPr>
                    </a:p>
                    <a:p>
                      <a:pPr algn="ctr" marL="8890">
                        <a:lnSpc>
                          <a:spcPct val="100000"/>
                        </a:lnSpc>
                        <a:spcBef>
                          <a:spcPts val="755"/>
                        </a:spcBef>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5">
                          <a:latin typeface="宋体"/>
                          <a:cs typeface="宋体"/>
                        </a:rPr>
                        <a:t>15</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30147-2013</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5"/>
                        </a:spcBef>
                      </a:pPr>
                      <a:r>
                        <a:rPr dirty="0" sz="1050" spc="-10">
                          <a:latin typeface="宋体"/>
                          <a:cs typeface="宋体"/>
                        </a:rPr>
                        <a:t>安</a:t>
                      </a:r>
                      <a:r>
                        <a:rPr dirty="0" sz="1050">
                          <a:latin typeface="宋体"/>
                          <a:cs typeface="宋体"/>
                        </a:rPr>
                        <a:t>防</a:t>
                      </a:r>
                      <a:r>
                        <a:rPr dirty="0" sz="1050" spc="-10">
                          <a:latin typeface="宋体"/>
                          <a:cs typeface="宋体"/>
                        </a:rPr>
                        <a:t>监</a:t>
                      </a:r>
                      <a:r>
                        <a:rPr dirty="0" sz="1050">
                          <a:latin typeface="宋体"/>
                          <a:cs typeface="宋体"/>
                        </a:rPr>
                        <a:t>控</a:t>
                      </a:r>
                      <a:r>
                        <a:rPr dirty="0" sz="1050" spc="-10">
                          <a:latin typeface="宋体"/>
                          <a:cs typeface="宋体"/>
                        </a:rPr>
                        <a:t>视</a:t>
                      </a:r>
                      <a:r>
                        <a:rPr dirty="0" sz="1050">
                          <a:latin typeface="宋体"/>
                          <a:cs typeface="宋体"/>
                        </a:rPr>
                        <a:t>频</a:t>
                      </a:r>
                      <a:r>
                        <a:rPr dirty="0" sz="1050" spc="-10">
                          <a:latin typeface="宋体"/>
                          <a:cs typeface="宋体"/>
                        </a:rPr>
                        <a:t>实</a:t>
                      </a:r>
                      <a:r>
                        <a:rPr dirty="0" sz="1050">
                          <a:latin typeface="宋体"/>
                          <a:cs typeface="宋体"/>
                        </a:rPr>
                        <a:t>时</a:t>
                      </a:r>
                      <a:r>
                        <a:rPr dirty="0" sz="1050" spc="-10">
                          <a:latin typeface="宋体"/>
                          <a:cs typeface="宋体"/>
                        </a:rPr>
                        <a:t>智</a:t>
                      </a:r>
                      <a:r>
                        <a:rPr dirty="0" sz="1050">
                          <a:latin typeface="宋体"/>
                          <a:cs typeface="宋体"/>
                        </a:rPr>
                        <a:t>能</a:t>
                      </a:r>
                      <a:r>
                        <a:rPr dirty="0" sz="1050" spc="-10">
                          <a:latin typeface="宋体"/>
                          <a:cs typeface="宋体"/>
                        </a:rPr>
                        <a:t>分</a:t>
                      </a:r>
                      <a:r>
                        <a:rPr dirty="0" sz="1050">
                          <a:latin typeface="宋体"/>
                          <a:cs typeface="宋体"/>
                        </a:rPr>
                        <a:t>析</a:t>
                      </a:r>
                      <a:r>
                        <a:rPr dirty="0" sz="1050" spc="-10">
                          <a:latin typeface="宋体"/>
                          <a:cs typeface="宋体"/>
                        </a:rPr>
                        <a:t>设</a:t>
                      </a:r>
                      <a:r>
                        <a:rPr dirty="0" sz="1050">
                          <a:latin typeface="宋体"/>
                          <a:cs typeface="宋体"/>
                        </a:rPr>
                        <a:t>备</a:t>
                      </a:r>
                      <a:r>
                        <a:rPr dirty="0" sz="1050" spc="-5">
                          <a:latin typeface="宋体"/>
                          <a:cs typeface="宋体"/>
                        </a:rPr>
                        <a:t>技</a:t>
                      </a:r>
                      <a:endParaRPr sz="1050">
                        <a:latin typeface="宋体"/>
                        <a:cs typeface="宋体"/>
                      </a:endParaRPr>
                    </a:p>
                    <a:p>
                      <a:pPr algn="ctr" marL="12065">
                        <a:lnSpc>
                          <a:spcPct val="100000"/>
                        </a:lnSpc>
                        <a:spcBef>
                          <a:spcPts val="770"/>
                        </a:spcBef>
                      </a:pP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5"/>
                        </a:spcBef>
                      </a:pPr>
                      <a:endParaRPr sz="1200">
                        <a:latin typeface="Times New Roman"/>
                        <a:cs typeface="Times New Roman"/>
                      </a:endParaRPr>
                    </a:p>
                    <a:p>
                      <a:pPr algn="ctr" marL="10795">
                        <a:lnSpc>
                          <a:spcPct val="100000"/>
                        </a:lnSpc>
                      </a:pPr>
                      <a:r>
                        <a:rPr dirty="0" sz="1050" spc="-5">
                          <a:latin typeface="宋体"/>
                          <a:cs typeface="宋体"/>
                        </a:rPr>
                        <a:t>16</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31132-2014</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85"/>
                        </a:spcBef>
                      </a:pPr>
                      <a:r>
                        <a:rPr dirty="0" sz="1050" spc="-10">
                          <a:latin typeface="宋体"/>
                          <a:cs typeface="宋体"/>
                        </a:rPr>
                        <a:t>入</a:t>
                      </a:r>
                      <a:r>
                        <a:rPr dirty="0" sz="1050">
                          <a:latin typeface="宋体"/>
                          <a:cs typeface="宋体"/>
                        </a:rPr>
                        <a:t>侵</a:t>
                      </a:r>
                      <a:r>
                        <a:rPr dirty="0" sz="1050" spc="-10">
                          <a:latin typeface="宋体"/>
                          <a:cs typeface="宋体"/>
                        </a:rPr>
                        <a:t>报</a:t>
                      </a:r>
                      <a:r>
                        <a:rPr dirty="0" sz="1050">
                          <a:latin typeface="宋体"/>
                          <a:cs typeface="宋体"/>
                        </a:rPr>
                        <a:t>警</a:t>
                      </a:r>
                      <a:r>
                        <a:rPr dirty="0" sz="1050" spc="-10">
                          <a:latin typeface="宋体"/>
                          <a:cs typeface="宋体"/>
                        </a:rPr>
                        <a:t>系</a:t>
                      </a:r>
                      <a:r>
                        <a:rPr dirty="0" sz="1050" spc="-5">
                          <a:latin typeface="宋体"/>
                          <a:cs typeface="宋体"/>
                        </a:rPr>
                        <a:t>统</a:t>
                      </a:r>
                      <a:r>
                        <a:rPr dirty="0" sz="1050" spc="-35">
                          <a:latin typeface="宋体"/>
                          <a:cs typeface="宋体"/>
                        </a:rPr>
                        <a:t> </a:t>
                      </a:r>
                      <a:r>
                        <a:rPr dirty="0" sz="1050" spc="-10">
                          <a:latin typeface="宋体"/>
                          <a:cs typeface="宋体"/>
                        </a:rPr>
                        <a:t>无</a:t>
                      </a:r>
                      <a:r>
                        <a:rPr dirty="0" sz="1050">
                          <a:latin typeface="宋体"/>
                          <a:cs typeface="宋体"/>
                        </a:rPr>
                        <a:t>线</a:t>
                      </a:r>
                      <a:r>
                        <a:rPr dirty="0" sz="1050" spc="-10">
                          <a:latin typeface="宋体"/>
                          <a:cs typeface="宋体"/>
                        </a:rPr>
                        <a:t>（</a:t>
                      </a:r>
                      <a:r>
                        <a:rPr dirty="0" sz="1050">
                          <a:latin typeface="宋体"/>
                          <a:cs typeface="宋体"/>
                        </a:rPr>
                        <a:t>射</a:t>
                      </a:r>
                      <a:r>
                        <a:rPr dirty="0" sz="1050" spc="-10">
                          <a:latin typeface="宋体"/>
                          <a:cs typeface="宋体"/>
                        </a:rPr>
                        <a:t>频</a:t>
                      </a:r>
                      <a:r>
                        <a:rPr dirty="0" sz="1050">
                          <a:latin typeface="宋体"/>
                          <a:cs typeface="宋体"/>
                        </a:rPr>
                        <a:t>）</a:t>
                      </a:r>
                      <a:r>
                        <a:rPr dirty="0" sz="1050" spc="-10">
                          <a:latin typeface="宋体"/>
                          <a:cs typeface="宋体"/>
                        </a:rPr>
                        <a:t>设</a:t>
                      </a:r>
                      <a:r>
                        <a:rPr dirty="0" sz="1050">
                          <a:latin typeface="宋体"/>
                          <a:cs typeface="宋体"/>
                        </a:rPr>
                        <a:t>备</a:t>
                      </a:r>
                      <a:r>
                        <a:rPr dirty="0" sz="1050" spc="-5">
                          <a:latin typeface="宋体"/>
                          <a:cs typeface="宋体"/>
                        </a:rPr>
                        <a:t>互</a:t>
                      </a:r>
                      <a:endParaRPr sz="1050">
                        <a:latin typeface="宋体"/>
                        <a:cs typeface="宋体"/>
                      </a:endParaRPr>
                    </a:p>
                    <a:p>
                      <a:pPr algn="ctr" marL="10795">
                        <a:lnSpc>
                          <a:spcPct val="100000"/>
                        </a:lnSpc>
                        <a:spcBef>
                          <a:spcPts val="770"/>
                        </a:spcBef>
                      </a:pPr>
                      <a:r>
                        <a:rPr dirty="0" sz="1050" spc="-10">
                          <a:latin typeface="宋体"/>
                          <a:cs typeface="宋体"/>
                        </a:rPr>
                        <a:t>联</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17</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31488-2015</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95"/>
                        </a:spcBef>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视</a:t>
                      </a:r>
                      <a:r>
                        <a:rPr dirty="0" sz="1050">
                          <a:latin typeface="宋体"/>
                          <a:cs typeface="宋体"/>
                        </a:rPr>
                        <a:t>频</a:t>
                      </a:r>
                      <a:r>
                        <a:rPr dirty="0" sz="1050" spc="-10">
                          <a:latin typeface="宋体"/>
                          <a:cs typeface="宋体"/>
                        </a:rPr>
                        <a:t>监</a:t>
                      </a:r>
                      <a:r>
                        <a:rPr dirty="0" sz="1050">
                          <a:latin typeface="宋体"/>
                          <a:cs typeface="宋体"/>
                        </a:rPr>
                        <a:t>控</a:t>
                      </a:r>
                      <a:r>
                        <a:rPr dirty="0" sz="1050" spc="-10">
                          <a:latin typeface="宋体"/>
                          <a:cs typeface="宋体"/>
                        </a:rPr>
                        <a:t>人</a:t>
                      </a:r>
                      <a:r>
                        <a:rPr dirty="0" sz="1050">
                          <a:latin typeface="宋体"/>
                          <a:cs typeface="宋体"/>
                        </a:rPr>
                        <a:t>脸</a:t>
                      </a:r>
                      <a:r>
                        <a:rPr dirty="0" sz="1050" spc="-10">
                          <a:latin typeface="宋体"/>
                          <a:cs typeface="宋体"/>
                        </a:rPr>
                        <a:t>识</a:t>
                      </a:r>
                      <a:r>
                        <a:rPr dirty="0" sz="1050">
                          <a:latin typeface="宋体"/>
                          <a:cs typeface="宋体"/>
                        </a:rPr>
                        <a:t>别</a:t>
                      </a:r>
                      <a:r>
                        <a:rPr dirty="0" sz="1050" spc="-10">
                          <a:latin typeface="宋体"/>
                          <a:cs typeface="宋体"/>
                        </a:rPr>
                        <a:t>系</a:t>
                      </a:r>
                      <a:r>
                        <a:rPr dirty="0" sz="1050">
                          <a:latin typeface="宋体"/>
                          <a:cs typeface="宋体"/>
                        </a:rPr>
                        <a:t>统</a:t>
                      </a:r>
                      <a:r>
                        <a:rPr dirty="0" sz="1050" spc="-5">
                          <a:latin typeface="宋体"/>
                          <a:cs typeface="宋体"/>
                        </a:rPr>
                        <a:t>技</a:t>
                      </a:r>
                      <a:endParaRPr sz="1050">
                        <a:latin typeface="宋体"/>
                        <a:cs typeface="宋体"/>
                      </a:endParaRPr>
                    </a:p>
                    <a:p>
                      <a:pPr algn="ctr" marL="12065">
                        <a:lnSpc>
                          <a:spcPct val="100000"/>
                        </a:lnSpc>
                        <a:spcBef>
                          <a:spcPts val="755"/>
                        </a:spcBef>
                      </a:pP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65</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152144" y="914400"/>
          <a:ext cx="5346065" cy="8603615"/>
        </p:xfrm>
        <a:graphic>
          <a:graphicData uri="http://schemas.openxmlformats.org/drawingml/2006/table">
            <a:tbl>
              <a:tblPr firstRow="1" bandRow="1">
                <a:tableStyleId>{2D5ABB26-0587-4C30-8999-92F81FD0307C}</a:tableStyleId>
              </a:tblPr>
              <a:tblGrid>
                <a:gridCol w="506095"/>
                <a:gridCol w="1737360"/>
                <a:gridCol w="2227580"/>
                <a:gridCol w="424814"/>
                <a:gridCol w="431800"/>
              </a:tblGrid>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18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32581-2016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入</a:t>
                      </a:r>
                      <a:r>
                        <a:rPr dirty="0" sz="1050">
                          <a:latin typeface="宋体"/>
                          <a:cs typeface="宋体"/>
                        </a:rPr>
                        <a:t>侵</a:t>
                      </a:r>
                      <a:r>
                        <a:rPr dirty="0" sz="1050" spc="-10">
                          <a:latin typeface="宋体"/>
                          <a:cs typeface="宋体"/>
                        </a:rPr>
                        <a:t>和</a:t>
                      </a:r>
                      <a:r>
                        <a:rPr dirty="0" sz="1050">
                          <a:latin typeface="宋体"/>
                          <a:cs typeface="宋体"/>
                        </a:rPr>
                        <a:t>紧</a:t>
                      </a:r>
                      <a:r>
                        <a:rPr dirty="0" sz="1050" spc="-10">
                          <a:latin typeface="宋体"/>
                          <a:cs typeface="宋体"/>
                        </a:rPr>
                        <a:t>急</a:t>
                      </a:r>
                      <a:r>
                        <a:rPr dirty="0" sz="1050">
                          <a:latin typeface="宋体"/>
                          <a:cs typeface="宋体"/>
                        </a:rPr>
                        <a:t>报</a:t>
                      </a:r>
                      <a:r>
                        <a:rPr dirty="0" sz="1050" spc="-10">
                          <a:latin typeface="宋体"/>
                          <a:cs typeface="宋体"/>
                        </a:rPr>
                        <a:t>警</a:t>
                      </a:r>
                      <a:r>
                        <a:rPr dirty="0" sz="1050">
                          <a:latin typeface="宋体"/>
                          <a:cs typeface="宋体"/>
                        </a:rPr>
                        <a:t>系</a:t>
                      </a:r>
                      <a:r>
                        <a:rPr dirty="0" sz="1050" spc="-10">
                          <a:latin typeface="宋体"/>
                          <a:cs typeface="宋体"/>
                        </a:rPr>
                        <a:t>统</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19</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35413-2017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890">
                        <a:lnSpc>
                          <a:spcPct val="100000"/>
                        </a:lnSpc>
                      </a:pPr>
                      <a:r>
                        <a:rPr dirty="0" sz="1050" spc="-10">
                          <a:latin typeface="宋体"/>
                          <a:cs typeface="宋体"/>
                        </a:rPr>
                        <a:t>应</a:t>
                      </a:r>
                      <a:r>
                        <a:rPr dirty="0" sz="1050">
                          <a:latin typeface="宋体"/>
                          <a:cs typeface="宋体"/>
                        </a:rPr>
                        <a:t>急</a:t>
                      </a:r>
                      <a:r>
                        <a:rPr dirty="0" sz="1050" spc="-10">
                          <a:latin typeface="宋体"/>
                          <a:cs typeface="宋体"/>
                        </a:rPr>
                        <a:t>导</a:t>
                      </a:r>
                      <a:r>
                        <a:rPr dirty="0" sz="1050">
                          <a:latin typeface="宋体"/>
                          <a:cs typeface="宋体"/>
                        </a:rPr>
                        <a:t>向</a:t>
                      </a:r>
                      <a:r>
                        <a:rPr dirty="0" sz="1050" spc="-10">
                          <a:latin typeface="宋体"/>
                          <a:cs typeface="宋体"/>
                        </a:rPr>
                        <a:t>系</a:t>
                      </a:r>
                      <a:r>
                        <a:rPr dirty="0" sz="1050" spc="-5">
                          <a:latin typeface="宋体"/>
                          <a:cs typeface="宋体"/>
                        </a:rPr>
                        <a:t>统 </a:t>
                      </a:r>
                      <a:r>
                        <a:rPr dirty="0" sz="1050" spc="-10">
                          <a:latin typeface="宋体"/>
                          <a:cs typeface="宋体"/>
                        </a:rPr>
                        <a:t>评</a:t>
                      </a:r>
                      <a:r>
                        <a:rPr dirty="0" sz="1050">
                          <a:latin typeface="宋体"/>
                          <a:cs typeface="宋体"/>
                        </a:rPr>
                        <a:t>价</a:t>
                      </a:r>
                      <a:r>
                        <a:rPr dirty="0" sz="1050" spc="-10">
                          <a:latin typeface="宋体"/>
                          <a:cs typeface="宋体"/>
                        </a:rPr>
                        <a:t>指</a:t>
                      </a:r>
                      <a:r>
                        <a:rPr dirty="0" sz="1050" spc="-5">
                          <a:latin typeface="宋体"/>
                          <a:cs typeface="宋体"/>
                        </a:rPr>
                        <a:t>南</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20</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37845-2019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居</a:t>
                      </a:r>
                      <a:r>
                        <a:rPr dirty="0" sz="1050">
                          <a:latin typeface="宋体"/>
                          <a:cs typeface="宋体"/>
                        </a:rPr>
                        <a:t>家</a:t>
                      </a:r>
                      <a:r>
                        <a:rPr dirty="0" sz="1050" spc="-10">
                          <a:latin typeface="宋体"/>
                          <a:cs typeface="宋体"/>
                        </a:rPr>
                        <a:t>安</a:t>
                      </a:r>
                      <a:r>
                        <a:rPr dirty="0" sz="1050">
                          <a:latin typeface="宋体"/>
                          <a:cs typeface="宋体"/>
                        </a:rPr>
                        <a:t>防</a:t>
                      </a:r>
                      <a:r>
                        <a:rPr dirty="0" sz="1050" spc="-10">
                          <a:latin typeface="宋体"/>
                          <a:cs typeface="宋体"/>
                        </a:rPr>
                        <a:t>智</a:t>
                      </a:r>
                      <a:r>
                        <a:rPr dirty="0" sz="1050">
                          <a:latin typeface="宋体"/>
                          <a:cs typeface="宋体"/>
                        </a:rPr>
                        <a:t>能</a:t>
                      </a:r>
                      <a:r>
                        <a:rPr dirty="0" sz="1050" spc="-10">
                          <a:latin typeface="宋体"/>
                          <a:cs typeface="宋体"/>
                        </a:rPr>
                        <a:t>管</a:t>
                      </a:r>
                      <a:r>
                        <a:rPr dirty="0" sz="1050">
                          <a:latin typeface="宋体"/>
                          <a:cs typeface="宋体"/>
                        </a:rPr>
                        <a:t>理</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21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GB 50016-2014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建</a:t>
                      </a:r>
                      <a:r>
                        <a:rPr dirty="0" sz="1050">
                          <a:latin typeface="宋体"/>
                          <a:cs typeface="宋体"/>
                        </a:rPr>
                        <a:t>筑</a:t>
                      </a:r>
                      <a:r>
                        <a:rPr dirty="0" sz="1050" spc="-10">
                          <a:latin typeface="宋体"/>
                          <a:cs typeface="宋体"/>
                        </a:rPr>
                        <a:t>设</a:t>
                      </a:r>
                      <a:r>
                        <a:rPr dirty="0" sz="1050">
                          <a:latin typeface="宋体"/>
                          <a:cs typeface="宋体"/>
                        </a:rPr>
                        <a:t>计</a:t>
                      </a:r>
                      <a:r>
                        <a:rPr dirty="0" sz="1050" spc="-10">
                          <a:latin typeface="宋体"/>
                          <a:cs typeface="宋体"/>
                        </a:rPr>
                        <a:t>防</a:t>
                      </a:r>
                      <a:r>
                        <a:rPr dirty="0" sz="1050">
                          <a:latin typeface="宋体"/>
                          <a:cs typeface="宋体"/>
                        </a:rPr>
                        <a:t>火</a:t>
                      </a:r>
                      <a:r>
                        <a:rPr dirty="0" sz="1050" spc="-10">
                          <a:latin typeface="宋体"/>
                          <a:cs typeface="宋体"/>
                        </a:rPr>
                        <a:t>规</a:t>
                      </a:r>
                      <a:r>
                        <a:rPr dirty="0" sz="1050">
                          <a:latin typeface="宋体"/>
                          <a:cs typeface="宋体"/>
                        </a:rPr>
                        <a:t>范</a:t>
                      </a:r>
                      <a:r>
                        <a:rPr dirty="0" sz="1050" spc="-5">
                          <a:latin typeface="宋体"/>
                          <a:cs typeface="宋体"/>
                        </a:rPr>
                        <a:t>(2018</a:t>
                      </a:r>
                      <a:r>
                        <a:rPr dirty="0" sz="1050" spc="-270">
                          <a:latin typeface="宋体"/>
                          <a:cs typeface="宋体"/>
                        </a:rPr>
                        <a:t> </a:t>
                      </a:r>
                      <a:r>
                        <a:rPr dirty="0" sz="1050" spc="-10">
                          <a:latin typeface="宋体"/>
                          <a:cs typeface="宋体"/>
                        </a:rPr>
                        <a:t>年</a:t>
                      </a:r>
                      <a:r>
                        <a:rPr dirty="0" sz="1050">
                          <a:latin typeface="宋体"/>
                          <a:cs typeface="宋体"/>
                        </a:rPr>
                        <a:t>版</a:t>
                      </a:r>
                      <a:r>
                        <a:rPr dirty="0" sz="1050" spc="-5">
                          <a:latin typeface="宋体"/>
                          <a:cs typeface="宋体"/>
                        </a:rPr>
                        <a:t>)</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marL="191770">
                        <a:lnSpc>
                          <a:spcPct val="100000"/>
                        </a:lnSpc>
                        <a:spcBef>
                          <a:spcPts val="5"/>
                        </a:spcBef>
                      </a:pPr>
                      <a:r>
                        <a:rPr dirty="0" sz="1050" spc="-5">
                          <a:latin typeface="宋体"/>
                          <a:cs typeface="宋体"/>
                        </a:rPr>
                        <a:t>22</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5">
                          <a:latin typeface="宋体"/>
                          <a:cs typeface="宋体"/>
                        </a:rPr>
                        <a:t>GB 50116-2013</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spcBef>
                          <a:spcPts val="5"/>
                        </a:spcBef>
                      </a:pPr>
                      <a:r>
                        <a:rPr dirty="0" sz="1050" spc="-10">
                          <a:latin typeface="宋体"/>
                          <a:cs typeface="宋体"/>
                        </a:rPr>
                        <a:t>火</a:t>
                      </a:r>
                      <a:r>
                        <a:rPr dirty="0" sz="1050">
                          <a:latin typeface="宋体"/>
                          <a:cs typeface="宋体"/>
                        </a:rPr>
                        <a:t>灾</a:t>
                      </a:r>
                      <a:r>
                        <a:rPr dirty="0" sz="1050" spc="-10">
                          <a:latin typeface="宋体"/>
                          <a:cs typeface="宋体"/>
                        </a:rPr>
                        <a:t>自</a:t>
                      </a:r>
                      <a:r>
                        <a:rPr dirty="0" sz="1050">
                          <a:latin typeface="宋体"/>
                          <a:cs typeface="宋体"/>
                        </a:rPr>
                        <a:t>动</a:t>
                      </a:r>
                      <a:r>
                        <a:rPr dirty="0" sz="1050" spc="-10">
                          <a:latin typeface="宋体"/>
                          <a:cs typeface="宋体"/>
                        </a:rPr>
                        <a:t>报</a:t>
                      </a:r>
                      <a:r>
                        <a:rPr dirty="0" sz="1050">
                          <a:latin typeface="宋体"/>
                          <a:cs typeface="宋体"/>
                        </a:rPr>
                        <a:t>警</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spcBef>
                          <a:spcPts val="5"/>
                        </a:spcBef>
                      </a:pPr>
                      <a:r>
                        <a:rPr dirty="0" sz="1050" spc="-5">
                          <a:latin typeface="宋体"/>
                          <a:cs typeface="宋体"/>
                        </a:rPr>
                        <a:t>23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spcBef>
                          <a:spcPts val="5"/>
                        </a:spcBef>
                      </a:pPr>
                      <a:r>
                        <a:rPr dirty="0" sz="1050" spc="-5">
                          <a:latin typeface="宋体"/>
                          <a:cs typeface="宋体"/>
                        </a:rPr>
                        <a:t>GB 50166-2019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065">
                        <a:lnSpc>
                          <a:spcPct val="100000"/>
                        </a:lnSpc>
                        <a:spcBef>
                          <a:spcPts val="5"/>
                        </a:spcBef>
                      </a:pPr>
                      <a:r>
                        <a:rPr dirty="0" sz="1050" spc="-10">
                          <a:latin typeface="宋体"/>
                          <a:cs typeface="宋体"/>
                        </a:rPr>
                        <a:t>火</a:t>
                      </a:r>
                      <a:r>
                        <a:rPr dirty="0" sz="1050">
                          <a:latin typeface="宋体"/>
                          <a:cs typeface="宋体"/>
                        </a:rPr>
                        <a:t>灾</a:t>
                      </a:r>
                      <a:r>
                        <a:rPr dirty="0" sz="1050" spc="-10">
                          <a:latin typeface="宋体"/>
                          <a:cs typeface="宋体"/>
                        </a:rPr>
                        <a:t>自</a:t>
                      </a:r>
                      <a:r>
                        <a:rPr dirty="0" sz="1050">
                          <a:latin typeface="宋体"/>
                          <a:cs typeface="宋体"/>
                        </a:rPr>
                        <a:t>动</a:t>
                      </a:r>
                      <a:r>
                        <a:rPr dirty="0" sz="1050" spc="-10">
                          <a:latin typeface="宋体"/>
                          <a:cs typeface="宋体"/>
                        </a:rPr>
                        <a:t>报</a:t>
                      </a:r>
                      <a:r>
                        <a:rPr dirty="0" sz="1050">
                          <a:latin typeface="宋体"/>
                          <a:cs typeface="宋体"/>
                        </a:rPr>
                        <a:t>警</a:t>
                      </a:r>
                      <a:r>
                        <a:rPr dirty="0" sz="1050" spc="-10">
                          <a:latin typeface="宋体"/>
                          <a:cs typeface="宋体"/>
                        </a:rPr>
                        <a:t>系</a:t>
                      </a:r>
                      <a:r>
                        <a:rPr dirty="0" sz="1050">
                          <a:latin typeface="宋体"/>
                          <a:cs typeface="宋体"/>
                        </a:rPr>
                        <a:t>统</a:t>
                      </a:r>
                      <a:r>
                        <a:rPr dirty="0" sz="1050" spc="-10">
                          <a:latin typeface="宋体"/>
                          <a:cs typeface="宋体"/>
                        </a:rPr>
                        <a:t>施</a:t>
                      </a:r>
                      <a:r>
                        <a:rPr dirty="0" sz="1050">
                          <a:latin typeface="宋体"/>
                          <a:cs typeface="宋体"/>
                        </a:rPr>
                        <a:t>工</a:t>
                      </a:r>
                      <a:r>
                        <a:rPr dirty="0" sz="1050" spc="-10">
                          <a:latin typeface="宋体"/>
                          <a:cs typeface="宋体"/>
                        </a:rPr>
                        <a:t>及</a:t>
                      </a:r>
                      <a:r>
                        <a:rPr dirty="0" sz="1050">
                          <a:latin typeface="宋体"/>
                          <a:cs typeface="宋体"/>
                        </a:rPr>
                        <a:t>验</a:t>
                      </a:r>
                      <a:r>
                        <a:rPr dirty="0" sz="1050" spc="-10">
                          <a:latin typeface="宋体"/>
                          <a:cs typeface="宋体"/>
                        </a:rPr>
                        <a:t>收</a:t>
                      </a:r>
                      <a:r>
                        <a:rPr dirty="0" sz="1050">
                          <a:latin typeface="宋体"/>
                          <a:cs typeface="宋体"/>
                        </a:rPr>
                        <a:t>标</a:t>
                      </a:r>
                      <a:r>
                        <a:rPr dirty="0" sz="1050" spc="-5">
                          <a:latin typeface="宋体"/>
                          <a:cs typeface="宋体"/>
                        </a:rPr>
                        <a:t>准</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15"/>
                        </a:spcBef>
                      </a:pPr>
                      <a:endParaRPr sz="1200">
                        <a:latin typeface="Times New Roman"/>
                        <a:cs typeface="Times New Roman"/>
                      </a:endParaRPr>
                    </a:p>
                    <a:p>
                      <a:pPr marL="191770">
                        <a:lnSpc>
                          <a:spcPct val="100000"/>
                        </a:lnSpc>
                      </a:pPr>
                      <a:r>
                        <a:rPr dirty="0" sz="1050" spc="-5">
                          <a:latin typeface="宋体"/>
                          <a:cs typeface="宋体"/>
                        </a:rPr>
                        <a:t>24</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0795">
                        <a:lnSpc>
                          <a:spcPct val="100000"/>
                        </a:lnSpc>
                      </a:pPr>
                      <a:r>
                        <a:rPr dirty="0" sz="1050" spc="-5">
                          <a:latin typeface="宋体"/>
                          <a:cs typeface="宋体"/>
                        </a:rPr>
                        <a:t>GB 50198-2011</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5"/>
                        </a:spcBef>
                      </a:pPr>
                      <a:r>
                        <a:rPr dirty="0" sz="1050" spc="-10">
                          <a:latin typeface="宋体"/>
                          <a:cs typeface="宋体"/>
                        </a:rPr>
                        <a:t>民</a:t>
                      </a:r>
                      <a:r>
                        <a:rPr dirty="0" sz="1050">
                          <a:latin typeface="宋体"/>
                          <a:cs typeface="宋体"/>
                        </a:rPr>
                        <a:t>用</a:t>
                      </a:r>
                      <a:r>
                        <a:rPr dirty="0" sz="1050" spc="-10">
                          <a:latin typeface="宋体"/>
                          <a:cs typeface="宋体"/>
                        </a:rPr>
                        <a:t>闭</a:t>
                      </a:r>
                      <a:r>
                        <a:rPr dirty="0" sz="1050">
                          <a:latin typeface="宋体"/>
                          <a:cs typeface="宋体"/>
                        </a:rPr>
                        <a:t>路</a:t>
                      </a:r>
                      <a:r>
                        <a:rPr dirty="0" sz="1050" spc="-10">
                          <a:latin typeface="宋体"/>
                          <a:cs typeface="宋体"/>
                        </a:rPr>
                        <a:t>监</a:t>
                      </a:r>
                      <a:r>
                        <a:rPr dirty="0" sz="1050">
                          <a:latin typeface="宋体"/>
                          <a:cs typeface="宋体"/>
                        </a:rPr>
                        <a:t>视</a:t>
                      </a:r>
                      <a:r>
                        <a:rPr dirty="0" sz="1050" spc="-10">
                          <a:latin typeface="宋体"/>
                          <a:cs typeface="宋体"/>
                        </a:rPr>
                        <a:t>电</a:t>
                      </a:r>
                      <a:r>
                        <a:rPr dirty="0" sz="1050">
                          <a:latin typeface="宋体"/>
                          <a:cs typeface="宋体"/>
                        </a:rPr>
                        <a:t>视</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技</a:t>
                      </a:r>
                      <a:r>
                        <a:rPr dirty="0" sz="1050">
                          <a:latin typeface="宋体"/>
                          <a:cs typeface="宋体"/>
                        </a:rPr>
                        <a:t>术</a:t>
                      </a:r>
                      <a:r>
                        <a:rPr dirty="0" sz="1050" spc="-5">
                          <a:latin typeface="宋体"/>
                          <a:cs typeface="宋体"/>
                        </a:rPr>
                        <a:t>规</a:t>
                      </a:r>
                      <a:endParaRPr sz="1050">
                        <a:latin typeface="宋体"/>
                        <a:cs typeface="宋体"/>
                      </a:endParaRPr>
                    </a:p>
                    <a:p>
                      <a:pPr algn="ctr" marL="10795">
                        <a:lnSpc>
                          <a:spcPct val="100000"/>
                        </a:lnSpc>
                        <a:spcBef>
                          <a:spcPts val="770"/>
                        </a:spcBef>
                      </a:pPr>
                      <a:r>
                        <a:rPr dirty="0" sz="1050">
                          <a:latin typeface="宋体"/>
                          <a:cs typeface="宋体"/>
                        </a:rPr>
                        <a:t>范</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25</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9525">
                        <a:lnSpc>
                          <a:spcPct val="100000"/>
                        </a:lnSpc>
                      </a:pPr>
                      <a:r>
                        <a:rPr dirty="0" sz="1050" spc="-5">
                          <a:latin typeface="宋体"/>
                          <a:cs typeface="宋体"/>
                        </a:rPr>
                        <a:t>GB</a:t>
                      </a:r>
                      <a:r>
                        <a:rPr dirty="0" sz="1050">
                          <a:latin typeface="宋体"/>
                          <a:cs typeface="宋体"/>
                        </a:rPr>
                        <a:t> </a:t>
                      </a:r>
                      <a:r>
                        <a:rPr dirty="0" sz="1050" spc="-10">
                          <a:latin typeface="宋体"/>
                          <a:cs typeface="宋体"/>
                        </a:rPr>
                        <a:t>50348-2018</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890">
                        <a:lnSpc>
                          <a:spcPct val="100000"/>
                        </a:lnSpc>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工</a:t>
                      </a:r>
                      <a:r>
                        <a:rPr dirty="0" sz="1050">
                          <a:latin typeface="宋体"/>
                          <a:cs typeface="宋体"/>
                        </a:rPr>
                        <a:t>程</a:t>
                      </a:r>
                      <a:r>
                        <a:rPr dirty="0" sz="1050" spc="-10">
                          <a:latin typeface="宋体"/>
                          <a:cs typeface="宋体"/>
                        </a:rPr>
                        <a:t>技</a:t>
                      </a:r>
                      <a:r>
                        <a:rPr dirty="0" sz="1050">
                          <a:latin typeface="宋体"/>
                          <a:cs typeface="宋体"/>
                        </a:rPr>
                        <a:t>术</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marL="191770">
                        <a:lnSpc>
                          <a:spcPct val="100000"/>
                        </a:lnSpc>
                        <a:spcBef>
                          <a:spcPts val="5"/>
                        </a:spcBef>
                      </a:pPr>
                      <a:r>
                        <a:rPr dirty="0" sz="1050" spc="-5">
                          <a:latin typeface="宋体"/>
                          <a:cs typeface="宋体"/>
                        </a:rPr>
                        <a:t>26</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5">
                          <a:latin typeface="宋体"/>
                          <a:cs typeface="宋体"/>
                        </a:rPr>
                        <a:t>GB 50394-2007</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10">
                          <a:latin typeface="宋体"/>
                          <a:cs typeface="宋体"/>
                        </a:rPr>
                        <a:t>入</a:t>
                      </a:r>
                      <a:r>
                        <a:rPr dirty="0" sz="1050">
                          <a:latin typeface="宋体"/>
                          <a:cs typeface="宋体"/>
                        </a:rPr>
                        <a:t>侵</a:t>
                      </a:r>
                      <a:r>
                        <a:rPr dirty="0" sz="1050" spc="-10">
                          <a:latin typeface="宋体"/>
                          <a:cs typeface="宋体"/>
                        </a:rPr>
                        <a:t>报</a:t>
                      </a:r>
                      <a:r>
                        <a:rPr dirty="0" sz="1050">
                          <a:latin typeface="宋体"/>
                          <a:cs typeface="宋体"/>
                        </a:rPr>
                        <a:t>警</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spcBef>
                          <a:spcPts val="5"/>
                        </a:spcBef>
                      </a:pPr>
                      <a:r>
                        <a:rPr dirty="0" sz="1050" spc="-5">
                          <a:latin typeface="宋体"/>
                          <a:cs typeface="宋体"/>
                        </a:rPr>
                        <a:t>27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spcBef>
                          <a:spcPts val="5"/>
                        </a:spcBef>
                      </a:pPr>
                      <a:r>
                        <a:rPr dirty="0" sz="1050" spc="-5">
                          <a:latin typeface="宋体"/>
                          <a:cs typeface="宋体"/>
                        </a:rPr>
                        <a:t>GB 50395-2007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spcBef>
                          <a:spcPts val="5"/>
                        </a:spcBef>
                      </a:pPr>
                      <a:r>
                        <a:rPr dirty="0" sz="1050" spc="-10">
                          <a:latin typeface="宋体"/>
                          <a:cs typeface="宋体"/>
                        </a:rPr>
                        <a:t>视</a:t>
                      </a:r>
                      <a:r>
                        <a:rPr dirty="0" sz="1050">
                          <a:latin typeface="宋体"/>
                          <a:cs typeface="宋体"/>
                        </a:rPr>
                        <a:t>频</a:t>
                      </a:r>
                      <a:r>
                        <a:rPr dirty="0" sz="1050" spc="-10">
                          <a:latin typeface="宋体"/>
                          <a:cs typeface="宋体"/>
                        </a:rPr>
                        <a:t>安</a:t>
                      </a:r>
                      <a:r>
                        <a:rPr dirty="0" sz="1050">
                          <a:latin typeface="宋体"/>
                          <a:cs typeface="宋体"/>
                        </a:rPr>
                        <a:t>防</a:t>
                      </a:r>
                      <a:r>
                        <a:rPr dirty="0" sz="1050" spc="-10">
                          <a:latin typeface="宋体"/>
                          <a:cs typeface="宋体"/>
                        </a:rPr>
                        <a:t>监</a:t>
                      </a:r>
                      <a:r>
                        <a:rPr dirty="0" sz="1050">
                          <a:latin typeface="宋体"/>
                          <a:cs typeface="宋体"/>
                        </a:rPr>
                        <a:t>控</a:t>
                      </a:r>
                      <a:r>
                        <a:rPr dirty="0" sz="1050" spc="-10">
                          <a:latin typeface="宋体"/>
                          <a:cs typeface="宋体"/>
                        </a:rPr>
                        <a:t>系</a:t>
                      </a:r>
                      <a:r>
                        <a:rPr dirty="0" sz="1050">
                          <a:latin typeface="宋体"/>
                          <a:cs typeface="宋体"/>
                        </a:rPr>
                        <a:t>统</a:t>
                      </a:r>
                      <a:r>
                        <a:rPr dirty="0" sz="1050" spc="-10">
                          <a:latin typeface="宋体"/>
                          <a:cs typeface="宋体"/>
                        </a:rPr>
                        <a:t>工</a:t>
                      </a:r>
                      <a:r>
                        <a:rPr dirty="0" sz="1050">
                          <a:latin typeface="宋体"/>
                          <a:cs typeface="宋体"/>
                        </a:rPr>
                        <a:t>程</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spcBef>
                          <a:spcPts val="5"/>
                        </a:spcBef>
                      </a:pPr>
                      <a:r>
                        <a:rPr dirty="0" sz="1050" spc="-5">
                          <a:latin typeface="宋体"/>
                          <a:cs typeface="宋体"/>
                        </a:rPr>
                        <a:t>28</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spcBef>
                          <a:spcPts val="5"/>
                        </a:spcBef>
                      </a:pPr>
                      <a:r>
                        <a:rPr dirty="0" sz="1050" spc="-5">
                          <a:latin typeface="宋体"/>
                          <a:cs typeface="宋体"/>
                        </a:rPr>
                        <a:t>GB 50396-2007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spcBef>
                          <a:spcPts val="5"/>
                        </a:spcBef>
                      </a:pPr>
                      <a:r>
                        <a:rPr dirty="0" sz="1050" spc="-10">
                          <a:latin typeface="宋体"/>
                          <a:cs typeface="宋体"/>
                        </a:rPr>
                        <a:t>出</a:t>
                      </a:r>
                      <a:r>
                        <a:rPr dirty="0" sz="1050">
                          <a:latin typeface="宋体"/>
                          <a:cs typeface="宋体"/>
                        </a:rPr>
                        <a:t>入</a:t>
                      </a:r>
                      <a:r>
                        <a:rPr dirty="0" sz="1050" spc="-10">
                          <a:latin typeface="宋体"/>
                          <a:cs typeface="宋体"/>
                        </a:rPr>
                        <a:t>口</a:t>
                      </a:r>
                      <a:r>
                        <a:rPr dirty="0" sz="1050">
                          <a:latin typeface="宋体"/>
                          <a:cs typeface="宋体"/>
                        </a:rPr>
                        <a:t>控</a:t>
                      </a:r>
                      <a:r>
                        <a:rPr dirty="0" sz="1050" spc="-10">
                          <a:latin typeface="宋体"/>
                          <a:cs typeface="宋体"/>
                        </a:rPr>
                        <a:t>制</a:t>
                      </a:r>
                      <a:r>
                        <a:rPr dirty="0" sz="1050">
                          <a:latin typeface="宋体"/>
                          <a:cs typeface="宋体"/>
                        </a:rPr>
                        <a:t>系</a:t>
                      </a:r>
                      <a:r>
                        <a:rPr dirty="0" sz="1050" spc="-10">
                          <a:latin typeface="宋体"/>
                          <a:cs typeface="宋体"/>
                        </a:rPr>
                        <a:t>统</a:t>
                      </a:r>
                      <a:r>
                        <a:rPr dirty="0" sz="1050">
                          <a:latin typeface="宋体"/>
                          <a:cs typeface="宋体"/>
                        </a:rPr>
                        <a:t>工</a:t>
                      </a:r>
                      <a:r>
                        <a:rPr dirty="0" sz="1050" spc="-10">
                          <a:latin typeface="宋体"/>
                          <a:cs typeface="宋体"/>
                        </a:rPr>
                        <a:t>程</a:t>
                      </a:r>
                      <a:r>
                        <a:rPr dirty="0" sz="1050">
                          <a:latin typeface="宋体"/>
                          <a:cs typeface="宋体"/>
                        </a:rPr>
                        <a:t>设</a:t>
                      </a:r>
                      <a:r>
                        <a:rPr dirty="0" sz="1050" spc="-10">
                          <a:latin typeface="宋体"/>
                          <a:cs typeface="宋体"/>
                        </a:rPr>
                        <a:t>计</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29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GB 50440-2007</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城</a:t>
                      </a:r>
                      <a:r>
                        <a:rPr dirty="0" sz="1050">
                          <a:latin typeface="宋体"/>
                          <a:cs typeface="宋体"/>
                        </a:rPr>
                        <a:t>市</a:t>
                      </a:r>
                      <a:r>
                        <a:rPr dirty="0" sz="1050" spc="-10">
                          <a:latin typeface="宋体"/>
                          <a:cs typeface="宋体"/>
                        </a:rPr>
                        <a:t>消</a:t>
                      </a:r>
                      <a:r>
                        <a:rPr dirty="0" sz="1050">
                          <a:latin typeface="宋体"/>
                          <a:cs typeface="宋体"/>
                        </a:rPr>
                        <a:t>防</a:t>
                      </a:r>
                      <a:r>
                        <a:rPr dirty="0" sz="1050" spc="-10">
                          <a:latin typeface="宋体"/>
                          <a:cs typeface="宋体"/>
                        </a:rPr>
                        <a:t>远</a:t>
                      </a:r>
                      <a:r>
                        <a:rPr dirty="0" sz="1050">
                          <a:latin typeface="宋体"/>
                          <a:cs typeface="宋体"/>
                        </a:rPr>
                        <a:t>程</a:t>
                      </a:r>
                      <a:r>
                        <a:rPr dirty="0" sz="1050" spc="-10">
                          <a:latin typeface="宋体"/>
                          <a:cs typeface="宋体"/>
                        </a:rPr>
                        <a:t>监</a:t>
                      </a:r>
                      <a:r>
                        <a:rPr dirty="0" sz="1050">
                          <a:latin typeface="宋体"/>
                          <a:cs typeface="宋体"/>
                        </a:rPr>
                        <a:t>控</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30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CJ/T</a:t>
                      </a:r>
                      <a:r>
                        <a:rPr dirty="0" sz="1050" spc="-10">
                          <a:latin typeface="宋体"/>
                          <a:cs typeface="宋体"/>
                        </a:rPr>
                        <a:t> </a:t>
                      </a:r>
                      <a:r>
                        <a:rPr dirty="0" sz="1050" spc="-5">
                          <a:latin typeface="宋体"/>
                          <a:cs typeface="宋体"/>
                        </a:rPr>
                        <a:t>429-2013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汽</a:t>
                      </a:r>
                      <a:r>
                        <a:rPr dirty="0" sz="1050">
                          <a:latin typeface="宋体"/>
                          <a:cs typeface="宋体"/>
                        </a:rPr>
                        <a:t>车</a:t>
                      </a:r>
                      <a:r>
                        <a:rPr dirty="0" sz="1050" spc="-10">
                          <a:latin typeface="宋体"/>
                          <a:cs typeface="宋体"/>
                        </a:rPr>
                        <a:t>库</a:t>
                      </a:r>
                      <a:r>
                        <a:rPr dirty="0" sz="1050">
                          <a:latin typeface="宋体"/>
                          <a:cs typeface="宋体"/>
                        </a:rPr>
                        <a:t>和</a:t>
                      </a:r>
                      <a:r>
                        <a:rPr dirty="0" sz="1050" spc="-10">
                          <a:latin typeface="宋体"/>
                          <a:cs typeface="宋体"/>
                        </a:rPr>
                        <a:t>停</a:t>
                      </a:r>
                      <a:r>
                        <a:rPr dirty="0" sz="1050">
                          <a:latin typeface="宋体"/>
                          <a:cs typeface="宋体"/>
                        </a:rPr>
                        <a:t>车</a:t>
                      </a:r>
                      <a:r>
                        <a:rPr dirty="0" sz="1050" spc="-10">
                          <a:latin typeface="宋体"/>
                          <a:cs typeface="宋体"/>
                        </a:rPr>
                        <a:t>场</a:t>
                      </a:r>
                      <a:r>
                        <a:rPr dirty="0" sz="1050">
                          <a:latin typeface="宋体"/>
                          <a:cs typeface="宋体"/>
                        </a:rPr>
                        <a:t>车</a:t>
                      </a:r>
                      <a:r>
                        <a:rPr dirty="0" sz="1050" spc="-10">
                          <a:latin typeface="宋体"/>
                          <a:cs typeface="宋体"/>
                        </a:rPr>
                        <a:t>位</a:t>
                      </a:r>
                      <a:r>
                        <a:rPr dirty="0" sz="1050">
                          <a:latin typeface="宋体"/>
                          <a:cs typeface="宋体"/>
                        </a:rPr>
                        <a:t>引</a:t>
                      </a:r>
                      <a:r>
                        <a:rPr dirty="0" sz="1050" spc="-10">
                          <a:latin typeface="宋体"/>
                          <a:cs typeface="宋体"/>
                        </a:rPr>
                        <a:t>导</a:t>
                      </a:r>
                      <a:r>
                        <a:rPr dirty="0" sz="1050">
                          <a:latin typeface="宋体"/>
                          <a:cs typeface="宋体"/>
                        </a:rPr>
                        <a:t>装</a:t>
                      </a:r>
                      <a:r>
                        <a:rPr dirty="0" sz="1050" spc="-5">
                          <a:latin typeface="宋体"/>
                          <a:cs typeface="宋体"/>
                        </a:rPr>
                        <a:t>置</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31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700">
                        <a:lnSpc>
                          <a:spcPct val="100000"/>
                        </a:lnSpc>
                      </a:pPr>
                      <a:r>
                        <a:rPr dirty="0" sz="1050" spc="-5">
                          <a:latin typeface="宋体"/>
                          <a:cs typeface="宋体"/>
                        </a:rPr>
                        <a:t>GA/T</a:t>
                      </a:r>
                      <a:r>
                        <a:rPr dirty="0" sz="1050" spc="-15">
                          <a:latin typeface="宋体"/>
                          <a:cs typeface="宋体"/>
                        </a:rPr>
                        <a:t> </a:t>
                      </a:r>
                      <a:r>
                        <a:rPr dirty="0" sz="1050" spc="-5">
                          <a:latin typeface="宋体"/>
                          <a:cs typeface="宋体"/>
                        </a:rPr>
                        <a:t>72-2013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2065">
                        <a:lnSpc>
                          <a:spcPct val="100000"/>
                        </a:lnSpc>
                      </a:pPr>
                      <a:r>
                        <a:rPr dirty="0" sz="1050" spc="-10">
                          <a:latin typeface="宋体"/>
                          <a:cs typeface="宋体"/>
                        </a:rPr>
                        <a:t>楼</a:t>
                      </a:r>
                      <a:r>
                        <a:rPr dirty="0" sz="1050">
                          <a:latin typeface="宋体"/>
                          <a:cs typeface="宋体"/>
                        </a:rPr>
                        <a:t>寓</a:t>
                      </a:r>
                      <a:r>
                        <a:rPr dirty="0" sz="1050" spc="-10">
                          <a:latin typeface="宋体"/>
                          <a:cs typeface="宋体"/>
                        </a:rPr>
                        <a:t>对</a:t>
                      </a:r>
                      <a:r>
                        <a:rPr dirty="0" sz="1050">
                          <a:latin typeface="宋体"/>
                          <a:cs typeface="宋体"/>
                        </a:rPr>
                        <a:t>讲</a:t>
                      </a:r>
                      <a:r>
                        <a:rPr dirty="0" sz="1050" spc="-10">
                          <a:latin typeface="宋体"/>
                          <a:cs typeface="宋体"/>
                        </a:rPr>
                        <a:t>电</a:t>
                      </a:r>
                      <a:r>
                        <a:rPr dirty="0" sz="1050">
                          <a:latin typeface="宋体"/>
                          <a:cs typeface="宋体"/>
                        </a:rPr>
                        <a:t>控</a:t>
                      </a:r>
                      <a:r>
                        <a:rPr dirty="0" sz="1050" spc="-10">
                          <a:latin typeface="宋体"/>
                          <a:cs typeface="宋体"/>
                        </a:rPr>
                        <a:t>安</a:t>
                      </a:r>
                      <a:r>
                        <a:rPr dirty="0" sz="1050">
                          <a:latin typeface="宋体"/>
                          <a:cs typeface="宋体"/>
                        </a:rPr>
                        <a:t>全</a:t>
                      </a:r>
                      <a:r>
                        <a:rPr dirty="0" sz="1050" spc="-10">
                          <a:latin typeface="宋体"/>
                          <a:cs typeface="宋体"/>
                        </a:rPr>
                        <a:t>门</a:t>
                      </a:r>
                      <a:r>
                        <a:rPr dirty="0" sz="1050">
                          <a:latin typeface="宋体"/>
                          <a:cs typeface="宋体"/>
                        </a:rPr>
                        <a:t>通</a:t>
                      </a:r>
                      <a:r>
                        <a:rPr dirty="0" sz="1050" spc="-10">
                          <a:latin typeface="宋体"/>
                          <a:cs typeface="宋体"/>
                        </a:rPr>
                        <a:t>用</a:t>
                      </a:r>
                      <a:r>
                        <a:rPr dirty="0" sz="1050">
                          <a:latin typeface="宋体"/>
                          <a:cs typeface="宋体"/>
                        </a:rPr>
                        <a:t>技</a:t>
                      </a:r>
                      <a:r>
                        <a:rPr dirty="0" sz="1050" spc="-10">
                          <a:latin typeface="宋体"/>
                          <a:cs typeface="宋体"/>
                        </a:rPr>
                        <a:t>术</a:t>
                      </a:r>
                      <a:r>
                        <a:rPr dirty="0" sz="1050">
                          <a:latin typeface="宋体"/>
                          <a:cs typeface="宋体"/>
                        </a:rPr>
                        <a:t>条</a:t>
                      </a:r>
                      <a:r>
                        <a:rPr dirty="0" sz="1050" spc="-5">
                          <a:latin typeface="宋体"/>
                          <a:cs typeface="宋体"/>
                        </a:rPr>
                        <a:t>件</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32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700">
                        <a:lnSpc>
                          <a:spcPct val="100000"/>
                        </a:lnSpc>
                      </a:pPr>
                      <a:r>
                        <a:rPr dirty="0" sz="1050" spc="-5">
                          <a:latin typeface="宋体"/>
                          <a:cs typeface="宋体"/>
                        </a:rPr>
                        <a:t>GA/T</a:t>
                      </a:r>
                      <a:r>
                        <a:rPr dirty="0" sz="1050" spc="-15">
                          <a:latin typeface="宋体"/>
                          <a:cs typeface="宋体"/>
                        </a:rPr>
                        <a:t> </a:t>
                      </a:r>
                      <a:r>
                        <a:rPr dirty="0" sz="1050" spc="-5">
                          <a:latin typeface="宋体"/>
                          <a:cs typeface="宋体"/>
                        </a:rPr>
                        <a:t>75-1994</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工</a:t>
                      </a:r>
                      <a:r>
                        <a:rPr dirty="0" sz="1050">
                          <a:latin typeface="宋体"/>
                          <a:cs typeface="宋体"/>
                        </a:rPr>
                        <a:t>程</a:t>
                      </a:r>
                      <a:r>
                        <a:rPr dirty="0" sz="1050" spc="-10">
                          <a:latin typeface="宋体"/>
                          <a:cs typeface="宋体"/>
                        </a:rPr>
                        <a:t>程</a:t>
                      </a:r>
                      <a:r>
                        <a:rPr dirty="0" sz="1050">
                          <a:latin typeface="宋体"/>
                          <a:cs typeface="宋体"/>
                        </a:rPr>
                        <a:t>序</a:t>
                      </a:r>
                      <a:r>
                        <a:rPr dirty="0" sz="1050" spc="-10">
                          <a:latin typeface="宋体"/>
                          <a:cs typeface="宋体"/>
                        </a:rPr>
                        <a:t>与</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marL="191770">
                        <a:lnSpc>
                          <a:spcPct val="100000"/>
                        </a:lnSpc>
                      </a:pPr>
                      <a:r>
                        <a:rPr dirty="0" sz="1050" spc="-5">
                          <a:latin typeface="宋体"/>
                          <a:cs typeface="宋体"/>
                        </a:rPr>
                        <a:t>33</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pPr>
                      <a:r>
                        <a:rPr dirty="0" sz="1050" spc="-5">
                          <a:latin typeface="宋体"/>
                          <a:cs typeface="宋体"/>
                        </a:rPr>
                        <a:t>GA</a:t>
                      </a:r>
                      <a:r>
                        <a:rPr dirty="0" sz="1050" spc="-15">
                          <a:latin typeface="宋体"/>
                          <a:cs typeface="宋体"/>
                        </a:rPr>
                        <a:t> </a:t>
                      </a:r>
                      <a:r>
                        <a:rPr dirty="0" sz="1050" spc="-5">
                          <a:latin typeface="宋体"/>
                          <a:cs typeface="宋体"/>
                        </a:rPr>
                        <a:t>308-2001</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890">
                        <a:lnSpc>
                          <a:spcPct val="100000"/>
                        </a:lnSpc>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系</a:t>
                      </a:r>
                      <a:r>
                        <a:rPr dirty="0" sz="1050">
                          <a:latin typeface="宋体"/>
                          <a:cs typeface="宋体"/>
                        </a:rPr>
                        <a:t>统</a:t>
                      </a:r>
                      <a:r>
                        <a:rPr dirty="0" sz="1050" spc="-10">
                          <a:latin typeface="宋体"/>
                          <a:cs typeface="宋体"/>
                        </a:rPr>
                        <a:t>验</a:t>
                      </a:r>
                      <a:r>
                        <a:rPr dirty="0" sz="1050">
                          <a:latin typeface="宋体"/>
                          <a:cs typeface="宋体"/>
                        </a:rPr>
                        <a:t>收</a:t>
                      </a:r>
                      <a:r>
                        <a:rPr dirty="0" sz="1050" spc="-10">
                          <a:latin typeface="宋体"/>
                          <a:cs typeface="宋体"/>
                        </a:rPr>
                        <a:t>规</a:t>
                      </a:r>
                      <a:r>
                        <a:rPr dirty="0" sz="1050" spc="-5">
                          <a:latin typeface="宋体"/>
                          <a:cs typeface="宋体"/>
                        </a:rPr>
                        <a:t>则</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34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367-2001</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视</a:t>
                      </a:r>
                      <a:r>
                        <a:rPr dirty="0" sz="1050">
                          <a:latin typeface="宋体"/>
                          <a:cs typeface="宋体"/>
                        </a:rPr>
                        <a:t>频</a:t>
                      </a:r>
                      <a:r>
                        <a:rPr dirty="0" sz="1050" spc="-10">
                          <a:latin typeface="宋体"/>
                          <a:cs typeface="宋体"/>
                        </a:rPr>
                        <a:t>安</a:t>
                      </a:r>
                      <a:r>
                        <a:rPr dirty="0" sz="1050">
                          <a:latin typeface="宋体"/>
                          <a:cs typeface="宋体"/>
                        </a:rPr>
                        <a:t>防</a:t>
                      </a:r>
                      <a:r>
                        <a:rPr dirty="0" sz="1050" spc="-10">
                          <a:latin typeface="宋体"/>
                          <a:cs typeface="宋体"/>
                        </a:rPr>
                        <a:t>监</a:t>
                      </a:r>
                      <a:r>
                        <a:rPr dirty="0" sz="1050">
                          <a:latin typeface="宋体"/>
                          <a:cs typeface="宋体"/>
                        </a:rPr>
                        <a:t>控</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35</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394-2002</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spc="-10">
                          <a:latin typeface="宋体"/>
                          <a:cs typeface="宋体"/>
                        </a:rPr>
                        <a:t>出</a:t>
                      </a:r>
                      <a:r>
                        <a:rPr dirty="0" sz="1050">
                          <a:latin typeface="宋体"/>
                          <a:cs typeface="宋体"/>
                        </a:rPr>
                        <a:t>入</a:t>
                      </a:r>
                      <a:r>
                        <a:rPr dirty="0" sz="1050" spc="-10">
                          <a:latin typeface="宋体"/>
                          <a:cs typeface="宋体"/>
                        </a:rPr>
                        <a:t>口</a:t>
                      </a:r>
                      <a:r>
                        <a:rPr dirty="0" sz="1050">
                          <a:latin typeface="宋体"/>
                          <a:cs typeface="宋体"/>
                        </a:rPr>
                        <a:t>控</a:t>
                      </a:r>
                      <a:r>
                        <a:rPr dirty="0" sz="1050" spc="-10">
                          <a:latin typeface="宋体"/>
                          <a:cs typeface="宋体"/>
                        </a:rPr>
                        <a:t>制</a:t>
                      </a:r>
                      <a:r>
                        <a:rPr dirty="0" sz="1050">
                          <a:latin typeface="宋体"/>
                          <a:cs typeface="宋体"/>
                        </a:rPr>
                        <a:t>系</a:t>
                      </a:r>
                      <a:r>
                        <a:rPr dirty="0" sz="1050" spc="-10">
                          <a:latin typeface="宋体"/>
                          <a:cs typeface="宋体"/>
                        </a:rPr>
                        <a:t>统</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36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644-2006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电</a:t>
                      </a:r>
                      <a:r>
                        <a:rPr dirty="0" sz="1050">
                          <a:latin typeface="宋体"/>
                          <a:cs typeface="宋体"/>
                        </a:rPr>
                        <a:t>子</a:t>
                      </a:r>
                      <a:r>
                        <a:rPr dirty="0" sz="1050" spc="-10">
                          <a:latin typeface="宋体"/>
                          <a:cs typeface="宋体"/>
                        </a:rPr>
                        <a:t>巡</a:t>
                      </a:r>
                      <a:r>
                        <a:rPr dirty="0" sz="1050">
                          <a:latin typeface="宋体"/>
                          <a:cs typeface="宋体"/>
                        </a:rPr>
                        <a:t>查</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37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678-2007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0795">
                        <a:lnSpc>
                          <a:spcPct val="100000"/>
                        </a:lnSpc>
                      </a:pPr>
                      <a:r>
                        <a:rPr dirty="0" sz="1050" spc="-10">
                          <a:latin typeface="宋体"/>
                          <a:cs typeface="宋体"/>
                        </a:rPr>
                        <a:t>联</a:t>
                      </a:r>
                      <a:r>
                        <a:rPr dirty="0" sz="1050">
                          <a:latin typeface="宋体"/>
                          <a:cs typeface="宋体"/>
                        </a:rPr>
                        <a:t>网</a:t>
                      </a:r>
                      <a:r>
                        <a:rPr dirty="0" sz="1050" spc="-10">
                          <a:latin typeface="宋体"/>
                          <a:cs typeface="宋体"/>
                        </a:rPr>
                        <a:t>型</a:t>
                      </a:r>
                      <a:r>
                        <a:rPr dirty="0" sz="1050">
                          <a:latin typeface="宋体"/>
                          <a:cs typeface="宋体"/>
                        </a:rPr>
                        <a:t>可</a:t>
                      </a:r>
                      <a:r>
                        <a:rPr dirty="0" sz="1050" spc="-10">
                          <a:latin typeface="宋体"/>
                          <a:cs typeface="宋体"/>
                        </a:rPr>
                        <a:t>视</a:t>
                      </a:r>
                      <a:r>
                        <a:rPr dirty="0" sz="1050">
                          <a:latin typeface="宋体"/>
                          <a:cs typeface="宋体"/>
                        </a:rPr>
                        <a:t>对</a:t>
                      </a:r>
                      <a:r>
                        <a:rPr dirty="0" sz="1050" spc="-10">
                          <a:latin typeface="宋体"/>
                          <a:cs typeface="宋体"/>
                        </a:rPr>
                        <a:t>讲</a:t>
                      </a:r>
                      <a:r>
                        <a:rPr dirty="0" sz="1050">
                          <a:latin typeface="宋体"/>
                          <a:cs typeface="宋体"/>
                        </a:rPr>
                        <a:t>系</a:t>
                      </a:r>
                      <a:r>
                        <a:rPr dirty="0" sz="1050" spc="-10">
                          <a:latin typeface="宋体"/>
                          <a:cs typeface="宋体"/>
                        </a:rPr>
                        <a:t>统</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1320">
                <a:tc>
                  <a:txBody>
                    <a:bodyPr/>
                    <a:lstStyle/>
                    <a:p>
                      <a:pPr>
                        <a:lnSpc>
                          <a:spcPct val="100000"/>
                        </a:lnSpc>
                        <a:spcBef>
                          <a:spcPts val="40"/>
                        </a:spcBef>
                      </a:pPr>
                      <a:endParaRPr sz="750">
                        <a:latin typeface="Times New Roman"/>
                        <a:cs typeface="Times New Roman"/>
                      </a:endParaRPr>
                    </a:p>
                    <a:p>
                      <a:pPr marL="191770">
                        <a:lnSpc>
                          <a:spcPct val="100000"/>
                        </a:lnSpc>
                        <a:spcBef>
                          <a:spcPts val="5"/>
                        </a:spcBef>
                      </a:pPr>
                      <a:r>
                        <a:rPr dirty="0" sz="1050" spc="-5">
                          <a:latin typeface="宋体"/>
                          <a:cs typeface="宋体"/>
                        </a:rPr>
                        <a:t>38</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0795">
                        <a:lnSpc>
                          <a:spcPct val="100000"/>
                        </a:lnSpc>
                        <a:spcBef>
                          <a:spcPts val="5"/>
                        </a:spcBef>
                      </a:pPr>
                      <a:r>
                        <a:rPr dirty="0" sz="1050" spc="-5">
                          <a:latin typeface="宋体"/>
                          <a:cs typeface="宋体"/>
                        </a:rPr>
                        <a:t>GA</a:t>
                      </a:r>
                      <a:r>
                        <a:rPr dirty="0" sz="1050" spc="-15">
                          <a:latin typeface="宋体"/>
                          <a:cs typeface="宋体"/>
                        </a:rPr>
                        <a:t> </a:t>
                      </a:r>
                      <a:r>
                        <a:rPr dirty="0" sz="1050" spc="-5">
                          <a:latin typeface="宋体"/>
                          <a:cs typeface="宋体"/>
                        </a:rPr>
                        <a:t>701-2007</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2065">
                        <a:lnSpc>
                          <a:spcPct val="100000"/>
                        </a:lnSpc>
                        <a:spcBef>
                          <a:spcPts val="5"/>
                        </a:spcBef>
                      </a:pPr>
                      <a:r>
                        <a:rPr dirty="0" sz="1050" spc="-10">
                          <a:latin typeface="宋体"/>
                          <a:cs typeface="宋体"/>
                        </a:rPr>
                        <a:t>指</a:t>
                      </a:r>
                      <a:r>
                        <a:rPr dirty="0" sz="1050">
                          <a:latin typeface="宋体"/>
                          <a:cs typeface="宋体"/>
                        </a:rPr>
                        <a:t>纹</a:t>
                      </a:r>
                      <a:r>
                        <a:rPr dirty="0" sz="1050" spc="-10">
                          <a:latin typeface="宋体"/>
                          <a:cs typeface="宋体"/>
                        </a:rPr>
                        <a:t>防</a:t>
                      </a:r>
                      <a:r>
                        <a:rPr dirty="0" sz="1050">
                          <a:latin typeface="宋体"/>
                          <a:cs typeface="宋体"/>
                        </a:rPr>
                        <a:t>盗</a:t>
                      </a:r>
                      <a:r>
                        <a:rPr dirty="0" sz="1050" spc="-10">
                          <a:latin typeface="宋体"/>
                          <a:cs typeface="宋体"/>
                        </a:rPr>
                        <a:t>锁</a:t>
                      </a:r>
                      <a:r>
                        <a:rPr dirty="0" sz="1050">
                          <a:latin typeface="宋体"/>
                          <a:cs typeface="宋体"/>
                        </a:rPr>
                        <a:t>通</a:t>
                      </a:r>
                      <a:r>
                        <a:rPr dirty="0" sz="1050" spc="-10">
                          <a:latin typeface="宋体"/>
                          <a:cs typeface="宋体"/>
                        </a:rPr>
                        <a:t>用</a:t>
                      </a:r>
                      <a:r>
                        <a:rPr dirty="0" sz="1050">
                          <a:latin typeface="宋体"/>
                          <a:cs typeface="宋体"/>
                        </a:rPr>
                        <a:t>技</a:t>
                      </a:r>
                      <a:r>
                        <a:rPr dirty="0" sz="1050" spc="-10">
                          <a:latin typeface="宋体"/>
                          <a:cs typeface="宋体"/>
                        </a:rPr>
                        <a:t>术</a:t>
                      </a:r>
                      <a:r>
                        <a:rPr dirty="0" sz="1050">
                          <a:latin typeface="宋体"/>
                          <a:cs typeface="宋体"/>
                        </a:rPr>
                        <a:t>条</a:t>
                      </a:r>
                      <a:r>
                        <a:rPr dirty="0" sz="1050" spc="-5">
                          <a:latin typeface="宋体"/>
                          <a:cs typeface="宋体"/>
                        </a:rPr>
                        <a:t>件</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8255">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graphicFrame>
        <p:nvGraphicFramePr>
          <p:cNvPr id="3" name="object 3"/>
          <p:cNvGraphicFramePr>
            <a:graphicFrameLocks noGrp="1"/>
          </p:cNvGraphicFramePr>
          <p:nvPr/>
        </p:nvGraphicFramePr>
        <p:xfrm>
          <a:off x="1152144" y="914400"/>
          <a:ext cx="5346065" cy="5723255"/>
        </p:xfrm>
        <a:graphic>
          <a:graphicData uri="http://schemas.openxmlformats.org/drawingml/2006/table">
            <a:tbl>
              <a:tblPr firstRow="1" bandRow="1">
                <a:tableStyleId>{2D5ABB26-0587-4C30-8999-92F81FD0307C}</a:tableStyleId>
              </a:tblPr>
              <a:tblGrid>
                <a:gridCol w="506095"/>
                <a:gridCol w="1737360"/>
                <a:gridCol w="2227580"/>
                <a:gridCol w="424814"/>
                <a:gridCol w="431800"/>
              </a:tblGrid>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39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44005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761-2008</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停</a:t>
                      </a:r>
                      <a:r>
                        <a:rPr dirty="0" sz="1050">
                          <a:latin typeface="宋体"/>
                          <a:cs typeface="宋体"/>
                        </a:rPr>
                        <a:t>车</a:t>
                      </a:r>
                      <a:r>
                        <a:rPr dirty="0" sz="1050" spc="-10">
                          <a:latin typeface="宋体"/>
                          <a:cs typeface="宋体"/>
                        </a:rPr>
                        <a:t>库</a:t>
                      </a:r>
                      <a:r>
                        <a:rPr dirty="0" sz="1050" spc="-5">
                          <a:latin typeface="宋体"/>
                          <a:cs typeface="宋体"/>
                        </a:rPr>
                        <a:t>(</a:t>
                      </a:r>
                      <a:r>
                        <a:rPr dirty="0" sz="1050" spc="-10">
                          <a:latin typeface="宋体"/>
                          <a:cs typeface="宋体"/>
                        </a:rPr>
                        <a:t>场</a:t>
                      </a:r>
                      <a:r>
                        <a:rPr dirty="0" sz="1050" spc="-5">
                          <a:latin typeface="宋体"/>
                          <a:cs typeface="宋体"/>
                        </a:rPr>
                        <a:t>)</a:t>
                      </a:r>
                      <a:r>
                        <a:rPr dirty="0" sz="1050" spc="-10">
                          <a:latin typeface="宋体"/>
                          <a:cs typeface="宋体"/>
                        </a:rPr>
                        <a:t>安</a:t>
                      </a:r>
                      <a:r>
                        <a:rPr dirty="0" sz="1050">
                          <a:latin typeface="宋体"/>
                          <a:cs typeface="宋体"/>
                        </a:rPr>
                        <a:t>全</a:t>
                      </a:r>
                      <a:r>
                        <a:rPr dirty="0" sz="1050" spc="-10">
                          <a:latin typeface="宋体"/>
                          <a:cs typeface="宋体"/>
                        </a:rPr>
                        <a:t>管</a:t>
                      </a:r>
                      <a:r>
                        <a:rPr dirty="0" sz="1050">
                          <a:latin typeface="宋体"/>
                          <a:cs typeface="宋体"/>
                        </a:rPr>
                        <a:t>理</a:t>
                      </a:r>
                      <a:r>
                        <a:rPr dirty="0" sz="1050" spc="-10">
                          <a:latin typeface="宋体"/>
                          <a:cs typeface="宋体"/>
                        </a:rPr>
                        <a:t>系</a:t>
                      </a:r>
                      <a:r>
                        <a:rPr dirty="0" sz="1050">
                          <a:latin typeface="宋体"/>
                          <a:cs typeface="宋体"/>
                        </a:rPr>
                        <a:t>统</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15"/>
                        </a:spcBef>
                      </a:pPr>
                      <a:endParaRPr sz="1200">
                        <a:latin typeface="Times New Roman"/>
                        <a:cs typeface="Times New Roman"/>
                      </a:endParaRPr>
                    </a:p>
                    <a:p>
                      <a:pPr marL="191770">
                        <a:lnSpc>
                          <a:spcPct val="100000"/>
                        </a:lnSpc>
                      </a:pPr>
                      <a:r>
                        <a:rPr dirty="0" sz="1050" spc="-5">
                          <a:latin typeface="宋体"/>
                          <a:cs typeface="宋体"/>
                        </a:rPr>
                        <a:t>40</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marL="44005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938-2012</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5"/>
                        </a:spcBef>
                      </a:pPr>
                      <a:r>
                        <a:rPr dirty="0" sz="1050" spc="-10">
                          <a:latin typeface="宋体"/>
                          <a:cs typeface="宋体"/>
                        </a:rPr>
                        <a:t>安</a:t>
                      </a:r>
                      <a:r>
                        <a:rPr dirty="0" sz="1050">
                          <a:latin typeface="宋体"/>
                          <a:cs typeface="宋体"/>
                        </a:rPr>
                        <a:t>防</a:t>
                      </a:r>
                      <a:r>
                        <a:rPr dirty="0" sz="1050" spc="-10">
                          <a:latin typeface="宋体"/>
                          <a:cs typeface="宋体"/>
                        </a:rPr>
                        <a:t>指</a:t>
                      </a:r>
                      <a:r>
                        <a:rPr dirty="0" sz="1050">
                          <a:latin typeface="宋体"/>
                          <a:cs typeface="宋体"/>
                        </a:rPr>
                        <a:t>静</a:t>
                      </a:r>
                      <a:r>
                        <a:rPr dirty="0" sz="1050" spc="-10">
                          <a:latin typeface="宋体"/>
                          <a:cs typeface="宋体"/>
                        </a:rPr>
                        <a:t>脉</a:t>
                      </a:r>
                      <a:r>
                        <a:rPr dirty="0" sz="1050">
                          <a:latin typeface="宋体"/>
                          <a:cs typeface="宋体"/>
                        </a:rPr>
                        <a:t>识</a:t>
                      </a:r>
                      <a:r>
                        <a:rPr dirty="0" sz="1050" spc="-10">
                          <a:latin typeface="宋体"/>
                          <a:cs typeface="宋体"/>
                        </a:rPr>
                        <a:t>别</a:t>
                      </a:r>
                      <a:r>
                        <a:rPr dirty="0" sz="1050">
                          <a:latin typeface="宋体"/>
                          <a:cs typeface="宋体"/>
                        </a:rPr>
                        <a:t>应</a:t>
                      </a:r>
                      <a:r>
                        <a:rPr dirty="0" sz="1050" spc="-10">
                          <a:latin typeface="宋体"/>
                          <a:cs typeface="宋体"/>
                        </a:rPr>
                        <a:t>用</a:t>
                      </a:r>
                      <a:r>
                        <a:rPr dirty="0" sz="1050">
                          <a:latin typeface="宋体"/>
                          <a:cs typeface="宋体"/>
                        </a:rPr>
                        <a:t>系</a:t>
                      </a:r>
                      <a:r>
                        <a:rPr dirty="0" sz="1050" spc="-10">
                          <a:latin typeface="宋体"/>
                          <a:cs typeface="宋体"/>
                        </a:rPr>
                        <a:t>统</a:t>
                      </a:r>
                      <a:r>
                        <a:rPr dirty="0" sz="1050">
                          <a:latin typeface="宋体"/>
                          <a:cs typeface="宋体"/>
                        </a:rPr>
                        <a:t>设</a:t>
                      </a:r>
                      <a:r>
                        <a:rPr dirty="0" sz="1050" spc="-10">
                          <a:latin typeface="宋体"/>
                          <a:cs typeface="宋体"/>
                        </a:rPr>
                        <a:t>备</a:t>
                      </a:r>
                      <a:r>
                        <a:rPr dirty="0" sz="1050">
                          <a:latin typeface="宋体"/>
                          <a:cs typeface="宋体"/>
                        </a:rPr>
                        <a:t>通</a:t>
                      </a:r>
                      <a:r>
                        <a:rPr dirty="0" sz="1050" spc="-5">
                          <a:latin typeface="宋体"/>
                          <a:cs typeface="宋体"/>
                        </a:rPr>
                        <a:t>用</a:t>
                      </a:r>
                      <a:endParaRPr sz="1050">
                        <a:latin typeface="宋体"/>
                        <a:cs typeface="宋体"/>
                      </a:endParaRPr>
                    </a:p>
                    <a:p>
                      <a:pPr algn="ctr" marL="10795">
                        <a:lnSpc>
                          <a:spcPct val="100000"/>
                        </a:lnSpc>
                        <a:spcBef>
                          <a:spcPts val="770"/>
                        </a:spcBef>
                      </a:pP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5"/>
                        </a:spcBef>
                      </a:pPr>
                      <a:endParaRPr sz="1200">
                        <a:latin typeface="Times New Roman"/>
                        <a:cs typeface="Times New Roman"/>
                      </a:endParaRPr>
                    </a:p>
                    <a:p>
                      <a:pPr marL="191770">
                        <a:lnSpc>
                          <a:spcPct val="100000"/>
                        </a:lnSpc>
                      </a:pPr>
                      <a:r>
                        <a:rPr dirty="0" sz="1050" spc="-5">
                          <a:latin typeface="宋体"/>
                          <a:cs typeface="宋体"/>
                        </a:rPr>
                        <a:t>41</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marL="440055">
                        <a:lnSpc>
                          <a:spcPct val="100000"/>
                        </a:lnSpc>
                      </a:pPr>
                      <a:r>
                        <a:rPr dirty="0" sz="1050" spc="-5">
                          <a:latin typeface="宋体"/>
                          <a:cs typeface="宋体"/>
                        </a:rPr>
                        <a:t>GA/T</a:t>
                      </a:r>
                      <a:r>
                        <a:rPr dirty="0" sz="1050" spc="-10">
                          <a:latin typeface="宋体"/>
                          <a:cs typeface="宋体"/>
                        </a:rPr>
                        <a:t> </a:t>
                      </a:r>
                      <a:r>
                        <a:rPr dirty="0" sz="1050" spc="-5">
                          <a:latin typeface="宋体"/>
                          <a:cs typeface="宋体"/>
                        </a:rPr>
                        <a:t>992-2012</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5"/>
                        </a:spcBef>
                      </a:pPr>
                      <a:r>
                        <a:rPr dirty="0" sz="1050" spc="-10">
                          <a:latin typeface="宋体"/>
                          <a:cs typeface="宋体"/>
                        </a:rPr>
                        <a:t>停</a:t>
                      </a:r>
                      <a:r>
                        <a:rPr dirty="0" sz="1050">
                          <a:latin typeface="宋体"/>
                          <a:cs typeface="宋体"/>
                        </a:rPr>
                        <a:t>车</a:t>
                      </a:r>
                      <a:r>
                        <a:rPr dirty="0" sz="1050" spc="-10">
                          <a:latin typeface="宋体"/>
                          <a:cs typeface="宋体"/>
                        </a:rPr>
                        <a:t>库</a:t>
                      </a:r>
                      <a:r>
                        <a:rPr dirty="0" sz="1050" spc="-5">
                          <a:latin typeface="宋体"/>
                          <a:cs typeface="宋体"/>
                        </a:rPr>
                        <a:t>(</a:t>
                      </a:r>
                      <a:r>
                        <a:rPr dirty="0" sz="1050" spc="-10">
                          <a:latin typeface="宋体"/>
                          <a:cs typeface="宋体"/>
                        </a:rPr>
                        <a:t>场</a:t>
                      </a:r>
                      <a:r>
                        <a:rPr dirty="0" sz="1050" spc="-5">
                          <a:latin typeface="宋体"/>
                          <a:cs typeface="宋体"/>
                        </a:rPr>
                        <a:t>)</a:t>
                      </a:r>
                      <a:r>
                        <a:rPr dirty="0" sz="1050" spc="-10">
                          <a:latin typeface="宋体"/>
                          <a:cs typeface="宋体"/>
                        </a:rPr>
                        <a:t>出</a:t>
                      </a:r>
                      <a:r>
                        <a:rPr dirty="0" sz="1050">
                          <a:latin typeface="宋体"/>
                          <a:cs typeface="宋体"/>
                        </a:rPr>
                        <a:t>入</a:t>
                      </a:r>
                      <a:r>
                        <a:rPr dirty="0" sz="1050" spc="-10">
                          <a:latin typeface="宋体"/>
                          <a:cs typeface="宋体"/>
                        </a:rPr>
                        <a:t>口</a:t>
                      </a:r>
                      <a:r>
                        <a:rPr dirty="0" sz="1050">
                          <a:latin typeface="宋体"/>
                          <a:cs typeface="宋体"/>
                        </a:rPr>
                        <a:t>控</a:t>
                      </a:r>
                      <a:r>
                        <a:rPr dirty="0" sz="1050" spc="-10">
                          <a:latin typeface="宋体"/>
                          <a:cs typeface="宋体"/>
                        </a:rPr>
                        <a:t>制</a:t>
                      </a:r>
                      <a:r>
                        <a:rPr dirty="0" sz="1050">
                          <a:latin typeface="宋体"/>
                          <a:cs typeface="宋体"/>
                        </a:rPr>
                        <a:t>设</a:t>
                      </a:r>
                      <a:r>
                        <a:rPr dirty="0" sz="1050" spc="-10">
                          <a:latin typeface="宋体"/>
                          <a:cs typeface="宋体"/>
                        </a:rPr>
                        <a:t>备</a:t>
                      </a:r>
                      <a:r>
                        <a:rPr dirty="0" sz="1050">
                          <a:latin typeface="宋体"/>
                          <a:cs typeface="宋体"/>
                        </a:rPr>
                        <a:t>技</a:t>
                      </a:r>
                      <a:r>
                        <a:rPr dirty="0" sz="1050" spc="-10">
                          <a:latin typeface="宋体"/>
                          <a:cs typeface="宋体"/>
                        </a:rPr>
                        <a:t>术</a:t>
                      </a:r>
                      <a:r>
                        <a:rPr dirty="0" sz="1050" spc="-5">
                          <a:latin typeface="宋体"/>
                          <a:cs typeface="宋体"/>
                        </a:rPr>
                        <a:t>要</a:t>
                      </a:r>
                      <a:endParaRPr sz="1050">
                        <a:latin typeface="宋体"/>
                        <a:cs typeface="宋体"/>
                      </a:endParaRPr>
                    </a:p>
                    <a:p>
                      <a:pPr algn="ctr" marL="10795">
                        <a:lnSpc>
                          <a:spcPct val="100000"/>
                        </a:lnSpc>
                        <a:spcBef>
                          <a:spcPts val="755"/>
                        </a:spcBef>
                      </a:pPr>
                      <a:r>
                        <a:rPr dirty="0" sz="1050">
                          <a:latin typeface="宋体"/>
                          <a:cs typeface="宋体"/>
                        </a:rPr>
                        <a:t>求</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42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474980">
                        <a:lnSpc>
                          <a:spcPct val="100000"/>
                        </a:lnSpc>
                      </a:pPr>
                      <a:r>
                        <a:rPr dirty="0" sz="1050" spc="-5">
                          <a:latin typeface="宋体"/>
                          <a:cs typeface="宋体"/>
                        </a:rPr>
                        <a:t>GA</a:t>
                      </a:r>
                      <a:r>
                        <a:rPr dirty="0" sz="1050" spc="-15">
                          <a:latin typeface="宋体"/>
                          <a:cs typeface="宋体"/>
                        </a:rPr>
                        <a:t> </a:t>
                      </a:r>
                      <a:r>
                        <a:rPr dirty="0" sz="1050" spc="-5">
                          <a:latin typeface="宋体"/>
                          <a:cs typeface="宋体"/>
                        </a:rPr>
                        <a:t>1081-2013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系</a:t>
                      </a:r>
                      <a:r>
                        <a:rPr dirty="0" sz="1050">
                          <a:latin typeface="宋体"/>
                          <a:cs typeface="宋体"/>
                        </a:rPr>
                        <a:t>统</a:t>
                      </a:r>
                      <a:r>
                        <a:rPr dirty="0" sz="1050" spc="-10">
                          <a:latin typeface="宋体"/>
                          <a:cs typeface="宋体"/>
                        </a:rPr>
                        <a:t>维</a:t>
                      </a:r>
                      <a:r>
                        <a:rPr dirty="0" sz="1050">
                          <a:latin typeface="宋体"/>
                          <a:cs typeface="宋体"/>
                        </a:rPr>
                        <a:t>护</a:t>
                      </a:r>
                      <a:r>
                        <a:rPr dirty="0" sz="1050" spc="-10">
                          <a:latin typeface="宋体"/>
                          <a:cs typeface="宋体"/>
                        </a:rPr>
                        <a:t>保</a:t>
                      </a:r>
                      <a:r>
                        <a:rPr dirty="0" sz="1050">
                          <a:latin typeface="宋体"/>
                          <a:cs typeface="宋体"/>
                        </a:rPr>
                        <a:t>养</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marL="191770">
                        <a:lnSpc>
                          <a:spcPct val="100000"/>
                        </a:lnSpc>
                      </a:pPr>
                      <a:r>
                        <a:rPr dirty="0" sz="1050" spc="-5">
                          <a:latin typeface="宋体"/>
                          <a:cs typeface="宋体"/>
                        </a:rPr>
                        <a:t>43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r" marR="387350">
                        <a:lnSpc>
                          <a:spcPct val="100000"/>
                        </a:lnSpc>
                      </a:pPr>
                      <a:r>
                        <a:rPr dirty="0" sz="1050" spc="-5">
                          <a:latin typeface="宋体"/>
                          <a:cs typeface="宋体"/>
                        </a:rPr>
                        <a:t>GA/T</a:t>
                      </a:r>
                      <a:r>
                        <a:rPr dirty="0" sz="1050" spc="-50">
                          <a:latin typeface="宋体"/>
                          <a:cs typeface="宋体"/>
                        </a:rPr>
                        <a:t> </a:t>
                      </a:r>
                      <a:r>
                        <a:rPr dirty="0" sz="1050" spc="-5">
                          <a:latin typeface="宋体"/>
                          <a:cs typeface="宋体"/>
                        </a:rPr>
                        <a:t>1093-2013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spc="-10">
                          <a:latin typeface="宋体"/>
                          <a:cs typeface="宋体"/>
                        </a:rPr>
                        <a:t>出</a:t>
                      </a:r>
                      <a:r>
                        <a:rPr dirty="0" sz="1050">
                          <a:latin typeface="宋体"/>
                          <a:cs typeface="宋体"/>
                        </a:rPr>
                        <a:t>入</a:t>
                      </a:r>
                      <a:r>
                        <a:rPr dirty="0" sz="1050" spc="-10">
                          <a:latin typeface="宋体"/>
                          <a:cs typeface="宋体"/>
                        </a:rPr>
                        <a:t>口</a:t>
                      </a:r>
                      <a:r>
                        <a:rPr dirty="0" sz="1050">
                          <a:latin typeface="宋体"/>
                          <a:cs typeface="宋体"/>
                        </a:rPr>
                        <a:t>控</a:t>
                      </a:r>
                      <a:r>
                        <a:rPr dirty="0" sz="1050" spc="-10">
                          <a:latin typeface="宋体"/>
                          <a:cs typeface="宋体"/>
                        </a:rPr>
                        <a:t>制</a:t>
                      </a:r>
                      <a:r>
                        <a:rPr dirty="0" sz="1050">
                          <a:latin typeface="宋体"/>
                          <a:cs typeface="宋体"/>
                        </a:rPr>
                        <a:t>人</a:t>
                      </a:r>
                      <a:r>
                        <a:rPr dirty="0" sz="1050" spc="-10">
                          <a:latin typeface="宋体"/>
                          <a:cs typeface="宋体"/>
                        </a:rPr>
                        <a:t>脸</a:t>
                      </a:r>
                      <a:r>
                        <a:rPr dirty="0" sz="1050">
                          <a:latin typeface="宋体"/>
                          <a:cs typeface="宋体"/>
                        </a:rPr>
                        <a:t>识</a:t>
                      </a:r>
                      <a:r>
                        <a:rPr dirty="0" sz="1050" spc="-10">
                          <a:latin typeface="宋体"/>
                          <a:cs typeface="宋体"/>
                        </a:rPr>
                        <a:t>别</a:t>
                      </a:r>
                      <a:r>
                        <a:rPr dirty="0" sz="1050">
                          <a:latin typeface="宋体"/>
                          <a:cs typeface="宋体"/>
                        </a:rPr>
                        <a:t>系</a:t>
                      </a:r>
                      <a:r>
                        <a:rPr dirty="0" sz="1050" spc="-10">
                          <a:latin typeface="宋体"/>
                          <a:cs typeface="宋体"/>
                        </a:rPr>
                        <a:t>统</a:t>
                      </a:r>
                      <a:r>
                        <a:rPr dirty="0" sz="1050">
                          <a:latin typeface="宋体"/>
                          <a:cs typeface="宋体"/>
                        </a:rPr>
                        <a:t>技</a:t>
                      </a:r>
                      <a:r>
                        <a:rPr dirty="0" sz="1050" spc="-10">
                          <a:latin typeface="宋体"/>
                          <a:cs typeface="宋体"/>
                        </a:rPr>
                        <a:t>术</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marL="191770">
                        <a:lnSpc>
                          <a:spcPct val="100000"/>
                        </a:lnSpc>
                      </a:pPr>
                      <a:r>
                        <a:rPr dirty="0" sz="1050" spc="-5">
                          <a:latin typeface="宋体"/>
                          <a:cs typeface="宋体"/>
                        </a:rPr>
                        <a:t>44</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387350">
                        <a:lnSpc>
                          <a:spcPct val="100000"/>
                        </a:lnSpc>
                      </a:pPr>
                      <a:r>
                        <a:rPr dirty="0" sz="1050" spc="-5">
                          <a:latin typeface="宋体"/>
                          <a:cs typeface="宋体"/>
                        </a:rPr>
                        <a:t>GA/T</a:t>
                      </a:r>
                      <a:r>
                        <a:rPr dirty="0" sz="1050" spc="-50">
                          <a:latin typeface="宋体"/>
                          <a:cs typeface="宋体"/>
                        </a:rPr>
                        <a:t> </a:t>
                      </a:r>
                      <a:r>
                        <a:rPr dirty="0" sz="1050" spc="-5">
                          <a:latin typeface="宋体"/>
                          <a:cs typeface="宋体"/>
                        </a:rPr>
                        <a:t>1127-2013</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90"/>
                        </a:spcBef>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视</a:t>
                      </a:r>
                      <a:r>
                        <a:rPr dirty="0" sz="1050">
                          <a:latin typeface="宋体"/>
                          <a:cs typeface="宋体"/>
                        </a:rPr>
                        <a:t>频</a:t>
                      </a:r>
                      <a:r>
                        <a:rPr dirty="0" sz="1050" spc="-10">
                          <a:latin typeface="宋体"/>
                          <a:cs typeface="宋体"/>
                        </a:rPr>
                        <a:t>监</a:t>
                      </a:r>
                      <a:r>
                        <a:rPr dirty="0" sz="1050">
                          <a:latin typeface="宋体"/>
                          <a:cs typeface="宋体"/>
                        </a:rPr>
                        <a:t>控</a:t>
                      </a:r>
                      <a:r>
                        <a:rPr dirty="0" sz="1050" spc="-10">
                          <a:latin typeface="宋体"/>
                          <a:cs typeface="宋体"/>
                        </a:rPr>
                        <a:t>摄</a:t>
                      </a:r>
                      <a:r>
                        <a:rPr dirty="0" sz="1050">
                          <a:latin typeface="宋体"/>
                          <a:cs typeface="宋体"/>
                        </a:rPr>
                        <a:t>像</a:t>
                      </a:r>
                      <a:r>
                        <a:rPr dirty="0" sz="1050" spc="-10">
                          <a:latin typeface="宋体"/>
                          <a:cs typeface="宋体"/>
                        </a:rPr>
                        <a:t>机</a:t>
                      </a:r>
                      <a:r>
                        <a:rPr dirty="0" sz="1050">
                          <a:latin typeface="宋体"/>
                          <a:cs typeface="宋体"/>
                        </a:rPr>
                        <a:t>通</a:t>
                      </a:r>
                      <a:r>
                        <a:rPr dirty="0" sz="1050" spc="-10">
                          <a:latin typeface="宋体"/>
                          <a:cs typeface="宋体"/>
                        </a:rPr>
                        <a:t>用</a:t>
                      </a:r>
                      <a:r>
                        <a:rPr dirty="0" sz="1050">
                          <a:latin typeface="宋体"/>
                          <a:cs typeface="宋体"/>
                        </a:rPr>
                        <a:t>技</a:t>
                      </a:r>
                      <a:r>
                        <a:rPr dirty="0" sz="1050" spc="-5">
                          <a:latin typeface="宋体"/>
                          <a:cs typeface="宋体"/>
                        </a:rPr>
                        <a:t>术</a:t>
                      </a:r>
                      <a:endParaRPr sz="1050">
                        <a:latin typeface="宋体"/>
                        <a:cs typeface="宋体"/>
                      </a:endParaRPr>
                    </a:p>
                    <a:p>
                      <a:pPr algn="ctr" marL="8890">
                        <a:lnSpc>
                          <a:spcPct val="100000"/>
                        </a:lnSpc>
                        <a:spcBef>
                          <a:spcPts val="770"/>
                        </a:spcBef>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10"/>
                        </a:spcBef>
                      </a:pPr>
                      <a:endParaRPr sz="1200">
                        <a:latin typeface="Times New Roman"/>
                        <a:cs typeface="Times New Roman"/>
                      </a:endParaRPr>
                    </a:p>
                    <a:p>
                      <a:pPr marL="191770">
                        <a:lnSpc>
                          <a:spcPct val="100000"/>
                        </a:lnSpc>
                      </a:pPr>
                      <a:r>
                        <a:rPr dirty="0" sz="1050" spc="-5">
                          <a:latin typeface="宋体"/>
                          <a:cs typeface="宋体"/>
                        </a:rPr>
                        <a:t>45</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marL="474980">
                        <a:lnSpc>
                          <a:spcPct val="100000"/>
                        </a:lnSpc>
                      </a:pPr>
                      <a:r>
                        <a:rPr dirty="0" sz="1050" spc="-5">
                          <a:latin typeface="宋体"/>
                          <a:cs typeface="宋体"/>
                        </a:rPr>
                        <a:t>GA</a:t>
                      </a:r>
                      <a:r>
                        <a:rPr dirty="0" sz="1050" spc="-15">
                          <a:latin typeface="宋体"/>
                          <a:cs typeface="宋体"/>
                        </a:rPr>
                        <a:t> </a:t>
                      </a:r>
                      <a:r>
                        <a:rPr dirty="0" sz="1050" spc="-5">
                          <a:latin typeface="宋体"/>
                          <a:cs typeface="宋体"/>
                        </a:rPr>
                        <a:t>1151-2014</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0"/>
                        </a:spcBef>
                      </a:pPr>
                      <a:r>
                        <a:rPr dirty="0" sz="1050" spc="-10">
                          <a:latin typeface="宋体"/>
                          <a:cs typeface="宋体"/>
                        </a:rPr>
                        <a:t>火</a:t>
                      </a:r>
                      <a:r>
                        <a:rPr dirty="0" sz="1050">
                          <a:latin typeface="宋体"/>
                          <a:cs typeface="宋体"/>
                        </a:rPr>
                        <a:t>灾</a:t>
                      </a:r>
                      <a:r>
                        <a:rPr dirty="0" sz="1050" spc="-10">
                          <a:latin typeface="宋体"/>
                          <a:cs typeface="宋体"/>
                        </a:rPr>
                        <a:t>报</a:t>
                      </a:r>
                      <a:r>
                        <a:rPr dirty="0" sz="1050">
                          <a:latin typeface="宋体"/>
                          <a:cs typeface="宋体"/>
                        </a:rPr>
                        <a:t>警</a:t>
                      </a:r>
                      <a:r>
                        <a:rPr dirty="0" sz="1050" spc="-10">
                          <a:latin typeface="宋体"/>
                          <a:cs typeface="宋体"/>
                        </a:rPr>
                        <a:t>系</a:t>
                      </a:r>
                      <a:r>
                        <a:rPr dirty="0" sz="1050">
                          <a:latin typeface="宋体"/>
                          <a:cs typeface="宋体"/>
                        </a:rPr>
                        <a:t>统</a:t>
                      </a:r>
                      <a:r>
                        <a:rPr dirty="0" sz="1050" spc="-10">
                          <a:latin typeface="宋体"/>
                          <a:cs typeface="宋体"/>
                        </a:rPr>
                        <a:t>无</a:t>
                      </a:r>
                      <a:r>
                        <a:rPr dirty="0" sz="1050">
                          <a:latin typeface="宋体"/>
                          <a:cs typeface="宋体"/>
                        </a:rPr>
                        <a:t>线</a:t>
                      </a:r>
                      <a:r>
                        <a:rPr dirty="0" sz="1050" spc="-10">
                          <a:latin typeface="宋体"/>
                          <a:cs typeface="宋体"/>
                        </a:rPr>
                        <a:t>通</a:t>
                      </a:r>
                      <a:r>
                        <a:rPr dirty="0" sz="1050">
                          <a:latin typeface="宋体"/>
                          <a:cs typeface="宋体"/>
                        </a:rPr>
                        <a:t>信</a:t>
                      </a:r>
                      <a:r>
                        <a:rPr dirty="0" sz="1050" spc="-10">
                          <a:latin typeface="宋体"/>
                          <a:cs typeface="宋体"/>
                        </a:rPr>
                        <a:t>功</a:t>
                      </a:r>
                      <a:r>
                        <a:rPr dirty="0" sz="1050">
                          <a:latin typeface="宋体"/>
                          <a:cs typeface="宋体"/>
                        </a:rPr>
                        <a:t>能</a:t>
                      </a:r>
                      <a:r>
                        <a:rPr dirty="0" sz="1050" spc="-10">
                          <a:latin typeface="宋体"/>
                          <a:cs typeface="宋体"/>
                        </a:rPr>
                        <a:t>通</a:t>
                      </a:r>
                      <a:r>
                        <a:rPr dirty="0" sz="1050">
                          <a:latin typeface="宋体"/>
                          <a:cs typeface="宋体"/>
                        </a:rPr>
                        <a:t>用</a:t>
                      </a:r>
                      <a:r>
                        <a:rPr dirty="0" sz="1050" spc="-5">
                          <a:latin typeface="宋体"/>
                          <a:cs typeface="宋体"/>
                        </a:rPr>
                        <a:t>要</a:t>
                      </a:r>
                      <a:endParaRPr sz="1050">
                        <a:latin typeface="宋体"/>
                        <a:cs typeface="宋体"/>
                      </a:endParaRPr>
                    </a:p>
                    <a:p>
                      <a:pPr algn="ctr" marL="10795">
                        <a:lnSpc>
                          <a:spcPct val="100000"/>
                        </a:lnSpc>
                        <a:spcBef>
                          <a:spcPts val="770"/>
                        </a:spcBef>
                      </a:pPr>
                      <a:r>
                        <a:rPr dirty="0" sz="1050">
                          <a:latin typeface="宋体"/>
                          <a:cs typeface="宋体"/>
                        </a:rPr>
                        <a:t>求</a:t>
                      </a:r>
                      <a:endParaRPr sz="1050">
                        <a:latin typeface="宋体"/>
                        <a:cs typeface="宋体"/>
                      </a:endParaRPr>
                    </a:p>
                  </a:txBody>
                  <a:tcPr marL="0" marR="0" marB="0" marT="4826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46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474980">
                        <a:lnSpc>
                          <a:spcPct val="100000"/>
                        </a:lnSpc>
                      </a:pPr>
                      <a:r>
                        <a:rPr dirty="0" sz="1050" spc="-5">
                          <a:latin typeface="宋体"/>
                          <a:cs typeface="宋体"/>
                        </a:rPr>
                        <a:t>GA</a:t>
                      </a:r>
                      <a:r>
                        <a:rPr dirty="0" sz="1050" spc="-15">
                          <a:latin typeface="宋体"/>
                          <a:cs typeface="宋体"/>
                        </a:rPr>
                        <a:t> </a:t>
                      </a:r>
                      <a:r>
                        <a:rPr dirty="0" sz="1050" spc="-5">
                          <a:latin typeface="宋体"/>
                          <a:cs typeface="宋体"/>
                        </a:rPr>
                        <a:t>1210-2014</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楼</a:t>
                      </a:r>
                      <a:r>
                        <a:rPr dirty="0" sz="1050">
                          <a:latin typeface="宋体"/>
                          <a:cs typeface="宋体"/>
                        </a:rPr>
                        <a:t>寓</a:t>
                      </a:r>
                      <a:r>
                        <a:rPr dirty="0" sz="1050" spc="-10">
                          <a:latin typeface="宋体"/>
                          <a:cs typeface="宋体"/>
                        </a:rPr>
                        <a:t>对</a:t>
                      </a:r>
                      <a:r>
                        <a:rPr dirty="0" sz="1050">
                          <a:latin typeface="宋体"/>
                          <a:cs typeface="宋体"/>
                        </a:rPr>
                        <a:t>讲</a:t>
                      </a:r>
                      <a:r>
                        <a:rPr dirty="0" sz="1050" spc="-10">
                          <a:latin typeface="宋体"/>
                          <a:cs typeface="宋体"/>
                        </a:rPr>
                        <a:t>系</a:t>
                      </a:r>
                      <a:r>
                        <a:rPr dirty="0" sz="1050">
                          <a:latin typeface="宋体"/>
                          <a:cs typeface="宋体"/>
                        </a:rPr>
                        <a:t>统</a:t>
                      </a:r>
                      <a:r>
                        <a:rPr dirty="0" sz="1050" spc="-10">
                          <a:latin typeface="宋体"/>
                          <a:cs typeface="宋体"/>
                        </a:rPr>
                        <a:t>安</a:t>
                      </a:r>
                      <a:r>
                        <a:rPr dirty="0" sz="1050">
                          <a:latin typeface="宋体"/>
                          <a:cs typeface="宋体"/>
                        </a:rPr>
                        <a:t>全</a:t>
                      </a:r>
                      <a:r>
                        <a:rPr dirty="0" sz="1050" spc="-10">
                          <a:latin typeface="宋体"/>
                          <a:cs typeface="宋体"/>
                        </a:rPr>
                        <a:t>技</a:t>
                      </a:r>
                      <a:r>
                        <a:rPr dirty="0" sz="1050">
                          <a:latin typeface="宋体"/>
                          <a:cs typeface="宋体"/>
                        </a:rPr>
                        <a:t>术</a:t>
                      </a: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10"/>
                        </a:spcBef>
                      </a:pPr>
                      <a:endParaRPr sz="1200">
                        <a:latin typeface="Times New Roman"/>
                        <a:cs typeface="Times New Roman"/>
                      </a:endParaRPr>
                    </a:p>
                    <a:p>
                      <a:pPr marL="191770">
                        <a:lnSpc>
                          <a:spcPct val="100000"/>
                        </a:lnSpc>
                        <a:spcBef>
                          <a:spcPts val="5"/>
                        </a:spcBef>
                      </a:pPr>
                      <a:r>
                        <a:rPr dirty="0" sz="1050" spc="-5">
                          <a:latin typeface="宋体"/>
                          <a:cs typeface="宋体"/>
                        </a:rPr>
                        <a:t>47</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r" marR="387350">
                        <a:lnSpc>
                          <a:spcPct val="100000"/>
                        </a:lnSpc>
                        <a:spcBef>
                          <a:spcPts val="5"/>
                        </a:spcBef>
                      </a:pPr>
                      <a:r>
                        <a:rPr dirty="0" sz="1050" spc="-5">
                          <a:latin typeface="宋体"/>
                          <a:cs typeface="宋体"/>
                        </a:rPr>
                        <a:t>GA/T</a:t>
                      </a:r>
                      <a:r>
                        <a:rPr dirty="0" sz="1050" spc="-50">
                          <a:latin typeface="宋体"/>
                          <a:cs typeface="宋体"/>
                        </a:rPr>
                        <a:t> </a:t>
                      </a:r>
                      <a:r>
                        <a:rPr dirty="0" sz="1050" spc="-5">
                          <a:latin typeface="宋体"/>
                          <a:cs typeface="宋体"/>
                        </a:rPr>
                        <a:t>1216-2015</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85"/>
                        </a:spcBef>
                      </a:pPr>
                      <a:r>
                        <a:rPr dirty="0" sz="1050" spc="-10">
                          <a:latin typeface="宋体"/>
                          <a:cs typeface="宋体"/>
                        </a:rPr>
                        <a:t>安</a:t>
                      </a:r>
                      <a:r>
                        <a:rPr dirty="0" sz="1050">
                          <a:latin typeface="宋体"/>
                          <a:cs typeface="宋体"/>
                        </a:rPr>
                        <a:t>全</a:t>
                      </a:r>
                      <a:r>
                        <a:rPr dirty="0" sz="1050" spc="-10">
                          <a:latin typeface="宋体"/>
                          <a:cs typeface="宋体"/>
                        </a:rPr>
                        <a:t>防</a:t>
                      </a:r>
                      <a:r>
                        <a:rPr dirty="0" sz="1050">
                          <a:latin typeface="宋体"/>
                          <a:cs typeface="宋体"/>
                        </a:rPr>
                        <a:t>范</a:t>
                      </a:r>
                      <a:r>
                        <a:rPr dirty="0" sz="1050" spc="-10">
                          <a:latin typeface="宋体"/>
                          <a:cs typeface="宋体"/>
                        </a:rPr>
                        <a:t>监</a:t>
                      </a:r>
                      <a:r>
                        <a:rPr dirty="0" sz="1050">
                          <a:latin typeface="宋体"/>
                          <a:cs typeface="宋体"/>
                        </a:rPr>
                        <a:t>控</a:t>
                      </a:r>
                      <a:r>
                        <a:rPr dirty="0" sz="1050" spc="-10">
                          <a:latin typeface="宋体"/>
                          <a:cs typeface="宋体"/>
                        </a:rPr>
                        <a:t>网</a:t>
                      </a:r>
                      <a:r>
                        <a:rPr dirty="0" sz="1050">
                          <a:latin typeface="宋体"/>
                          <a:cs typeface="宋体"/>
                        </a:rPr>
                        <a:t>络</a:t>
                      </a:r>
                      <a:r>
                        <a:rPr dirty="0" sz="1050" spc="-10">
                          <a:latin typeface="宋体"/>
                          <a:cs typeface="宋体"/>
                        </a:rPr>
                        <a:t>视</a:t>
                      </a:r>
                      <a:r>
                        <a:rPr dirty="0" sz="1050">
                          <a:latin typeface="宋体"/>
                          <a:cs typeface="宋体"/>
                        </a:rPr>
                        <a:t>音</a:t>
                      </a:r>
                      <a:r>
                        <a:rPr dirty="0" sz="1050" spc="-10">
                          <a:latin typeface="宋体"/>
                          <a:cs typeface="宋体"/>
                        </a:rPr>
                        <a:t>频</a:t>
                      </a:r>
                      <a:r>
                        <a:rPr dirty="0" sz="1050">
                          <a:latin typeface="宋体"/>
                          <a:cs typeface="宋体"/>
                        </a:rPr>
                        <a:t>编</a:t>
                      </a:r>
                      <a:r>
                        <a:rPr dirty="0" sz="1050" spc="-10">
                          <a:latin typeface="宋体"/>
                          <a:cs typeface="宋体"/>
                        </a:rPr>
                        <a:t>解</a:t>
                      </a:r>
                      <a:r>
                        <a:rPr dirty="0" sz="1050">
                          <a:latin typeface="宋体"/>
                          <a:cs typeface="宋体"/>
                        </a:rPr>
                        <a:t>码</a:t>
                      </a:r>
                      <a:r>
                        <a:rPr dirty="0" sz="1050" spc="-5">
                          <a:latin typeface="宋体"/>
                          <a:cs typeface="宋体"/>
                        </a:rPr>
                        <a:t>设</a:t>
                      </a:r>
                      <a:endParaRPr sz="1050">
                        <a:latin typeface="宋体"/>
                        <a:cs typeface="宋体"/>
                      </a:endParaRPr>
                    </a:p>
                    <a:p>
                      <a:pPr algn="ctr" marL="10795">
                        <a:lnSpc>
                          <a:spcPct val="100000"/>
                        </a:lnSpc>
                        <a:spcBef>
                          <a:spcPts val="770"/>
                        </a:spcBef>
                      </a:pPr>
                      <a:r>
                        <a:rPr dirty="0" sz="1050">
                          <a:latin typeface="宋体"/>
                          <a:cs typeface="宋体"/>
                        </a:rPr>
                        <a:t>备</a:t>
                      </a:r>
                      <a:endParaRPr sz="1050">
                        <a:latin typeface="宋体"/>
                        <a:cs typeface="宋体"/>
                      </a:endParaRPr>
                    </a:p>
                  </a:txBody>
                  <a:tcPr marL="0" marR="0" marB="0" marT="488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8255">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0"/>
                        </a:spcBef>
                      </a:pPr>
                      <a:endParaRPr sz="1200">
                        <a:latin typeface="Times New Roman"/>
                        <a:cs typeface="Times New Roman"/>
                      </a:endParaRPr>
                    </a:p>
                    <a:p>
                      <a:pPr algn="ctr" marL="1143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marL="191770">
                        <a:lnSpc>
                          <a:spcPct val="100000"/>
                        </a:lnSpc>
                      </a:pPr>
                      <a:r>
                        <a:rPr dirty="0" sz="1050" spc="-5">
                          <a:latin typeface="宋体"/>
                          <a:cs typeface="宋体"/>
                        </a:rPr>
                        <a:t>48</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387350">
                        <a:lnSpc>
                          <a:spcPct val="100000"/>
                        </a:lnSpc>
                      </a:pPr>
                      <a:r>
                        <a:rPr dirty="0" sz="1050" spc="-5">
                          <a:latin typeface="宋体"/>
                          <a:cs typeface="宋体"/>
                        </a:rPr>
                        <a:t>GA/T</a:t>
                      </a:r>
                      <a:r>
                        <a:rPr dirty="0" sz="1050" spc="-50">
                          <a:latin typeface="宋体"/>
                          <a:cs typeface="宋体"/>
                        </a:rPr>
                        <a:t> </a:t>
                      </a:r>
                      <a:r>
                        <a:rPr dirty="0" sz="1050" spc="-5">
                          <a:latin typeface="宋体"/>
                          <a:cs typeface="宋体"/>
                        </a:rPr>
                        <a:t>1302-2016</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2065">
                        <a:lnSpc>
                          <a:spcPct val="100000"/>
                        </a:lnSpc>
                        <a:spcBef>
                          <a:spcPts val="395"/>
                        </a:spcBef>
                      </a:pPr>
                      <a:r>
                        <a:rPr dirty="0" sz="1050" spc="-10">
                          <a:latin typeface="宋体"/>
                          <a:cs typeface="宋体"/>
                        </a:rPr>
                        <a:t>停</a:t>
                      </a:r>
                      <a:r>
                        <a:rPr dirty="0" sz="1050">
                          <a:latin typeface="宋体"/>
                          <a:cs typeface="宋体"/>
                        </a:rPr>
                        <a:t>车</a:t>
                      </a:r>
                      <a:r>
                        <a:rPr dirty="0" sz="1050" spc="-10">
                          <a:latin typeface="宋体"/>
                          <a:cs typeface="宋体"/>
                        </a:rPr>
                        <a:t>服</a:t>
                      </a:r>
                      <a:r>
                        <a:rPr dirty="0" sz="1050">
                          <a:latin typeface="宋体"/>
                          <a:cs typeface="宋体"/>
                        </a:rPr>
                        <a:t>务</a:t>
                      </a:r>
                      <a:r>
                        <a:rPr dirty="0" sz="1050" spc="-10">
                          <a:latin typeface="宋体"/>
                          <a:cs typeface="宋体"/>
                        </a:rPr>
                        <a:t>与</a:t>
                      </a:r>
                      <a:r>
                        <a:rPr dirty="0" sz="1050">
                          <a:latin typeface="宋体"/>
                          <a:cs typeface="宋体"/>
                        </a:rPr>
                        <a:t>管</a:t>
                      </a:r>
                      <a:r>
                        <a:rPr dirty="0" sz="1050" spc="-10">
                          <a:latin typeface="宋体"/>
                          <a:cs typeface="宋体"/>
                        </a:rPr>
                        <a:t>理</a:t>
                      </a:r>
                      <a:r>
                        <a:rPr dirty="0" sz="1050">
                          <a:latin typeface="宋体"/>
                          <a:cs typeface="宋体"/>
                        </a:rPr>
                        <a:t>信</a:t>
                      </a:r>
                      <a:r>
                        <a:rPr dirty="0" sz="1050" spc="-10">
                          <a:latin typeface="宋体"/>
                          <a:cs typeface="宋体"/>
                        </a:rPr>
                        <a:t>息</a:t>
                      </a:r>
                      <a:r>
                        <a:rPr dirty="0" sz="1050">
                          <a:latin typeface="宋体"/>
                          <a:cs typeface="宋体"/>
                        </a:rPr>
                        <a:t>系</a:t>
                      </a:r>
                      <a:r>
                        <a:rPr dirty="0" sz="1050" spc="-10">
                          <a:latin typeface="宋体"/>
                          <a:cs typeface="宋体"/>
                        </a:rPr>
                        <a:t>统</a:t>
                      </a:r>
                      <a:r>
                        <a:rPr dirty="0" sz="1050">
                          <a:latin typeface="宋体"/>
                          <a:cs typeface="宋体"/>
                        </a:rPr>
                        <a:t>通</a:t>
                      </a:r>
                      <a:r>
                        <a:rPr dirty="0" sz="1050" spc="-10">
                          <a:latin typeface="宋体"/>
                          <a:cs typeface="宋体"/>
                        </a:rPr>
                        <a:t>用</a:t>
                      </a:r>
                      <a:r>
                        <a:rPr dirty="0" sz="1050">
                          <a:latin typeface="宋体"/>
                          <a:cs typeface="宋体"/>
                        </a:rPr>
                        <a:t>技</a:t>
                      </a:r>
                      <a:r>
                        <a:rPr dirty="0" sz="1050" spc="-5">
                          <a:latin typeface="宋体"/>
                          <a:cs typeface="宋体"/>
                        </a:rPr>
                        <a:t>术</a:t>
                      </a:r>
                      <a:endParaRPr sz="1050">
                        <a:latin typeface="宋体"/>
                        <a:cs typeface="宋体"/>
                      </a:endParaRPr>
                    </a:p>
                    <a:p>
                      <a:pPr algn="ctr" marL="8890">
                        <a:lnSpc>
                          <a:spcPct val="100000"/>
                        </a:lnSpc>
                        <a:spcBef>
                          <a:spcPts val="755"/>
                        </a:spcBef>
                      </a:pPr>
                      <a:r>
                        <a:rPr dirty="0" sz="1050" spc="-10">
                          <a:latin typeface="宋体"/>
                          <a:cs typeface="宋体"/>
                        </a:rPr>
                        <a:t>条</a:t>
                      </a:r>
                      <a:r>
                        <a:rPr dirty="0" sz="1050" spc="-5">
                          <a:latin typeface="宋体"/>
                          <a:cs typeface="宋体"/>
                        </a:rPr>
                        <a:t>件</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marL="191770">
                        <a:lnSpc>
                          <a:spcPct val="100000"/>
                        </a:lnSpc>
                      </a:pPr>
                      <a:r>
                        <a:rPr dirty="0" sz="1050" spc="-5">
                          <a:latin typeface="宋体"/>
                          <a:cs typeface="宋体"/>
                        </a:rPr>
                        <a:t>49</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r" marR="355600">
                        <a:lnSpc>
                          <a:spcPct val="100000"/>
                        </a:lnSpc>
                      </a:pPr>
                      <a:r>
                        <a:rPr dirty="0" sz="1050" spc="-5">
                          <a:latin typeface="宋体"/>
                          <a:cs typeface="宋体"/>
                        </a:rPr>
                        <a:t>SJ/T</a:t>
                      </a:r>
                      <a:r>
                        <a:rPr dirty="0" sz="1050" spc="-60">
                          <a:latin typeface="宋体"/>
                          <a:cs typeface="宋体"/>
                        </a:rPr>
                        <a:t> </a:t>
                      </a:r>
                      <a:r>
                        <a:rPr dirty="0" sz="1050" spc="-5">
                          <a:latin typeface="宋体"/>
                          <a:cs typeface="宋体"/>
                        </a:rPr>
                        <a:t>11608-2016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890">
                        <a:lnSpc>
                          <a:spcPct val="100000"/>
                        </a:lnSpc>
                      </a:pPr>
                      <a:r>
                        <a:rPr dirty="0" sz="1050" spc="-10">
                          <a:latin typeface="宋体"/>
                          <a:cs typeface="宋体"/>
                        </a:rPr>
                        <a:t>人</a:t>
                      </a:r>
                      <a:r>
                        <a:rPr dirty="0" sz="1050">
                          <a:latin typeface="宋体"/>
                          <a:cs typeface="宋体"/>
                        </a:rPr>
                        <a:t>脸</a:t>
                      </a:r>
                      <a:r>
                        <a:rPr dirty="0" sz="1050" spc="-10">
                          <a:latin typeface="宋体"/>
                          <a:cs typeface="宋体"/>
                        </a:rPr>
                        <a:t>识</a:t>
                      </a:r>
                      <a:r>
                        <a:rPr dirty="0" sz="1050">
                          <a:latin typeface="宋体"/>
                          <a:cs typeface="宋体"/>
                        </a:rPr>
                        <a:t>别</a:t>
                      </a:r>
                      <a:r>
                        <a:rPr dirty="0" sz="1050" spc="-10">
                          <a:latin typeface="宋体"/>
                          <a:cs typeface="宋体"/>
                        </a:rPr>
                        <a:t>设</a:t>
                      </a:r>
                      <a:r>
                        <a:rPr dirty="0" sz="1050">
                          <a:latin typeface="宋体"/>
                          <a:cs typeface="宋体"/>
                        </a:rPr>
                        <a:t>备</a:t>
                      </a:r>
                      <a:r>
                        <a:rPr dirty="0" sz="1050" spc="-10">
                          <a:latin typeface="宋体"/>
                          <a:cs typeface="宋体"/>
                        </a:rPr>
                        <a:t>通</a:t>
                      </a:r>
                      <a:r>
                        <a:rPr dirty="0" sz="1050">
                          <a:latin typeface="宋体"/>
                          <a:cs typeface="宋体"/>
                        </a:rPr>
                        <a:t>用</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8255">
                        <a:lnSpc>
                          <a:spcPct val="100000"/>
                        </a:lnSpc>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5"/>
                        </a:spcBef>
                      </a:pPr>
                      <a:endParaRPr sz="1200">
                        <a:latin typeface="Times New Roman"/>
                        <a:cs typeface="Times New Roman"/>
                      </a:endParaRPr>
                    </a:p>
                    <a:p>
                      <a:pPr marL="191770">
                        <a:lnSpc>
                          <a:spcPct val="100000"/>
                        </a:lnSpc>
                      </a:pPr>
                      <a:r>
                        <a:rPr dirty="0" sz="1050" spc="-5">
                          <a:latin typeface="宋体"/>
                          <a:cs typeface="宋体"/>
                        </a:rPr>
                        <a:t>50</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1200">
                        <a:latin typeface="Times New Roman"/>
                        <a:cs typeface="Times New Roman"/>
                      </a:endParaRPr>
                    </a:p>
                    <a:p>
                      <a:pPr algn="ctr" marL="10795">
                        <a:lnSpc>
                          <a:spcPct val="100000"/>
                        </a:lnSpc>
                      </a:pPr>
                      <a:r>
                        <a:rPr dirty="0" sz="1050" spc="-10">
                          <a:latin typeface="宋体"/>
                          <a:cs typeface="宋体"/>
                        </a:rPr>
                        <a:t>智</a:t>
                      </a:r>
                      <a:r>
                        <a:rPr dirty="0" sz="1050">
                          <a:latin typeface="宋体"/>
                          <a:cs typeface="宋体"/>
                        </a:rPr>
                        <a:t>慧</a:t>
                      </a:r>
                      <a:r>
                        <a:rPr dirty="0" sz="1050" spc="-10">
                          <a:latin typeface="宋体"/>
                          <a:cs typeface="宋体"/>
                        </a:rPr>
                        <a:t>停</a:t>
                      </a:r>
                      <a:r>
                        <a:rPr dirty="0" sz="1050">
                          <a:latin typeface="宋体"/>
                          <a:cs typeface="宋体"/>
                        </a:rPr>
                        <a:t>车</a:t>
                      </a:r>
                      <a:r>
                        <a:rPr dirty="0" sz="1050" spc="-10">
                          <a:latin typeface="宋体"/>
                          <a:cs typeface="宋体"/>
                        </a:rPr>
                        <a:t>信</a:t>
                      </a:r>
                      <a:r>
                        <a:rPr dirty="0" sz="1050">
                          <a:latin typeface="宋体"/>
                          <a:cs typeface="宋体"/>
                        </a:rPr>
                        <a:t>息</a:t>
                      </a:r>
                      <a:r>
                        <a:rPr dirty="0" sz="1050" spc="-10">
                          <a:latin typeface="宋体"/>
                          <a:cs typeface="宋体"/>
                        </a:rPr>
                        <a:t>系</a:t>
                      </a:r>
                      <a:r>
                        <a:rPr dirty="0" sz="1050">
                          <a:latin typeface="宋体"/>
                          <a:cs typeface="宋体"/>
                        </a:rPr>
                        <a:t>统</a:t>
                      </a:r>
                      <a:r>
                        <a:rPr dirty="0" sz="1050" spc="-10">
                          <a:latin typeface="宋体"/>
                          <a:cs typeface="宋体"/>
                        </a:rPr>
                        <a:t>建</a:t>
                      </a:r>
                      <a:r>
                        <a:rPr dirty="0" sz="1050">
                          <a:latin typeface="宋体"/>
                          <a:cs typeface="宋体"/>
                        </a:rPr>
                        <a:t>设</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395"/>
                        </a:spcBef>
                      </a:pPr>
                      <a:r>
                        <a:rPr dirty="0" sz="1050" spc="-10">
                          <a:latin typeface="宋体"/>
                          <a:cs typeface="宋体"/>
                        </a:rPr>
                        <a:t>待</a:t>
                      </a:r>
                      <a:r>
                        <a:rPr dirty="0" sz="1050" spc="-5">
                          <a:latin typeface="宋体"/>
                          <a:cs typeface="宋体"/>
                        </a:rPr>
                        <a:t>制</a:t>
                      </a:r>
                      <a:endParaRPr sz="1050">
                        <a:latin typeface="宋体"/>
                        <a:cs typeface="宋体"/>
                      </a:endParaRPr>
                    </a:p>
                    <a:p>
                      <a:pPr algn="ctr" marL="10160">
                        <a:lnSpc>
                          <a:spcPct val="100000"/>
                        </a:lnSpc>
                        <a:spcBef>
                          <a:spcPts val="755"/>
                        </a:spcBef>
                      </a:pPr>
                      <a:r>
                        <a:rPr dirty="0" sz="1050">
                          <a:latin typeface="宋体"/>
                          <a:cs typeface="宋体"/>
                        </a:rPr>
                        <a:t>定</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400047" y="6725526"/>
            <a:ext cx="1021080" cy="208279"/>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libri"/>
                <a:cs typeface="Calibri"/>
              </a:rPr>
              <a:t>3.2.7</a:t>
            </a:r>
            <a:r>
              <a:rPr dirty="0" sz="1200" spc="254">
                <a:latin typeface="Calibri"/>
                <a:cs typeface="Calibri"/>
              </a:rPr>
              <a:t> </a:t>
            </a:r>
            <a:r>
              <a:rPr dirty="0" sz="1200">
                <a:latin typeface="黑体"/>
                <a:cs typeface="黑体"/>
              </a:rPr>
              <a:t>机房工程</a:t>
            </a:r>
            <a:endParaRPr sz="1200">
              <a:latin typeface="黑体"/>
              <a:cs typeface="黑体"/>
            </a:endParaRPr>
          </a:p>
        </p:txBody>
      </p:sp>
      <p:sp>
        <p:nvSpPr>
          <p:cNvPr id="5" name="object 5"/>
          <p:cNvSpPr/>
          <p:nvPr/>
        </p:nvSpPr>
        <p:spPr>
          <a:xfrm>
            <a:off x="1150619" y="7109460"/>
            <a:ext cx="5259324" cy="2426207"/>
          </a:xfrm>
          <a:prstGeom prst="rect">
            <a:avLst/>
          </a:prstGeom>
          <a:blipFill>
            <a:blip r:embed="rId2" cstate="print"/>
            <a:stretch>
              <a:fillRect/>
            </a:stretch>
          </a:blipFill>
        </p:spPr>
        <p:txBody>
          <a:bodyPr wrap="square" lIns="0" tIns="0" rIns="0" bIns="0" rtlCol="0"/>
          <a:lstStyle/>
          <a:p/>
        </p:txBody>
      </p:sp>
      <p:sp>
        <p:nvSpPr>
          <p:cNvPr id="6" name="object 6"/>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00345" cy="1212215"/>
          </a:xfrm>
          <a:prstGeom prst="rect">
            <a:avLst/>
          </a:prstGeom>
        </p:spPr>
        <p:txBody>
          <a:bodyPr wrap="square" lIns="0" tIns="12700" rIns="0" bIns="0" rtlCol="0" vert="horz">
            <a:spAutoFit/>
          </a:bodyPr>
          <a:lstStyle/>
          <a:p>
            <a:pPr algn="ctr">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indent="304800">
              <a:lnSpc>
                <a:spcPct val="162500"/>
              </a:lnSpc>
            </a:pPr>
            <a:r>
              <a:rPr dirty="0" sz="1200">
                <a:latin typeface="宋体"/>
                <a:cs typeface="宋体"/>
              </a:rPr>
              <a:t>机房工程主要包括机房管理设施和机房环境设施</a:t>
            </a:r>
            <a:r>
              <a:rPr dirty="0" sz="1200" spc="-350">
                <a:latin typeface="宋体"/>
                <a:cs typeface="宋体"/>
              </a:rPr>
              <a:t> </a:t>
            </a:r>
            <a:r>
              <a:rPr dirty="0" sz="1200">
                <a:latin typeface="Calibri"/>
                <a:cs typeface="Calibri"/>
              </a:rPr>
              <a:t>2</a:t>
            </a:r>
            <a:r>
              <a:rPr dirty="0" sz="1200" spc="-20">
                <a:latin typeface="Calibri"/>
                <a:cs typeface="Calibri"/>
              </a:rPr>
              <a:t> </a:t>
            </a:r>
            <a:r>
              <a:rPr dirty="0" sz="1200">
                <a:latin typeface="宋体"/>
                <a:cs typeface="宋体"/>
              </a:rPr>
              <a:t>个部分</a:t>
            </a:r>
            <a:r>
              <a:rPr dirty="0" sz="1200" spc="-480">
                <a:latin typeface="宋体"/>
                <a:cs typeface="宋体"/>
              </a:rPr>
              <a:t>，</a:t>
            </a:r>
            <a:r>
              <a:rPr dirty="0" sz="1200">
                <a:latin typeface="宋体"/>
                <a:cs typeface="宋体"/>
              </a:rPr>
              <a:t>该领域已发布的 标准有：</a:t>
            </a:r>
            <a:endParaRPr sz="1200">
              <a:latin typeface="宋体"/>
              <a:cs typeface="宋体"/>
            </a:endParaRPr>
          </a:p>
          <a:p>
            <a:pPr algn="ctr" marL="1270">
              <a:lnSpc>
                <a:spcPct val="100000"/>
              </a:lnSpc>
              <a:spcBef>
                <a:spcPts val="1030"/>
              </a:spcBef>
            </a:pPr>
            <a:r>
              <a:rPr dirty="0" sz="1000" spc="-10" b="1">
                <a:latin typeface="黑体"/>
                <a:cs typeface="黑体"/>
              </a:rPr>
              <a:t>表</a:t>
            </a:r>
            <a:r>
              <a:rPr dirty="0" sz="1000" spc="-260" b="1">
                <a:latin typeface="黑体"/>
                <a:cs typeface="黑体"/>
              </a:rPr>
              <a:t> </a:t>
            </a:r>
            <a:r>
              <a:rPr dirty="0" sz="1000" spc="-5" b="0">
                <a:latin typeface="等线 Light"/>
                <a:cs typeface="等线 Light"/>
              </a:rPr>
              <a:t>7</a:t>
            </a:r>
            <a:r>
              <a:rPr dirty="0" sz="1000" spc="55" b="0">
                <a:latin typeface="等线 Light"/>
                <a:cs typeface="等线 Light"/>
              </a:rPr>
              <a:t> </a:t>
            </a:r>
            <a:r>
              <a:rPr dirty="0" sz="1000" spc="-5" b="1">
                <a:latin typeface="黑体"/>
                <a:cs typeface="黑体"/>
              </a:rPr>
              <a:t>机</a:t>
            </a:r>
            <a:r>
              <a:rPr dirty="0" sz="1000" spc="-10" b="1">
                <a:latin typeface="黑体"/>
                <a:cs typeface="黑体"/>
              </a:rPr>
              <a:t>房</a:t>
            </a:r>
            <a:r>
              <a:rPr dirty="0" sz="1000" spc="-5" b="1">
                <a:latin typeface="黑体"/>
                <a:cs typeface="黑体"/>
              </a:rPr>
              <a:t>工程</a:t>
            </a:r>
            <a:r>
              <a:rPr dirty="0" sz="1000" spc="-10" b="1">
                <a:latin typeface="黑体"/>
                <a:cs typeface="黑体"/>
              </a:rPr>
              <a:t>标准</a:t>
            </a:r>
            <a:endParaRPr sz="1000">
              <a:latin typeface="黑体"/>
              <a:cs typeface="黑体"/>
            </a:endParaRPr>
          </a:p>
        </p:txBody>
      </p:sp>
      <p:graphicFrame>
        <p:nvGraphicFramePr>
          <p:cNvPr id="3" name="object 3"/>
          <p:cNvGraphicFramePr>
            <a:graphicFrameLocks noGrp="1"/>
          </p:cNvGraphicFramePr>
          <p:nvPr/>
        </p:nvGraphicFramePr>
        <p:xfrm>
          <a:off x="1068324" y="1805940"/>
          <a:ext cx="5429885" cy="4195445"/>
        </p:xfrm>
        <a:graphic>
          <a:graphicData uri="http://schemas.openxmlformats.org/drawingml/2006/table">
            <a:tbl>
              <a:tblPr firstRow="1" bandRow="1">
                <a:tableStyleId>{2D5ABB26-0587-4C30-8999-92F81FD0307C}</a:tableStyleId>
              </a:tblPr>
              <a:tblGrid>
                <a:gridCol w="627380"/>
                <a:gridCol w="1604009"/>
                <a:gridCol w="2203450"/>
                <a:gridCol w="480695"/>
                <a:gridCol w="495935"/>
              </a:tblGrid>
              <a:tr h="427990">
                <a:tc>
                  <a:txBody>
                    <a:bodyPr/>
                    <a:lstStyle/>
                    <a:p>
                      <a:pPr>
                        <a:lnSpc>
                          <a:spcPct val="100000"/>
                        </a:lnSpc>
                        <a:spcBef>
                          <a:spcPts val="25"/>
                        </a:spcBef>
                      </a:pPr>
                      <a:endParaRPr sz="850">
                        <a:latin typeface="Times New Roman"/>
                        <a:cs typeface="Times New Roman"/>
                      </a:endParaRPr>
                    </a:p>
                    <a:p>
                      <a:pPr algn="ctr" marL="9525">
                        <a:lnSpc>
                          <a:spcPct val="100000"/>
                        </a:lnSpc>
                        <a:spcBef>
                          <a:spcPts val="5"/>
                        </a:spcBef>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850">
                        <a:latin typeface="Times New Roman"/>
                        <a:cs typeface="Times New Roman"/>
                      </a:endParaRPr>
                    </a:p>
                    <a:p>
                      <a:pPr algn="ctr" marL="12065">
                        <a:lnSpc>
                          <a:spcPct val="100000"/>
                        </a:lnSpc>
                        <a:spcBef>
                          <a:spcPts val="5"/>
                        </a:spcBef>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850">
                        <a:latin typeface="Times New Roman"/>
                        <a:cs typeface="Times New Roman"/>
                      </a:endParaRPr>
                    </a:p>
                    <a:p>
                      <a:pPr algn="ctr" marL="10160">
                        <a:lnSpc>
                          <a:spcPct val="100000"/>
                        </a:lnSpc>
                        <a:spcBef>
                          <a:spcPts val="5"/>
                        </a:spcBef>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850">
                        <a:latin typeface="Times New Roman"/>
                        <a:cs typeface="Times New Roman"/>
                      </a:endParaRPr>
                    </a:p>
                    <a:p>
                      <a:pPr algn="r" marR="94615">
                        <a:lnSpc>
                          <a:spcPct val="100000"/>
                        </a:lnSpc>
                        <a:spcBef>
                          <a:spcPts val="5"/>
                        </a:spcBef>
                      </a:pPr>
                      <a:r>
                        <a:rPr dirty="0" sz="1050" spc="-5">
                          <a:latin typeface="宋体"/>
                          <a:cs typeface="宋体"/>
                        </a:rPr>
                        <a:t>类</a:t>
                      </a:r>
                      <a:r>
                        <a:rPr dirty="0" sz="1050">
                          <a:latin typeface="宋体"/>
                          <a:cs typeface="宋体"/>
                        </a:rPr>
                        <a:t>别</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850">
                        <a:latin typeface="Times New Roman"/>
                        <a:cs typeface="Times New Roman"/>
                      </a:endParaRPr>
                    </a:p>
                    <a:p>
                      <a:pPr marL="119380">
                        <a:lnSpc>
                          <a:spcPct val="100000"/>
                        </a:lnSpc>
                        <a:spcBef>
                          <a:spcPts val="5"/>
                        </a:spcBef>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31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045">
                <a:tc>
                  <a:txBody>
                    <a:bodyPr/>
                    <a:lstStyle/>
                    <a:p>
                      <a:pPr algn="ctr" marL="11430">
                        <a:lnSpc>
                          <a:spcPct val="100000"/>
                        </a:lnSpc>
                        <a:spcBef>
                          <a:spcPts val="745"/>
                        </a:spcBef>
                      </a:pPr>
                      <a:r>
                        <a:rPr dirty="0" sz="1050">
                          <a:latin typeface="宋体"/>
                          <a:cs typeface="宋体"/>
                        </a:rPr>
                        <a:t>1</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45"/>
                        </a:spcBef>
                      </a:pPr>
                      <a:r>
                        <a:rPr dirty="0" sz="1050" spc="-5">
                          <a:latin typeface="宋体"/>
                          <a:cs typeface="宋体"/>
                        </a:rPr>
                        <a:t>GB/T</a:t>
                      </a:r>
                      <a:r>
                        <a:rPr dirty="0" sz="1050" spc="-15">
                          <a:latin typeface="宋体"/>
                          <a:cs typeface="宋体"/>
                        </a:rPr>
                        <a:t> </a:t>
                      </a:r>
                      <a:r>
                        <a:rPr dirty="0" sz="1050" spc="-5">
                          <a:latin typeface="宋体"/>
                          <a:cs typeface="宋体"/>
                        </a:rPr>
                        <a:t>2887-2011</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745"/>
                        </a:spcBef>
                      </a:pPr>
                      <a:r>
                        <a:rPr dirty="0" sz="1050" spc="-10">
                          <a:latin typeface="宋体"/>
                          <a:cs typeface="宋体"/>
                        </a:rPr>
                        <a:t>计</a:t>
                      </a:r>
                      <a:r>
                        <a:rPr dirty="0" sz="1050">
                          <a:latin typeface="宋体"/>
                          <a:cs typeface="宋体"/>
                        </a:rPr>
                        <a:t>算</a:t>
                      </a:r>
                      <a:r>
                        <a:rPr dirty="0" sz="1050" spc="-10">
                          <a:latin typeface="宋体"/>
                          <a:cs typeface="宋体"/>
                        </a:rPr>
                        <a:t>机</a:t>
                      </a:r>
                      <a:r>
                        <a:rPr dirty="0" sz="1050">
                          <a:latin typeface="宋体"/>
                          <a:cs typeface="宋体"/>
                        </a:rPr>
                        <a:t>场</a:t>
                      </a:r>
                      <a:r>
                        <a:rPr dirty="0" sz="1050" spc="-10">
                          <a:latin typeface="宋体"/>
                          <a:cs typeface="宋体"/>
                        </a:rPr>
                        <a:t>地</a:t>
                      </a:r>
                      <a:r>
                        <a:rPr dirty="0" sz="1050">
                          <a:latin typeface="宋体"/>
                          <a:cs typeface="宋体"/>
                        </a:rPr>
                        <a:t>通</a:t>
                      </a:r>
                      <a:r>
                        <a:rPr dirty="0" sz="1050" spc="-10">
                          <a:latin typeface="宋体"/>
                          <a:cs typeface="宋体"/>
                        </a:rPr>
                        <a:t>用</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4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4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4965">
                <a:tc>
                  <a:txBody>
                    <a:bodyPr/>
                    <a:lstStyle/>
                    <a:p>
                      <a:pPr algn="ctr" marL="11430">
                        <a:lnSpc>
                          <a:spcPct val="100000"/>
                        </a:lnSpc>
                        <a:spcBef>
                          <a:spcPts val="725"/>
                        </a:spcBef>
                      </a:pPr>
                      <a:r>
                        <a:rPr dirty="0" sz="1050">
                          <a:latin typeface="宋体"/>
                          <a:cs typeface="宋体"/>
                        </a:rPr>
                        <a:t>2</a:t>
                      </a:r>
                      <a:endParaRPr sz="1050">
                        <a:latin typeface="宋体"/>
                        <a:cs typeface="宋体"/>
                      </a:endParaRPr>
                    </a:p>
                  </a:txBody>
                  <a:tcPr marL="0" marR="0" marB="0" marT="920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25"/>
                        </a:spcBef>
                      </a:pPr>
                      <a:r>
                        <a:rPr dirty="0" sz="1050" spc="-5">
                          <a:latin typeface="宋体"/>
                          <a:cs typeface="宋体"/>
                        </a:rPr>
                        <a:t>GB 8702-2014</a:t>
                      </a:r>
                      <a:endParaRPr sz="1050">
                        <a:latin typeface="宋体"/>
                        <a:cs typeface="宋体"/>
                      </a:endParaRPr>
                    </a:p>
                  </a:txBody>
                  <a:tcPr marL="0" marR="0" marB="0" marT="920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725"/>
                        </a:spcBef>
                      </a:pPr>
                      <a:r>
                        <a:rPr dirty="0" sz="1050" spc="-10">
                          <a:latin typeface="宋体"/>
                          <a:cs typeface="宋体"/>
                        </a:rPr>
                        <a:t>电</a:t>
                      </a:r>
                      <a:r>
                        <a:rPr dirty="0" sz="1050">
                          <a:latin typeface="宋体"/>
                          <a:cs typeface="宋体"/>
                        </a:rPr>
                        <a:t>磁</a:t>
                      </a:r>
                      <a:r>
                        <a:rPr dirty="0" sz="1050" spc="-10">
                          <a:latin typeface="宋体"/>
                          <a:cs typeface="宋体"/>
                        </a:rPr>
                        <a:t>环</a:t>
                      </a:r>
                      <a:r>
                        <a:rPr dirty="0" sz="1050">
                          <a:latin typeface="宋体"/>
                          <a:cs typeface="宋体"/>
                        </a:rPr>
                        <a:t>境</a:t>
                      </a:r>
                      <a:r>
                        <a:rPr dirty="0" sz="1050" spc="-10">
                          <a:latin typeface="宋体"/>
                          <a:cs typeface="宋体"/>
                        </a:rPr>
                        <a:t>控</a:t>
                      </a:r>
                      <a:r>
                        <a:rPr dirty="0" sz="1050">
                          <a:latin typeface="宋体"/>
                          <a:cs typeface="宋体"/>
                        </a:rPr>
                        <a:t>制</a:t>
                      </a:r>
                      <a:r>
                        <a:rPr dirty="0" sz="1050" spc="-10">
                          <a:latin typeface="宋体"/>
                          <a:cs typeface="宋体"/>
                        </a:rPr>
                        <a:t>限</a:t>
                      </a:r>
                      <a:r>
                        <a:rPr dirty="0" sz="1050" spc="-5">
                          <a:latin typeface="宋体"/>
                          <a:cs typeface="宋体"/>
                        </a:rPr>
                        <a:t>值</a:t>
                      </a:r>
                      <a:endParaRPr sz="1050">
                        <a:latin typeface="宋体"/>
                        <a:cs typeface="宋体"/>
                      </a:endParaRPr>
                    </a:p>
                  </a:txBody>
                  <a:tcPr marL="0" marR="0" marB="0" marT="920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2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20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2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207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39725">
                <a:tc>
                  <a:txBody>
                    <a:bodyPr/>
                    <a:lstStyle/>
                    <a:p>
                      <a:pPr algn="ctr" marL="11430">
                        <a:lnSpc>
                          <a:spcPct val="100000"/>
                        </a:lnSpc>
                        <a:spcBef>
                          <a:spcPts val="665"/>
                        </a:spcBef>
                      </a:pPr>
                      <a:r>
                        <a:rPr dirty="0" sz="1050">
                          <a:latin typeface="宋体"/>
                          <a:cs typeface="宋体"/>
                        </a:rPr>
                        <a:t>3</a:t>
                      </a:r>
                      <a:endParaRPr sz="1050">
                        <a:latin typeface="宋体"/>
                        <a:cs typeface="宋体"/>
                      </a:endParaRPr>
                    </a:p>
                  </a:txBody>
                  <a:tcPr marL="0" marR="0" marB="0" marT="8445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665"/>
                        </a:spcBef>
                      </a:pPr>
                      <a:r>
                        <a:rPr dirty="0" sz="1050" spc="-5">
                          <a:latin typeface="宋体"/>
                          <a:cs typeface="宋体"/>
                        </a:rPr>
                        <a:t>GB/T</a:t>
                      </a:r>
                      <a:r>
                        <a:rPr dirty="0" sz="1050" spc="-15">
                          <a:latin typeface="宋体"/>
                          <a:cs typeface="宋体"/>
                        </a:rPr>
                        <a:t> </a:t>
                      </a:r>
                      <a:r>
                        <a:rPr dirty="0" sz="1050" spc="-5">
                          <a:latin typeface="宋体"/>
                          <a:cs typeface="宋体"/>
                        </a:rPr>
                        <a:t>34982-2017</a:t>
                      </a:r>
                      <a:endParaRPr sz="1050">
                        <a:latin typeface="宋体"/>
                        <a:cs typeface="宋体"/>
                      </a:endParaRPr>
                    </a:p>
                  </a:txBody>
                  <a:tcPr marL="0" marR="0" marB="0" marT="8445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665"/>
                        </a:spcBef>
                      </a:pPr>
                      <a:r>
                        <a:rPr dirty="0" sz="1050" spc="-10">
                          <a:latin typeface="宋体"/>
                          <a:cs typeface="宋体"/>
                        </a:rPr>
                        <a:t>云</a:t>
                      </a:r>
                      <a:r>
                        <a:rPr dirty="0" sz="1050">
                          <a:latin typeface="宋体"/>
                          <a:cs typeface="宋体"/>
                        </a:rPr>
                        <a:t>计</a:t>
                      </a:r>
                      <a:r>
                        <a:rPr dirty="0" sz="1050" spc="-10">
                          <a:latin typeface="宋体"/>
                          <a:cs typeface="宋体"/>
                        </a:rPr>
                        <a:t>算</a:t>
                      </a:r>
                      <a:r>
                        <a:rPr dirty="0" sz="1050">
                          <a:latin typeface="宋体"/>
                          <a:cs typeface="宋体"/>
                        </a:rPr>
                        <a:t>数</a:t>
                      </a:r>
                      <a:r>
                        <a:rPr dirty="0" sz="1050" spc="-10">
                          <a:latin typeface="宋体"/>
                          <a:cs typeface="宋体"/>
                        </a:rPr>
                        <a:t>据</a:t>
                      </a:r>
                      <a:r>
                        <a:rPr dirty="0" sz="1050">
                          <a:latin typeface="宋体"/>
                          <a:cs typeface="宋体"/>
                        </a:rPr>
                        <a:t>中</a:t>
                      </a:r>
                      <a:r>
                        <a:rPr dirty="0" sz="1050" spc="-10">
                          <a:latin typeface="宋体"/>
                          <a:cs typeface="宋体"/>
                        </a:rPr>
                        <a:t>心</a:t>
                      </a:r>
                      <a:r>
                        <a:rPr dirty="0" sz="1050">
                          <a:latin typeface="宋体"/>
                          <a:cs typeface="宋体"/>
                        </a:rPr>
                        <a:t>基</a:t>
                      </a:r>
                      <a:r>
                        <a:rPr dirty="0" sz="1050" spc="-10">
                          <a:latin typeface="宋体"/>
                          <a:cs typeface="宋体"/>
                        </a:rPr>
                        <a:t>本</a:t>
                      </a:r>
                      <a:r>
                        <a:rPr dirty="0" sz="1050">
                          <a:latin typeface="宋体"/>
                          <a:cs typeface="宋体"/>
                        </a:rPr>
                        <a:t>要</a:t>
                      </a:r>
                      <a:r>
                        <a:rPr dirty="0" sz="1050" spc="-5">
                          <a:latin typeface="宋体"/>
                          <a:cs typeface="宋体"/>
                        </a:rPr>
                        <a:t>求</a:t>
                      </a:r>
                      <a:endParaRPr sz="1050">
                        <a:latin typeface="宋体"/>
                        <a:cs typeface="宋体"/>
                      </a:endParaRPr>
                    </a:p>
                  </a:txBody>
                  <a:tcPr marL="0" marR="0" marB="0" marT="8445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66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8445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66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8445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71475">
                <a:tc>
                  <a:txBody>
                    <a:bodyPr/>
                    <a:lstStyle/>
                    <a:p>
                      <a:pPr algn="ctr" marL="11430">
                        <a:lnSpc>
                          <a:spcPct val="100000"/>
                        </a:lnSpc>
                        <a:spcBef>
                          <a:spcPts val="785"/>
                        </a:spcBef>
                      </a:pPr>
                      <a:r>
                        <a:rPr dirty="0" sz="1050">
                          <a:latin typeface="宋体"/>
                          <a:cs typeface="宋体"/>
                        </a:rPr>
                        <a:t>4</a:t>
                      </a:r>
                      <a:endParaRPr sz="1050">
                        <a:latin typeface="宋体"/>
                        <a:cs typeface="宋体"/>
                      </a:endParaRPr>
                    </a:p>
                  </a:txBody>
                  <a:tcPr marL="0" marR="0" marB="0" marT="996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85"/>
                        </a:spcBef>
                      </a:pPr>
                      <a:r>
                        <a:rPr dirty="0" sz="1050" spc="-5">
                          <a:latin typeface="宋体"/>
                          <a:cs typeface="宋体"/>
                        </a:rPr>
                        <a:t>GB 50174-2017</a:t>
                      </a:r>
                      <a:endParaRPr sz="1050">
                        <a:latin typeface="宋体"/>
                        <a:cs typeface="宋体"/>
                      </a:endParaRPr>
                    </a:p>
                  </a:txBody>
                  <a:tcPr marL="0" marR="0" marB="0" marT="996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785"/>
                        </a:spcBef>
                      </a:pPr>
                      <a:r>
                        <a:rPr dirty="0" sz="1050" spc="-10">
                          <a:latin typeface="宋体"/>
                          <a:cs typeface="宋体"/>
                        </a:rPr>
                        <a:t>数</a:t>
                      </a:r>
                      <a:r>
                        <a:rPr dirty="0" sz="1050">
                          <a:latin typeface="宋体"/>
                          <a:cs typeface="宋体"/>
                        </a:rPr>
                        <a:t>据</a:t>
                      </a:r>
                      <a:r>
                        <a:rPr dirty="0" sz="1050" spc="-10">
                          <a:latin typeface="宋体"/>
                          <a:cs typeface="宋体"/>
                        </a:rPr>
                        <a:t>中</a:t>
                      </a:r>
                      <a:r>
                        <a:rPr dirty="0" sz="1050">
                          <a:latin typeface="宋体"/>
                          <a:cs typeface="宋体"/>
                        </a:rPr>
                        <a:t>心</a:t>
                      </a:r>
                      <a:r>
                        <a:rPr dirty="0" sz="1050" spc="-10">
                          <a:latin typeface="宋体"/>
                          <a:cs typeface="宋体"/>
                        </a:rPr>
                        <a:t>设</a:t>
                      </a:r>
                      <a:r>
                        <a:rPr dirty="0" sz="1050">
                          <a:latin typeface="宋体"/>
                          <a:cs typeface="宋体"/>
                        </a:rPr>
                        <a:t>计</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996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8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96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8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969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8775">
                <a:tc>
                  <a:txBody>
                    <a:bodyPr/>
                    <a:lstStyle/>
                    <a:p>
                      <a:pPr algn="ctr" marL="11430">
                        <a:lnSpc>
                          <a:spcPct val="100000"/>
                        </a:lnSpc>
                        <a:spcBef>
                          <a:spcPts val="735"/>
                        </a:spcBef>
                      </a:pPr>
                      <a:r>
                        <a:rPr dirty="0" sz="1050">
                          <a:latin typeface="宋体"/>
                          <a:cs typeface="宋体"/>
                        </a:rPr>
                        <a:t>5</a:t>
                      </a:r>
                      <a:endParaRPr sz="1050">
                        <a:latin typeface="宋体"/>
                        <a:cs typeface="宋体"/>
                      </a:endParaRPr>
                    </a:p>
                  </a:txBody>
                  <a:tcPr marL="0" marR="0" marB="0" marT="933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35"/>
                        </a:spcBef>
                      </a:pPr>
                      <a:r>
                        <a:rPr dirty="0" sz="1050" spc="-5">
                          <a:latin typeface="宋体"/>
                          <a:cs typeface="宋体"/>
                        </a:rPr>
                        <a:t>GB 50343-2012</a:t>
                      </a:r>
                      <a:endParaRPr sz="1050">
                        <a:latin typeface="宋体"/>
                        <a:cs typeface="宋体"/>
                      </a:endParaRPr>
                    </a:p>
                  </a:txBody>
                  <a:tcPr marL="0" marR="0" marB="0" marT="933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35"/>
                        </a:spcBef>
                      </a:pPr>
                      <a:r>
                        <a:rPr dirty="0" sz="1050" spc="-10">
                          <a:latin typeface="宋体"/>
                          <a:cs typeface="宋体"/>
                        </a:rPr>
                        <a:t>建</a:t>
                      </a:r>
                      <a:r>
                        <a:rPr dirty="0" sz="1050">
                          <a:latin typeface="宋体"/>
                          <a:cs typeface="宋体"/>
                        </a:rPr>
                        <a:t>筑</a:t>
                      </a:r>
                      <a:r>
                        <a:rPr dirty="0" sz="1050" spc="-10">
                          <a:latin typeface="宋体"/>
                          <a:cs typeface="宋体"/>
                        </a:rPr>
                        <a:t>物</a:t>
                      </a:r>
                      <a:r>
                        <a:rPr dirty="0" sz="1050">
                          <a:latin typeface="宋体"/>
                          <a:cs typeface="宋体"/>
                        </a:rPr>
                        <a:t>电</a:t>
                      </a:r>
                      <a:r>
                        <a:rPr dirty="0" sz="1050" spc="-10">
                          <a:latin typeface="宋体"/>
                          <a:cs typeface="宋体"/>
                        </a:rPr>
                        <a:t>子</a:t>
                      </a:r>
                      <a:r>
                        <a:rPr dirty="0" sz="1050">
                          <a:latin typeface="宋体"/>
                          <a:cs typeface="宋体"/>
                        </a:rPr>
                        <a:t>信</a:t>
                      </a:r>
                      <a:r>
                        <a:rPr dirty="0" sz="1050" spc="-10">
                          <a:latin typeface="宋体"/>
                          <a:cs typeface="宋体"/>
                        </a:rPr>
                        <a:t>息</a:t>
                      </a:r>
                      <a:r>
                        <a:rPr dirty="0" sz="1050">
                          <a:latin typeface="宋体"/>
                          <a:cs typeface="宋体"/>
                        </a:rPr>
                        <a:t>系</a:t>
                      </a:r>
                      <a:r>
                        <a:rPr dirty="0" sz="1050" spc="-10">
                          <a:latin typeface="宋体"/>
                          <a:cs typeface="宋体"/>
                        </a:rPr>
                        <a:t>统</a:t>
                      </a:r>
                      <a:r>
                        <a:rPr dirty="0" sz="1050">
                          <a:latin typeface="宋体"/>
                          <a:cs typeface="宋体"/>
                        </a:rPr>
                        <a:t>防</a:t>
                      </a:r>
                      <a:r>
                        <a:rPr dirty="0" sz="1050" spc="-10">
                          <a:latin typeface="宋体"/>
                          <a:cs typeface="宋体"/>
                        </a:rPr>
                        <a:t>雷</a:t>
                      </a:r>
                      <a:r>
                        <a:rPr dirty="0" sz="1050">
                          <a:latin typeface="宋体"/>
                          <a:cs typeface="宋体"/>
                        </a:rPr>
                        <a:t>技</a:t>
                      </a:r>
                      <a:r>
                        <a:rPr dirty="0" sz="1050" spc="-10">
                          <a:latin typeface="宋体"/>
                          <a:cs typeface="宋体"/>
                        </a:rPr>
                        <a:t>术</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933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3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33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3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334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2585">
                <a:tc>
                  <a:txBody>
                    <a:bodyPr/>
                    <a:lstStyle/>
                    <a:p>
                      <a:pPr algn="ctr" marL="11430">
                        <a:lnSpc>
                          <a:spcPct val="100000"/>
                        </a:lnSpc>
                        <a:spcBef>
                          <a:spcPts val="755"/>
                        </a:spcBef>
                      </a:pPr>
                      <a:r>
                        <a:rPr dirty="0" sz="1050">
                          <a:latin typeface="宋体"/>
                          <a:cs typeface="宋体"/>
                        </a:rPr>
                        <a:t>6</a:t>
                      </a:r>
                      <a:endParaRPr sz="1050">
                        <a:latin typeface="宋体"/>
                        <a:cs typeface="宋体"/>
                      </a:endParaRPr>
                    </a:p>
                  </a:txBody>
                  <a:tcPr marL="0" marR="0" marB="0" marT="9588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55"/>
                        </a:spcBef>
                      </a:pPr>
                      <a:r>
                        <a:rPr dirty="0" sz="1050" spc="-5">
                          <a:latin typeface="宋体"/>
                          <a:cs typeface="宋体"/>
                        </a:rPr>
                        <a:t>GB 50462-2015</a:t>
                      </a:r>
                      <a:endParaRPr sz="1050">
                        <a:latin typeface="宋体"/>
                        <a:cs typeface="宋体"/>
                      </a:endParaRPr>
                    </a:p>
                  </a:txBody>
                  <a:tcPr marL="0" marR="0" marB="0" marT="9588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55"/>
                        </a:spcBef>
                      </a:pPr>
                      <a:r>
                        <a:rPr dirty="0" sz="1050" spc="-10">
                          <a:latin typeface="宋体"/>
                          <a:cs typeface="宋体"/>
                        </a:rPr>
                        <a:t>数</a:t>
                      </a:r>
                      <a:r>
                        <a:rPr dirty="0" sz="1050">
                          <a:latin typeface="宋体"/>
                          <a:cs typeface="宋体"/>
                        </a:rPr>
                        <a:t>据</a:t>
                      </a:r>
                      <a:r>
                        <a:rPr dirty="0" sz="1050" spc="-10">
                          <a:latin typeface="宋体"/>
                          <a:cs typeface="宋体"/>
                        </a:rPr>
                        <a:t>中</a:t>
                      </a:r>
                      <a:r>
                        <a:rPr dirty="0" sz="1050">
                          <a:latin typeface="宋体"/>
                          <a:cs typeface="宋体"/>
                        </a:rPr>
                        <a:t>心</a:t>
                      </a:r>
                      <a:r>
                        <a:rPr dirty="0" sz="1050" spc="-10">
                          <a:latin typeface="宋体"/>
                          <a:cs typeface="宋体"/>
                        </a:rPr>
                        <a:t>基</a:t>
                      </a:r>
                      <a:r>
                        <a:rPr dirty="0" sz="1050">
                          <a:latin typeface="宋体"/>
                          <a:cs typeface="宋体"/>
                        </a:rPr>
                        <a:t>础</a:t>
                      </a:r>
                      <a:r>
                        <a:rPr dirty="0" sz="1050" spc="-10">
                          <a:latin typeface="宋体"/>
                          <a:cs typeface="宋体"/>
                        </a:rPr>
                        <a:t>设</a:t>
                      </a:r>
                      <a:r>
                        <a:rPr dirty="0" sz="1050">
                          <a:latin typeface="宋体"/>
                          <a:cs typeface="宋体"/>
                        </a:rPr>
                        <a:t>施</a:t>
                      </a:r>
                      <a:r>
                        <a:rPr dirty="0" sz="1050" spc="-10">
                          <a:latin typeface="宋体"/>
                          <a:cs typeface="宋体"/>
                        </a:rPr>
                        <a:t>施</a:t>
                      </a:r>
                      <a:r>
                        <a:rPr dirty="0" sz="1050">
                          <a:latin typeface="宋体"/>
                          <a:cs typeface="宋体"/>
                        </a:rPr>
                        <a:t>工</a:t>
                      </a:r>
                      <a:r>
                        <a:rPr dirty="0" sz="1050" spc="-10">
                          <a:latin typeface="宋体"/>
                          <a:cs typeface="宋体"/>
                        </a:rPr>
                        <a:t>及</a:t>
                      </a:r>
                      <a:r>
                        <a:rPr dirty="0" sz="1050">
                          <a:latin typeface="宋体"/>
                          <a:cs typeface="宋体"/>
                        </a:rPr>
                        <a:t>验</a:t>
                      </a:r>
                      <a:r>
                        <a:rPr dirty="0" sz="1050" spc="-10">
                          <a:latin typeface="宋体"/>
                          <a:cs typeface="宋体"/>
                        </a:rPr>
                        <a:t>收</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9588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5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588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5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588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6870">
                <a:tc>
                  <a:txBody>
                    <a:bodyPr/>
                    <a:lstStyle/>
                    <a:p>
                      <a:pPr algn="ctr" marL="11430">
                        <a:lnSpc>
                          <a:spcPct val="100000"/>
                        </a:lnSpc>
                        <a:spcBef>
                          <a:spcPts val="730"/>
                        </a:spcBef>
                      </a:pPr>
                      <a:r>
                        <a:rPr dirty="0" sz="1050">
                          <a:latin typeface="宋体"/>
                          <a:cs typeface="宋体"/>
                        </a:rPr>
                        <a:t>7</a:t>
                      </a:r>
                      <a:endParaRPr sz="1050">
                        <a:latin typeface="宋体"/>
                        <a:cs typeface="宋体"/>
                      </a:endParaRPr>
                    </a:p>
                  </a:txBody>
                  <a:tcPr marL="0" marR="0" marB="0" marT="927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30"/>
                        </a:spcBef>
                      </a:pPr>
                      <a:r>
                        <a:rPr dirty="0" sz="1050" spc="-5">
                          <a:latin typeface="宋体"/>
                          <a:cs typeface="宋体"/>
                        </a:rPr>
                        <a:t>GB 50611-2010</a:t>
                      </a:r>
                      <a:endParaRPr sz="1050">
                        <a:latin typeface="宋体"/>
                        <a:cs typeface="宋体"/>
                      </a:endParaRPr>
                    </a:p>
                  </a:txBody>
                  <a:tcPr marL="0" marR="0" marB="0" marT="927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30"/>
                        </a:spcBef>
                      </a:pPr>
                      <a:r>
                        <a:rPr dirty="0" sz="1050" spc="-10">
                          <a:latin typeface="宋体"/>
                          <a:cs typeface="宋体"/>
                        </a:rPr>
                        <a:t>电</a:t>
                      </a:r>
                      <a:r>
                        <a:rPr dirty="0" sz="1050">
                          <a:latin typeface="宋体"/>
                          <a:cs typeface="宋体"/>
                        </a:rPr>
                        <a:t>子</a:t>
                      </a:r>
                      <a:r>
                        <a:rPr dirty="0" sz="1050" spc="-10">
                          <a:latin typeface="宋体"/>
                          <a:cs typeface="宋体"/>
                        </a:rPr>
                        <a:t>工</a:t>
                      </a:r>
                      <a:r>
                        <a:rPr dirty="0" sz="1050">
                          <a:latin typeface="宋体"/>
                          <a:cs typeface="宋体"/>
                        </a:rPr>
                        <a:t>程</a:t>
                      </a:r>
                      <a:r>
                        <a:rPr dirty="0" sz="1050" spc="-10">
                          <a:latin typeface="宋体"/>
                          <a:cs typeface="宋体"/>
                        </a:rPr>
                        <a:t>防</a:t>
                      </a:r>
                      <a:r>
                        <a:rPr dirty="0" sz="1050">
                          <a:latin typeface="宋体"/>
                          <a:cs typeface="宋体"/>
                        </a:rPr>
                        <a:t>静</a:t>
                      </a:r>
                      <a:r>
                        <a:rPr dirty="0" sz="1050" spc="-10">
                          <a:latin typeface="宋体"/>
                          <a:cs typeface="宋体"/>
                        </a:rPr>
                        <a:t>电</a:t>
                      </a:r>
                      <a:r>
                        <a:rPr dirty="0" sz="1050">
                          <a:latin typeface="宋体"/>
                          <a:cs typeface="宋体"/>
                        </a:rPr>
                        <a:t>设</a:t>
                      </a:r>
                      <a:r>
                        <a:rPr dirty="0" sz="1050" spc="-10">
                          <a:latin typeface="宋体"/>
                          <a:cs typeface="宋体"/>
                        </a:rPr>
                        <a:t>计</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927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30"/>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27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30"/>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271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045">
                <a:tc>
                  <a:txBody>
                    <a:bodyPr/>
                    <a:lstStyle/>
                    <a:p>
                      <a:pPr algn="ctr" marL="11430">
                        <a:lnSpc>
                          <a:spcPct val="100000"/>
                        </a:lnSpc>
                        <a:spcBef>
                          <a:spcPts val="740"/>
                        </a:spcBef>
                      </a:pPr>
                      <a:r>
                        <a:rPr dirty="0" sz="1050">
                          <a:latin typeface="宋体"/>
                          <a:cs typeface="宋体"/>
                        </a:rPr>
                        <a:t>8</a:t>
                      </a:r>
                      <a:endParaRPr sz="1050">
                        <a:latin typeface="宋体"/>
                        <a:cs typeface="宋体"/>
                      </a:endParaRPr>
                    </a:p>
                  </a:txBody>
                  <a:tcPr marL="0" marR="0" marB="0" marT="939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40"/>
                        </a:spcBef>
                      </a:pPr>
                      <a:r>
                        <a:rPr dirty="0" sz="1050" spc="-5">
                          <a:latin typeface="宋体"/>
                          <a:cs typeface="宋体"/>
                        </a:rPr>
                        <a:t>GB 51195-2016</a:t>
                      </a:r>
                      <a:endParaRPr sz="1050">
                        <a:latin typeface="宋体"/>
                        <a:cs typeface="宋体"/>
                      </a:endParaRPr>
                    </a:p>
                  </a:txBody>
                  <a:tcPr marL="0" marR="0" marB="0" marT="939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740"/>
                        </a:spcBef>
                      </a:pPr>
                      <a:r>
                        <a:rPr dirty="0" sz="1050" spc="-10">
                          <a:latin typeface="宋体"/>
                          <a:cs typeface="宋体"/>
                        </a:rPr>
                        <a:t>互</a:t>
                      </a:r>
                      <a:r>
                        <a:rPr dirty="0" sz="1050">
                          <a:latin typeface="宋体"/>
                          <a:cs typeface="宋体"/>
                        </a:rPr>
                        <a:t>联</a:t>
                      </a:r>
                      <a:r>
                        <a:rPr dirty="0" sz="1050" spc="-10">
                          <a:latin typeface="宋体"/>
                          <a:cs typeface="宋体"/>
                        </a:rPr>
                        <a:t>网</a:t>
                      </a:r>
                      <a:r>
                        <a:rPr dirty="0" sz="1050">
                          <a:latin typeface="宋体"/>
                          <a:cs typeface="宋体"/>
                        </a:rPr>
                        <a:t>数</a:t>
                      </a:r>
                      <a:r>
                        <a:rPr dirty="0" sz="1050" spc="-10">
                          <a:latin typeface="宋体"/>
                          <a:cs typeface="宋体"/>
                        </a:rPr>
                        <a:t>据</a:t>
                      </a:r>
                      <a:r>
                        <a:rPr dirty="0" sz="1050">
                          <a:latin typeface="宋体"/>
                          <a:cs typeface="宋体"/>
                        </a:rPr>
                        <a:t>中</a:t>
                      </a:r>
                      <a:r>
                        <a:rPr dirty="0" sz="1050" spc="-10">
                          <a:latin typeface="宋体"/>
                          <a:cs typeface="宋体"/>
                        </a:rPr>
                        <a:t>心</a:t>
                      </a:r>
                      <a:r>
                        <a:rPr dirty="0" sz="1050">
                          <a:latin typeface="宋体"/>
                          <a:cs typeface="宋体"/>
                        </a:rPr>
                        <a:t>工</a:t>
                      </a:r>
                      <a:r>
                        <a:rPr dirty="0" sz="1050" spc="-10">
                          <a:latin typeface="宋体"/>
                          <a:cs typeface="宋体"/>
                        </a:rPr>
                        <a:t>程</a:t>
                      </a:r>
                      <a:r>
                        <a:rPr dirty="0" sz="1050">
                          <a:latin typeface="宋体"/>
                          <a:cs typeface="宋体"/>
                        </a:rPr>
                        <a:t>技</a:t>
                      </a:r>
                      <a:r>
                        <a:rPr dirty="0" sz="1050" spc="-10">
                          <a:latin typeface="宋体"/>
                          <a:cs typeface="宋体"/>
                        </a:rPr>
                        <a:t>术</a:t>
                      </a:r>
                      <a:r>
                        <a:rPr dirty="0" sz="1050">
                          <a:latin typeface="宋体"/>
                          <a:cs typeface="宋体"/>
                        </a:rPr>
                        <a:t>规</a:t>
                      </a:r>
                      <a:r>
                        <a:rPr dirty="0" sz="1050" spc="-5">
                          <a:latin typeface="宋体"/>
                          <a:cs typeface="宋体"/>
                        </a:rPr>
                        <a:t>范</a:t>
                      </a:r>
                      <a:endParaRPr sz="1050">
                        <a:latin typeface="宋体"/>
                        <a:cs typeface="宋体"/>
                      </a:endParaRPr>
                    </a:p>
                  </a:txBody>
                  <a:tcPr marL="0" marR="0" marB="0" marT="939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40"/>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39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40"/>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39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680">
                <a:tc>
                  <a:txBody>
                    <a:bodyPr/>
                    <a:lstStyle/>
                    <a:p>
                      <a:pPr algn="ctr" marL="11430">
                        <a:lnSpc>
                          <a:spcPct val="100000"/>
                        </a:lnSpc>
                        <a:spcBef>
                          <a:spcPts val="745"/>
                        </a:spcBef>
                      </a:pPr>
                      <a:r>
                        <a:rPr dirty="0" sz="1050">
                          <a:latin typeface="宋体"/>
                          <a:cs typeface="宋体"/>
                        </a:rPr>
                        <a:t>9</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45"/>
                        </a:spcBef>
                      </a:pPr>
                      <a:r>
                        <a:rPr dirty="0" sz="1050" spc="-5">
                          <a:latin typeface="宋体"/>
                          <a:cs typeface="宋体"/>
                        </a:rPr>
                        <a:t>GB/T</a:t>
                      </a:r>
                      <a:r>
                        <a:rPr dirty="0" sz="1050" spc="-15">
                          <a:latin typeface="宋体"/>
                          <a:cs typeface="宋体"/>
                        </a:rPr>
                        <a:t> </a:t>
                      </a:r>
                      <a:r>
                        <a:rPr dirty="0" sz="1050" spc="-5">
                          <a:latin typeface="宋体"/>
                          <a:cs typeface="宋体"/>
                        </a:rPr>
                        <a:t>51314-2018</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1430">
                        <a:lnSpc>
                          <a:spcPct val="100000"/>
                        </a:lnSpc>
                        <a:spcBef>
                          <a:spcPts val="745"/>
                        </a:spcBef>
                      </a:pPr>
                      <a:r>
                        <a:rPr dirty="0" sz="1050" spc="-10">
                          <a:latin typeface="宋体"/>
                          <a:cs typeface="宋体"/>
                        </a:rPr>
                        <a:t>数</a:t>
                      </a:r>
                      <a:r>
                        <a:rPr dirty="0" sz="1050">
                          <a:latin typeface="宋体"/>
                          <a:cs typeface="宋体"/>
                        </a:rPr>
                        <a:t>据</a:t>
                      </a:r>
                      <a:r>
                        <a:rPr dirty="0" sz="1050" spc="-10">
                          <a:latin typeface="宋体"/>
                          <a:cs typeface="宋体"/>
                        </a:rPr>
                        <a:t>中</a:t>
                      </a:r>
                      <a:r>
                        <a:rPr dirty="0" sz="1050">
                          <a:latin typeface="宋体"/>
                          <a:cs typeface="宋体"/>
                        </a:rPr>
                        <a:t>心</a:t>
                      </a:r>
                      <a:r>
                        <a:rPr dirty="0" sz="1050" spc="-10">
                          <a:latin typeface="宋体"/>
                          <a:cs typeface="宋体"/>
                        </a:rPr>
                        <a:t>基</a:t>
                      </a:r>
                      <a:r>
                        <a:rPr dirty="0" sz="1050">
                          <a:latin typeface="宋体"/>
                          <a:cs typeface="宋体"/>
                        </a:rPr>
                        <a:t>础</a:t>
                      </a:r>
                      <a:r>
                        <a:rPr dirty="0" sz="1050" spc="-10">
                          <a:latin typeface="宋体"/>
                          <a:cs typeface="宋体"/>
                        </a:rPr>
                        <a:t>设</a:t>
                      </a:r>
                      <a:r>
                        <a:rPr dirty="0" sz="1050">
                          <a:latin typeface="宋体"/>
                          <a:cs typeface="宋体"/>
                        </a:rPr>
                        <a:t>施</a:t>
                      </a:r>
                      <a:r>
                        <a:rPr dirty="0" sz="1050" spc="-10">
                          <a:latin typeface="宋体"/>
                          <a:cs typeface="宋体"/>
                        </a:rPr>
                        <a:t>运</a:t>
                      </a:r>
                      <a:r>
                        <a:rPr dirty="0" sz="1050">
                          <a:latin typeface="宋体"/>
                          <a:cs typeface="宋体"/>
                        </a:rPr>
                        <a:t>行</a:t>
                      </a:r>
                      <a:r>
                        <a:rPr dirty="0" sz="1050" spc="-10">
                          <a:latin typeface="宋体"/>
                          <a:cs typeface="宋体"/>
                        </a:rPr>
                        <a:t>维</a:t>
                      </a:r>
                      <a:r>
                        <a:rPr dirty="0" sz="1050">
                          <a:latin typeface="宋体"/>
                          <a:cs typeface="宋体"/>
                        </a:rPr>
                        <a:t>护</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marR="94615">
                        <a:lnSpc>
                          <a:spcPct val="100000"/>
                        </a:lnSpc>
                        <a:spcBef>
                          <a:spcPts val="745"/>
                        </a:spcBef>
                      </a:pPr>
                      <a:r>
                        <a:rPr dirty="0" sz="1050" spc="-5">
                          <a:latin typeface="宋体"/>
                          <a:cs typeface="宋体"/>
                        </a:rPr>
                        <a:t>国</a:t>
                      </a:r>
                      <a:r>
                        <a:rPr dirty="0" sz="1050">
                          <a:latin typeface="宋体"/>
                          <a:cs typeface="宋体"/>
                        </a:rPr>
                        <a:t>标</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9380">
                        <a:lnSpc>
                          <a:spcPct val="100000"/>
                        </a:lnSpc>
                        <a:spcBef>
                          <a:spcPts val="74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946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050">
                <a:tc>
                  <a:txBody>
                    <a:bodyPr/>
                    <a:lstStyle/>
                    <a:p>
                      <a:pPr>
                        <a:lnSpc>
                          <a:spcPct val="100000"/>
                        </a:lnSpc>
                        <a:spcBef>
                          <a:spcPts val="15"/>
                        </a:spcBef>
                      </a:pPr>
                      <a:endParaRPr sz="1200">
                        <a:latin typeface="Times New Roman"/>
                        <a:cs typeface="Times New Roman"/>
                      </a:endParaRPr>
                    </a:p>
                    <a:p>
                      <a:pPr algn="ctr" marL="11430">
                        <a:lnSpc>
                          <a:spcPct val="100000"/>
                        </a:lnSpc>
                        <a:spcBef>
                          <a:spcPts val="5"/>
                        </a:spcBef>
                      </a:pPr>
                      <a:r>
                        <a:rPr dirty="0" sz="1050" spc="-5">
                          <a:latin typeface="宋体"/>
                          <a:cs typeface="宋体"/>
                        </a:rPr>
                        <a:t>10</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ctr" marL="11430">
                        <a:lnSpc>
                          <a:spcPct val="100000"/>
                        </a:lnSpc>
                        <a:spcBef>
                          <a:spcPts val="5"/>
                        </a:spcBef>
                      </a:pPr>
                      <a:r>
                        <a:rPr dirty="0" sz="1050" spc="-5">
                          <a:latin typeface="宋体"/>
                          <a:cs typeface="宋体"/>
                        </a:rPr>
                        <a:t>YD/T</a:t>
                      </a:r>
                      <a:r>
                        <a:rPr dirty="0" sz="1050" spc="-15">
                          <a:latin typeface="宋体"/>
                          <a:cs typeface="宋体"/>
                        </a:rPr>
                        <a:t> </a:t>
                      </a:r>
                      <a:r>
                        <a:rPr dirty="0" sz="1050" spc="-5">
                          <a:latin typeface="宋体"/>
                          <a:cs typeface="宋体"/>
                        </a:rPr>
                        <a:t>2963-2015</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390"/>
                        </a:spcBef>
                      </a:pPr>
                      <a:r>
                        <a:rPr dirty="0" sz="1050" spc="-10">
                          <a:latin typeface="宋体"/>
                          <a:cs typeface="宋体"/>
                        </a:rPr>
                        <a:t>互</a:t>
                      </a:r>
                      <a:r>
                        <a:rPr dirty="0" sz="1050">
                          <a:latin typeface="宋体"/>
                          <a:cs typeface="宋体"/>
                        </a:rPr>
                        <a:t>联</a:t>
                      </a:r>
                      <a:r>
                        <a:rPr dirty="0" sz="1050" spc="-10">
                          <a:latin typeface="宋体"/>
                          <a:cs typeface="宋体"/>
                        </a:rPr>
                        <a:t>网</a:t>
                      </a:r>
                      <a:r>
                        <a:rPr dirty="0" sz="1050">
                          <a:latin typeface="宋体"/>
                          <a:cs typeface="宋体"/>
                        </a:rPr>
                        <a:t>数</a:t>
                      </a:r>
                      <a:r>
                        <a:rPr dirty="0" sz="1050" spc="-10">
                          <a:latin typeface="宋体"/>
                          <a:cs typeface="宋体"/>
                        </a:rPr>
                        <a:t>据</a:t>
                      </a:r>
                      <a:r>
                        <a:rPr dirty="0" sz="1050">
                          <a:latin typeface="宋体"/>
                          <a:cs typeface="宋体"/>
                        </a:rPr>
                        <a:t>中心</a:t>
                      </a:r>
                      <a:r>
                        <a:rPr dirty="0" sz="1050" spc="-10">
                          <a:latin typeface="宋体"/>
                          <a:cs typeface="宋体"/>
                        </a:rPr>
                        <a:t>（IDC）综</a:t>
                      </a:r>
                      <a:r>
                        <a:rPr dirty="0" sz="1050">
                          <a:latin typeface="宋体"/>
                          <a:cs typeface="宋体"/>
                        </a:rPr>
                        <a:t>合</a:t>
                      </a:r>
                      <a:r>
                        <a:rPr dirty="0" sz="1050" spc="-10">
                          <a:latin typeface="宋体"/>
                          <a:cs typeface="宋体"/>
                        </a:rPr>
                        <a:t>布</a:t>
                      </a:r>
                      <a:r>
                        <a:rPr dirty="0" sz="1050">
                          <a:latin typeface="宋体"/>
                          <a:cs typeface="宋体"/>
                        </a:rPr>
                        <a:t>线</a:t>
                      </a:r>
                      <a:r>
                        <a:rPr dirty="0" sz="1050" spc="-5">
                          <a:latin typeface="宋体"/>
                          <a:cs typeface="宋体"/>
                        </a:rPr>
                        <a:t>系</a:t>
                      </a:r>
                      <a:endParaRPr sz="1050">
                        <a:latin typeface="宋体"/>
                        <a:cs typeface="宋体"/>
                      </a:endParaRPr>
                    </a:p>
                    <a:p>
                      <a:pPr algn="ctr" marL="10160">
                        <a:lnSpc>
                          <a:spcPct val="100000"/>
                        </a:lnSpc>
                        <a:spcBef>
                          <a:spcPts val="765"/>
                        </a:spcBef>
                      </a:pPr>
                      <a:r>
                        <a:rPr dirty="0" sz="1050">
                          <a:latin typeface="宋体"/>
                          <a:cs typeface="宋体"/>
                        </a:rPr>
                        <a:t>统</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algn="r" marR="94615">
                        <a:lnSpc>
                          <a:spcPct val="100000"/>
                        </a:lnSpc>
                        <a:spcBef>
                          <a:spcPts val="5"/>
                        </a:spcBef>
                      </a:pPr>
                      <a:r>
                        <a:rPr dirty="0" sz="1050" spc="-5">
                          <a:latin typeface="宋体"/>
                          <a:cs typeface="宋体"/>
                        </a:rPr>
                        <a:t>行</a:t>
                      </a:r>
                      <a:r>
                        <a:rPr dirty="0" sz="1050">
                          <a:latin typeface="宋体"/>
                          <a:cs typeface="宋体"/>
                        </a:rPr>
                        <a:t>标</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5"/>
                        </a:spcBef>
                      </a:pPr>
                      <a:endParaRPr sz="1200">
                        <a:latin typeface="Times New Roman"/>
                        <a:cs typeface="Times New Roman"/>
                      </a:endParaRPr>
                    </a:p>
                    <a:p>
                      <a:pPr marL="119380">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19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400047" y="6346063"/>
            <a:ext cx="2240280" cy="208279"/>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libri"/>
                <a:cs typeface="Calibri"/>
              </a:rPr>
              <a:t>3.2.8</a:t>
            </a:r>
            <a:r>
              <a:rPr dirty="0" sz="1200" spc="254">
                <a:latin typeface="Calibri"/>
                <a:cs typeface="Calibri"/>
              </a:rPr>
              <a:t> </a:t>
            </a:r>
            <a:r>
              <a:rPr dirty="0" sz="1200">
                <a:latin typeface="黑体"/>
                <a:cs typeface="黑体"/>
              </a:rPr>
              <a:t>智慧建筑验收、运维和评价</a:t>
            </a:r>
            <a:endParaRPr sz="1200">
              <a:latin typeface="黑体"/>
              <a:cs typeface="黑体"/>
            </a:endParaRPr>
          </a:p>
        </p:txBody>
      </p:sp>
      <p:sp>
        <p:nvSpPr>
          <p:cNvPr id="5" name="object 5"/>
          <p:cNvSpPr/>
          <p:nvPr/>
        </p:nvSpPr>
        <p:spPr>
          <a:xfrm>
            <a:off x="2164079" y="6684264"/>
            <a:ext cx="3232404" cy="2119883"/>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0300" y="8872855"/>
            <a:ext cx="5376545" cy="505459"/>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智慧建筑验收</a:t>
            </a:r>
            <a:r>
              <a:rPr dirty="0" sz="1200" spc="-160">
                <a:latin typeface="宋体"/>
                <a:cs typeface="宋体"/>
              </a:rPr>
              <a:t>、</a:t>
            </a:r>
            <a:r>
              <a:rPr dirty="0" sz="1200">
                <a:latin typeface="宋体"/>
                <a:cs typeface="宋体"/>
              </a:rPr>
              <a:t>运维和评价类的标准主要包括指标体系</a:t>
            </a:r>
            <a:r>
              <a:rPr dirty="0" sz="1200" spc="-160">
                <a:latin typeface="宋体"/>
                <a:cs typeface="宋体"/>
              </a:rPr>
              <a:t>、</a:t>
            </a:r>
            <a:r>
              <a:rPr dirty="0" sz="1200">
                <a:latin typeface="宋体"/>
                <a:cs typeface="宋体"/>
              </a:rPr>
              <a:t>能力成熟</a:t>
            </a:r>
            <a:r>
              <a:rPr dirty="0" sz="1200" spc="0">
                <a:latin typeface="宋体"/>
                <a:cs typeface="宋体"/>
              </a:rPr>
              <a:t>度</a:t>
            </a:r>
            <a:r>
              <a:rPr dirty="0" sz="1200" spc="-170">
                <a:latin typeface="宋体"/>
                <a:cs typeface="宋体"/>
              </a:rPr>
              <a:t>、</a:t>
            </a:r>
            <a:r>
              <a:rPr dirty="0" sz="1200">
                <a:latin typeface="宋体"/>
                <a:cs typeface="宋体"/>
              </a:rPr>
              <a:t>评价</a:t>
            </a:r>
            <a:endParaRPr sz="1200">
              <a:latin typeface="宋体"/>
              <a:cs typeface="宋体"/>
            </a:endParaRPr>
          </a:p>
          <a:p>
            <a:pPr marL="12700">
              <a:lnSpc>
                <a:spcPct val="100000"/>
              </a:lnSpc>
              <a:spcBef>
                <a:spcPts val="900"/>
              </a:spcBef>
            </a:pPr>
            <a:r>
              <a:rPr dirty="0" sz="1200">
                <a:latin typeface="宋体"/>
                <a:cs typeface="宋体"/>
              </a:rPr>
              <a:t>方法</a:t>
            </a:r>
            <a:r>
              <a:rPr dirty="0" sz="1200" spc="-540">
                <a:latin typeface="宋体"/>
                <a:cs typeface="宋体"/>
              </a:rPr>
              <a:t>、</a:t>
            </a:r>
            <a:r>
              <a:rPr dirty="0" sz="1200">
                <a:latin typeface="宋体"/>
                <a:cs typeface="宋体"/>
              </a:rPr>
              <a:t>技术要求和实施指南等</a:t>
            </a:r>
            <a:r>
              <a:rPr dirty="0" sz="1200" spc="-530">
                <a:latin typeface="宋体"/>
                <a:cs typeface="宋体"/>
              </a:rPr>
              <a:t>。</a:t>
            </a:r>
            <a:r>
              <a:rPr dirty="0" sz="1200">
                <a:latin typeface="宋体"/>
                <a:cs typeface="宋体"/>
              </a:rPr>
              <a:t>指标体系用于智慧建筑实施的绩效与结果的评</a:t>
            </a:r>
            <a:r>
              <a:rPr dirty="0" sz="1200" spc="-5">
                <a:latin typeface="宋体"/>
                <a:cs typeface="宋体"/>
              </a:rPr>
              <a:t>估</a:t>
            </a:r>
            <a:r>
              <a:rPr dirty="0" sz="1200">
                <a:latin typeface="宋体"/>
                <a:cs typeface="宋体"/>
              </a:rPr>
              <a:t>。</a:t>
            </a:r>
            <a:endParaRPr sz="1200">
              <a:latin typeface="宋体"/>
              <a:cs typeface="宋体"/>
            </a:endParaRPr>
          </a:p>
        </p:txBody>
      </p:sp>
      <p:sp>
        <p:nvSpPr>
          <p:cNvPr id="7" name="object 7"/>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68</a:t>
            </a:r>
          </a:p>
        </p:txBody>
      </p:sp>
      <p:sp>
        <p:nvSpPr>
          <p:cNvPr id="2" name="object 2"/>
          <p:cNvSpPr txBox="1"/>
          <p:nvPr/>
        </p:nvSpPr>
        <p:spPr>
          <a:xfrm>
            <a:off x="1130300" y="528955"/>
            <a:ext cx="5301615" cy="2103755"/>
          </a:xfrm>
          <a:prstGeom prst="rect">
            <a:avLst/>
          </a:prstGeom>
        </p:spPr>
        <p:txBody>
          <a:bodyPr wrap="square" lIns="0" tIns="12700" rIns="0" bIns="0" rtlCol="0" vert="horz">
            <a:spAutoFit/>
          </a:bodyPr>
          <a:lstStyle/>
          <a:p>
            <a:pPr algn="ctr">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5080">
              <a:lnSpc>
                <a:spcPct val="162500"/>
              </a:lnSpc>
            </a:pPr>
            <a:r>
              <a:rPr dirty="0" sz="1200">
                <a:latin typeface="宋体"/>
                <a:cs typeface="宋体"/>
              </a:rPr>
              <a:t>能力成熟度用于相关方识别智慧建筑现状</a:t>
            </a:r>
            <a:r>
              <a:rPr dirty="0" sz="1200" spc="-470">
                <a:latin typeface="宋体"/>
                <a:cs typeface="宋体"/>
              </a:rPr>
              <a:t>、</a:t>
            </a:r>
            <a:r>
              <a:rPr dirty="0" sz="1200">
                <a:latin typeface="宋体"/>
                <a:cs typeface="宋体"/>
              </a:rPr>
              <a:t>规划智慧建筑建设框架与提升智慧建 筑建设能力水平提供过程方法论</a:t>
            </a:r>
            <a:r>
              <a:rPr dirty="0" sz="1200" spc="-160">
                <a:latin typeface="宋体"/>
                <a:cs typeface="宋体"/>
              </a:rPr>
              <a:t>，</a:t>
            </a:r>
            <a:r>
              <a:rPr dirty="0" sz="1200">
                <a:latin typeface="宋体"/>
                <a:cs typeface="宋体"/>
              </a:rPr>
              <a:t>为企业识别差距</a:t>
            </a:r>
            <a:r>
              <a:rPr dirty="0" sz="1200" spc="-160">
                <a:latin typeface="宋体"/>
                <a:cs typeface="宋体"/>
              </a:rPr>
              <a:t>、</a:t>
            </a:r>
            <a:r>
              <a:rPr dirty="0" sz="1200">
                <a:latin typeface="宋体"/>
                <a:cs typeface="宋体"/>
              </a:rPr>
              <a:t>确立目标</a:t>
            </a:r>
            <a:r>
              <a:rPr dirty="0" sz="1200" spc="-160">
                <a:latin typeface="宋体"/>
                <a:cs typeface="宋体"/>
              </a:rPr>
              <a:t>、</a:t>
            </a:r>
            <a:r>
              <a:rPr dirty="0" sz="1200">
                <a:latin typeface="宋体"/>
                <a:cs typeface="宋体"/>
              </a:rPr>
              <a:t>实施改进提供参 考</a:t>
            </a:r>
            <a:r>
              <a:rPr dirty="0" sz="1200" spc="-160">
                <a:latin typeface="宋体"/>
                <a:cs typeface="宋体"/>
              </a:rPr>
              <a:t>。</a:t>
            </a:r>
            <a:r>
              <a:rPr dirty="0" sz="1200">
                <a:latin typeface="宋体"/>
                <a:cs typeface="宋体"/>
              </a:rPr>
              <a:t>评价方法用于为相关方提供一致的方法和依据</a:t>
            </a:r>
            <a:r>
              <a:rPr dirty="0" sz="1200" spc="-160">
                <a:latin typeface="宋体"/>
                <a:cs typeface="宋体"/>
              </a:rPr>
              <a:t>，</a:t>
            </a:r>
            <a:r>
              <a:rPr dirty="0" sz="1200">
                <a:latin typeface="宋体"/>
                <a:cs typeface="宋体"/>
              </a:rPr>
              <a:t>规范评价过</a:t>
            </a:r>
            <a:r>
              <a:rPr dirty="0" sz="1200" spc="5">
                <a:latin typeface="宋体"/>
                <a:cs typeface="宋体"/>
              </a:rPr>
              <a:t>程</a:t>
            </a:r>
            <a:r>
              <a:rPr dirty="0" sz="1200" spc="-170">
                <a:latin typeface="宋体"/>
                <a:cs typeface="宋体"/>
              </a:rPr>
              <a:t>，</a:t>
            </a:r>
            <a:r>
              <a:rPr dirty="0" sz="1200">
                <a:latin typeface="宋体"/>
                <a:cs typeface="宋体"/>
              </a:rPr>
              <a:t>指导相关方 开展智慧建筑评价</a:t>
            </a:r>
            <a:r>
              <a:rPr dirty="0" sz="1200">
                <a:latin typeface="Calibri"/>
                <a:cs typeface="Calibri"/>
              </a:rPr>
              <a:t>[52</a:t>
            </a:r>
            <a:r>
              <a:rPr dirty="0" sz="1200" spc="-10">
                <a:latin typeface="Calibri"/>
                <a:cs typeface="Calibri"/>
              </a:rPr>
              <a:t>]</a:t>
            </a:r>
            <a:r>
              <a:rPr dirty="0" sz="1200" spc="-25">
                <a:latin typeface="宋体"/>
                <a:cs typeface="宋体"/>
              </a:rPr>
              <a:t>。</a:t>
            </a:r>
            <a:r>
              <a:rPr dirty="0" sz="1200">
                <a:latin typeface="宋体"/>
                <a:cs typeface="宋体"/>
              </a:rPr>
              <a:t>技术要求和实施指南用于指导</a:t>
            </a:r>
            <a:r>
              <a:rPr dirty="0" sz="1200" spc="5">
                <a:latin typeface="宋体"/>
                <a:cs typeface="宋体"/>
              </a:rPr>
              <a:t>企</a:t>
            </a:r>
            <a:r>
              <a:rPr dirty="0" sz="1200">
                <a:latin typeface="宋体"/>
                <a:cs typeface="宋体"/>
              </a:rPr>
              <a:t>业应用新技术和新方法 进行智慧建筑运维管理。该领域已发布、在研和待制定的标准有：</a:t>
            </a:r>
            <a:endParaRPr sz="1200">
              <a:latin typeface="宋体"/>
              <a:cs typeface="宋体"/>
            </a:endParaRPr>
          </a:p>
          <a:p>
            <a:pPr algn="ctr" marL="1270">
              <a:lnSpc>
                <a:spcPct val="100000"/>
              </a:lnSpc>
              <a:spcBef>
                <a:spcPts val="1030"/>
              </a:spcBef>
            </a:pPr>
            <a:r>
              <a:rPr dirty="0" sz="1000" spc="-10" b="1">
                <a:latin typeface="黑体"/>
                <a:cs typeface="黑体"/>
              </a:rPr>
              <a:t>表</a:t>
            </a:r>
            <a:r>
              <a:rPr dirty="0" sz="1000" spc="-260" b="1">
                <a:latin typeface="黑体"/>
                <a:cs typeface="黑体"/>
              </a:rPr>
              <a:t> </a:t>
            </a:r>
            <a:r>
              <a:rPr dirty="0" sz="1000" spc="-5" b="0">
                <a:latin typeface="等线 Light"/>
                <a:cs typeface="等线 Light"/>
              </a:rPr>
              <a:t>8</a:t>
            </a:r>
            <a:r>
              <a:rPr dirty="0" sz="1000" spc="55" b="0">
                <a:latin typeface="等线 Light"/>
                <a:cs typeface="等线 Light"/>
              </a:rPr>
              <a:t> </a:t>
            </a:r>
            <a:r>
              <a:rPr dirty="0" sz="1000" spc="-5" b="1">
                <a:latin typeface="黑体"/>
                <a:cs typeface="黑体"/>
              </a:rPr>
              <a:t>验</a:t>
            </a:r>
            <a:r>
              <a:rPr dirty="0" sz="1000" spc="-10" b="1">
                <a:latin typeface="黑体"/>
                <a:cs typeface="黑体"/>
              </a:rPr>
              <a:t>收</a:t>
            </a:r>
            <a:r>
              <a:rPr dirty="0" sz="1000" spc="-5" b="1">
                <a:latin typeface="黑体"/>
                <a:cs typeface="黑体"/>
              </a:rPr>
              <a:t>、运</a:t>
            </a:r>
            <a:r>
              <a:rPr dirty="0" sz="1000" spc="-10" b="1">
                <a:latin typeface="黑体"/>
                <a:cs typeface="黑体"/>
              </a:rPr>
              <a:t>维</a:t>
            </a:r>
            <a:r>
              <a:rPr dirty="0" sz="1000" spc="-5" b="1">
                <a:latin typeface="黑体"/>
                <a:cs typeface="黑体"/>
              </a:rPr>
              <a:t>和评</a:t>
            </a:r>
            <a:r>
              <a:rPr dirty="0" sz="1000" spc="-10" b="1">
                <a:latin typeface="黑体"/>
                <a:cs typeface="黑体"/>
              </a:rPr>
              <a:t>价</a:t>
            </a:r>
            <a:r>
              <a:rPr dirty="0" sz="1000" spc="-5" b="1">
                <a:latin typeface="黑体"/>
                <a:cs typeface="黑体"/>
              </a:rPr>
              <a:t>标</a:t>
            </a:r>
            <a:r>
              <a:rPr dirty="0" sz="1000" spc="-10" b="1">
                <a:latin typeface="黑体"/>
                <a:cs typeface="黑体"/>
              </a:rPr>
              <a:t>准</a:t>
            </a:r>
            <a:endParaRPr sz="1000">
              <a:latin typeface="黑体"/>
              <a:cs typeface="黑体"/>
            </a:endParaRPr>
          </a:p>
        </p:txBody>
      </p:sp>
      <p:graphicFrame>
        <p:nvGraphicFramePr>
          <p:cNvPr id="3" name="object 3"/>
          <p:cNvGraphicFramePr>
            <a:graphicFrameLocks noGrp="1"/>
          </p:cNvGraphicFramePr>
          <p:nvPr/>
        </p:nvGraphicFramePr>
        <p:xfrm>
          <a:off x="1152144" y="2697480"/>
          <a:ext cx="5196205" cy="4822190"/>
        </p:xfrm>
        <a:graphic>
          <a:graphicData uri="http://schemas.openxmlformats.org/drawingml/2006/table">
            <a:tbl>
              <a:tblPr firstRow="1" bandRow="1">
                <a:tableStyleId>{2D5ABB26-0587-4C30-8999-92F81FD0307C}</a:tableStyleId>
              </a:tblPr>
              <a:tblGrid>
                <a:gridCol w="434975"/>
                <a:gridCol w="1350010"/>
                <a:gridCol w="2340610"/>
                <a:gridCol w="539750"/>
                <a:gridCol w="512445"/>
              </a:tblGrid>
              <a:tr h="403225">
                <a:tc>
                  <a:txBody>
                    <a:bodyPr/>
                    <a:lstStyle/>
                    <a:p>
                      <a:pPr>
                        <a:lnSpc>
                          <a:spcPct val="100000"/>
                        </a:lnSpc>
                        <a:spcBef>
                          <a:spcPts val="45"/>
                        </a:spcBef>
                      </a:pPr>
                      <a:endParaRPr sz="750">
                        <a:latin typeface="Times New Roman"/>
                        <a:cs typeface="Times New Roman"/>
                      </a:endParaRPr>
                    </a:p>
                    <a:p>
                      <a:pPr algn="ctr" marL="9525">
                        <a:lnSpc>
                          <a:spcPct val="100000"/>
                        </a:lnSpc>
                      </a:pPr>
                      <a:r>
                        <a:rPr dirty="0" sz="1050" spc="-10">
                          <a:latin typeface="宋体"/>
                          <a:cs typeface="宋体"/>
                        </a:rPr>
                        <a:t>序</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795">
                        <a:lnSpc>
                          <a:spcPct val="100000"/>
                        </a:lnSpc>
                      </a:pPr>
                      <a:r>
                        <a:rPr dirty="0" sz="1050" spc="-10">
                          <a:latin typeface="宋体"/>
                          <a:cs typeface="宋体"/>
                        </a:rPr>
                        <a:t>标</a:t>
                      </a:r>
                      <a:r>
                        <a:rPr dirty="0" sz="1050">
                          <a:latin typeface="宋体"/>
                          <a:cs typeface="宋体"/>
                        </a:rPr>
                        <a:t>准</a:t>
                      </a:r>
                      <a:r>
                        <a:rPr dirty="0" sz="1050" spc="-5">
                          <a:latin typeface="宋体"/>
                          <a:cs typeface="宋体"/>
                        </a:rPr>
                        <a:t>号</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0160">
                        <a:lnSpc>
                          <a:spcPct val="100000"/>
                        </a:lnSpc>
                      </a:pPr>
                      <a:r>
                        <a:rPr dirty="0" sz="1050" spc="-10">
                          <a:latin typeface="宋体"/>
                          <a:cs typeface="宋体"/>
                        </a:rPr>
                        <a:t>标</a:t>
                      </a:r>
                      <a:r>
                        <a:rPr dirty="0" sz="1050">
                          <a:latin typeface="宋体"/>
                          <a:cs typeface="宋体"/>
                        </a:rPr>
                        <a:t>准</a:t>
                      </a:r>
                      <a:r>
                        <a:rPr dirty="0" sz="1050" spc="-10">
                          <a:latin typeface="宋体"/>
                          <a:cs typeface="宋体"/>
                        </a:rPr>
                        <a:t>名</a:t>
                      </a:r>
                      <a:r>
                        <a:rPr dirty="0" sz="1050" spc="-5">
                          <a:latin typeface="宋体"/>
                          <a:cs typeface="宋体"/>
                        </a:rPr>
                        <a:t>称</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类</a:t>
                      </a:r>
                      <a:r>
                        <a:rPr dirty="0" sz="1050" spc="-5">
                          <a:latin typeface="宋体"/>
                          <a:cs typeface="宋体"/>
                        </a:rPr>
                        <a:t>别</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28905">
                        <a:lnSpc>
                          <a:spcPct val="100000"/>
                        </a:lnSpc>
                      </a:pPr>
                      <a:r>
                        <a:rPr dirty="0" sz="1050" spc="-10">
                          <a:latin typeface="宋体"/>
                          <a:cs typeface="宋体"/>
                        </a:rPr>
                        <a:t>状</a:t>
                      </a:r>
                      <a:r>
                        <a:rPr dirty="0" sz="1050" spc="-5">
                          <a:latin typeface="宋体"/>
                          <a:cs typeface="宋体"/>
                        </a:rPr>
                        <a:t>态</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a:latin typeface="宋体"/>
                          <a:cs typeface="宋体"/>
                        </a:rPr>
                        <a:t>1</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5">
                          <a:latin typeface="宋体"/>
                          <a:cs typeface="宋体"/>
                        </a:rPr>
                        <a:t>GB</a:t>
                      </a:r>
                      <a:r>
                        <a:rPr dirty="0" sz="1050" spc="-20">
                          <a:latin typeface="宋体"/>
                          <a:cs typeface="宋体"/>
                        </a:rPr>
                        <a:t> </a:t>
                      </a:r>
                      <a:r>
                        <a:rPr dirty="0" sz="1050" spc="-5">
                          <a:latin typeface="宋体"/>
                          <a:cs typeface="宋体"/>
                        </a:rPr>
                        <a:t>50303-2015</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243204">
                        <a:lnSpc>
                          <a:spcPct val="100000"/>
                        </a:lnSpc>
                      </a:pPr>
                      <a:r>
                        <a:rPr dirty="0" sz="1050" spc="-10">
                          <a:latin typeface="宋体"/>
                          <a:cs typeface="宋体"/>
                        </a:rPr>
                        <a:t>建</a:t>
                      </a:r>
                      <a:r>
                        <a:rPr dirty="0" sz="1050">
                          <a:latin typeface="宋体"/>
                          <a:cs typeface="宋体"/>
                        </a:rPr>
                        <a:t>筑</a:t>
                      </a:r>
                      <a:r>
                        <a:rPr dirty="0" sz="1050" spc="-10">
                          <a:latin typeface="宋体"/>
                          <a:cs typeface="宋体"/>
                        </a:rPr>
                        <a:t>电</a:t>
                      </a:r>
                      <a:r>
                        <a:rPr dirty="0" sz="1050">
                          <a:latin typeface="宋体"/>
                          <a:cs typeface="宋体"/>
                        </a:rPr>
                        <a:t>气</a:t>
                      </a:r>
                      <a:r>
                        <a:rPr dirty="0" sz="1050" spc="-10">
                          <a:latin typeface="宋体"/>
                          <a:cs typeface="宋体"/>
                        </a:rPr>
                        <a:t>工</a:t>
                      </a:r>
                      <a:r>
                        <a:rPr dirty="0" sz="1050">
                          <a:latin typeface="宋体"/>
                          <a:cs typeface="宋体"/>
                        </a:rPr>
                        <a:t>程</a:t>
                      </a:r>
                      <a:r>
                        <a:rPr dirty="0" sz="1050" spc="-10">
                          <a:latin typeface="宋体"/>
                          <a:cs typeface="宋体"/>
                        </a:rPr>
                        <a:t>施</a:t>
                      </a:r>
                      <a:r>
                        <a:rPr dirty="0" sz="1050">
                          <a:latin typeface="宋体"/>
                          <a:cs typeface="宋体"/>
                        </a:rPr>
                        <a:t>工</a:t>
                      </a:r>
                      <a:r>
                        <a:rPr dirty="0" sz="1050" spc="-10">
                          <a:latin typeface="宋体"/>
                          <a:cs typeface="宋体"/>
                        </a:rPr>
                        <a:t>质</a:t>
                      </a:r>
                      <a:r>
                        <a:rPr dirty="0" sz="1050">
                          <a:latin typeface="宋体"/>
                          <a:cs typeface="宋体"/>
                        </a:rPr>
                        <a:t>量</a:t>
                      </a:r>
                      <a:r>
                        <a:rPr dirty="0" sz="1050" spc="-10">
                          <a:latin typeface="宋体"/>
                          <a:cs typeface="宋体"/>
                        </a:rPr>
                        <a:t>验</a:t>
                      </a:r>
                      <a:r>
                        <a:rPr dirty="0" sz="1050">
                          <a:latin typeface="宋体"/>
                          <a:cs typeface="宋体"/>
                        </a:rPr>
                        <a:t>收</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289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2065">
                        <a:lnSpc>
                          <a:spcPct val="100000"/>
                        </a:lnSpc>
                      </a:pPr>
                      <a:r>
                        <a:rPr dirty="0" sz="1050">
                          <a:latin typeface="宋体"/>
                          <a:cs typeface="宋体"/>
                        </a:rPr>
                        <a:t>2</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5">
                          <a:latin typeface="宋体"/>
                          <a:cs typeface="宋体"/>
                        </a:rPr>
                        <a:t>GB</a:t>
                      </a:r>
                      <a:r>
                        <a:rPr dirty="0" sz="1050" spc="-20">
                          <a:latin typeface="宋体"/>
                          <a:cs typeface="宋体"/>
                        </a:rPr>
                        <a:t> </a:t>
                      </a:r>
                      <a:r>
                        <a:rPr dirty="0" sz="1050" spc="-5">
                          <a:latin typeface="宋体"/>
                          <a:cs typeface="宋体"/>
                        </a:rPr>
                        <a:t>50339-2013</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375920">
                        <a:lnSpc>
                          <a:spcPct val="100000"/>
                        </a:lnSpc>
                      </a:pPr>
                      <a:r>
                        <a:rPr dirty="0" sz="1050" spc="-10">
                          <a:latin typeface="宋体"/>
                          <a:cs typeface="宋体"/>
                        </a:rPr>
                        <a:t>智</a:t>
                      </a:r>
                      <a:r>
                        <a:rPr dirty="0" sz="1050">
                          <a:latin typeface="宋体"/>
                          <a:cs typeface="宋体"/>
                        </a:rPr>
                        <a:t>能</a:t>
                      </a:r>
                      <a:r>
                        <a:rPr dirty="0" sz="1050" spc="-10">
                          <a:latin typeface="宋体"/>
                          <a:cs typeface="宋体"/>
                        </a:rPr>
                        <a:t>建</a:t>
                      </a:r>
                      <a:r>
                        <a:rPr dirty="0" sz="1050">
                          <a:latin typeface="宋体"/>
                          <a:cs typeface="宋体"/>
                        </a:rPr>
                        <a:t>筑</a:t>
                      </a:r>
                      <a:r>
                        <a:rPr dirty="0" sz="1050" spc="-10">
                          <a:latin typeface="宋体"/>
                          <a:cs typeface="宋体"/>
                        </a:rPr>
                        <a:t>工</a:t>
                      </a:r>
                      <a:r>
                        <a:rPr dirty="0" sz="1050">
                          <a:latin typeface="宋体"/>
                          <a:cs typeface="宋体"/>
                        </a:rPr>
                        <a:t>程</a:t>
                      </a:r>
                      <a:r>
                        <a:rPr dirty="0" sz="1050" spc="-10">
                          <a:latin typeface="宋体"/>
                          <a:cs typeface="宋体"/>
                        </a:rPr>
                        <a:t>质</a:t>
                      </a:r>
                      <a:r>
                        <a:rPr dirty="0" sz="1050">
                          <a:latin typeface="宋体"/>
                          <a:cs typeface="宋体"/>
                        </a:rPr>
                        <a:t>量</a:t>
                      </a:r>
                      <a:r>
                        <a:rPr dirty="0" sz="1050" spc="-10">
                          <a:latin typeface="宋体"/>
                          <a:cs typeface="宋体"/>
                        </a:rPr>
                        <a:t>验</a:t>
                      </a:r>
                      <a:r>
                        <a:rPr dirty="0" sz="1050">
                          <a:latin typeface="宋体"/>
                          <a:cs typeface="宋体"/>
                        </a:rPr>
                        <a:t>收</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289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2065">
                        <a:lnSpc>
                          <a:spcPct val="100000"/>
                        </a:lnSpc>
                      </a:pPr>
                      <a:r>
                        <a:rPr dirty="0" sz="1050">
                          <a:latin typeface="宋体"/>
                          <a:cs typeface="宋体"/>
                        </a:rPr>
                        <a:t>3</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5">
                          <a:latin typeface="宋体"/>
                          <a:cs typeface="宋体"/>
                        </a:rPr>
                        <a:t>GB/T</a:t>
                      </a:r>
                      <a:r>
                        <a:rPr dirty="0" sz="1050" spc="-15">
                          <a:latin typeface="宋体"/>
                          <a:cs typeface="宋体"/>
                        </a:rPr>
                        <a:t> </a:t>
                      </a:r>
                      <a:r>
                        <a:rPr dirty="0" sz="1050" spc="-5">
                          <a:latin typeface="宋体"/>
                          <a:cs typeface="宋体"/>
                        </a:rPr>
                        <a:t>50640-2010</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375920">
                        <a:lnSpc>
                          <a:spcPct val="100000"/>
                        </a:lnSpc>
                      </a:pPr>
                      <a:r>
                        <a:rPr dirty="0" sz="1050" spc="-10">
                          <a:latin typeface="宋体"/>
                          <a:cs typeface="宋体"/>
                        </a:rPr>
                        <a:t>建</a:t>
                      </a:r>
                      <a:r>
                        <a:rPr dirty="0" sz="1050">
                          <a:latin typeface="宋体"/>
                          <a:cs typeface="宋体"/>
                        </a:rPr>
                        <a:t>筑</a:t>
                      </a:r>
                      <a:r>
                        <a:rPr dirty="0" sz="1050" spc="-10">
                          <a:latin typeface="宋体"/>
                          <a:cs typeface="宋体"/>
                        </a:rPr>
                        <a:t>工</a:t>
                      </a:r>
                      <a:r>
                        <a:rPr dirty="0" sz="1050">
                          <a:latin typeface="宋体"/>
                          <a:cs typeface="宋体"/>
                        </a:rPr>
                        <a:t>程</a:t>
                      </a:r>
                      <a:r>
                        <a:rPr dirty="0" sz="1050" spc="-10">
                          <a:latin typeface="宋体"/>
                          <a:cs typeface="宋体"/>
                        </a:rPr>
                        <a:t>绿</a:t>
                      </a:r>
                      <a:r>
                        <a:rPr dirty="0" sz="1050">
                          <a:latin typeface="宋体"/>
                          <a:cs typeface="宋体"/>
                        </a:rPr>
                        <a:t>色</a:t>
                      </a:r>
                      <a:r>
                        <a:rPr dirty="0" sz="1050" spc="-10">
                          <a:latin typeface="宋体"/>
                          <a:cs typeface="宋体"/>
                        </a:rPr>
                        <a:t>施</a:t>
                      </a:r>
                      <a:r>
                        <a:rPr dirty="0" sz="1050">
                          <a:latin typeface="宋体"/>
                          <a:cs typeface="宋体"/>
                        </a:rPr>
                        <a:t>工</a:t>
                      </a:r>
                      <a:r>
                        <a:rPr dirty="0" sz="1050" spc="-10">
                          <a:latin typeface="宋体"/>
                          <a:cs typeface="宋体"/>
                        </a:rPr>
                        <a:t>评</a:t>
                      </a:r>
                      <a:r>
                        <a:rPr dirty="0" sz="1050">
                          <a:latin typeface="宋体"/>
                          <a:cs typeface="宋体"/>
                        </a:rPr>
                        <a:t>价</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28905">
                        <a:lnSpc>
                          <a:spcPct val="100000"/>
                        </a:lnSpc>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2065">
                        <a:lnSpc>
                          <a:spcPct val="100000"/>
                        </a:lnSpc>
                        <a:spcBef>
                          <a:spcPts val="5"/>
                        </a:spcBef>
                      </a:pPr>
                      <a:r>
                        <a:rPr dirty="0" sz="1050">
                          <a:latin typeface="宋体"/>
                          <a:cs typeface="宋体"/>
                        </a:rPr>
                        <a:t>4</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5">
                          <a:latin typeface="宋体"/>
                          <a:cs typeface="宋体"/>
                        </a:rPr>
                        <a:t>GB/T</a:t>
                      </a:r>
                      <a:r>
                        <a:rPr dirty="0" sz="1050" spc="-15">
                          <a:latin typeface="宋体"/>
                          <a:cs typeface="宋体"/>
                        </a:rPr>
                        <a:t> </a:t>
                      </a:r>
                      <a:r>
                        <a:rPr dirty="0" sz="1050" spc="-5">
                          <a:latin typeface="宋体"/>
                          <a:cs typeface="宋体"/>
                        </a:rPr>
                        <a:t>51235-2017</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375920">
                        <a:lnSpc>
                          <a:spcPct val="100000"/>
                        </a:lnSpc>
                        <a:spcBef>
                          <a:spcPts val="5"/>
                        </a:spcBef>
                      </a:pPr>
                      <a:r>
                        <a:rPr dirty="0" sz="1050" spc="-10">
                          <a:latin typeface="宋体"/>
                          <a:cs typeface="宋体"/>
                        </a:rPr>
                        <a:t>建</a:t>
                      </a:r>
                      <a:r>
                        <a:rPr dirty="0" sz="1050">
                          <a:latin typeface="宋体"/>
                          <a:cs typeface="宋体"/>
                        </a:rPr>
                        <a:t>筑</a:t>
                      </a:r>
                      <a:r>
                        <a:rPr dirty="0" sz="1050" spc="-10">
                          <a:latin typeface="宋体"/>
                          <a:cs typeface="宋体"/>
                        </a:rPr>
                        <a:t>信</a:t>
                      </a:r>
                      <a:r>
                        <a:rPr dirty="0" sz="1050">
                          <a:latin typeface="宋体"/>
                          <a:cs typeface="宋体"/>
                        </a:rPr>
                        <a:t>息</a:t>
                      </a:r>
                      <a:r>
                        <a:rPr dirty="0" sz="1050" spc="-10">
                          <a:latin typeface="宋体"/>
                          <a:cs typeface="宋体"/>
                        </a:rPr>
                        <a:t>模</a:t>
                      </a:r>
                      <a:r>
                        <a:rPr dirty="0" sz="1050">
                          <a:latin typeface="宋体"/>
                          <a:cs typeface="宋体"/>
                        </a:rPr>
                        <a:t>型</a:t>
                      </a:r>
                      <a:r>
                        <a:rPr dirty="0" sz="1050" spc="-10">
                          <a:latin typeface="宋体"/>
                          <a:cs typeface="宋体"/>
                        </a:rPr>
                        <a:t>施</a:t>
                      </a:r>
                      <a:r>
                        <a:rPr dirty="0" sz="1050">
                          <a:latin typeface="宋体"/>
                          <a:cs typeface="宋体"/>
                        </a:rPr>
                        <a:t>工</a:t>
                      </a:r>
                      <a:r>
                        <a:rPr dirty="0" sz="1050" spc="-10">
                          <a:latin typeface="宋体"/>
                          <a:cs typeface="宋体"/>
                        </a:rPr>
                        <a:t>应</a:t>
                      </a:r>
                      <a:r>
                        <a:rPr dirty="0" sz="1050">
                          <a:latin typeface="宋体"/>
                          <a:cs typeface="宋体"/>
                        </a:rPr>
                        <a:t>用</a:t>
                      </a:r>
                      <a:r>
                        <a:rPr dirty="0" sz="1050" spc="-10">
                          <a:latin typeface="宋体"/>
                          <a:cs typeface="宋体"/>
                        </a:rPr>
                        <a:t>标</a:t>
                      </a:r>
                      <a:r>
                        <a:rPr dirty="0" sz="1050" spc="-5">
                          <a:latin typeface="宋体"/>
                          <a:cs typeface="宋体"/>
                        </a:rPr>
                        <a:t>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10">
                          <a:latin typeface="宋体"/>
                          <a:cs typeface="宋体"/>
                        </a:rPr>
                        <a:t>国</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12890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5"/>
                        </a:spcBef>
                      </a:pPr>
                      <a:endParaRPr sz="750">
                        <a:latin typeface="Times New Roman"/>
                        <a:cs typeface="Times New Roman"/>
                      </a:endParaRPr>
                    </a:p>
                    <a:p>
                      <a:pPr algn="ctr" marL="12065">
                        <a:lnSpc>
                          <a:spcPct val="100000"/>
                        </a:lnSpc>
                        <a:spcBef>
                          <a:spcPts val="5"/>
                        </a:spcBef>
                      </a:pPr>
                      <a:r>
                        <a:rPr dirty="0" sz="1050">
                          <a:latin typeface="宋体"/>
                          <a:cs typeface="宋体"/>
                        </a:rPr>
                        <a:t>5</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spc="-5">
                          <a:latin typeface="宋体"/>
                          <a:cs typeface="宋体"/>
                        </a:rPr>
                        <a:t>JGJ/T</a:t>
                      </a:r>
                      <a:r>
                        <a:rPr dirty="0" sz="1050" spc="-10">
                          <a:latin typeface="宋体"/>
                          <a:cs typeface="宋体"/>
                        </a:rPr>
                        <a:t> </a:t>
                      </a:r>
                      <a:r>
                        <a:rPr dirty="0" sz="1050" spc="-5">
                          <a:latin typeface="宋体"/>
                          <a:cs typeface="宋体"/>
                        </a:rPr>
                        <a:t>391-2016</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375920">
                        <a:lnSpc>
                          <a:spcPct val="100000"/>
                        </a:lnSpc>
                        <a:spcBef>
                          <a:spcPts val="5"/>
                        </a:spcBef>
                      </a:pPr>
                      <a:r>
                        <a:rPr dirty="0" sz="1050" spc="-10">
                          <a:latin typeface="宋体"/>
                          <a:cs typeface="宋体"/>
                        </a:rPr>
                        <a:t>绿</a:t>
                      </a:r>
                      <a:r>
                        <a:rPr dirty="0" sz="1050">
                          <a:latin typeface="宋体"/>
                          <a:cs typeface="宋体"/>
                        </a:rPr>
                        <a:t>色</a:t>
                      </a:r>
                      <a:r>
                        <a:rPr dirty="0" sz="1050" spc="-10">
                          <a:latin typeface="宋体"/>
                          <a:cs typeface="宋体"/>
                        </a:rPr>
                        <a:t>建</a:t>
                      </a:r>
                      <a:r>
                        <a:rPr dirty="0" sz="1050">
                          <a:latin typeface="宋体"/>
                          <a:cs typeface="宋体"/>
                        </a:rPr>
                        <a:t>筑</a:t>
                      </a:r>
                      <a:r>
                        <a:rPr dirty="0" sz="1050" spc="-10">
                          <a:latin typeface="宋体"/>
                          <a:cs typeface="宋体"/>
                        </a:rPr>
                        <a:t>运</a:t>
                      </a:r>
                      <a:r>
                        <a:rPr dirty="0" sz="1050">
                          <a:latin typeface="宋体"/>
                          <a:cs typeface="宋体"/>
                        </a:rPr>
                        <a:t>行</a:t>
                      </a:r>
                      <a:r>
                        <a:rPr dirty="0" sz="1050" spc="-10">
                          <a:latin typeface="宋体"/>
                          <a:cs typeface="宋体"/>
                        </a:rPr>
                        <a:t>维</a:t>
                      </a:r>
                      <a:r>
                        <a:rPr dirty="0" sz="1050">
                          <a:latin typeface="宋体"/>
                          <a:cs typeface="宋体"/>
                        </a:rPr>
                        <a:t>护</a:t>
                      </a:r>
                      <a:r>
                        <a:rPr dirty="0" sz="1050" spc="-10">
                          <a:latin typeface="宋体"/>
                          <a:cs typeface="宋体"/>
                        </a:rPr>
                        <a:t>技</a:t>
                      </a:r>
                      <a:r>
                        <a:rPr dirty="0" sz="1050">
                          <a:latin typeface="宋体"/>
                          <a:cs typeface="宋体"/>
                        </a:rPr>
                        <a:t>术</a:t>
                      </a:r>
                      <a:r>
                        <a:rPr dirty="0" sz="1050" spc="-10">
                          <a:latin typeface="宋体"/>
                          <a:cs typeface="宋体"/>
                        </a:rPr>
                        <a:t>规</a:t>
                      </a:r>
                      <a:r>
                        <a:rPr dirty="0" sz="1050" spc="-5">
                          <a:latin typeface="宋体"/>
                          <a:cs typeface="宋体"/>
                        </a:rPr>
                        <a:t>范</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algn="ctr" marL="11430">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sz="750">
                        <a:latin typeface="Times New Roman"/>
                        <a:cs typeface="Times New Roman"/>
                      </a:endParaRPr>
                    </a:p>
                    <a:p>
                      <a:pPr marL="12890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571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50"/>
                        </a:spcBef>
                      </a:pPr>
                      <a:endParaRPr sz="750">
                        <a:latin typeface="Times New Roman"/>
                        <a:cs typeface="Times New Roman"/>
                      </a:endParaRPr>
                    </a:p>
                    <a:p>
                      <a:pPr algn="ctr" marL="12065">
                        <a:lnSpc>
                          <a:spcPct val="100000"/>
                        </a:lnSpc>
                        <a:spcBef>
                          <a:spcPts val="5"/>
                        </a:spcBef>
                      </a:pPr>
                      <a:r>
                        <a:rPr dirty="0" sz="1050">
                          <a:latin typeface="宋体"/>
                          <a:cs typeface="宋体"/>
                        </a:rPr>
                        <a:t>6</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spcBef>
                          <a:spcPts val="5"/>
                        </a:spcBef>
                      </a:pPr>
                      <a:r>
                        <a:rPr dirty="0" sz="1050" spc="-5">
                          <a:latin typeface="宋体"/>
                          <a:cs typeface="宋体"/>
                        </a:rPr>
                        <a:t>JGJ/T</a:t>
                      </a:r>
                      <a:r>
                        <a:rPr dirty="0" sz="1050" spc="-10">
                          <a:latin typeface="宋体"/>
                          <a:cs typeface="宋体"/>
                        </a:rPr>
                        <a:t> </a:t>
                      </a:r>
                      <a:r>
                        <a:rPr dirty="0" sz="1050" spc="-5">
                          <a:latin typeface="宋体"/>
                          <a:cs typeface="宋体"/>
                        </a:rPr>
                        <a:t>417-2017</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r" marR="156845">
                        <a:lnSpc>
                          <a:spcPct val="100000"/>
                        </a:lnSpc>
                        <a:spcBef>
                          <a:spcPts val="5"/>
                        </a:spcBef>
                      </a:pPr>
                      <a:r>
                        <a:rPr dirty="0" sz="1050" spc="-5">
                          <a:latin typeface="宋体"/>
                          <a:cs typeface="宋体"/>
                        </a:rPr>
                        <a:t>建</a:t>
                      </a:r>
                      <a:r>
                        <a:rPr dirty="0" sz="1050" spc="5">
                          <a:latin typeface="宋体"/>
                          <a:cs typeface="宋体"/>
                        </a:rPr>
                        <a:t>筑</a:t>
                      </a:r>
                      <a:r>
                        <a:rPr dirty="0" sz="1050" spc="-5">
                          <a:latin typeface="宋体"/>
                          <a:cs typeface="宋体"/>
                        </a:rPr>
                        <a:t>智</a:t>
                      </a:r>
                      <a:r>
                        <a:rPr dirty="0" sz="1050" spc="5">
                          <a:latin typeface="宋体"/>
                          <a:cs typeface="宋体"/>
                        </a:rPr>
                        <a:t>能</a:t>
                      </a:r>
                      <a:r>
                        <a:rPr dirty="0" sz="1050" spc="-5">
                          <a:latin typeface="宋体"/>
                          <a:cs typeface="宋体"/>
                        </a:rPr>
                        <a:t>化</a:t>
                      </a:r>
                      <a:r>
                        <a:rPr dirty="0" sz="1050" spc="5">
                          <a:latin typeface="宋体"/>
                          <a:cs typeface="宋体"/>
                        </a:rPr>
                        <a:t>系</a:t>
                      </a:r>
                      <a:r>
                        <a:rPr dirty="0" sz="1050" spc="-5">
                          <a:latin typeface="宋体"/>
                          <a:cs typeface="宋体"/>
                        </a:rPr>
                        <a:t>统</a:t>
                      </a:r>
                      <a:r>
                        <a:rPr dirty="0" sz="1050" spc="5">
                          <a:latin typeface="宋体"/>
                          <a:cs typeface="宋体"/>
                        </a:rPr>
                        <a:t>运</a:t>
                      </a:r>
                      <a:r>
                        <a:rPr dirty="0" sz="1050" spc="-5">
                          <a:latin typeface="宋体"/>
                          <a:cs typeface="宋体"/>
                        </a:rPr>
                        <a:t>行</a:t>
                      </a:r>
                      <a:r>
                        <a:rPr dirty="0" sz="1050" spc="5">
                          <a:latin typeface="宋体"/>
                          <a:cs typeface="宋体"/>
                        </a:rPr>
                        <a:t>维</a:t>
                      </a:r>
                      <a:r>
                        <a:rPr dirty="0" sz="1050" spc="-5">
                          <a:latin typeface="宋体"/>
                          <a:cs typeface="宋体"/>
                        </a:rPr>
                        <a:t>护</a:t>
                      </a:r>
                      <a:r>
                        <a:rPr dirty="0" sz="1050" spc="5">
                          <a:latin typeface="宋体"/>
                          <a:cs typeface="宋体"/>
                        </a:rPr>
                        <a:t>技</a:t>
                      </a:r>
                      <a:r>
                        <a:rPr dirty="0" sz="1050" spc="-5">
                          <a:latin typeface="宋体"/>
                          <a:cs typeface="宋体"/>
                        </a:rPr>
                        <a:t>术</a:t>
                      </a:r>
                      <a:r>
                        <a:rPr dirty="0" sz="1050" spc="5">
                          <a:latin typeface="宋体"/>
                          <a:cs typeface="宋体"/>
                        </a:rPr>
                        <a:t>规</a:t>
                      </a:r>
                      <a:r>
                        <a:rPr dirty="0" sz="1050">
                          <a:latin typeface="宋体"/>
                          <a:cs typeface="宋体"/>
                        </a:rPr>
                        <a:t>范</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algn="ctr" marL="11430">
                        <a:lnSpc>
                          <a:spcPct val="100000"/>
                        </a:lnSpc>
                        <a:spcBef>
                          <a:spcPts val="5"/>
                        </a:spcBef>
                      </a:pPr>
                      <a:r>
                        <a:rPr dirty="0" sz="1050" spc="-10">
                          <a:latin typeface="宋体"/>
                          <a:cs typeface="宋体"/>
                        </a:rPr>
                        <a:t>行</a:t>
                      </a:r>
                      <a:r>
                        <a:rPr dirty="0" sz="1050" spc="-5">
                          <a:latin typeface="宋体"/>
                          <a:cs typeface="宋体"/>
                        </a:rPr>
                        <a:t>标</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750">
                        <a:latin typeface="Times New Roman"/>
                        <a:cs typeface="Times New Roman"/>
                      </a:endParaRPr>
                    </a:p>
                    <a:p>
                      <a:pPr marL="128905">
                        <a:lnSpc>
                          <a:spcPct val="100000"/>
                        </a:lnSpc>
                        <a:spcBef>
                          <a:spcPts val="5"/>
                        </a:spcBef>
                      </a:pPr>
                      <a:r>
                        <a:rPr dirty="0" sz="1050" spc="-10">
                          <a:latin typeface="宋体"/>
                          <a:cs typeface="宋体"/>
                        </a:rPr>
                        <a:t>现</a:t>
                      </a:r>
                      <a:r>
                        <a:rPr dirty="0" sz="1050" spc="-5">
                          <a:latin typeface="宋体"/>
                          <a:cs typeface="宋体"/>
                        </a:rPr>
                        <a:t>行</a:t>
                      </a:r>
                      <a:endParaRPr sz="1050">
                        <a:latin typeface="宋体"/>
                        <a:cs typeface="宋体"/>
                      </a:endParaRPr>
                    </a:p>
                  </a:txBody>
                  <a:tcPr marL="0" marR="0" marB="0" marT="635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algn="ctr" marL="12065">
                        <a:lnSpc>
                          <a:spcPct val="100000"/>
                        </a:lnSpc>
                      </a:pPr>
                      <a:r>
                        <a:rPr dirty="0" sz="1050">
                          <a:latin typeface="宋体"/>
                          <a:cs typeface="宋体"/>
                        </a:rPr>
                        <a:t>7</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3335">
                        <a:lnSpc>
                          <a:spcPct val="100000"/>
                        </a:lnSpc>
                      </a:pPr>
                      <a:r>
                        <a:rPr dirty="0" sz="1050" spc="-5">
                          <a:latin typeface="宋体"/>
                          <a:cs typeface="宋体"/>
                        </a:rPr>
                        <a:t>T/CABEE</a:t>
                      </a:r>
                      <a:r>
                        <a:rPr dirty="0" sz="1050" spc="-20">
                          <a:latin typeface="宋体"/>
                          <a:cs typeface="宋体"/>
                        </a:rPr>
                        <a:t> </a:t>
                      </a:r>
                      <a:r>
                        <a:rPr dirty="0" sz="1050" spc="-5">
                          <a:latin typeface="宋体"/>
                          <a:cs typeface="宋体"/>
                        </a:rPr>
                        <a:t>-JH2018003</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91440">
                        <a:lnSpc>
                          <a:spcPct val="100000"/>
                        </a:lnSpc>
                      </a:pPr>
                      <a:r>
                        <a:rPr dirty="0" sz="1050" spc="-5">
                          <a:latin typeface="宋体"/>
                          <a:cs typeface="宋体"/>
                        </a:rPr>
                        <a:t>智</a:t>
                      </a:r>
                      <a:r>
                        <a:rPr dirty="0" sz="1050" spc="5">
                          <a:latin typeface="宋体"/>
                          <a:cs typeface="宋体"/>
                        </a:rPr>
                        <a:t>慧</a:t>
                      </a:r>
                      <a:r>
                        <a:rPr dirty="0" sz="1050" spc="-5">
                          <a:latin typeface="宋体"/>
                          <a:cs typeface="宋体"/>
                        </a:rPr>
                        <a:t>建</a:t>
                      </a:r>
                      <a:r>
                        <a:rPr dirty="0" sz="1050" spc="5">
                          <a:latin typeface="宋体"/>
                          <a:cs typeface="宋体"/>
                        </a:rPr>
                        <a:t>筑</a:t>
                      </a:r>
                      <a:r>
                        <a:rPr dirty="0" sz="1050" spc="-5">
                          <a:latin typeface="宋体"/>
                          <a:cs typeface="宋体"/>
                        </a:rPr>
                        <a:t>运</a:t>
                      </a:r>
                      <a:r>
                        <a:rPr dirty="0" sz="1050" spc="5">
                          <a:latin typeface="宋体"/>
                          <a:cs typeface="宋体"/>
                        </a:rPr>
                        <a:t>维</a:t>
                      </a:r>
                      <a:r>
                        <a:rPr dirty="0" sz="1050" spc="-5">
                          <a:latin typeface="宋体"/>
                          <a:cs typeface="宋体"/>
                        </a:rPr>
                        <a:t>信</a:t>
                      </a:r>
                      <a:r>
                        <a:rPr dirty="0" sz="1050" spc="5">
                          <a:latin typeface="宋体"/>
                          <a:cs typeface="宋体"/>
                        </a:rPr>
                        <a:t>息</a:t>
                      </a:r>
                      <a:r>
                        <a:rPr dirty="0" sz="1050" spc="-5">
                          <a:latin typeface="宋体"/>
                          <a:cs typeface="宋体"/>
                        </a:rPr>
                        <a:t>模</a:t>
                      </a:r>
                      <a:r>
                        <a:rPr dirty="0" sz="1050" spc="5">
                          <a:latin typeface="宋体"/>
                          <a:cs typeface="宋体"/>
                        </a:rPr>
                        <a:t>型</a:t>
                      </a:r>
                      <a:r>
                        <a:rPr dirty="0" sz="1050" spc="-5">
                          <a:latin typeface="宋体"/>
                          <a:cs typeface="宋体"/>
                        </a:rPr>
                        <a:t>应</a:t>
                      </a:r>
                      <a:r>
                        <a:rPr dirty="0" sz="1050" spc="5">
                          <a:latin typeface="宋体"/>
                          <a:cs typeface="宋体"/>
                        </a:rPr>
                        <a:t>用</a:t>
                      </a:r>
                      <a:r>
                        <a:rPr dirty="0" sz="1050" spc="-5">
                          <a:latin typeface="宋体"/>
                          <a:cs typeface="宋体"/>
                        </a:rPr>
                        <a:t>技</a:t>
                      </a:r>
                      <a:r>
                        <a:rPr dirty="0" sz="1050" spc="5">
                          <a:latin typeface="宋体"/>
                          <a:cs typeface="宋体"/>
                        </a:rPr>
                        <a:t>术</a:t>
                      </a:r>
                      <a:r>
                        <a:rPr dirty="0" sz="1050" spc="-5">
                          <a:latin typeface="宋体"/>
                          <a:cs typeface="宋体"/>
                        </a:rPr>
                        <a:t>要</a:t>
                      </a:r>
                      <a:r>
                        <a:rPr dirty="0" sz="1050">
                          <a:latin typeface="宋体"/>
                          <a:cs typeface="宋体"/>
                        </a:rPr>
                        <a:t>求</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ctr" marL="11430">
                        <a:lnSpc>
                          <a:spcPct val="100000"/>
                        </a:lnSpc>
                      </a:pPr>
                      <a:r>
                        <a:rPr dirty="0" sz="1050" spc="-10">
                          <a:latin typeface="宋体"/>
                          <a:cs typeface="宋体"/>
                        </a:rPr>
                        <a:t>团</a:t>
                      </a:r>
                      <a:r>
                        <a:rPr dirty="0" sz="1050" spc="-5">
                          <a:latin typeface="宋体"/>
                          <a:cs typeface="宋体"/>
                        </a:rPr>
                        <a:t>标</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0"/>
                        </a:spcBef>
                      </a:pPr>
                      <a:r>
                        <a:rPr dirty="0" sz="1050" spc="-10">
                          <a:latin typeface="宋体"/>
                          <a:cs typeface="宋体"/>
                        </a:rPr>
                        <a:t>待</a:t>
                      </a:r>
                      <a:r>
                        <a:rPr dirty="0" sz="1050" spc="-5">
                          <a:latin typeface="宋体"/>
                          <a:cs typeface="宋体"/>
                        </a:rPr>
                        <a:t>发</a:t>
                      </a:r>
                      <a:endParaRPr sz="1050">
                        <a:latin typeface="宋体"/>
                        <a:cs typeface="宋体"/>
                      </a:endParaRPr>
                    </a:p>
                    <a:p>
                      <a:pPr algn="ctr" marL="9525">
                        <a:lnSpc>
                          <a:spcPct val="100000"/>
                        </a:lnSpc>
                        <a:spcBef>
                          <a:spcPts val="770"/>
                        </a:spcBef>
                      </a:pPr>
                      <a:r>
                        <a:rPr dirty="0" sz="1050">
                          <a:latin typeface="宋体"/>
                          <a:cs typeface="宋体"/>
                        </a:rPr>
                        <a:t>布</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3225">
                <a:tc>
                  <a:txBody>
                    <a:bodyPr/>
                    <a:lstStyle/>
                    <a:p>
                      <a:pPr>
                        <a:lnSpc>
                          <a:spcPct val="100000"/>
                        </a:lnSpc>
                        <a:spcBef>
                          <a:spcPts val="40"/>
                        </a:spcBef>
                      </a:pPr>
                      <a:endParaRPr sz="750">
                        <a:latin typeface="Times New Roman"/>
                        <a:cs typeface="Times New Roman"/>
                      </a:endParaRPr>
                    </a:p>
                    <a:p>
                      <a:pPr algn="ctr" marL="12065">
                        <a:lnSpc>
                          <a:spcPct val="100000"/>
                        </a:lnSpc>
                        <a:spcBef>
                          <a:spcPts val="5"/>
                        </a:spcBef>
                      </a:pPr>
                      <a:r>
                        <a:rPr dirty="0" sz="1050">
                          <a:latin typeface="宋体"/>
                          <a:cs typeface="宋体"/>
                        </a:rPr>
                        <a:t>8</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442595">
                        <a:lnSpc>
                          <a:spcPct val="100000"/>
                        </a:lnSpc>
                        <a:spcBef>
                          <a:spcPts val="5"/>
                        </a:spcBef>
                      </a:pPr>
                      <a:r>
                        <a:rPr dirty="0" sz="1050" spc="-10">
                          <a:latin typeface="宋体"/>
                          <a:cs typeface="宋体"/>
                        </a:rPr>
                        <a:t>智</a:t>
                      </a:r>
                      <a:r>
                        <a:rPr dirty="0" sz="1050">
                          <a:latin typeface="宋体"/>
                          <a:cs typeface="宋体"/>
                        </a:rPr>
                        <a:t>慧</a:t>
                      </a:r>
                      <a:r>
                        <a:rPr dirty="0" sz="1050" spc="-10">
                          <a:latin typeface="宋体"/>
                          <a:cs typeface="宋体"/>
                        </a:rPr>
                        <a:t>建</a:t>
                      </a:r>
                      <a:r>
                        <a:rPr dirty="0" sz="1050">
                          <a:latin typeface="宋体"/>
                          <a:cs typeface="宋体"/>
                        </a:rPr>
                        <a:t>筑</a:t>
                      </a:r>
                      <a:r>
                        <a:rPr dirty="0" sz="1050" spc="-10">
                          <a:latin typeface="宋体"/>
                          <a:cs typeface="宋体"/>
                        </a:rPr>
                        <a:t>建</a:t>
                      </a:r>
                      <a:r>
                        <a:rPr dirty="0" sz="1050">
                          <a:latin typeface="宋体"/>
                          <a:cs typeface="宋体"/>
                        </a:rPr>
                        <a:t>设</a:t>
                      </a:r>
                      <a:r>
                        <a:rPr dirty="0" sz="1050" spc="-10">
                          <a:latin typeface="宋体"/>
                          <a:cs typeface="宋体"/>
                        </a:rPr>
                        <a:t>与</a:t>
                      </a:r>
                      <a:r>
                        <a:rPr dirty="0" sz="1050">
                          <a:latin typeface="宋体"/>
                          <a:cs typeface="宋体"/>
                        </a:rPr>
                        <a:t>评</a:t>
                      </a:r>
                      <a:r>
                        <a:rPr dirty="0" sz="1050" spc="-10">
                          <a:latin typeface="宋体"/>
                          <a:cs typeface="宋体"/>
                        </a:rPr>
                        <a:t>价</a:t>
                      </a:r>
                      <a:r>
                        <a:rPr dirty="0" sz="1050">
                          <a:latin typeface="宋体"/>
                          <a:cs typeface="宋体"/>
                        </a:rPr>
                        <a:t>标</a:t>
                      </a:r>
                      <a:r>
                        <a:rPr dirty="0" sz="1050" spc="-5">
                          <a:latin typeface="宋体"/>
                          <a:cs typeface="宋体"/>
                        </a:rPr>
                        <a:t>准</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algn="ctr" marL="11430">
                        <a:lnSpc>
                          <a:spcPct val="100000"/>
                        </a:lnSpc>
                        <a:spcBef>
                          <a:spcPts val="5"/>
                        </a:spcBef>
                      </a:pPr>
                      <a:r>
                        <a:rPr dirty="0" sz="1050" spc="-10">
                          <a:latin typeface="宋体"/>
                          <a:cs typeface="宋体"/>
                        </a:rPr>
                        <a:t>团</a:t>
                      </a:r>
                      <a:r>
                        <a:rPr dirty="0" sz="1050" spc="-5">
                          <a:latin typeface="宋体"/>
                          <a:cs typeface="宋体"/>
                        </a:rPr>
                        <a:t>标</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50">
                        <a:latin typeface="Times New Roman"/>
                        <a:cs typeface="Times New Roman"/>
                      </a:endParaRPr>
                    </a:p>
                    <a:p>
                      <a:pPr marL="128905">
                        <a:lnSpc>
                          <a:spcPct val="100000"/>
                        </a:lnSpc>
                        <a:spcBef>
                          <a:spcPts val="5"/>
                        </a:spcBef>
                      </a:pPr>
                      <a:r>
                        <a:rPr dirty="0" sz="1050" spc="-10">
                          <a:latin typeface="宋体"/>
                          <a:cs typeface="宋体"/>
                        </a:rPr>
                        <a:t>在</a:t>
                      </a:r>
                      <a:r>
                        <a:rPr dirty="0" sz="1050" spc="-5">
                          <a:latin typeface="宋体"/>
                          <a:cs typeface="宋体"/>
                        </a:rPr>
                        <a:t>研</a:t>
                      </a:r>
                      <a:endParaRPr sz="1050">
                        <a:latin typeface="宋体"/>
                        <a:cs typeface="宋体"/>
                      </a:endParaRPr>
                    </a:p>
                  </a:txBody>
                  <a:tcPr marL="0" marR="0" marB="0" marT="508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7685">
                <a:tc>
                  <a:txBody>
                    <a:bodyPr/>
                    <a:lstStyle/>
                    <a:p>
                      <a:pPr>
                        <a:lnSpc>
                          <a:spcPct val="100000"/>
                        </a:lnSpc>
                        <a:spcBef>
                          <a:spcPts val="20"/>
                        </a:spcBef>
                      </a:pPr>
                      <a:endParaRPr sz="1200">
                        <a:latin typeface="Times New Roman"/>
                        <a:cs typeface="Times New Roman"/>
                      </a:endParaRPr>
                    </a:p>
                    <a:p>
                      <a:pPr algn="ctr" marL="12065">
                        <a:lnSpc>
                          <a:spcPct val="100000"/>
                        </a:lnSpc>
                        <a:spcBef>
                          <a:spcPts val="5"/>
                        </a:spcBef>
                      </a:pPr>
                      <a:r>
                        <a:rPr dirty="0" sz="1050">
                          <a:latin typeface="宋体"/>
                          <a:cs typeface="宋体"/>
                        </a:rPr>
                        <a:t>9</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0"/>
                        </a:spcBef>
                      </a:pPr>
                      <a:endParaRPr sz="1200">
                        <a:latin typeface="Times New Roman"/>
                        <a:cs typeface="Times New Roman"/>
                      </a:endParaRPr>
                    </a:p>
                    <a:p>
                      <a:pPr algn="r" marR="123189">
                        <a:lnSpc>
                          <a:spcPct val="100000"/>
                        </a:lnSpc>
                        <a:spcBef>
                          <a:spcPts val="5"/>
                        </a:spcBef>
                      </a:pPr>
                      <a:r>
                        <a:rPr dirty="0" sz="1050" spc="-5">
                          <a:latin typeface="宋体"/>
                          <a:cs typeface="宋体"/>
                        </a:rPr>
                        <a:t>建</a:t>
                      </a:r>
                      <a:r>
                        <a:rPr dirty="0" sz="1050" spc="5">
                          <a:latin typeface="宋体"/>
                          <a:cs typeface="宋体"/>
                        </a:rPr>
                        <a:t>筑</a:t>
                      </a:r>
                      <a:r>
                        <a:rPr dirty="0" sz="1050" spc="-5">
                          <a:latin typeface="宋体"/>
                          <a:cs typeface="宋体"/>
                        </a:rPr>
                        <a:t>信</a:t>
                      </a:r>
                      <a:r>
                        <a:rPr dirty="0" sz="1050" spc="5">
                          <a:latin typeface="宋体"/>
                          <a:cs typeface="宋体"/>
                        </a:rPr>
                        <a:t>息</a:t>
                      </a:r>
                      <a:r>
                        <a:rPr dirty="0" sz="1050" spc="-5">
                          <a:latin typeface="宋体"/>
                          <a:cs typeface="宋体"/>
                        </a:rPr>
                        <a:t>模</a:t>
                      </a:r>
                      <a:r>
                        <a:rPr dirty="0" sz="1050" spc="5">
                          <a:latin typeface="宋体"/>
                          <a:cs typeface="宋体"/>
                        </a:rPr>
                        <a:t>型</a:t>
                      </a:r>
                      <a:r>
                        <a:rPr dirty="0" sz="1050" spc="-5">
                          <a:latin typeface="宋体"/>
                          <a:cs typeface="宋体"/>
                        </a:rPr>
                        <a:t>（</a:t>
                      </a:r>
                      <a:r>
                        <a:rPr dirty="0" sz="1050" spc="0">
                          <a:latin typeface="宋体"/>
                          <a:cs typeface="宋体"/>
                        </a:rPr>
                        <a:t>BIM</a:t>
                      </a:r>
                      <a:r>
                        <a:rPr dirty="0" sz="1050" spc="-5">
                          <a:latin typeface="宋体"/>
                          <a:cs typeface="宋体"/>
                        </a:rPr>
                        <a:t>）</a:t>
                      </a:r>
                      <a:r>
                        <a:rPr dirty="0" sz="1050" spc="5">
                          <a:latin typeface="宋体"/>
                          <a:cs typeface="宋体"/>
                        </a:rPr>
                        <a:t>设</a:t>
                      </a:r>
                      <a:r>
                        <a:rPr dirty="0" sz="1050" spc="-5">
                          <a:latin typeface="宋体"/>
                          <a:cs typeface="宋体"/>
                        </a:rPr>
                        <a:t>计</a:t>
                      </a:r>
                      <a:r>
                        <a:rPr dirty="0" sz="1050" spc="5">
                          <a:latin typeface="宋体"/>
                          <a:cs typeface="宋体"/>
                        </a:rPr>
                        <a:t>技</a:t>
                      </a:r>
                      <a:r>
                        <a:rPr dirty="0" sz="1050" spc="-5">
                          <a:latin typeface="宋体"/>
                          <a:cs typeface="宋体"/>
                        </a:rPr>
                        <a:t>术</a:t>
                      </a:r>
                      <a:r>
                        <a:rPr dirty="0" sz="1050" spc="5">
                          <a:latin typeface="宋体"/>
                          <a:cs typeface="宋体"/>
                        </a:rPr>
                        <a:t>规</a:t>
                      </a:r>
                      <a:r>
                        <a:rPr dirty="0" sz="1050">
                          <a:latin typeface="宋体"/>
                          <a:cs typeface="宋体"/>
                        </a:rPr>
                        <a:t>范</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5"/>
                        </a:spcBef>
                      </a:pPr>
                      <a:r>
                        <a:rPr dirty="0" sz="1050" spc="-10">
                          <a:latin typeface="宋体"/>
                          <a:cs typeface="宋体"/>
                        </a:rPr>
                        <a:t>待</a:t>
                      </a:r>
                      <a:r>
                        <a:rPr dirty="0" sz="1050" spc="-5">
                          <a:latin typeface="宋体"/>
                          <a:cs typeface="宋体"/>
                        </a:rPr>
                        <a:t>制</a:t>
                      </a:r>
                      <a:endParaRPr sz="1050">
                        <a:latin typeface="宋体"/>
                        <a:cs typeface="宋体"/>
                      </a:endParaRPr>
                    </a:p>
                    <a:p>
                      <a:pPr algn="ctr" marL="9525">
                        <a:lnSpc>
                          <a:spcPct val="100000"/>
                        </a:lnSpc>
                        <a:spcBef>
                          <a:spcPts val="755"/>
                        </a:spcBef>
                      </a:pPr>
                      <a:r>
                        <a:rPr dirty="0" sz="1050">
                          <a:latin typeface="宋体"/>
                          <a:cs typeface="宋体"/>
                        </a:rPr>
                        <a:t>定</a:t>
                      </a:r>
                      <a:endParaRPr sz="1050">
                        <a:latin typeface="宋体"/>
                        <a:cs typeface="宋体"/>
                      </a:endParaRPr>
                    </a:p>
                  </a:txBody>
                  <a:tcPr marL="0" marR="0" marB="0" marT="5016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8320">
                <a:tc>
                  <a:txBody>
                    <a:bodyPr/>
                    <a:lstStyle/>
                    <a:p>
                      <a:pPr>
                        <a:lnSpc>
                          <a:spcPct val="100000"/>
                        </a:lnSpc>
                        <a:spcBef>
                          <a:spcPts val="20"/>
                        </a:spcBef>
                      </a:pPr>
                      <a:endParaRPr sz="1200">
                        <a:latin typeface="Times New Roman"/>
                        <a:cs typeface="Times New Roman"/>
                      </a:endParaRPr>
                    </a:p>
                    <a:p>
                      <a:pPr algn="ctr" marL="12065">
                        <a:lnSpc>
                          <a:spcPct val="100000"/>
                        </a:lnSpc>
                      </a:pPr>
                      <a:r>
                        <a:rPr dirty="0" sz="1050" spc="-5">
                          <a:latin typeface="宋体"/>
                          <a:cs typeface="宋体"/>
                        </a:rPr>
                        <a:t>10</a:t>
                      </a:r>
                      <a:endParaRPr sz="1050">
                        <a:latin typeface="宋体"/>
                        <a:cs typeface="宋体"/>
                      </a:endParaRPr>
                    </a:p>
                  </a:txBody>
                  <a:tcPr marL="0" marR="0" marB="0" marT="254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160">
                        <a:lnSpc>
                          <a:spcPct val="100000"/>
                        </a:lnSpc>
                        <a:spcBef>
                          <a:spcPts val="390"/>
                        </a:spcBef>
                      </a:pPr>
                      <a:r>
                        <a:rPr dirty="0" sz="1050" spc="-10">
                          <a:latin typeface="宋体"/>
                          <a:cs typeface="宋体"/>
                        </a:rPr>
                        <a:t>智</a:t>
                      </a:r>
                      <a:r>
                        <a:rPr dirty="0" sz="1050">
                          <a:latin typeface="宋体"/>
                          <a:cs typeface="宋体"/>
                        </a:rPr>
                        <a:t>慧</a:t>
                      </a:r>
                      <a:r>
                        <a:rPr dirty="0" sz="1050" spc="-10">
                          <a:latin typeface="宋体"/>
                          <a:cs typeface="宋体"/>
                        </a:rPr>
                        <a:t>建</a:t>
                      </a:r>
                      <a:r>
                        <a:rPr dirty="0" sz="1050">
                          <a:latin typeface="宋体"/>
                          <a:cs typeface="宋体"/>
                        </a:rPr>
                        <a:t>筑</a:t>
                      </a:r>
                      <a:r>
                        <a:rPr dirty="0" sz="1050" spc="-10">
                          <a:latin typeface="宋体"/>
                          <a:cs typeface="宋体"/>
                        </a:rPr>
                        <a:t>运</a:t>
                      </a:r>
                      <a:r>
                        <a:rPr dirty="0" sz="1050">
                          <a:latin typeface="宋体"/>
                          <a:cs typeface="宋体"/>
                        </a:rPr>
                        <a:t>行</a:t>
                      </a:r>
                      <a:r>
                        <a:rPr dirty="0" sz="1050" spc="-10">
                          <a:latin typeface="宋体"/>
                          <a:cs typeface="宋体"/>
                        </a:rPr>
                        <a:t>维</a:t>
                      </a:r>
                      <a:r>
                        <a:rPr dirty="0" sz="1050" spc="-5">
                          <a:latin typeface="宋体"/>
                          <a:cs typeface="宋体"/>
                        </a:rPr>
                        <a:t>护</a:t>
                      </a:r>
                      <a:r>
                        <a:rPr dirty="0" sz="1050" spc="-30">
                          <a:latin typeface="宋体"/>
                          <a:cs typeface="宋体"/>
                        </a:rPr>
                        <a:t> </a:t>
                      </a:r>
                      <a:r>
                        <a:rPr dirty="0" sz="1050" spc="-10">
                          <a:latin typeface="宋体"/>
                          <a:cs typeface="宋体"/>
                        </a:rPr>
                        <a:t>从</a:t>
                      </a:r>
                      <a:r>
                        <a:rPr dirty="0" sz="1050">
                          <a:latin typeface="宋体"/>
                          <a:cs typeface="宋体"/>
                        </a:rPr>
                        <a:t>业</a:t>
                      </a:r>
                      <a:r>
                        <a:rPr dirty="0" sz="1050" spc="-10">
                          <a:latin typeface="宋体"/>
                          <a:cs typeface="宋体"/>
                        </a:rPr>
                        <a:t>人</a:t>
                      </a:r>
                      <a:r>
                        <a:rPr dirty="0" sz="1050">
                          <a:latin typeface="宋体"/>
                          <a:cs typeface="宋体"/>
                        </a:rPr>
                        <a:t>员</a:t>
                      </a:r>
                      <a:r>
                        <a:rPr dirty="0" sz="1050" spc="-10">
                          <a:latin typeface="宋体"/>
                          <a:cs typeface="宋体"/>
                        </a:rPr>
                        <a:t>能</a:t>
                      </a:r>
                      <a:r>
                        <a:rPr dirty="0" sz="1050">
                          <a:latin typeface="宋体"/>
                          <a:cs typeface="宋体"/>
                        </a:rPr>
                        <a:t>力</a:t>
                      </a:r>
                      <a:r>
                        <a:rPr dirty="0" sz="1050" spc="-10">
                          <a:latin typeface="宋体"/>
                          <a:cs typeface="宋体"/>
                        </a:rPr>
                        <a:t>评</a:t>
                      </a:r>
                      <a:r>
                        <a:rPr dirty="0" sz="1050" spc="-5">
                          <a:latin typeface="宋体"/>
                          <a:cs typeface="宋体"/>
                        </a:rPr>
                        <a:t>价</a:t>
                      </a:r>
                      <a:endParaRPr sz="1050">
                        <a:latin typeface="宋体"/>
                        <a:cs typeface="宋体"/>
                      </a:endParaRPr>
                    </a:p>
                    <a:p>
                      <a:pPr algn="ctr" marL="11430">
                        <a:lnSpc>
                          <a:spcPct val="100000"/>
                        </a:lnSpc>
                        <a:spcBef>
                          <a:spcPts val="770"/>
                        </a:spcBef>
                      </a:pPr>
                      <a:r>
                        <a:rPr dirty="0" sz="1050" spc="-10">
                          <a:latin typeface="宋体"/>
                          <a:cs typeface="宋体"/>
                        </a:rPr>
                        <a:t>要</a:t>
                      </a:r>
                      <a:r>
                        <a:rPr dirty="0" sz="1050" spc="-5">
                          <a:latin typeface="宋体"/>
                          <a:cs typeface="宋体"/>
                        </a:rPr>
                        <a:t>求</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marL="10795">
                        <a:lnSpc>
                          <a:spcPct val="100000"/>
                        </a:lnSpc>
                        <a:spcBef>
                          <a:spcPts val="390"/>
                        </a:spcBef>
                      </a:pPr>
                      <a:r>
                        <a:rPr dirty="0" sz="1050" spc="-10">
                          <a:latin typeface="宋体"/>
                          <a:cs typeface="宋体"/>
                        </a:rPr>
                        <a:t>待</a:t>
                      </a:r>
                      <a:r>
                        <a:rPr dirty="0" sz="1050" spc="-5">
                          <a:latin typeface="宋体"/>
                          <a:cs typeface="宋体"/>
                        </a:rPr>
                        <a:t>制</a:t>
                      </a:r>
                      <a:endParaRPr sz="1050">
                        <a:latin typeface="宋体"/>
                        <a:cs typeface="宋体"/>
                      </a:endParaRPr>
                    </a:p>
                    <a:p>
                      <a:pPr algn="ctr" marL="9525">
                        <a:lnSpc>
                          <a:spcPct val="100000"/>
                        </a:lnSpc>
                        <a:spcBef>
                          <a:spcPts val="770"/>
                        </a:spcBef>
                      </a:pPr>
                      <a:r>
                        <a:rPr dirty="0" sz="1050">
                          <a:latin typeface="宋体"/>
                          <a:cs typeface="宋体"/>
                        </a:rPr>
                        <a:t>定</a:t>
                      </a:r>
                      <a:endParaRPr sz="1050">
                        <a:latin typeface="宋体"/>
                        <a:cs typeface="宋体"/>
                      </a:endParaRPr>
                    </a:p>
                  </a:txBody>
                  <a:tcPr marL="0" marR="0" marB="0" marT="4953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130300" y="7918831"/>
            <a:ext cx="5359400" cy="1499235"/>
          </a:xfrm>
          <a:prstGeom prst="rect">
            <a:avLst/>
          </a:prstGeom>
        </p:spPr>
        <p:txBody>
          <a:bodyPr wrap="square" lIns="0" tIns="12700" rIns="0" bIns="0" rtlCol="0" vert="horz">
            <a:spAutoFit/>
          </a:bodyPr>
          <a:lstStyle/>
          <a:p>
            <a:pPr marL="12700">
              <a:lnSpc>
                <a:spcPct val="100000"/>
              </a:lnSpc>
              <a:spcBef>
                <a:spcPts val="100"/>
              </a:spcBef>
            </a:pPr>
            <a:r>
              <a:rPr dirty="0" sz="1200" spc="-5">
                <a:latin typeface="Cambria"/>
                <a:cs typeface="Cambria"/>
              </a:rPr>
              <a:t>3.3</a:t>
            </a:r>
            <a:r>
              <a:rPr dirty="0" sz="1200" spc="60">
                <a:latin typeface="Cambria"/>
                <a:cs typeface="Cambria"/>
              </a:rPr>
              <a:t> </a:t>
            </a:r>
            <a:r>
              <a:rPr dirty="0" sz="1200">
                <a:latin typeface="黑体"/>
                <a:cs typeface="黑体"/>
              </a:rPr>
              <a:t>智慧建筑数据互联互通</a:t>
            </a:r>
            <a:endParaRPr sz="1200">
              <a:latin typeface="黑体"/>
              <a:cs typeface="黑体"/>
            </a:endParaRPr>
          </a:p>
          <a:p>
            <a:pPr marL="12700" marR="5080" indent="304800">
              <a:lnSpc>
                <a:spcPct val="162500"/>
              </a:lnSpc>
              <a:spcBef>
                <a:spcPts val="800"/>
              </a:spcBef>
            </a:pPr>
            <a:r>
              <a:rPr dirty="0" sz="1200">
                <a:latin typeface="宋体"/>
                <a:cs typeface="宋体"/>
              </a:rPr>
              <a:t>未来的智慧建筑系统将有开放化、可扩展和易操作等特点。开放化体现在， 系统各层级高度协作</a:t>
            </a:r>
            <a:r>
              <a:rPr dirty="0" sz="1200" spc="-240">
                <a:latin typeface="宋体"/>
                <a:cs typeface="宋体"/>
              </a:rPr>
              <a:t>，</a:t>
            </a:r>
            <a:r>
              <a:rPr dirty="0" sz="1200">
                <a:latin typeface="宋体"/>
                <a:cs typeface="宋体"/>
              </a:rPr>
              <a:t>可通过统一的集成平台进行统筹管理与开发</a:t>
            </a:r>
            <a:r>
              <a:rPr dirty="0" sz="1200" spc="-229">
                <a:latin typeface="宋体"/>
                <a:cs typeface="宋体"/>
              </a:rPr>
              <a:t>；</a:t>
            </a:r>
            <a:r>
              <a:rPr dirty="0" sz="1200">
                <a:latin typeface="宋体"/>
                <a:cs typeface="宋体"/>
              </a:rPr>
              <a:t>可扩展体现 在</a:t>
            </a:r>
            <a:r>
              <a:rPr dirty="0" sz="1200" spc="-160">
                <a:latin typeface="宋体"/>
                <a:cs typeface="宋体"/>
              </a:rPr>
              <a:t>，</a:t>
            </a:r>
            <a:r>
              <a:rPr dirty="0" sz="1200">
                <a:latin typeface="宋体"/>
                <a:cs typeface="宋体"/>
              </a:rPr>
              <a:t>基于统一的协议</a:t>
            </a:r>
            <a:r>
              <a:rPr dirty="0" sz="1200" spc="-160">
                <a:latin typeface="宋体"/>
                <a:cs typeface="宋体"/>
              </a:rPr>
              <a:t>、</a:t>
            </a:r>
            <a:r>
              <a:rPr dirty="0" sz="1200">
                <a:latin typeface="宋体"/>
                <a:cs typeface="宋体"/>
              </a:rPr>
              <a:t>接口和平台</a:t>
            </a:r>
            <a:r>
              <a:rPr dirty="0" sz="1200" spc="-160">
                <a:latin typeface="宋体"/>
                <a:cs typeface="宋体"/>
              </a:rPr>
              <a:t>，</a:t>
            </a:r>
            <a:r>
              <a:rPr dirty="0" sz="1200">
                <a:latin typeface="宋体"/>
                <a:cs typeface="宋体"/>
              </a:rPr>
              <a:t>能更方便地进行系统构件的接入或是系统整 体的升级与更换</a:t>
            </a:r>
            <a:r>
              <a:rPr dirty="0" sz="1200" spc="-160">
                <a:latin typeface="宋体"/>
                <a:cs typeface="宋体"/>
              </a:rPr>
              <a:t>；</a:t>
            </a:r>
            <a:r>
              <a:rPr dirty="0" sz="1200">
                <a:latin typeface="宋体"/>
                <a:cs typeface="宋体"/>
              </a:rPr>
              <a:t>易操作体现在</a:t>
            </a:r>
            <a:r>
              <a:rPr dirty="0" sz="1200" spc="-160">
                <a:latin typeface="宋体"/>
                <a:cs typeface="宋体"/>
              </a:rPr>
              <a:t>，</a:t>
            </a:r>
            <a:r>
              <a:rPr dirty="0" sz="1200">
                <a:latin typeface="宋体"/>
                <a:cs typeface="宋体"/>
              </a:rPr>
              <a:t>系统操作从用户体验出发</a:t>
            </a:r>
            <a:r>
              <a:rPr dirty="0" sz="1200" spc="-160">
                <a:latin typeface="宋体"/>
                <a:cs typeface="宋体"/>
              </a:rPr>
              <a:t>，</a:t>
            </a:r>
            <a:r>
              <a:rPr dirty="0" sz="1200">
                <a:latin typeface="宋体"/>
                <a:cs typeface="宋体"/>
              </a:rPr>
              <a:t>为用户提供功能全</a:t>
            </a:r>
            <a:endParaRPr sz="1200">
              <a:latin typeface="宋体"/>
              <a:cs typeface="宋体"/>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69</a:t>
            </a:r>
          </a:p>
        </p:txBody>
      </p:sp>
      <p:sp>
        <p:nvSpPr>
          <p:cNvPr id="2" name="object 2"/>
          <p:cNvSpPr txBox="1"/>
          <p:nvPr/>
        </p:nvSpPr>
        <p:spPr>
          <a:xfrm>
            <a:off x="1130300" y="528955"/>
            <a:ext cx="5376545" cy="5684520"/>
          </a:xfrm>
          <a:prstGeom prst="rect">
            <a:avLst/>
          </a:prstGeom>
        </p:spPr>
        <p:txBody>
          <a:bodyPr wrap="square" lIns="0" tIns="12700" rIns="0" bIns="0" rtlCol="0" vert="horz">
            <a:spAutoFit/>
          </a:bodyPr>
          <a:lstStyle/>
          <a:p>
            <a:pPr algn="ctr" marR="6858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面、高度智能的交互体验。</a:t>
            </a:r>
            <a:endParaRPr sz="1200">
              <a:latin typeface="宋体"/>
              <a:cs typeface="宋体"/>
            </a:endParaRPr>
          </a:p>
          <a:p>
            <a:pPr algn="just" marL="12700" marR="80645" indent="304800">
              <a:lnSpc>
                <a:spcPct val="162500"/>
              </a:lnSpc>
            </a:pPr>
            <a:r>
              <a:rPr dirty="0" sz="1200">
                <a:latin typeface="宋体"/>
                <a:cs typeface="宋体"/>
              </a:rPr>
              <a:t>智慧建筑的自动化系统包含大楼</a:t>
            </a:r>
            <a:r>
              <a:rPr dirty="0" sz="1200" spc="-160">
                <a:latin typeface="宋体"/>
                <a:cs typeface="宋体"/>
              </a:rPr>
              <a:t>、</a:t>
            </a:r>
            <a:r>
              <a:rPr dirty="0" sz="1200">
                <a:latin typeface="宋体"/>
                <a:cs typeface="宋体"/>
              </a:rPr>
              <a:t>办公</a:t>
            </a:r>
            <a:r>
              <a:rPr dirty="0" sz="1200" spc="-160">
                <a:latin typeface="宋体"/>
                <a:cs typeface="宋体"/>
              </a:rPr>
              <a:t>、</a:t>
            </a:r>
            <a:r>
              <a:rPr dirty="0" sz="1200">
                <a:latin typeface="宋体"/>
                <a:cs typeface="宋体"/>
              </a:rPr>
              <a:t>通信和安全等方面</a:t>
            </a:r>
            <a:r>
              <a:rPr dirty="0" sz="1200" spc="-160">
                <a:latin typeface="宋体"/>
                <a:cs typeface="宋体"/>
              </a:rPr>
              <a:t>。</a:t>
            </a:r>
            <a:r>
              <a:rPr dirty="0" sz="1200">
                <a:latin typeface="宋体"/>
                <a:cs typeface="宋体"/>
              </a:rPr>
              <a:t>为了将不同系 统和模块之间智慧地串联起来</a:t>
            </a:r>
            <a:r>
              <a:rPr dirty="0" sz="1200" spc="-240">
                <a:latin typeface="宋体"/>
                <a:cs typeface="宋体"/>
              </a:rPr>
              <a:t>，</a:t>
            </a:r>
            <a:r>
              <a:rPr dirty="0" sz="1200">
                <a:latin typeface="宋体"/>
                <a:cs typeface="宋体"/>
              </a:rPr>
              <a:t>需要加入集成管理与协调系统</a:t>
            </a:r>
            <a:r>
              <a:rPr dirty="0" sz="1200" spc="-229">
                <a:latin typeface="宋体"/>
                <a:cs typeface="宋体"/>
              </a:rPr>
              <a:t>。</a:t>
            </a:r>
            <a:r>
              <a:rPr dirty="0" sz="1200">
                <a:latin typeface="宋体"/>
                <a:cs typeface="宋体"/>
              </a:rPr>
              <a:t>通过集成管理与 协调系统，各系统各司其职又能相互照应，构成强大的楼宇自动化系统网络。</a:t>
            </a:r>
            <a:endParaRPr sz="1200">
              <a:latin typeface="宋体"/>
              <a:cs typeface="宋体"/>
            </a:endParaRPr>
          </a:p>
          <a:p>
            <a:pPr marL="12700" marR="5715" indent="304800">
              <a:lnSpc>
                <a:spcPct val="162500"/>
              </a:lnSpc>
            </a:pPr>
            <a:r>
              <a:rPr dirty="0" sz="1200">
                <a:latin typeface="宋体"/>
                <a:cs typeface="宋体"/>
              </a:rPr>
              <a:t>因此</a:t>
            </a:r>
            <a:r>
              <a:rPr dirty="0" sz="1200" spc="-360">
                <a:latin typeface="宋体"/>
                <a:cs typeface="宋体"/>
              </a:rPr>
              <a:t>，</a:t>
            </a:r>
            <a:r>
              <a:rPr dirty="0" sz="1200">
                <a:latin typeface="宋体"/>
                <a:cs typeface="宋体"/>
              </a:rPr>
              <a:t>在建筑从智能向智慧转型的过程中</a:t>
            </a:r>
            <a:r>
              <a:rPr dirty="0" sz="1200" spc="-350">
                <a:latin typeface="宋体"/>
                <a:cs typeface="宋体"/>
              </a:rPr>
              <a:t>，</a:t>
            </a:r>
            <a:r>
              <a:rPr dirty="0" sz="1200">
                <a:latin typeface="宋体"/>
                <a:cs typeface="宋体"/>
              </a:rPr>
              <a:t>互联互通是首要任</a:t>
            </a:r>
            <a:r>
              <a:rPr dirty="0" sz="1200" spc="-5">
                <a:latin typeface="宋体"/>
                <a:cs typeface="宋体"/>
              </a:rPr>
              <a:t>务</a:t>
            </a:r>
            <a:r>
              <a:rPr dirty="0" sz="1200" spc="-360">
                <a:latin typeface="宋体"/>
                <a:cs typeface="宋体"/>
              </a:rPr>
              <a:t>。</a:t>
            </a:r>
            <a:r>
              <a:rPr dirty="0" sz="1200">
                <a:latin typeface="宋体"/>
                <a:cs typeface="宋体"/>
              </a:rPr>
              <a:t>总体而</a:t>
            </a:r>
            <a:r>
              <a:rPr dirty="0" sz="1200" spc="-5">
                <a:latin typeface="宋体"/>
                <a:cs typeface="宋体"/>
              </a:rPr>
              <a:t>言</a:t>
            </a:r>
            <a:r>
              <a:rPr dirty="0" sz="1200">
                <a:latin typeface="宋体"/>
                <a:cs typeface="宋体"/>
              </a:rPr>
              <a:t>， 传统智能建筑呈现出许多问题有待解决</a:t>
            </a:r>
            <a:r>
              <a:rPr dirty="0" sz="1200" spc="-540">
                <a:latin typeface="宋体"/>
                <a:cs typeface="宋体"/>
              </a:rPr>
              <a:t>：</a:t>
            </a:r>
            <a:r>
              <a:rPr dirty="0" sz="1200">
                <a:latin typeface="宋体"/>
                <a:cs typeface="宋体"/>
              </a:rPr>
              <a:t>技术和数据标准繁杂</a:t>
            </a:r>
            <a:r>
              <a:rPr dirty="0" sz="1200" spc="-530">
                <a:latin typeface="宋体"/>
                <a:cs typeface="宋体"/>
              </a:rPr>
              <a:t>，</a:t>
            </a:r>
            <a:r>
              <a:rPr dirty="0" sz="1200">
                <a:latin typeface="宋体"/>
                <a:cs typeface="宋体"/>
              </a:rPr>
              <a:t>难以集成和整</a:t>
            </a:r>
            <a:r>
              <a:rPr dirty="0" sz="1200" spc="-5">
                <a:latin typeface="宋体"/>
                <a:cs typeface="宋体"/>
              </a:rPr>
              <a:t>合</a:t>
            </a:r>
            <a:r>
              <a:rPr dirty="0" sz="1200">
                <a:latin typeface="宋体"/>
                <a:cs typeface="宋体"/>
              </a:rPr>
              <a:t>； 软件和服务缺乏实时性和可实现性</a:t>
            </a:r>
            <a:r>
              <a:rPr dirty="0" sz="1200" spc="-240">
                <a:latin typeface="宋体"/>
                <a:cs typeface="宋体"/>
              </a:rPr>
              <a:t>；</a:t>
            </a:r>
            <a:r>
              <a:rPr dirty="0" sz="1200">
                <a:latin typeface="宋体"/>
                <a:cs typeface="宋体"/>
              </a:rPr>
              <a:t>缺少统筹设计与规划</a:t>
            </a:r>
            <a:r>
              <a:rPr dirty="0" sz="1200" spc="-229">
                <a:latin typeface="宋体"/>
                <a:cs typeface="宋体"/>
              </a:rPr>
              <a:t>，</a:t>
            </a:r>
            <a:r>
              <a:rPr dirty="0" sz="1200">
                <a:latin typeface="宋体"/>
                <a:cs typeface="宋体"/>
              </a:rPr>
              <a:t>系统间存在碰撞与干 扰</a:t>
            </a:r>
            <a:r>
              <a:rPr dirty="0" sz="1200" spc="-100">
                <a:latin typeface="宋体"/>
                <a:cs typeface="宋体"/>
              </a:rPr>
              <a:t>；</a:t>
            </a:r>
            <a:r>
              <a:rPr dirty="0" sz="1200">
                <a:latin typeface="宋体"/>
                <a:cs typeface="宋体"/>
              </a:rPr>
              <a:t>施工建造时缺乏智慧考量</a:t>
            </a:r>
            <a:r>
              <a:rPr dirty="0" sz="1200" spc="-100">
                <a:latin typeface="宋体"/>
                <a:cs typeface="宋体"/>
              </a:rPr>
              <a:t>，</a:t>
            </a:r>
            <a:r>
              <a:rPr dirty="0" sz="1200">
                <a:latin typeface="宋体"/>
                <a:cs typeface="宋体"/>
              </a:rPr>
              <a:t>工期长</a:t>
            </a:r>
            <a:r>
              <a:rPr dirty="0" sz="1200" spc="-85">
                <a:latin typeface="宋体"/>
                <a:cs typeface="宋体"/>
              </a:rPr>
              <a:t>、</a:t>
            </a:r>
            <a:r>
              <a:rPr dirty="0" sz="1200">
                <a:latin typeface="宋体"/>
                <a:cs typeface="宋体"/>
              </a:rPr>
              <a:t>造价高</a:t>
            </a:r>
            <a:r>
              <a:rPr dirty="0" sz="1200" spc="-100">
                <a:latin typeface="宋体"/>
                <a:cs typeface="宋体"/>
              </a:rPr>
              <a:t>；</a:t>
            </a:r>
            <a:r>
              <a:rPr dirty="0" sz="1200">
                <a:latin typeface="宋体"/>
                <a:cs typeface="宋体"/>
              </a:rPr>
              <a:t>轻视运维</a:t>
            </a:r>
            <a:r>
              <a:rPr dirty="0" sz="1200" spc="-100">
                <a:latin typeface="宋体"/>
                <a:cs typeface="宋体"/>
              </a:rPr>
              <a:t>，</a:t>
            </a:r>
            <a:r>
              <a:rPr dirty="0" sz="1200">
                <a:latin typeface="宋体"/>
                <a:cs typeface="宋体"/>
              </a:rPr>
              <a:t>环境污染和资源浪 费严重</a:t>
            </a:r>
            <a:r>
              <a:rPr dirty="0" sz="1200" spc="-240">
                <a:latin typeface="宋体"/>
                <a:cs typeface="宋体"/>
              </a:rPr>
              <a:t>；</a:t>
            </a:r>
            <a:r>
              <a:rPr dirty="0" sz="1200">
                <a:latin typeface="宋体"/>
                <a:cs typeface="宋体"/>
              </a:rPr>
              <a:t>各系统虽然能单独完成一定任务</a:t>
            </a:r>
            <a:r>
              <a:rPr dirty="0" sz="1200" spc="-229">
                <a:latin typeface="宋体"/>
                <a:cs typeface="宋体"/>
              </a:rPr>
              <a:t>，</a:t>
            </a:r>
            <a:r>
              <a:rPr dirty="0" sz="1200">
                <a:latin typeface="宋体"/>
                <a:cs typeface="宋体"/>
              </a:rPr>
              <a:t>但系统间几乎无法互联互通和智能协 作。</a:t>
            </a:r>
            <a:endParaRPr sz="1200">
              <a:latin typeface="宋体"/>
              <a:cs typeface="宋体"/>
            </a:endParaRPr>
          </a:p>
          <a:p>
            <a:pPr algn="just" marL="12700" marR="79375" indent="304800">
              <a:lnSpc>
                <a:spcPct val="162500"/>
              </a:lnSpc>
            </a:pPr>
            <a:r>
              <a:rPr dirty="0" sz="1200">
                <a:latin typeface="宋体"/>
                <a:cs typeface="宋体"/>
              </a:rPr>
              <a:t>智慧建筑需要数据互联互通</a:t>
            </a:r>
            <a:r>
              <a:rPr dirty="0" sz="1200" spc="-470">
                <a:latin typeface="宋体"/>
                <a:cs typeface="宋体"/>
              </a:rPr>
              <a:t>。</a:t>
            </a:r>
            <a:r>
              <a:rPr dirty="0" sz="1200">
                <a:latin typeface="宋体"/>
                <a:cs typeface="宋体"/>
              </a:rPr>
              <a:t>互联互通的智慧建筑系统能够把新建的和已有 的</a:t>
            </a:r>
            <a:r>
              <a:rPr dirty="0" sz="1200" spc="5">
                <a:latin typeface="宋体"/>
                <a:cs typeface="宋体"/>
              </a:rPr>
              <a:t>智</a:t>
            </a:r>
            <a:r>
              <a:rPr dirty="0" sz="1200">
                <a:latin typeface="宋体"/>
                <a:cs typeface="宋体"/>
              </a:rPr>
              <a:t>能物</a:t>
            </a:r>
            <a:r>
              <a:rPr dirty="0" sz="1200" spc="5">
                <a:latin typeface="宋体"/>
                <a:cs typeface="宋体"/>
              </a:rPr>
              <a:t>件</a:t>
            </a:r>
            <a:r>
              <a:rPr dirty="0" sz="1200">
                <a:latin typeface="宋体"/>
                <a:cs typeface="宋体"/>
              </a:rPr>
              <a:t>和子</a:t>
            </a:r>
            <a:r>
              <a:rPr dirty="0" sz="1200" spc="5">
                <a:latin typeface="宋体"/>
                <a:cs typeface="宋体"/>
              </a:rPr>
              <a:t>系</a:t>
            </a:r>
            <a:r>
              <a:rPr dirty="0" sz="1200">
                <a:latin typeface="宋体"/>
                <a:cs typeface="宋体"/>
              </a:rPr>
              <a:t>统链</a:t>
            </a:r>
            <a:r>
              <a:rPr dirty="0" sz="1200" spc="5">
                <a:latin typeface="宋体"/>
                <a:cs typeface="宋体"/>
              </a:rPr>
              <a:t>接</a:t>
            </a:r>
            <a:r>
              <a:rPr dirty="0" sz="1200">
                <a:latin typeface="宋体"/>
                <a:cs typeface="宋体"/>
              </a:rPr>
              <a:t>起来，</a:t>
            </a:r>
            <a:r>
              <a:rPr dirty="0" sz="1200" spc="5">
                <a:latin typeface="宋体"/>
                <a:cs typeface="宋体"/>
              </a:rPr>
              <a:t>实</a:t>
            </a:r>
            <a:r>
              <a:rPr dirty="0" sz="1200">
                <a:latin typeface="宋体"/>
                <a:cs typeface="宋体"/>
              </a:rPr>
              <a:t>现应</a:t>
            </a:r>
            <a:r>
              <a:rPr dirty="0" sz="1200" spc="5">
                <a:latin typeface="宋体"/>
                <a:cs typeface="宋体"/>
              </a:rPr>
              <a:t>用</a:t>
            </a:r>
            <a:r>
              <a:rPr dirty="0" sz="1200">
                <a:latin typeface="宋体"/>
                <a:cs typeface="宋体"/>
              </a:rPr>
              <a:t>的大</a:t>
            </a:r>
            <a:r>
              <a:rPr dirty="0" sz="1200" spc="5">
                <a:latin typeface="宋体"/>
                <a:cs typeface="宋体"/>
              </a:rPr>
              <a:t>集</a:t>
            </a:r>
            <a:r>
              <a:rPr dirty="0" sz="1200">
                <a:latin typeface="宋体"/>
                <a:cs typeface="宋体"/>
              </a:rPr>
              <a:t>成和“管</a:t>
            </a:r>
            <a:r>
              <a:rPr dirty="0" sz="1200" spc="5">
                <a:latin typeface="宋体"/>
                <a:cs typeface="宋体"/>
              </a:rPr>
              <a:t>控</a:t>
            </a:r>
            <a:r>
              <a:rPr dirty="0" sz="1200">
                <a:latin typeface="宋体"/>
                <a:cs typeface="宋体"/>
              </a:rPr>
              <a:t>营一</a:t>
            </a:r>
            <a:r>
              <a:rPr dirty="0" sz="1200" spc="5">
                <a:latin typeface="宋体"/>
                <a:cs typeface="宋体"/>
              </a:rPr>
              <a:t>体</a:t>
            </a:r>
            <a:r>
              <a:rPr dirty="0" sz="1200">
                <a:latin typeface="宋体"/>
                <a:cs typeface="宋体"/>
              </a:rPr>
              <a:t>化</a:t>
            </a:r>
            <a:r>
              <a:rPr dirty="0" sz="1200" spc="-590">
                <a:latin typeface="宋体"/>
                <a:cs typeface="宋体"/>
              </a:rPr>
              <a:t>”</a:t>
            </a:r>
            <a:r>
              <a:rPr dirty="0" sz="1200">
                <a:latin typeface="宋体"/>
                <a:cs typeface="宋体"/>
              </a:rPr>
              <a:t>，</a:t>
            </a:r>
            <a:r>
              <a:rPr dirty="0" sz="1200" spc="5">
                <a:latin typeface="宋体"/>
                <a:cs typeface="宋体"/>
              </a:rPr>
              <a:t>提</a:t>
            </a:r>
            <a:r>
              <a:rPr dirty="0" sz="1200">
                <a:latin typeface="宋体"/>
                <a:cs typeface="宋体"/>
              </a:rPr>
              <a:t>高管 理效率</a:t>
            </a:r>
            <a:r>
              <a:rPr dirty="0" sz="1200" spc="-60">
                <a:latin typeface="宋体"/>
                <a:cs typeface="宋体"/>
              </a:rPr>
              <a:t>，</a:t>
            </a:r>
            <a:r>
              <a:rPr dirty="0" sz="1200">
                <a:latin typeface="宋体"/>
                <a:cs typeface="宋体"/>
              </a:rPr>
              <a:t>实</a:t>
            </a:r>
            <a:r>
              <a:rPr dirty="0" sz="1200" spc="-75">
                <a:latin typeface="宋体"/>
                <a:cs typeface="宋体"/>
              </a:rPr>
              <a:t>现</a:t>
            </a:r>
            <a:r>
              <a:rPr dirty="0" sz="1200">
                <a:latin typeface="宋体"/>
                <a:cs typeface="宋体"/>
              </a:rPr>
              <a:t>“高效</a:t>
            </a:r>
            <a:r>
              <a:rPr dirty="0" sz="1200" spc="-75">
                <a:latin typeface="宋体"/>
                <a:cs typeface="宋体"/>
              </a:rPr>
              <a:t>、</a:t>
            </a:r>
            <a:r>
              <a:rPr dirty="0" sz="1200">
                <a:latin typeface="宋体"/>
                <a:cs typeface="宋体"/>
              </a:rPr>
              <a:t>节</a:t>
            </a:r>
            <a:r>
              <a:rPr dirty="0" sz="1200" spc="5">
                <a:latin typeface="宋体"/>
                <a:cs typeface="宋体"/>
              </a:rPr>
              <a:t>能</a:t>
            </a:r>
            <a:r>
              <a:rPr dirty="0" sz="1200" spc="-75">
                <a:latin typeface="宋体"/>
                <a:cs typeface="宋体"/>
              </a:rPr>
              <a:t>、</a:t>
            </a:r>
            <a:r>
              <a:rPr dirty="0" sz="1200">
                <a:latin typeface="宋体"/>
                <a:cs typeface="宋体"/>
              </a:rPr>
              <a:t>安全</a:t>
            </a:r>
            <a:r>
              <a:rPr dirty="0" sz="1200" spc="-75">
                <a:latin typeface="宋体"/>
                <a:cs typeface="宋体"/>
              </a:rPr>
              <a:t>、</a:t>
            </a:r>
            <a:r>
              <a:rPr dirty="0" sz="1200">
                <a:latin typeface="宋体"/>
                <a:cs typeface="宋体"/>
              </a:rPr>
              <a:t>环保</a:t>
            </a:r>
            <a:r>
              <a:rPr dirty="0" sz="1200" spc="-60">
                <a:latin typeface="宋体"/>
                <a:cs typeface="宋体"/>
              </a:rPr>
              <a:t>”</a:t>
            </a:r>
            <a:r>
              <a:rPr dirty="0" sz="1200">
                <a:latin typeface="宋体"/>
                <a:cs typeface="宋体"/>
              </a:rPr>
              <a:t>的和谐社会服务</a:t>
            </a:r>
            <a:r>
              <a:rPr dirty="0" sz="1200" spc="-60">
                <a:latin typeface="宋体"/>
                <a:cs typeface="宋体"/>
              </a:rPr>
              <a:t>。</a:t>
            </a:r>
            <a:r>
              <a:rPr dirty="0" sz="1200">
                <a:latin typeface="宋体"/>
                <a:cs typeface="宋体"/>
              </a:rPr>
              <a:t>传统智能建筑使用 各种单独的网关来实现用户的需求</a:t>
            </a:r>
            <a:r>
              <a:rPr dirty="0" sz="1200" spc="-100">
                <a:latin typeface="宋体"/>
                <a:cs typeface="宋体"/>
              </a:rPr>
              <a:t>，</a:t>
            </a:r>
            <a:r>
              <a:rPr dirty="0" sz="1200">
                <a:latin typeface="宋体"/>
                <a:cs typeface="宋体"/>
              </a:rPr>
              <a:t>如同搭积木一般</a:t>
            </a:r>
            <a:r>
              <a:rPr dirty="0" sz="1200" spc="-85">
                <a:latin typeface="宋体"/>
                <a:cs typeface="宋体"/>
              </a:rPr>
              <a:t>，</a:t>
            </a:r>
            <a:r>
              <a:rPr dirty="0" sz="1200">
                <a:latin typeface="宋体"/>
                <a:cs typeface="宋体"/>
              </a:rPr>
              <a:t>空调</a:t>
            </a:r>
            <a:r>
              <a:rPr dirty="0" sz="1200" spc="-100">
                <a:latin typeface="宋体"/>
                <a:cs typeface="宋体"/>
              </a:rPr>
              <a:t>、</a:t>
            </a:r>
            <a:r>
              <a:rPr dirty="0" sz="1200">
                <a:latin typeface="宋体"/>
                <a:cs typeface="宋体"/>
              </a:rPr>
              <a:t>地暖</a:t>
            </a:r>
            <a:r>
              <a:rPr dirty="0" sz="1200" spc="-100">
                <a:latin typeface="宋体"/>
                <a:cs typeface="宋体"/>
              </a:rPr>
              <a:t>、</a:t>
            </a:r>
            <a:r>
              <a:rPr dirty="0" sz="1200">
                <a:latin typeface="宋体"/>
                <a:cs typeface="宋体"/>
              </a:rPr>
              <a:t>新风</a:t>
            </a:r>
            <a:r>
              <a:rPr dirty="0" sz="1200" spc="-100">
                <a:latin typeface="宋体"/>
                <a:cs typeface="宋体"/>
              </a:rPr>
              <a:t>、</a:t>
            </a:r>
            <a:r>
              <a:rPr dirty="0" sz="1200">
                <a:latin typeface="宋体"/>
                <a:cs typeface="宋体"/>
              </a:rPr>
              <a:t>门禁 等都需要网关来搭接在一起，成本居高不下。</a:t>
            </a:r>
            <a:endParaRPr sz="1200">
              <a:latin typeface="宋体"/>
              <a:cs typeface="宋体"/>
            </a:endParaRPr>
          </a:p>
          <a:p>
            <a:pPr marL="12700" marR="5715" indent="304800">
              <a:lnSpc>
                <a:spcPct val="162500"/>
              </a:lnSpc>
            </a:pPr>
            <a:r>
              <a:rPr dirty="0" sz="1200">
                <a:latin typeface="宋体"/>
                <a:cs typeface="宋体"/>
              </a:rPr>
              <a:t>互联互通的智慧建筑系统</a:t>
            </a:r>
            <a:r>
              <a:rPr dirty="0" sz="1200" spc="-240">
                <a:latin typeface="宋体"/>
                <a:cs typeface="宋体"/>
              </a:rPr>
              <a:t>，</a:t>
            </a:r>
            <a:r>
              <a:rPr dirty="0" sz="1200">
                <a:latin typeface="宋体"/>
                <a:cs typeface="宋体"/>
              </a:rPr>
              <a:t>能够实现智能单品的联动工作</a:t>
            </a:r>
            <a:r>
              <a:rPr dirty="0" sz="1200" spc="-229">
                <a:latin typeface="宋体"/>
                <a:cs typeface="宋体"/>
              </a:rPr>
              <a:t>、</a:t>
            </a:r>
            <a:r>
              <a:rPr dirty="0" sz="1200">
                <a:latin typeface="宋体"/>
                <a:cs typeface="宋体"/>
              </a:rPr>
              <a:t>产品之间的数据 交互、管理，降低成本。设备之间实现数据互联互通，可以集数据于一个系统， 及时</a:t>
            </a:r>
            <a:r>
              <a:rPr dirty="0" sz="1200" spc="-60">
                <a:latin typeface="宋体"/>
                <a:cs typeface="宋体"/>
              </a:rPr>
              <a:t>、</a:t>
            </a:r>
            <a:r>
              <a:rPr dirty="0" sz="1200">
                <a:latin typeface="宋体"/>
                <a:cs typeface="宋体"/>
              </a:rPr>
              <a:t>全面有效地管理</a:t>
            </a:r>
            <a:r>
              <a:rPr dirty="0" sz="1200" spc="-60">
                <a:latin typeface="宋体"/>
                <a:cs typeface="宋体"/>
              </a:rPr>
              <a:t>、</a:t>
            </a:r>
            <a:r>
              <a:rPr dirty="0" sz="1200">
                <a:latin typeface="宋体"/>
                <a:cs typeface="宋体"/>
              </a:rPr>
              <a:t>分析</a:t>
            </a:r>
            <a:r>
              <a:rPr dirty="0" sz="1200">
                <a:latin typeface="Calibri"/>
                <a:cs typeface="Calibri"/>
              </a:rPr>
              <a:t>,</a:t>
            </a:r>
            <a:r>
              <a:rPr dirty="0" sz="1200">
                <a:latin typeface="宋体"/>
                <a:cs typeface="宋体"/>
              </a:rPr>
              <a:t>通过智慧分析做出智能反应</a:t>
            </a:r>
            <a:r>
              <a:rPr dirty="0" sz="1200" spc="-50">
                <a:latin typeface="宋体"/>
                <a:cs typeface="宋体"/>
              </a:rPr>
              <a:t>，</a:t>
            </a:r>
            <a:r>
              <a:rPr dirty="0" sz="1200">
                <a:latin typeface="宋体"/>
                <a:cs typeface="宋体"/>
              </a:rPr>
              <a:t>便利且更加智能</a:t>
            </a:r>
            <a:r>
              <a:rPr dirty="0" sz="1200" spc="-5">
                <a:latin typeface="宋体"/>
                <a:cs typeface="宋体"/>
              </a:rPr>
              <a:t>化</a:t>
            </a:r>
            <a:r>
              <a:rPr dirty="0" sz="1200">
                <a:latin typeface="宋体"/>
                <a:cs typeface="宋体"/>
              </a:rPr>
              <a:t>。</a:t>
            </a:r>
            <a:endParaRPr sz="1200">
              <a:latin typeface="宋体"/>
              <a:cs typeface="宋体"/>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70</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991360" y="1105014"/>
            <a:ext cx="3579495"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黑体"/>
                <a:cs typeface="黑体"/>
              </a:rPr>
              <a:t>第</a:t>
            </a:r>
            <a:r>
              <a:rPr dirty="0" sz="1800" spc="-10" b="1">
                <a:latin typeface="黑体"/>
                <a:cs typeface="黑体"/>
              </a:rPr>
              <a:t>四章</a:t>
            </a:r>
            <a:r>
              <a:rPr dirty="0" sz="1800" spc="-30" b="1">
                <a:latin typeface="黑体"/>
                <a:cs typeface="黑体"/>
              </a:rPr>
              <a:t> </a:t>
            </a:r>
            <a:r>
              <a:rPr dirty="0" sz="1800" spc="-5" b="1">
                <a:latin typeface="黑体"/>
                <a:cs typeface="黑体"/>
              </a:rPr>
              <a:t>智</a:t>
            </a:r>
            <a:r>
              <a:rPr dirty="0" sz="1800" spc="-10" b="1">
                <a:latin typeface="黑体"/>
                <a:cs typeface="黑体"/>
              </a:rPr>
              <a:t>慧</a:t>
            </a:r>
            <a:r>
              <a:rPr dirty="0" sz="1800" spc="-5" b="1">
                <a:latin typeface="黑体"/>
                <a:cs typeface="黑体"/>
              </a:rPr>
              <a:t>建</a:t>
            </a:r>
            <a:r>
              <a:rPr dirty="0" sz="1800" spc="-10" b="1">
                <a:latin typeface="黑体"/>
                <a:cs typeface="黑体"/>
              </a:rPr>
              <a:t>筑</a:t>
            </a:r>
            <a:r>
              <a:rPr dirty="0" sz="1800" spc="-5" b="1">
                <a:latin typeface="黑体"/>
                <a:cs typeface="黑体"/>
              </a:rPr>
              <a:t>运维</a:t>
            </a:r>
            <a:r>
              <a:rPr dirty="0" sz="1800" spc="-10" b="1">
                <a:latin typeface="黑体"/>
                <a:cs typeface="黑体"/>
              </a:rPr>
              <a:t>、</a:t>
            </a:r>
            <a:r>
              <a:rPr dirty="0" sz="1800" spc="-5" b="1">
                <a:latin typeface="黑体"/>
                <a:cs typeface="黑体"/>
              </a:rPr>
              <a:t>管</a:t>
            </a:r>
            <a:r>
              <a:rPr dirty="0" sz="1800" spc="-10" b="1">
                <a:latin typeface="黑体"/>
                <a:cs typeface="黑体"/>
              </a:rPr>
              <a:t>理</a:t>
            </a:r>
            <a:r>
              <a:rPr dirty="0" sz="1800" spc="-5" b="1">
                <a:latin typeface="黑体"/>
                <a:cs typeface="黑体"/>
              </a:rPr>
              <a:t>和</a:t>
            </a:r>
            <a:r>
              <a:rPr dirty="0" sz="1800" spc="-10" b="1">
                <a:latin typeface="黑体"/>
                <a:cs typeface="黑体"/>
              </a:rPr>
              <a:t>服务</a:t>
            </a:r>
            <a:endParaRPr sz="1800">
              <a:latin typeface="黑体"/>
              <a:cs typeface="黑体"/>
            </a:endParaRPr>
          </a:p>
        </p:txBody>
      </p:sp>
      <p:sp>
        <p:nvSpPr>
          <p:cNvPr id="4" name="object 4"/>
          <p:cNvSpPr txBox="1"/>
          <p:nvPr/>
        </p:nvSpPr>
        <p:spPr>
          <a:xfrm>
            <a:off x="1130300" y="1604898"/>
            <a:ext cx="5359400" cy="7945755"/>
          </a:xfrm>
          <a:prstGeom prst="rect">
            <a:avLst/>
          </a:prstGeom>
        </p:spPr>
        <p:txBody>
          <a:bodyPr wrap="square" lIns="0" tIns="12700" rIns="0" bIns="0" rtlCol="0" vert="horz">
            <a:spAutoFit/>
          </a:bodyPr>
          <a:lstStyle/>
          <a:p>
            <a:pPr lvl="1" marL="288290" indent="-275590">
              <a:lnSpc>
                <a:spcPct val="100000"/>
              </a:lnSpc>
              <a:spcBef>
                <a:spcPts val="100"/>
              </a:spcBef>
              <a:buFont typeface="Cambria"/>
              <a:buAutoNum type="arabicPeriod"/>
              <a:tabLst>
                <a:tab pos="288925" algn="l"/>
              </a:tabLst>
            </a:pPr>
            <a:r>
              <a:rPr dirty="0" sz="1200">
                <a:latin typeface="黑体"/>
                <a:cs typeface="黑体"/>
              </a:rPr>
              <a:t>建</a:t>
            </a:r>
            <a:r>
              <a:rPr dirty="0" sz="1200">
                <a:latin typeface="黑体"/>
                <a:cs typeface="黑体"/>
              </a:rPr>
              <a:t>筑运维发展概述</a:t>
            </a:r>
            <a:endParaRPr sz="1200">
              <a:latin typeface="黑体"/>
              <a:cs typeface="黑体"/>
            </a:endParaRPr>
          </a:p>
          <a:p>
            <a:pPr marL="12700" marR="5080" indent="304800">
              <a:lnSpc>
                <a:spcPct val="162500"/>
              </a:lnSpc>
              <a:spcBef>
                <a:spcPts val="800"/>
              </a:spcBef>
            </a:pPr>
            <a:r>
              <a:rPr dirty="0" sz="1200">
                <a:latin typeface="宋体"/>
                <a:cs typeface="宋体"/>
              </a:rPr>
              <a:t>随着互联网时代的到来和人工智能技术的进步</a:t>
            </a:r>
            <a:r>
              <a:rPr dirty="0" sz="1200" spc="-470">
                <a:latin typeface="宋体"/>
                <a:cs typeface="宋体"/>
              </a:rPr>
              <a:t>，</a:t>
            </a:r>
            <a:r>
              <a:rPr dirty="0" sz="1200">
                <a:latin typeface="宋体"/>
                <a:cs typeface="宋体"/>
              </a:rPr>
              <a:t>建筑业也在遵循这一发展趋 势，着重于创建智慧建筑运营和维护体系以促进产业的升级，更好的服务客户， 同时创造更大的效益。</a:t>
            </a:r>
            <a:endParaRPr sz="1200">
              <a:latin typeface="宋体"/>
              <a:cs typeface="宋体"/>
            </a:endParaRPr>
          </a:p>
          <a:p>
            <a:pPr algn="just" marL="12700" marR="5080" indent="304800">
              <a:lnSpc>
                <a:spcPct val="162500"/>
              </a:lnSpc>
            </a:pPr>
            <a:r>
              <a:rPr dirty="0" sz="1200">
                <a:latin typeface="宋体"/>
                <a:cs typeface="宋体"/>
              </a:rPr>
              <a:t>智慧建筑运维管理是建筑在竣工验收完成并投入使用后，整合建筑内人员、 设施及技术等关键资源，通过运营充分提高建筑的使用率，降低它的经营成本， 增加投资收益，并通过维护尽可能延长建筑的使用周期而进行的综合管理</a:t>
            </a:r>
            <a:r>
              <a:rPr dirty="0" sz="1200" spc="-5">
                <a:latin typeface="Calibri"/>
                <a:cs typeface="Calibri"/>
              </a:rPr>
              <a:t>[53]</a:t>
            </a:r>
            <a:r>
              <a:rPr dirty="0" sz="1200">
                <a:latin typeface="宋体"/>
                <a:cs typeface="宋体"/>
              </a:rPr>
              <a:t>。</a:t>
            </a:r>
            <a:endParaRPr sz="1200">
              <a:latin typeface="宋体"/>
              <a:cs typeface="宋体"/>
            </a:endParaRPr>
          </a:p>
          <a:p>
            <a:pPr algn="just" marL="12700" marR="64135" indent="304800">
              <a:lnSpc>
                <a:spcPct val="162500"/>
              </a:lnSpc>
            </a:pPr>
            <a:r>
              <a:rPr dirty="0" sz="1200">
                <a:latin typeface="宋体"/>
                <a:cs typeface="宋体"/>
              </a:rPr>
              <a:t>建筑运维管理是物业管理的扩展和延伸</a:t>
            </a:r>
            <a:r>
              <a:rPr dirty="0" sz="1200" spc="-240">
                <a:latin typeface="宋体"/>
                <a:cs typeface="宋体"/>
              </a:rPr>
              <a:t>，</a:t>
            </a:r>
            <a:r>
              <a:rPr dirty="0" sz="1200">
                <a:latin typeface="宋体"/>
                <a:cs typeface="宋体"/>
              </a:rPr>
              <a:t>它结合了智能建筑中智能化</a:t>
            </a:r>
            <a:r>
              <a:rPr dirty="0" sz="1200" spc="-229">
                <a:latin typeface="宋体"/>
                <a:cs typeface="宋体"/>
              </a:rPr>
              <a:t>、</a:t>
            </a:r>
            <a:r>
              <a:rPr dirty="0" sz="1200">
                <a:latin typeface="宋体"/>
                <a:cs typeface="宋体"/>
              </a:rPr>
              <a:t>网络 化技术以实现数字化管理</a:t>
            </a:r>
            <a:r>
              <a:rPr dirty="0" sz="1200" spc="-160">
                <a:latin typeface="宋体"/>
                <a:cs typeface="宋体"/>
              </a:rPr>
              <a:t>。</a:t>
            </a:r>
            <a:r>
              <a:rPr dirty="0" sz="1200">
                <a:latin typeface="宋体"/>
                <a:cs typeface="宋体"/>
              </a:rPr>
              <a:t>它综合了物联网技术</a:t>
            </a:r>
            <a:r>
              <a:rPr dirty="0" sz="1200" spc="-160">
                <a:latin typeface="宋体"/>
                <a:cs typeface="宋体"/>
              </a:rPr>
              <a:t>、</a:t>
            </a:r>
            <a:r>
              <a:rPr dirty="0" sz="1200">
                <a:latin typeface="宋体"/>
                <a:cs typeface="宋体"/>
              </a:rPr>
              <a:t>三维建筑模型技</a:t>
            </a:r>
            <a:r>
              <a:rPr dirty="0" sz="1200" spc="5">
                <a:latin typeface="宋体"/>
                <a:cs typeface="宋体"/>
              </a:rPr>
              <a:t>术</a:t>
            </a:r>
            <a:r>
              <a:rPr dirty="0" sz="1200" spc="-170">
                <a:latin typeface="宋体"/>
                <a:cs typeface="宋体"/>
              </a:rPr>
              <a:t>、</a:t>
            </a:r>
            <a:r>
              <a:rPr dirty="0" sz="1200">
                <a:latin typeface="宋体"/>
                <a:cs typeface="宋体"/>
              </a:rPr>
              <a:t>地理信息 技术和工程技术的基本原理</a:t>
            </a:r>
            <a:r>
              <a:rPr dirty="0" sz="1200" spc="-240">
                <a:latin typeface="宋体"/>
                <a:cs typeface="宋体"/>
              </a:rPr>
              <a:t>。</a:t>
            </a:r>
            <a:r>
              <a:rPr dirty="0" sz="1200">
                <a:latin typeface="宋体"/>
                <a:cs typeface="宋体"/>
              </a:rPr>
              <a:t>将智慧建筑运营和维护过程中相关的资产管理</a:t>
            </a:r>
            <a:r>
              <a:rPr dirty="0" sz="1200" spc="-229">
                <a:latin typeface="宋体"/>
                <a:cs typeface="宋体"/>
              </a:rPr>
              <a:t>，</a:t>
            </a:r>
            <a:r>
              <a:rPr dirty="0" sz="1200">
                <a:latin typeface="宋体"/>
                <a:cs typeface="宋体"/>
              </a:rPr>
              <a:t>设 备管控</a:t>
            </a:r>
            <a:r>
              <a:rPr dirty="0" sz="1200" spc="-85">
                <a:latin typeface="宋体"/>
                <a:cs typeface="宋体"/>
              </a:rPr>
              <a:t>，</a:t>
            </a:r>
            <a:r>
              <a:rPr dirty="0" sz="1200">
                <a:latin typeface="宋体"/>
                <a:cs typeface="宋体"/>
              </a:rPr>
              <a:t>工作响应</a:t>
            </a:r>
            <a:r>
              <a:rPr dirty="0" sz="1200" spc="-75">
                <a:latin typeface="宋体"/>
                <a:cs typeface="宋体"/>
              </a:rPr>
              <a:t>，</a:t>
            </a:r>
            <a:r>
              <a:rPr dirty="0" sz="1200">
                <a:latin typeface="宋体"/>
                <a:cs typeface="宋体"/>
              </a:rPr>
              <a:t>计划制定</a:t>
            </a:r>
            <a:r>
              <a:rPr dirty="0" sz="1200" spc="-85">
                <a:latin typeface="宋体"/>
                <a:cs typeface="宋体"/>
              </a:rPr>
              <a:t>，</a:t>
            </a:r>
            <a:r>
              <a:rPr dirty="0" sz="1200">
                <a:latin typeface="宋体"/>
                <a:cs typeface="宋体"/>
              </a:rPr>
              <a:t>人力资</a:t>
            </a:r>
            <a:r>
              <a:rPr dirty="0" sz="1200" spc="5">
                <a:latin typeface="宋体"/>
                <a:cs typeface="宋体"/>
              </a:rPr>
              <a:t>源</a:t>
            </a:r>
            <a:r>
              <a:rPr dirty="0" sz="1200" spc="-85">
                <a:latin typeface="宋体"/>
                <a:cs typeface="宋体"/>
              </a:rPr>
              <a:t>，</a:t>
            </a:r>
            <a:r>
              <a:rPr dirty="0" sz="1200">
                <a:latin typeface="宋体"/>
                <a:cs typeface="宋体"/>
              </a:rPr>
              <a:t>财务成本</a:t>
            </a:r>
            <a:r>
              <a:rPr dirty="0" sz="1200" spc="-75">
                <a:latin typeface="宋体"/>
                <a:cs typeface="宋体"/>
              </a:rPr>
              <a:t>，</a:t>
            </a:r>
            <a:r>
              <a:rPr dirty="0" sz="1200">
                <a:latin typeface="宋体"/>
                <a:cs typeface="宋体"/>
              </a:rPr>
              <a:t>空间管理</a:t>
            </a:r>
            <a:r>
              <a:rPr dirty="0" sz="1200" spc="-85">
                <a:latin typeface="宋体"/>
                <a:cs typeface="宋体"/>
              </a:rPr>
              <a:t>，</a:t>
            </a:r>
            <a:r>
              <a:rPr dirty="0" sz="1200">
                <a:latin typeface="宋体"/>
                <a:cs typeface="宋体"/>
              </a:rPr>
              <a:t>外包和商业智 能连通起来</a:t>
            </a:r>
            <a:r>
              <a:rPr dirty="0" sz="1200" spc="-240">
                <a:latin typeface="宋体"/>
                <a:cs typeface="宋体"/>
              </a:rPr>
              <a:t>。</a:t>
            </a:r>
            <a:r>
              <a:rPr dirty="0" sz="1200">
                <a:latin typeface="宋体"/>
                <a:cs typeface="宋体"/>
              </a:rPr>
              <a:t>该系统的实施可以显著提高智慧建筑的用户体验</a:t>
            </a:r>
            <a:r>
              <a:rPr dirty="0" sz="1200" spc="-229">
                <a:latin typeface="宋体"/>
                <a:cs typeface="宋体"/>
              </a:rPr>
              <a:t>，</a:t>
            </a:r>
            <a:r>
              <a:rPr dirty="0" sz="1200">
                <a:latin typeface="宋体"/>
                <a:cs typeface="宋体"/>
              </a:rPr>
              <a:t>并有效提高运营 和维护收益。</a:t>
            </a:r>
            <a:endParaRPr sz="1200">
              <a:latin typeface="宋体"/>
              <a:cs typeface="宋体"/>
            </a:endParaRPr>
          </a:p>
          <a:p>
            <a:pPr algn="just" marL="12700" marR="64135" indent="304800">
              <a:lnSpc>
                <a:spcPct val="162500"/>
              </a:lnSpc>
            </a:pPr>
            <a:r>
              <a:rPr dirty="0" sz="1200">
                <a:latin typeface="宋体"/>
                <a:cs typeface="宋体"/>
              </a:rPr>
              <a:t>随着智能建筑行业的发展</a:t>
            </a:r>
            <a:r>
              <a:rPr dirty="0" sz="1200" spc="-240">
                <a:latin typeface="宋体"/>
                <a:cs typeface="宋体"/>
              </a:rPr>
              <a:t>，</a:t>
            </a:r>
            <a:r>
              <a:rPr dirty="0" sz="1200">
                <a:latin typeface="宋体"/>
                <a:cs typeface="宋体"/>
              </a:rPr>
              <a:t>智慧运维需求也会逐渐上升</a:t>
            </a:r>
            <a:r>
              <a:rPr dirty="0" sz="1200" spc="-229">
                <a:latin typeface="宋体"/>
                <a:cs typeface="宋体"/>
              </a:rPr>
              <a:t>，</a:t>
            </a:r>
            <a:r>
              <a:rPr dirty="0" sz="1200">
                <a:latin typeface="宋体"/>
                <a:cs typeface="宋体"/>
              </a:rPr>
              <a:t>市场规模也会随之 逐渐增大</a:t>
            </a:r>
            <a:r>
              <a:rPr dirty="0" sz="1200" spc="-120">
                <a:latin typeface="宋体"/>
                <a:cs typeface="宋体"/>
              </a:rPr>
              <a:t>。</a:t>
            </a:r>
            <a:r>
              <a:rPr dirty="0" sz="1200">
                <a:latin typeface="宋体"/>
                <a:cs typeface="宋体"/>
              </a:rPr>
              <a:t>目前</a:t>
            </a:r>
            <a:r>
              <a:rPr dirty="0" sz="1200" spc="-120">
                <a:latin typeface="宋体"/>
                <a:cs typeface="宋体"/>
              </a:rPr>
              <a:t>，</a:t>
            </a:r>
            <a:r>
              <a:rPr dirty="0" sz="1200">
                <a:latin typeface="宋体"/>
                <a:cs typeface="宋体"/>
              </a:rPr>
              <a:t>建筑运维处于初步探索的阶</a:t>
            </a:r>
            <a:r>
              <a:rPr dirty="0" sz="1200" spc="5">
                <a:latin typeface="宋体"/>
                <a:cs typeface="宋体"/>
              </a:rPr>
              <a:t>段</a:t>
            </a:r>
            <a:r>
              <a:rPr dirty="0" sz="1200" spc="-120">
                <a:latin typeface="宋体"/>
                <a:cs typeface="宋体"/>
              </a:rPr>
              <a:t>。</a:t>
            </a:r>
            <a:r>
              <a:rPr dirty="0" sz="1200">
                <a:latin typeface="宋体"/>
                <a:cs typeface="宋体"/>
              </a:rPr>
              <a:t>越来越多的企业认为</a:t>
            </a:r>
            <a:r>
              <a:rPr dirty="0" sz="1200" spc="-125">
                <a:latin typeface="宋体"/>
                <a:cs typeface="宋体"/>
              </a:rPr>
              <a:t>，</a:t>
            </a:r>
            <a:r>
              <a:rPr dirty="0" sz="1200">
                <a:latin typeface="宋体"/>
                <a:cs typeface="宋体"/>
              </a:rPr>
              <a:t>保持高 效率的设施运维管理对其主营业务的发展是必不可少</a:t>
            </a:r>
            <a:r>
              <a:rPr dirty="0" sz="1200" spc="-240">
                <a:latin typeface="宋体"/>
                <a:cs typeface="宋体"/>
              </a:rPr>
              <a:t>，</a:t>
            </a:r>
            <a:r>
              <a:rPr dirty="0" sz="1200">
                <a:latin typeface="宋体"/>
                <a:cs typeface="宋体"/>
              </a:rPr>
              <a:t>将起到强有力的支撑</a:t>
            </a:r>
            <a:r>
              <a:rPr dirty="0" sz="1200" spc="-229">
                <a:latin typeface="宋体"/>
                <a:cs typeface="宋体"/>
              </a:rPr>
              <a:t>。</a:t>
            </a:r>
            <a:r>
              <a:rPr dirty="0" sz="1200">
                <a:latin typeface="宋体"/>
                <a:cs typeface="宋体"/>
              </a:rPr>
              <a:t>国 外针对智能建筑运行维护正逐步制定国家层面的标准体系</a:t>
            </a:r>
            <a:r>
              <a:rPr dirty="0" sz="1200" spc="-470">
                <a:latin typeface="宋体"/>
                <a:cs typeface="宋体"/>
              </a:rPr>
              <a:t>。</a:t>
            </a:r>
            <a:r>
              <a:rPr dirty="0" sz="1200">
                <a:latin typeface="宋体"/>
                <a:cs typeface="宋体"/>
              </a:rPr>
              <a:t>我国为保证建筑设备 监控系统工程经济合理</a:t>
            </a:r>
            <a:r>
              <a:rPr dirty="0" sz="1200" spc="-120">
                <a:latin typeface="宋体"/>
                <a:cs typeface="宋体"/>
              </a:rPr>
              <a:t>、</a:t>
            </a:r>
            <a:r>
              <a:rPr dirty="0" sz="1200">
                <a:latin typeface="宋体"/>
                <a:cs typeface="宋体"/>
              </a:rPr>
              <a:t>安全适用</a:t>
            </a:r>
            <a:r>
              <a:rPr dirty="0" sz="1200" spc="-120">
                <a:latin typeface="宋体"/>
                <a:cs typeface="宋体"/>
              </a:rPr>
              <a:t>、</a:t>
            </a:r>
            <a:r>
              <a:rPr dirty="0" sz="1200">
                <a:latin typeface="宋体"/>
                <a:cs typeface="宋体"/>
              </a:rPr>
              <a:t>稳定可</a:t>
            </a:r>
            <a:r>
              <a:rPr dirty="0" sz="1200" spc="5">
                <a:latin typeface="宋体"/>
                <a:cs typeface="宋体"/>
              </a:rPr>
              <a:t>靠</a:t>
            </a:r>
            <a:r>
              <a:rPr dirty="0" sz="1200" spc="-120">
                <a:latin typeface="宋体"/>
                <a:cs typeface="宋体"/>
              </a:rPr>
              <a:t>，</a:t>
            </a:r>
            <a:r>
              <a:rPr dirty="0" sz="1200">
                <a:latin typeface="宋体"/>
                <a:cs typeface="宋体"/>
              </a:rPr>
              <a:t>有利于公众健康</a:t>
            </a:r>
            <a:r>
              <a:rPr dirty="0" sz="1200" spc="-120">
                <a:latin typeface="宋体"/>
                <a:cs typeface="宋体"/>
              </a:rPr>
              <a:t>、</a:t>
            </a:r>
            <a:r>
              <a:rPr dirty="0" sz="1200">
                <a:latin typeface="宋体"/>
                <a:cs typeface="宋体"/>
              </a:rPr>
              <a:t>设备安全和建 筑节能</a:t>
            </a:r>
            <a:r>
              <a:rPr dirty="0" sz="1200" spc="-240">
                <a:latin typeface="宋体"/>
                <a:cs typeface="宋体"/>
              </a:rPr>
              <a:t>，</a:t>
            </a:r>
            <a:r>
              <a:rPr dirty="0" sz="1200">
                <a:latin typeface="宋体"/>
                <a:cs typeface="宋体"/>
              </a:rPr>
              <a:t>进一步为实现建筑智能化系统的有效运行</a:t>
            </a:r>
            <a:r>
              <a:rPr dirty="0" sz="1200" spc="-229">
                <a:latin typeface="宋体"/>
                <a:cs typeface="宋体"/>
              </a:rPr>
              <a:t>，</a:t>
            </a:r>
            <a:r>
              <a:rPr dirty="0" sz="1200">
                <a:latin typeface="宋体"/>
                <a:cs typeface="宋体"/>
              </a:rPr>
              <a:t>住建部与建筑行业协会推出 了</a:t>
            </a:r>
            <a:r>
              <a:rPr dirty="0" sz="1200" spc="5">
                <a:latin typeface="宋体"/>
                <a:cs typeface="宋体"/>
              </a:rPr>
              <a:t>《</a:t>
            </a:r>
            <a:r>
              <a:rPr dirty="0" sz="1200">
                <a:latin typeface="宋体"/>
                <a:cs typeface="宋体"/>
              </a:rPr>
              <a:t>建筑</a:t>
            </a:r>
            <a:r>
              <a:rPr dirty="0" sz="1200" spc="5">
                <a:latin typeface="宋体"/>
                <a:cs typeface="宋体"/>
              </a:rPr>
              <a:t>智</a:t>
            </a:r>
            <a:r>
              <a:rPr dirty="0" sz="1200">
                <a:latin typeface="宋体"/>
                <a:cs typeface="宋体"/>
              </a:rPr>
              <a:t>能化</a:t>
            </a:r>
            <a:r>
              <a:rPr dirty="0" sz="1200" spc="5">
                <a:latin typeface="宋体"/>
                <a:cs typeface="宋体"/>
              </a:rPr>
              <a:t>系</a:t>
            </a:r>
            <a:r>
              <a:rPr dirty="0" sz="1200">
                <a:latin typeface="宋体"/>
                <a:cs typeface="宋体"/>
              </a:rPr>
              <a:t>统运</a:t>
            </a:r>
            <a:r>
              <a:rPr dirty="0" sz="1200" spc="5">
                <a:latin typeface="宋体"/>
                <a:cs typeface="宋体"/>
              </a:rPr>
              <a:t>行</a:t>
            </a:r>
            <a:r>
              <a:rPr dirty="0" sz="1200">
                <a:latin typeface="宋体"/>
                <a:cs typeface="宋体"/>
              </a:rPr>
              <a:t>维护技</a:t>
            </a:r>
            <a:r>
              <a:rPr dirty="0" sz="1200" spc="5">
                <a:latin typeface="宋体"/>
                <a:cs typeface="宋体"/>
              </a:rPr>
              <a:t>术</a:t>
            </a:r>
            <a:r>
              <a:rPr dirty="0" sz="1200">
                <a:latin typeface="宋体"/>
                <a:cs typeface="宋体"/>
              </a:rPr>
              <a:t>规范</a:t>
            </a:r>
            <a:r>
              <a:rPr dirty="0" sz="1200" spc="5">
                <a:latin typeface="宋体"/>
                <a:cs typeface="宋体"/>
              </a:rPr>
              <a:t>》</a:t>
            </a:r>
            <a:r>
              <a:rPr dirty="0" sz="1200">
                <a:latin typeface="宋体"/>
                <a:cs typeface="宋体"/>
              </a:rPr>
              <a:t>和《</a:t>
            </a:r>
            <a:r>
              <a:rPr dirty="0" sz="1200" spc="5">
                <a:latin typeface="宋体"/>
                <a:cs typeface="宋体"/>
              </a:rPr>
              <a:t>绿</a:t>
            </a:r>
            <a:r>
              <a:rPr dirty="0" sz="1200">
                <a:latin typeface="宋体"/>
                <a:cs typeface="宋体"/>
              </a:rPr>
              <a:t>色建</a:t>
            </a:r>
            <a:r>
              <a:rPr dirty="0" sz="1200" spc="5">
                <a:latin typeface="宋体"/>
                <a:cs typeface="宋体"/>
              </a:rPr>
              <a:t>筑</a:t>
            </a:r>
            <a:r>
              <a:rPr dirty="0" sz="1200">
                <a:latin typeface="宋体"/>
                <a:cs typeface="宋体"/>
              </a:rPr>
              <a:t>运行</a:t>
            </a:r>
            <a:r>
              <a:rPr dirty="0" sz="1200" spc="5">
                <a:latin typeface="宋体"/>
                <a:cs typeface="宋体"/>
              </a:rPr>
              <a:t>维</a:t>
            </a:r>
            <a:r>
              <a:rPr dirty="0" sz="1200">
                <a:latin typeface="宋体"/>
                <a:cs typeface="宋体"/>
              </a:rPr>
              <a:t>护技</a:t>
            </a:r>
            <a:r>
              <a:rPr dirty="0" sz="1200" spc="5">
                <a:latin typeface="宋体"/>
                <a:cs typeface="宋体"/>
              </a:rPr>
              <a:t>术</a:t>
            </a:r>
            <a:r>
              <a:rPr dirty="0" sz="1200">
                <a:latin typeface="宋体"/>
                <a:cs typeface="宋体"/>
              </a:rPr>
              <a:t>规范</a:t>
            </a:r>
            <a:r>
              <a:rPr dirty="0" sz="1200" spc="-600">
                <a:latin typeface="宋体"/>
                <a:cs typeface="宋体"/>
              </a:rPr>
              <a:t>》</a:t>
            </a:r>
            <a:r>
              <a:rPr dirty="0" sz="1200">
                <a:latin typeface="宋体"/>
                <a:cs typeface="宋体"/>
              </a:rPr>
              <a:t>，为 智慧运维的发展制定规范和标准。</a:t>
            </a:r>
            <a:endParaRPr sz="1200">
              <a:latin typeface="宋体"/>
              <a:cs typeface="宋体"/>
            </a:endParaRPr>
          </a:p>
          <a:p>
            <a:pPr>
              <a:lnSpc>
                <a:spcPct val="100000"/>
              </a:lnSpc>
              <a:spcBef>
                <a:spcPts val="50"/>
              </a:spcBef>
            </a:pPr>
            <a:endParaRPr sz="1450">
              <a:latin typeface="Times New Roman"/>
              <a:cs typeface="Times New Roman"/>
            </a:endParaRPr>
          </a:p>
          <a:p>
            <a:pPr lvl="1" marL="288290" indent="-275590">
              <a:lnSpc>
                <a:spcPct val="100000"/>
              </a:lnSpc>
              <a:buFont typeface="Cambria"/>
              <a:buAutoNum type="arabicPeriod" startAt="2"/>
              <a:tabLst>
                <a:tab pos="288925" algn="l"/>
              </a:tabLst>
            </a:pPr>
            <a:r>
              <a:rPr dirty="0" sz="1200">
                <a:latin typeface="黑体"/>
                <a:cs typeface="黑体"/>
              </a:rPr>
              <a:t>智</a:t>
            </a:r>
            <a:r>
              <a:rPr dirty="0" sz="1200">
                <a:latin typeface="黑体"/>
                <a:cs typeface="黑体"/>
              </a:rPr>
              <a:t>慧建筑运维的特点与挑战</a:t>
            </a:r>
            <a:endParaRPr sz="1200">
              <a:latin typeface="黑体"/>
              <a:cs typeface="黑体"/>
            </a:endParaRPr>
          </a:p>
          <a:p>
            <a:pPr algn="just" marL="12700" marR="64135" indent="304800">
              <a:lnSpc>
                <a:spcPct val="162500"/>
              </a:lnSpc>
              <a:spcBef>
                <a:spcPts val="805"/>
              </a:spcBef>
            </a:pPr>
            <a:r>
              <a:rPr dirty="0" sz="1200">
                <a:latin typeface="宋体"/>
                <a:cs typeface="宋体"/>
              </a:rPr>
              <a:t>建筑楼宇在执行运维管理过程中会遇到许多问题</a:t>
            </a:r>
            <a:r>
              <a:rPr dirty="0" sz="1200" spc="-470">
                <a:latin typeface="宋体"/>
                <a:cs typeface="宋体"/>
              </a:rPr>
              <a:t>。</a:t>
            </a:r>
            <a:r>
              <a:rPr dirty="0" sz="1200">
                <a:latin typeface="宋体"/>
                <a:cs typeface="宋体"/>
              </a:rPr>
              <a:t>建筑种类与属性的不同导 致运维管理需要了解各行业领域的专业知识</a:t>
            </a:r>
            <a:r>
              <a:rPr dirty="0" sz="1200" spc="-240">
                <a:latin typeface="宋体"/>
                <a:cs typeface="宋体"/>
              </a:rPr>
              <a:t>，</a:t>
            </a:r>
            <a:r>
              <a:rPr dirty="0" sz="1200">
                <a:latin typeface="宋体"/>
                <a:cs typeface="宋体"/>
              </a:rPr>
              <a:t>专业化地制定策略</a:t>
            </a:r>
            <a:r>
              <a:rPr dirty="0" sz="1200" spc="-229">
                <a:latin typeface="宋体"/>
                <a:cs typeface="宋体"/>
              </a:rPr>
              <a:t>；</a:t>
            </a:r>
            <a:r>
              <a:rPr dirty="0" sz="1200">
                <a:latin typeface="宋体"/>
                <a:cs typeface="宋体"/>
              </a:rPr>
              <a:t>信息化与智能 化的缺乏是运维管理无法通过建筑状态实时调整和规范运维服务</a:t>
            </a:r>
            <a:r>
              <a:rPr dirty="0" sz="1200" spc="-470">
                <a:latin typeface="宋体"/>
                <a:cs typeface="宋体"/>
              </a:rPr>
              <a:t>；</a:t>
            </a:r>
            <a:r>
              <a:rPr dirty="0" sz="1200">
                <a:latin typeface="宋体"/>
                <a:cs typeface="宋体"/>
              </a:rPr>
              <a:t>运维操作人工 完成比重大</a:t>
            </a:r>
            <a:r>
              <a:rPr dirty="0" sz="1200" spc="-160">
                <a:latin typeface="宋体"/>
                <a:cs typeface="宋体"/>
              </a:rPr>
              <a:t>，</a:t>
            </a:r>
            <a:r>
              <a:rPr dirty="0" sz="1200">
                <a:latin typeface="宋体"/>
                <a:cs typeface="宋体"/>
              </a:rPr>
              <a:t>极易导致任务在执行过程中产生疏漏</a:t>
            </a:r>
            <a:r>
              <a:rPr dirty="0" sz="1200" spc="-160">
                <a:latin typeface="宋体"/>
                <a:cs typeface="宋体"/>
              </a:rPr>
              <a:t>，</a:t>
            </a:r>
            <a:r>
              <a:rPr dirty="0" sz="1200">
                <a:latin typeface="宋体"/>
                <a:cs typeface="宋体"/>
              </a:rPr>
              <a:t>丧失准确性</a:t>
            </a:r>
            <a:r>
              <a:rPr dirty="0" sz="1200" spc="-160">
                <a:latin typeface="宋体"/>
                <a:cs typeface="宋体"/>
              </a:rPr>
              <a:t>；</a:t>
            </a:r>
            <a:r>
              <a:rPr dirty="0" sz="1200">
                <a:latin typeface="宋体"/>
                <a:cs typeface="宋体"/>
              </a:rPr>
              <a:t>在运维过程中</a:t>
            </a:r>
            <a:endParaRPr sz="1200">
              <a:latin typeface="宋体"/>
              <a:cs typeface="宋体"/>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704335" y="9645682"/>
            <a:ext cx="153035" cy="153670"/>
          </a:xfrm>
          <a:prstGeom prst="rect">
            <a:avLst/>
          </a:prstGeom>
        </p:spPr>
        <p:txBody>
          <a:bodyPr wrap="square" lIns="0" tIns="1905" rIns="0" bIns="0" rtlCol="0" vert="horz">
            <a:spAutoFit/>
          </a:bodyPr>
          <a:lstStyle/>
          <a:p>
            <a:pPr marL="12700">
              <a:lnSpc>
                <a:spcPct val="100000"/>
              </a:lnSpc>
              <a:spcBef>
                <a:spcPts val="15"/>
              </a:spcBef>
            </a:pPr>
            <a:r>
              <a:rPr dirty="0" sz="900">
                <a:latin typeface="Arial"/>
                <a:cs typeface="Arial"/>
              </a:rPr>
              <a:t>71</a:t>
            </a:r>
            <a:endParaRPr sz="900">
              <a:latin typeface="Arial"/>
              <a:cs typeface="Arial"/>
            </a:endParaRPr>
          </a:p>
        </p:txBody>
      </p:sp>
      <p:sp>
        <p:nvSpPr>
          <p:cNvPr id="2" name="object 2"/>
          <p:cNvSpPr txBox="1"/>
          <p:nvPr/>
        </p:nvSpPr>
        <p:spPr>
          <a:xfrm>
            <a:off x="1130300" y="528955"/>
            <a:ext cx="5377815" cy="89535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a:lnSpc>
                <a:spcPct val="162500"/>
              </a:lnSpc>
            </a:pPr>
            <a:r>
              <a:rPr dirty="0" sz="1200">
                <a:latin typeface="宋体"/>
                <a:cs typeface="宋体"/>
              </a:rPr>
              <a:t>会产生大量的资料</a:t>
            </a:r>
            <a:r>
              <a:rPr dirty="0" sz="1200" spc="-265">
                <a:latin typeface="宋体"/>
                <a:cs typeface="宋体"/>
              </a:rPr>
              <a:t>，</a:t>
            </a:r>
            <a:r>
              <a:rPr dirty="0" sz="1200">
                <a:latin typeface="宋体"/>
                <a:cs typeface="宋体"/>
              </a:rPr>
              <a:t>数据</a:t>
            </a:r>
            <a:r>
              <a:rPr dirty="0" sz="1200" spc="-280">
                <a:latin typeface="宋体"/>
                <a:cs typeface="宋体"/>
              </a:rPr>
              <a:t>，</a:t>
            </a:r>
            <a:r>
              <a:rPr dirty="0" sz="1200">
                <a:latin typeface="宋体"/>
                <a:cs typeface="宋体"/>
              </a:rPr>
              <a:t>记录表单</a:t>
            </a:r>
            <a:r>
              <a:rPr dirty="0" sz="1200" spc="-265">
                <a:latin typeface="宋体"/>
                <a:cs typeface="宋体"/>
              </a:rPr>
              <a:t>、</a:t>
            </a:r>
            <a:r>
              <a:rPr dirty="0" sz="1200">
                <a:latin typeface="宋体"/>
                <a:cs typeface="宋体"/>
              </a:rPr>
              <a:t>建筑图纸非常多</a:t>
            </a:r>
            <a:r>
              <a:rPr dirty="0" sz="1200" spc="-265">
                <a:latin typeface="宋体"/>
                <a:cs typeface="宋体"/>
              </a:rPr>
              <a:t>，</a:t>
            </a:r>
            <a:r>
              <a:rPr dirty="0" sz="1200">
                <a:latin typeface="宋体"/>
                <a:cs typeface="宋体"/>
              </a:rPr>
              <a:t>且移交的时候非常困</a:t>
            </a:r>
            <a:r>
              <a:rPr dirty="0" sz="1200" spc="5">
                <a:latin typeface="宋体"/>
                <a:cs typeface="宋体"/>
              </a:rPr>
              <a:t>难</a:t>
            </a:r>
            <a:r>
              <a:rPr dirty="0" sz="1200">
                <a:latin typeface="宋体"/>
                <a:cs typeface="宋体"/>
              </a:rPr>
              <a:t>； 数字化概念的缺乏使后续查阅建筑资产资料时</a:t>
            </a:r>
            <a:r>
              <a:rPr dirty="0" sz="1200" spc="-240">
                <a:latin typeface="宋体"/>
                <a:cs typeface="宋体"/>
              </a:rPr>
              <a:t>，</a:t>
            </a:r>
            <a:r>
              <a:rPr dirty="0" sz="1200">
                <a:latin typeface="宋体"/>
                <a:cs typeface="宋体"/>
              </a:rPr>
              <a:t>难以对其进行全面的检阅</a:t>
            </a:r>
            <a:r>
              <a:rPr dirty="0" sz="1200" spc="-229">
                <a:latin typeface="宋体"/>
                <a:cs typeface="宋体"/>
              </a:rPr>
              <a:t>，</a:t>
            </a:r>
            <a:r>
              <a:rPr dirty="0" sz="1200">
                <a:latin typeface="宋体"/>
                <a:cs typeface="宋体"/>
              </a:rPr>
              <a:t>需重 新建立了解建筑目前的状况。</a:t>
            </a:r>
            <a:endParaRPr sz="1200">
              <a:latin typeface="宋体"/>
              <a:cs typeface="宋体"/>
            </a:endParaRPr>
          </a:p>
          <a:p>
            <a:pPr algn="just" marL="12700" marR="81280" indent="304800">
              <a:lnSpc>
                <a:spcPct val="162500"/>
              </a:lnSpc>
            </a:pPr>
            <a:r>
              <a:rPr dirty="0" sz="1200">
                <a:latin typeface="宋体"/>
                <a:cs typeface="宋体"/>
              </a:rPr>
              <a:t>面对以上种种问题</a:t>
            </a:r>
            <a:r>
              <a:rPr dirty="0" sz="1200" spc="-160">
                <a:latin typeface="宋体"/>
                <a:cs typeface="宋体"/>
              </a:rPr>
              <a:t>，</a:t>
            </a:r>
            <a:r>
              <a:rPr dirty="0" sz="1200">
                <a:latin typeface="宋体"/>
                <a:cs typeface="宋体"/>
              </a:rPr>
              <a:t>智慧建筑运维孕育而生</a:t>
            </a:r>
            <a:r>
              <a:rPr dirty="0" sz="1200" spc="-160">
                <a:latin typeface="宋体"/>
                <a:cs typeface="宋体"/>
              </a:rPr>
              <a:t>，</a:t>
            </a:r>
            <a:r>
              <a:rPr dirty="0" sz="1200">
                <a:latin typeface="宋体"/>
                <a:cs typeface="宋体"/>
              </a:rPr>
              <a:t>其运用先进科技将数字</a:t>
            </a:r>
            <a:r>
              <a:rPr dirty="0" sz="1200" spc="5">
                <a:latin typeface="宋体"/>
                <a:cs typeface="宋体"/>
              </a:rPr>
              <a:t>化</a:t>
            </a:r>
            <a:r>
              <a:rPr dirty="0" sz="1200" spc="-160">
                <a:latin typeface="宋体"/>
                <a:cs typeface="宋体"/>
              </a:rPr>
              <a:t>、</a:t>
            </a:r>
            <a:r>
              <a:rPr dirty="0" sz="1200">
                <a:latin typeface="宋体"/>
                <a:cs typeface="宋体"/>
              </a:rPr>
              <a:t>信 息化等特性结合起来</a:t>
            </a:r>
            <a:r>
              <a:rPr dirty="0" sz="1200" spc="-160">
                <a:latin typeface="宋体"/>
                <a:cs typeface="宋体"/>
              </a:rPr>
              <a:t>，</a:t>
            </a:r>
            <a:r>
              <a:rPr dirty="0" sz="1200">
                <a:latin typeface="宋体"/>
                <a:cs typeface="宋体"/>
              </a:rPr>
              <a:t>整体提升智慧建筑运维的管理水平</a:t>
            </a:r>
            <a:r>
              <a:rPr dirty="0" sz="1200" spc="-160">
                <a:latin typeface="宋体"/>
                <a:cs typeface="宋体"/>
              </a:rPr>
              <a:t>。</a:t>
            </a:r>
            <a:r>
              <a:rPr dirty="0" sz="1200">
                <a:latin typeface="宋体"/>
                <a:cs typeface="宋体"/>
              </a:rPr>
              <a:t>作为新兴产</a:t>
            </a:r>
            <a:r>
              <a:rPr dirty="0" sz="1200" spc="5">
                <a:latin typeface="宋体"/>
                <a:cs typeface="宋体"/>
              </a:rPr>
              <a:t>业</a:t>
            </a:r>
            <a:r>
              <a:rPr dirty="0" sz="1200" spc="-170">
                <a:latin typeface="宋体"/>
                <a:cs typeface="宋体"/>
              </a:rPr>
              <a:t>，</a:t>
            </a:r>
            <a:r>
              <a:rPr dirty="0" sz="1200">
                <a:latin typeface="宋体"/>
                <a:cs typeface="宋体"/>
              </a:rPr>
              <a:t>智慧 建筑的运维有其自身的特点和挑战</a:t>
            </a:r>
            <a:r>
              <a:rPr dirty="0" sz="1200" spc="-120">
                <a:latin typeface="宋体"/>
                <a:cs typeface="宋体"/>
              </a:rPr>
              <a:t>，</a:t>
            </a:r>
            <a:r>
              <a:rPr dirty="0" sz="1200">
                <a:latin typeface="宋体"/>
                <a:cs typeface="宋体"/>
              </a:rPr>
              <a:t>主要体现在专业性</a:t>
            </a:r>
            <a:r>
              <a:rPr dirty="0" sz="1200" spc="-110">
                <a:latin typeface="宋体"/>
                <a:cs typeface="宋体"/>
              </a:rPr>
              <a:t>、</a:t>
            </a:r>
            <a:r>
              <a:rPr dirty="0" sz="1200">
                <a:latin typeface="宋体"/>
                <a:cs typeface="宋体"/>
              </a:rPr>
              <a:t>精细化</a:t>
            </a:r>
            <a:r>
              <a:rPr dirty="0" sz="1200" spc="-120">
                <a:latin typeface="宋体"/>
                <a:cs typeface="宋体"/>
              </a:rPr>
              <a:t>、</a:t>
            </a:r>
            <a:r>
              <a:rPr dirty="0" sz="1200">
                <a:latin typeface="宋体"/>
                <a:cs typeface="宋体"/>
              </a:rPr>
              <a:t>集约化</a:t>
            </a:r>
            <a:r>
              <a:rPr dirty="0" sz="1200" spc="-125">
                <a:latin typeface="宋体"/>
                <a:cs typeface="宋体"/>
              </a:rPr>
              <a:t>、</a:t>
            </a:r>
            <a:r>
              <a:rPr dirty="0" sz="1200">
                <a:latin typeface="宋体"/>
                <a:cs typeface="宋体"/>
              </a:rPr>
              <a:t>智能 化、信息化和定制化</a:t>
            </a:r>
            <a:r>
              <a:rPr dirty="0" sz="1200" spc="-5">
                <a:latin typeface="Calibri"/>
                <a:cs typeface="Calibri"/>
              </a:rPr>
              <a:t>[54]</a:t>
            </a:r>
            <a:r>
              <a:rPr dirty="0" sz="1200">
                <a:latin typeface="宋体"/>
                <a:cs typeface="宋体"/>
              </a:rPr>
              <a:t>。</a:t>
            </a:r>
            <a:endParaRPr sz="1200">
              <a:latin typeface="宋体"/>
              <a:cs typeface="宋体"/>
            </a:endParaRPr>
          </a:p>
          <a:p>
            <a:pPr marL="584200" indent="-266700">
              <a:lnSpc>
                <a:spcPct val="100000"/>
              </a:lnSpc>
              <a:spcBef>
                <a:spcPts val="900"/>
              </a:spcBef>
              <a:buFont typeface="Wingdings"/>
              <a:buChar char=""/>
              <a:tabLst>
                <a:tab pos="546100" algn="l"/>
              </a:tabLst>
            </a:pPr>
            <a:r>
              <a:rPr dirty="0" sz="1200">
                <a:latin typeface="宋体"/>
                <a:cs typeface="宋体"/>
              </a:rPr>
              <a:t>个性化的服务。</a:t>
            </a:r>
            <a:endParaRPr sz="1200">
              <a:latin typeface="宋体"/>
              <a:cs typeface="宋体"/>
            </a:endParaRPr>
          </a:p>
          <a:p>
            <a:pPr algn="just" marL="584200" marR="82550" indent="-266700">
              <a:lnSpc>
                <a:spcPct val="162500"/>
              </a:lnSpc>
              <a:buFont typeface="Wingdings"/>
              <a:buChar char=""/>
              <a:tabLst>
                <a:tab pos="546100" algn="l"/>
              </a:tabLst>
            </a:pPr>
            <a:r>
              <a:rPr dirty="0" sz="1200">
                <a:latin typeface="宋体"/>
                <a:cs typeface="宋体"/>
              </a:rPr>
              <a:t>精</a:t>
            </a:r>
            <a:r>
              <a:rPr dirty="0" sz="1200" spc="5">
                <a:latin typeface="宋体"/>
                <a:cs typeface="宋体"/>
              </a:rPr>
              <a:t>细</a:t>
            </a:r>
            <a:r>
              <a:rPr dirty="0" sz="1200">
                <a:latin typeface="宋体"/>
                <a:cs typeface="宋体"/>
              </a:rPr>
              <a:t>化：</a:t>
            </a:r>
            <a:r>
              <a:rPr dirty="0" sz="1200" spc="5">
                <a:latin typeface="宋体"/>
                <a:cs typeface="宋体"/>
              </a:rPr>
              <a:t>智</a:t>
            </a:r>
            <a:r>
              <a:rPr dirty="0" sz="1200">
                <a:latin typeface="宋体"/>
                <a:cs typeface="宋体"/>
              </a:rPr>
              <a:t>能</a:t>
            </a:r>
            <a:r>
              <a:rPr dirty="0" sz="1200" spc="5">
                <a:latin typeface="宋体"/>
                <a:cs typeface="宋体"/>
              </a:rPr>
              <a:t>运</a:t>
            </a:r>
            <a:r>
              <a:rPr dirty="0" sz="1200">
                <a:latin typeface="宋体"/>
                <a:cs typeface="宋体"/>
              </a:rPr>
              <a:t>维系</a:t>
            </a:r>
            <a:r>
              <a:rPr dirty="0" sz="1200" spc="5">
                <a:latin typeface="宋体"/>
                <a:cs typeface="宋体"/>
              </a:rPr>
              <a:t>统</a:t>
            </a:r>
            <a:r>
              <a:rPr dirty="0" sz="1200">
                <a:latin typeface="宋体"/>
                <a:cs typeface="宋体"/>
              </a:rPr>
              <a:t>基于</a:t>
            </a:r>
            <a:r>
              <a:rPr dirty="0" sz="1200" spc="5">
                <a:latin typeface="宋体"/>
                <a:cs typeface="宋体"/>
              </a:rPr>
              <a:t>信</a:t>
            </a:r>
            <a:r>
              <a:rPr dirty="0" sz="1200">
                <a:latin typeface="宋体"/>
                <a:cs typeface="宋体"/>
              </a:rPr>
              <a:t>息技</a:t>
            </a:r>
            <a:r>
              <a:rPr dirty="0" sz="1200" spc="5">
                <a:latin typeface="宋体"/>
                <a:cs typeface="宋体"/>
              </a:rPr>
              <a:t>术</a:t>
            </a:r>
            <a:r>
              <a:rPr dirty="0" sz="1200">
                <a:latin typeface="宋体"/>
                <a:cs typeface="宋体"/>
              </a:rPr>
              <a:t>和业</a:t>
            </a:r>
            <a:r>
              <a:rPr dirty="0" sz="1200" spc="5">
                <a:latin typeface="宋体"/>
                <a:cs typeface="宋体"/>
              </a:rPr>
              <a:t>务</a:t>
            </a:r>
            <a:r>
              <a:rPr dirty="0" sz="1200">
                <a:latin typeface="宋体"/>
                <a:cs typeface="宋体"/>
              </a:rPr>
              <a:t>标</a:t>
            </a:r>
            <a:r>
              <a:rPr dirty="0" sz="1200" spc="5">
                <a:latin typeface="宋体"/>
                <a:cs typeface="宋体"/>
              </a:rPr>
              <a:t>准</a:t>
            </a:r>
            <a:r>
              <a:rPr dirty="0" sz="1200">
                <a:latin typeface="宋体"/>
                <a:cs typeface="宋体"/>
              </a:rPr>
              <a:t>化流</a:t>
            </a:r>
            <a:r>
              <a:rPr dirty="0" sz="1200" spc="5">
                <a:latin typeface="宋体"/>
                <a:cs typeface="宋体"/>
              </a:rPr>
              <a:t>程</a:t>
            </a:r>
            <a:r>
              <a:rPr dirty="0" sz="1200">
                <a:latin typeface="宋体"/>
                <a:cs typeface="宋体"/>
              </a:rPr>
              <a:t>，以</a:t>
            </a:r>
            <a:r>
              <a:rPr dirty="0" sz="1200" spc="5">
                <a:latin typeface="宋体"/>
                <a:cs typeface="宋体"/>
              </a:rPr>
              <a:t>精</a:t>
            </a:r>
            <a:r>
              <a:rPr dirty="0" sz="1200">
                <a:latin typeface="宋体"/>
                <a:cs typeface="宋体"/>
              </a:rPr>
              <a:t>细化</a:t>
            </a:r>
            <a:r>
              <a:rPr dirty="0" sz="1200" spc="5">
                <a:latin typeface="宋体"/>
                <a:cs typeface="宋体"/>
              </a:rPr>
              <a:t>控</a:t>
            </a:r>
            <a:r>
              <a:rPr dirty="0" sz="1200">
                <a:latin typeface="宋体"/>
                <a:cs typeface="宋体"/>
              </a:rPr>
              <a:t>制 为手段</a:t>
            </a:r>
            <a:r>
              <a:rPr dirty="0" sz="1200" spc="-85">
                <a:latin typeface="宋体"/>
                <a:cs typeface="宋体"/>
              </a:rPr>
              <a:t>，</a:t>
            </a:r>
            <a:r>
              <a:rPr dirty="0" sz="1200">
                <a:latin typeface="宋体"/>
                <a:cs typeface="宋体"/>
              </a:rPr>
              <a:t>使用科学的方法对客户业务流程进行分析和跟进</a:t>
            </a:r>
            <a:r>
              <a:rPr dirty="0" sz="1200" spc="-85">
                <a:latin typeface="宋体"/>
                <a:cs typeface="宋体"/>
              </a:rPr>
              <a:t>，</a:t>
            </a:r>
            <a:r>
              <a:rPr dirty="0" sz="1200">
                <a:latin typeface="宋体"/>
                <a:cs typeface="宋体"/>
              </a:rPr>
              <a:t>找到控制点 并进行有效的优化</a:t>
            </a:r>
            <a:r>
              <a:rPr dirty="0" sz="1200" spc="-40">
                <a:latin typeface="宋体"/>
                <a:cs typeface="宋体"/>
              </a:rPr>
              <a:t>、</a:t>
            </a:r>
            <a:r>
              <a:rPr dirty="0" sz="1200">
                <a:latin typeface="宋体"/>
                <a:cs typeface="宋体"/>
              </a:rPr>
              <a:t>重组和控制</a:t>
            </a:r>
            <a:r>
              <a:rPr dirty="0" sz="1200" spc="-50">
                <a:latin typeface="宋体"/>
                <a:cs typeface="宋体"/>
              </a:rPr>
              <a:t>，</a:t>
            </a:r>
            <a:r>
              <a:rPr dirty="0" sz="1200">
                <a:latin typeface="宋体"/>
                <a:cs typeface="宋体"/>
              </a:rPr>
              <a:t>以实现整体质量</a:t>
            </a:r>
            <a:r>
              <a:rPr dirty="0" sz="1200" spc="-40">
                <a:latin typeface="宋体"/>
                <a:cs typeface="宋体"/>
              </a:rPr>
              <a:t>、</a:t>
            </a:r>
            <a:r>
              <a:rPr dirty="0" sz="1200">
                <a:latin typeface="宋体"/>
                <a:cs typeface="宋体"/>
              </a:rPr>
              <a:t>成本</a:t>
            </a:r>
            <a:r>
              <a:rPr dirty="0" sz="1200" spc="-50">
                <a:latin typeface="宋体"/>
                <a:cs typeface="宋体"/>
              </a:rPr>
              <a:t>、</a:t>
            </a:r>
            <a:r>
              <a:rPr dirty="0" sz="1200">
                <a:latin typeface="宋体"/>
                <a:cs typeface="宋体"/>
              </a:rPr>
              <a:t>进度和服务 的最佳管理目标。</a:t>
            </a:r>
            <a:endParaRPr sz="1200">
              <a:latin typeface="宋体"/>
              <a:cs typeface="宋体"/>
            </a:endParaRPr>
          </a:p>
          <a:p>
            <a:pPr algn="just" marL="584200" marR="82550" indent="-266700">
              <a:lnSpc>
                <a:spcPct val="162500"/>
              </a:lnSpc>
              <a:buFont typeface="Wingdings"/>
              <a:buChar char=""/>
              <a:tabLst>
                <a:tab pos="546100" algn="l"/>
              </a:tabLst>
            </a:pPr>
            <a:r>
              <a:rPr dirty="0" sz="1200">
                <a:latin typeface="宋体"/>
                <a:cs typeface="宋体"/>
              </a:rPr>
              <a:t>集</a:t>
            </a:r>
            <a:r>
              <a:rPr dirty="0" sz="1200" spc="5">
                <a:latin typeface="宋体"/>
                <a:cs typeface="宋体"/>
              </a:rPr>
              <a:t>约</a:t>
            </a:r>
            <a:r>
              <a:rPr dirty="0" sz="1200">
                <a:latin typeface="宋体"/>
                <a:cs typeface="宋体"/>
              </a:rPr>
              <a:t>化：</a:t>
            </a:r>
            <a:r>
              <a:rPr dirty="0" sz="1200" spc="5">
                <a:latin typeface="宋体"/>
                <a:cs typeface="宋体"/>
              </a:rPr>
              <a:t>智</a:t>
            </a:r>
            <a:r>
              <a:rPr dirty="0" sz="1200">
                <a:latin typeface="宋体"/>
                <a:cs typeface="宋体"/>
              </a:rPr>
              <a:t>能</a:t>
            </a:r>
            <a:r>
              <a:rPr dirty="0" sz="1200" spc="5">
                <a:latin typeface="宋体"/>
                <a:cs typeface="宋体"/>
              </a:rPr>
              <a:t>运</a:t>
            </a:r>
            <a:r>
              <a:rPr dirty="0" sz="1200">
                <a:latin typeface="宋体"/>
                <a:cs typeface="宋体"/>
              </a:rPr>
              <a:t>维致</a:t>
            </a:r>
            <a:r>
              <a:rPr dirty="0" sz="1200" spc="5">
                <a:latin typeface="宋体"/>
                <a:cs typeface="宋体"/>
              </a:rPr>
              <a:t>力</a:t>
            </a:r>
            <a:r>
              <a:rPr dirty="0" sz="1200">
                <a:latin typeface="宋体"/>
                <a:cs typeface="宋体"/>
              </a:rPr>
              <a:t>于优</a:t>
            </a:r>
            <a:r>
              <a:rPr dirty="0" sz="1200" spc="5">
                <a:latin typeface="宋体"/>
                <a:cs typeface="宋体"/>
              </a:rPr>
              <a:t>化</a:t>
            </a:r>
            <a:r>
              <a:rPr dirty="0" sz="1200">
                <a:latin typeface="宋体"/>
                <a:cs typeface="宋体"/>
              </a:rPr>
              <a:t>过程</a:t>
            </a:r>
            <a:r>
              <a:rPr dirty="0" sz="1200" spc="5">
                <a:latin typeface="宋体"/>
                <a:cs typeface="宋体"/>
              </a:rPr>
              <a:t>，</a:t>
            </a:r>
            <a:r>
              <a:rPr dirty="0" sz="1200">
                <a:latin typeface="宋体"/>
                <a:cs typeface="宋体"/>
              </a:rPr>
              <a:t>空间</a:t>
            </a:r>
            <a:r>
              <a:rPr dirty="0" sz="1200" spc="5">
                <a:latin typeface="宋体"/>
                <a:cs typeface="宋体"/>
              </a:rPr>
              <a:t>规</a:t>
            </a:r>
            <a:r>
              <a:rPr dirty="0" sz="1200">
                <a:latin typeface="宋体"/>
                <a:cs typeface="宋体"/>
              </a:rPr>
              <a:t>划</a:t>
            </a:r>
            <a:r>
              <a:rPr dirty="0" sz="1200" spc="5">
                <a:latin typeface="宋体"/>
                <a:cs typeface="宋体"/>
              </a:rPr>
              <a:t>，</a:t>
            </a:r>
            <a:r>
              <a:rPr dirty="0" sz="1200">
                <a:latin typeface="宋体"/>
                <a:cs typeface="宋体"/>
              </a:rPr>
              <a:t>能源</a:t>
            </a:r>
            <a:r>
              <a:rPr dirty="0" sz="1200" spc="5">
                <a:latin typeface="宋体"/>
                <a:cs typeface="宋体"/>
              </a:rPr>
              <a:t>管</a:t>
            </a:r>
            <a:r>
              <a:rPr dirty="0" sz="1200">
                <a:latin typeface="宋体"/>
                <a:cs typeface="宋体"/>
              </a:rPr>
              <a:t>理和</a:t>
            </a:r>
            <a:r>
              <a:rPr dirty="0" sz="1200" spc="5">
                <a:latin typeface="宋体"/>
                <a:cs typeface="宋体"/>
              </a:rPr>
              <a:t>其</a:t>
            </a:r>
            <a:r>
              <a:rPr dirty="0" sz="1200">
                <a:latin typeface="宋体"/>
                <a:cs typeface="宋体"/>
              </a:rPr>
              <a:t>他服</a:t>
            </a:r>
            <a:r>
              <a:rPr dirty="0" sz="1200" spc="5">
                <a:latin typeface="宋体"/>
                <a:cs typeface="宋体"/>
              </a:rPr>
              <a:t>务</a:t>
            </a:r>
            <a:r>
              <a:rPr dirty="0" sz="1200">
                <a:latin typeface="宋体"/>
                <a:cs typeface="宋体"/>
              </a:rPr>
              <a:t>， </a:t>
            </a:r>
            <a:r>
              <a:rPr dirty="0" sz="1200" spc="25">
                <a:latin typeface="宋体"/>
                <a:cs typeface="宋体"/>
              </a:rPr>
              <a:t>通过对资源和能源的集约利</a:t>
            </a:r>
            <a:r>
              <a:rPr dirty="0" sz="1200" spc="10">
                <a:latin typeface="宋体"/>
                <a:cs typeface="宋体"/>
              </a:rPr>
              <a:t>用</a:t>
            </a:r>
            <a:r>
              <a:rPr dirty="0" sz="1200" spc="25">
                <a:latin typeface="宋体"/>
                <a:cs typeface="宋体"/>
              </a:rPr>
              <a:t>以及对客户资源和能源的密集运营和</a:t>
            </a:r>
            <a:r>
              <a:rPr dirty="0" sz="1200">
                <a:latin typeface="宋体"/>
                <a:cs typeface="宋体"/>
              </a:rPr>
              <a:t>管 理</a:t>
            </a:r>
            <a:r>
              <a:rPr dirty="0" sz="1200" spc="-60">
                <a:latin typeface="宋体"/>
                <a:cs typeface="宋体"/>
              </a:rPr>
              <a:t>。</a:t>
            </a:r>
            <a:r>
              <a:rPr dirty="0" sz="1200">
                <a:latin typeface="宋体"/>
                <a:cs typeface="宋体"/>
              </a:rPr>
              <a:t>降低客户的运营成本</a:t>
            </a:r>
            <a:r>
              <a:rPr dirty="0" sz="1200" spc="-50">
                <a:latin typeface="宋体"/>
                <a:cs typeface="宋体"/>
              </a:rPr>
              <a:t>、</a:t>
            </a:r>
            <a:r>
              <a:rPr dirty="0" sz="1200">
                <a:latin typeface="宋体"/>
                <a:cs typeface="宋体"/>
              </a:rPr>
              <a:t>增加利润</a:t>
            </a:r>
            <a:r>
              <a:rPr dirty="0" sz="1200" spc="-60">
                <a:latin typeface="宋体"/>
                <a:cs typeface="宋体"/>
              </a:rPr>
              <a:t>，</a:t>
            </a:r>
            <a:r>
              <a:rPr dirty="0" sz="1200">
                <a:latin typeface="宋体"/>
                <a:cs typeface="宋体"/>
              </a:rPr>
              <a:t>最终实现提高客户营运能力的目 标。</a:t>
            </a:r>
            <a:endParaRPr sz="1200">
              <a:latin typeface="宋体"/>
              <a:cs typeface="宋体"/>
            </a:endParaRPr>
          </a:p>
          <a:p>
            <a:pPr algn="just" marL="584200" marR="60960" indent="-266700">
              <a:lnSpc>
                <a:spcPct val="162500"/>
              </a:lnSpc>
              <a:buFont typeface="Wingdings"/>
              <a:buChar char=""/>
              <a:tabLst>
                <a:tab pos="546100" algn="l"/>
              </a:tabLst>
            </a:pPr>
            <a:r>
              <a:rPr dirty="0" sz="1200">
                <a:latin typeface="宋体"/>
                <a:cs typeface="宋体"/>
              </a:rPr>
              <a:t>智</a:t>
            </a:r>
            <a:r>
              <a:rPr dirty="0" sz="1200" spc="0">
                <a:latin typeface="宋体"/>
                <a:cs typeface="宋体"/>
              </a:rPr>
              <a:t>能</a:t>
            </a:r>
            <a:r>
              <a:rPr dirty="0" sz="1200">
                <a:latin typeface="宋体"/>
                <a:cs typeface="宋体"/>
              </a:rPr>
              <a:t>化：</a:t>
            </a:r>
            <a:r>
              <a:rPr dirty="0" sz="1200" spc="0">
                <a:latin typeface="宋体"/>
                <a:cs typeface="宋体"/>
              </a:rPr>
              <a:t>充</a:t>
            </a:r>
            <a:r>
              <a:rPr dirty="0" sz="1200">
                <a:latin typeface="宋体"/>
                <a:cs typeface="宋体"/>
              </a:rPr>
              <a:t>分</a:t>
            </a:r>
            <a:r>
              <a:rPr dirty="0" sz="1200" spc="0">
                <a:latin typeface="宋体"/>
                <a:cs typeface="宋体"/>
              </a:rPr>
              <a:t>利</a:t>
            </a:r>
            <a:r>
              <a:rPr dirty="0" sz="1200">
                <a:latin typeface="宋体"/>
                <a:cs typeface="宋体"/>
              </a:rPr>
              <a:t>用高</a:t>
            </a:r>
            <a:r>
              <a:rPr dirty="0" sz="1200" spc="0">
                <a:latin typeface="宋体"/>
                <a:cs typeface="宋体"/>
              </a:rPr>
              <a:t>新</a:t>
            </a:r>
            <a:r>
              <a:rPr dirty="0" sz="1200">
                <a:latin typeface="宋体"/>
                <a:cs typeface="宋体"/>
              </a:rPr>
              <a:t>技术</a:t>
            </a:r>
            <a:r>
              <a:rPr dirty="0" sz="1200" spc="0">
                <a:latin typeface="宋体"/>
                <a:cs typeface="宋体"/>
              </a:rPr>
              <a:t>，</a:t>
            </a:r>
            <a:r>
              <a:rPr dirty="0" sz="1200">
                <a:latin typeface="宋体"/>
                <a:cs typeface="宋体"/>
              </a:rPr>
              <a:t>并依</a:t>
            </a:r>
            <a:r>
              <a:rPr dirty="0" sz="1200" spc="0">
                <a:latin typeface="宋体"/>
                <a:cs typeface="宋体"/>
              </a:rPr>
              <a:t>托</a:t>
            </a:r>
            <a:r>
              <a:rPr dirty="0" sz="1200">
                <a:latin typeface="宋体"/>
                <a:cs typeface="宋体"/>
              </a:rPr>
              <a:t>高效</a:t>
            </a:r>
            <a:r>
              <a:rPr dirty="0" sz="1200" spc="0">
                <a:latin typeface="宋体"/>
                <a:cs typeface="宋体"/>
              </a:rPr>
              <a:t>的</a:t>
            </a:r>
            <a:r>
              <a:rPr dirty="0" sz="1200">
                <a:latin typeface="宋体"/>
                <a:cs typeface="宋体"/>
              </a:rPr>
              <a:t>传</a:t>
            </a:r>
            <a:r>
              <a:rPr dirty="0" sz="1200" spc="0">
                <a:latin typeface="宋体"/>
                <a:cs typeface="宋体"/>
              </a:rPr>
              <a:t>输</a:t>
            </a:r>
            <a:r>
              <a:rPr dirty="0" sz="1200">
                <a:latin typeface="宋体"/>
                <a:cs typeface="宋体"/>
              </a:rPr>
              <a:t>网络</a:t>
            </a:r>
            <a:r>
              <a:rPr dirty="0" sz="1200" spc="0">
                <a:latin typeface="宋体"/>
                <a:cs typeface="宋体"/>
              </a:rPr>
              <a:t>实</a:t>
            </a:r>
            <a:r>
              <a:rPr dirty="0" sz="1200">
                <a:latin typeface="宋体"/>
                <a:cs typeface="宋体"/>
              </a:rPr>
              <a:t>现智</a:t>
            </a:r>
            <a:r>
              <a:rPr dirty="0" sz="1200" spc="0">
                <a:latin typeface="宋体"/>
                <a:cs typeface="宋体"/>
              </a:rPr>
              <a:t>能</a:t>
            </a:r>
            <a:r>
              <a:rPr dirty="0" sz="1200">
                <a:latin typeface="宋体"/>
                <a:cs typeface="宋体"/>
              </a:rPr>
              <a:t>运维</a:t>
            </a:r>
            <a:r>
              <a:rPr dirty="0" sz="1200" spc="0">
                <a:latin typeface="宋体"/>
                <a:cs typeface="宋体"/>
              </a:rPr>
              <a:t>和</a:t>
            </a:r>
            <a:r>
              <a:rPr dirty="0" sz="1200">
                <a:latin typeface="宋体"/>
                <a:cs typeface="宋体"/>
              </a:rPr>
              <a:t>服 务。智能运维的具体表现形式有智能控制，智能办公，智能安全系统， 智能能源管理系统</a:t>
            </a:r>
            <a:r>
              <a:rPr dirty="0" sz="1200" spc="-60">
                <a:latin typeface="宋体"/>
                <a:cs typeface="宋体"/>
              </a:rPr>
              <a:t>，</a:t>
            </a:r>
            <a:r>
              <a:rPr dirty="0" sz="1200">
                <a:latin typeface="宋体"/>
                <a:cs typeface="宋体"/>
              </a:rPr>
              <a:t>智能资产管理维护系统</a:t>
            </a:r>
            <a:r>
              <a:rPr dirty="0" sz="1200" spc="-50">
                <a:latin typeface="宋体"/>
                <a:cs typeface="宋体"/>
              </a:rPr>
              <a:t>，</a:t>
            </a:r>
            <a:r>
              <a:rPr dirty="0" sz="1200">
                <a:latin typeface="宋体"/>
                <a:cs typeface="宋体"/>
              </a:rPr>
              <a:t>智能信息服务系统等</a:t>
            </a:r>
            <a:r>
              <a:rPr dirty="0" sz="1200" spc="-50">
                <a:latin typeface="宋体"/>
                <a:cs typeface="宋体"/>
              </a:rPr>
              <a:t>。</a:t>
            </a:r>
            <a:r>
              <a:rPr dirty="0" sz="1200">
                <a:latin typeface="宋体"/>
                <a:cs typeface="宋体"/>
              </a:rPr>
              <a:t>将 所有子系统集成到用于管理和控制的统一平台中</a:t>
            </a:r>
            <a:r>
              <a:rPr dirty="0" sz="1200" spc="-170">
                <a:latin typeface="宋体"/>
                <a:cs typeface="宋体"/>
              </a:rPr>
              <a:t>，</a:t>
            </a:r>
            <a:r>
              <a:rPr dirty="0" sz="1200">
                <a:latin typeface="宋体"/>
                <a:cs typeface="宋体"/>
              </a:rPr>
              <a:t>对规划整个运维系统 是一个巨大的挑战。</a:t>
            </a:r>
            <a:endParaRPr sz="1200">
              <a:latin typeface="宋体"/>
              <a:cs typeface="宋体"/>
            </a:endParaRPr>
          </a:p>
          <a:p>
            <a:pPr algn="just" marL="584200" marR="82550" indent="-266700">
              <a:lnSpc>
                <a:spcPct val="162500"/>
              </a:lnSpc>
              <a:buFont typeface="Wingdings"/>
              <a:buChar char=""/>
              <a:tabLst>
                <a:tab pos="546100" algn="l"/>
              </a:tabLst>
            </a:pPr>
            <a:r>
              <a:rPr dirty="0" sz="1200">
                <a:latin typeface="宋体"/>
                <a:cs typeface="宋体"/>
              </a:rPr>
              <a:t>信</a:t>
            </a:r>
            <a:r>
              <a:rPr dirty="0" sz="1200" spc="5">
                <a:latin typeface="宋体"/>
                <a:cs typeface="宋体"/>
              </a:rPr>
              <a:t>息</a:t>
            </a:r>
            <a:r>
              <a:rPr dirty="0" sz="1200">
                <a:latin typeface="宋体"/>
                <a:cs typeface="宋体"/>
              </a:rPr>
              <a:t>化：</a:t>
            </a:r>
            <a:r>
              <a:rPr dirty="0" sz="1200" spc="5">
                <a:latin typeface="宋体"/>
                <a:cs typeface="宋体"/>
              </a:rPr>
              <a:t>使</a:t>
            </a:r>
            <a:r>
              <a:rPr dirty="0" sz="1200">
                <a:latin typeface="宋体"/>
                <a:cs typeface="宋体"/>
              </a:rPr>
              <a:t>用</a:t>
            </a:r>
            <a:r>
              <a:rPr dirty="0" sz="1200" spc="5">
                <a:latin typeface="宋体"/>
                <a:cs typeface="宋体"/>
              </a:rPr>
              <a:t>多</a:t>
            </a:r>
            <a:r>
              <a:rPr dirty="0" sz="1200">
                <a:latin typeface="宋体"/>
                <a:cs typeface="宋体"/>
              </a:rPr>
              <a:t>样化</a:t>
            </a:r>
            <a:r>
              <a:rPr dirty="0" sz="1200" spc="5">
                <a:latin typeface="宋体"/>
                <a:cs typeface="宋体"/>
              </a:rPr>
              <a:t>的</a:t>
            </a:r>
            <a:r>
              <a:rPr dirty="0" sz="1200">
                <a:latin typeface="宋体"/>
                <a:cs typeface="宋体"/>
              </a:rPr>
              <a:t>信息</a:t>
            </a:r>
            <a:r>
              <a:rPr dirty="0" sz="1200" spc="5">
                <a:latin typeface="宋体"/>
                <a:cs typeface="宋体"/>
              </a:rPr>
              <a:t>技</a:t>
            </a:r>
            <a:r>
              <a:rPr dirty="0" sz="1200">
                <a:latin typeface="宋体"/>
                <a:cs typeface="宋体"/>
              </a:rPr>
              <a:t>术手</a:t>
            </a:r>
            <a:r>
              <a:rPr dirty="0" sz="1200" spc="5">
                <a:latin typeface="宋体"/>
                <a:cs typeface="宋体"/>
              </a:rPr>
              <a:t>段</a:t>
            </a:r>
            <a:r>
              <a:rPr dirty="0" sz="1200">
                <a:latin typeface="宋体"/>
                <a:cs typeface="宋体"/>
              </a:rPr>
              <a:t>来实</a:t>
            </a:r>
            <a:r>
              <a:rPr dirty="0" sz="1200" spc="5">
                <a:latin typeface="宋体"/>
                <a:cs typeface="宋体"/>
              </a:rPr>
              <a:t>现</a:t>
            </a:r>
            <a:r>
              <a:rPr dirty="0" sz="1200">
                <a:latin typeface="宋体"/>
                <a:cs typeface="宋体"/>
              </a:rPr>
              <a:t>业</a:t>
            </a:r>
            <a:r>
              <a:rPr dirty="0" sz="1200" spc="5">
                <a:latin typeface="宋体"/>
                <a:cs typeface="宋体"/>
              </a:rPr>
              <a:t>务</a:t>
            </a:r>
            <a:r>
              <a:rPr dirty="0" sz="1200">
                <a:latin typeface="宋体"/>
                <a:cs typeface="宋体"/>
              </a:rPr>
              <a:t>运营</a:t>
            </a:r>
            <a:r>
              <a:rPr dirty="0" sz="1200" spc="5">
                <a:latin typeface="宋体"/>
                <a:cs typeface="宋体"/>
              </a:rPr>
              <a:t>的</a:t>
            </a:r>
            <a:r>
              <a:rPr dirty="0" sz="1200">
                <a:latin typeface="宋体"/>
                <a:cs typeface="宋体"/>
              </a:rPr>
              <a:t>信息</a:t>
            </a:r>
            <a:r>
              <a:rPr dirty="0" sz="1200" spc="5">
                <a:latin typeface="宋体"/>
                <a:cs typeface="宋体"/>
              </a:rPr>
              <a:t>化</a:t>
            </a:r>
            <a:r>
              <a:rPr dirty="0" sz="1200">
                <a:latin typeface="宋体"/>
                <a:cs typeface="宋体"/>
              </a:rPr>
              <a:t>，能</a:t>
            </a:r>
            <a:r>
              <a:rPr dirty="0" sz="1200" spc="5">
                <a:latin typeface="宋体"/>
                <a:cs typeface="宋体"/>
              </a:rPr>
              <a:t>确</a:t>
            </a:r>
            <a:r>
              <a:rPr dirty="0" sz="1200">
                <a:latin typeface="宋体"/>
                <a:cs typeface="宋体"/>
              </a:rPr>
              <a:t>保 管理和技术数据的分析和处理的准确性</a:t>
            </a:r>
            <a:r>
              <a:rPr dirty="0" sz="1200" spc="-85">
                <a:latin typeface="宋体"/>
                <a:cs typeface="宋体"/>
              </a:rPr>
              <a:t>，</a:t>
            </a:r>
            <a:r>
              <a:rPr dirty="0" sz="1200">
                <a:latin typeface="宋体"/>
                <a:cs typeface="宋体"/>
              </a:rPr>
              <a:t>从而做出科学的决策</a:t>
            </a:r>
            <a:r>
              <a:rPr dirty="0" sz="1200" spc="-85">
                <a:latin typeface="宋体"/>
                <a:cs typeface="宋体"/>
              </a:rPr>
              <a:t>，</a:t>
            </a:r>
            <a:r>
              <a:rPr dirty="0" sz="1200">
                <a:latin typeface="宋体"/>
                <a:cs typeface="宋体"/>
              </a:rPr>
              <a:t>同时降 低成本、提高效率。</a:t>
            </a:r>
            <a:endParaRPr sz="1200">
              <a:latin typeface="宋体"/>
              <a:cs typeface="宋体"/>
            </a:endParaRPr>
          </a:p>
          <a:p>
            <a:pPr algn="just" marL="584200" marR="82550" indent="-266700">
              <a:lnSpc>
                <a:spcPct val="162500"/>
              </a:lnSpc>
              <a:buFont typeface="Wingdings"/>
              <a:buChar char=""/>
              <a:tabLst>
                <a:tab pos="546100" algn="l"/>
              </a:tabLst>
            </a:pPr>
            <a:r>
              <a:rPr dirty="0" sz="1200">
                <a:latin typeface="宋体"/>
                <a:cs typeface="宋体"/>
              </a:rPr>
              <a:t>定</a:t>
            </a:r>
            <a:r>
              <a:rPr dirty="0" sz="1200" spc="5">
                <a:latin typeface="宋体"/>
                <a:cs typeface="宋体"/>
              </a:rPr>
              <a:t>制</a:t>
            </a:r>
            <a:r>
              <a:rPr dirty="0" sz="1200">
                <a:latin typeface="宋体"/>
                <a:cs typeface="宋体"/>
              </a:rPr>
              <a:t>化：</a:t>
            </a:r>
            <a:r>
              <a:rPr dirty="0" sz="1200" spc="5">
                <a:latin typeface="宋体"/>
                <a:cs typeface="宋体"/>
              </a:rPr>
              <a:t>每</a:t>
            </a:r>
            <a:r>
              <a:rPr dirty="0" sz="1200">
                <a:latin typeface="宋体"/>
                <a:cs typeface="宋体"/>
              </a:rPr>
              <a:t>个</a:t>
            </a:r>
            <a:r>
              <a:rPr dirty="0" sz="1200" spc="5">
                <a:latin typeface="宋体"/>
                <a:cs typeface="宋体"/>
              </a:rPr>
              <a:t>公</a:t>
            </a:r>
            <a:r>
              <a:rPr dirty="0" sz="1200">
                <a:latin typeface="宋体"/>
                <a:cs typeface="宋体"/>
              </a:rPr>
              <a:t>司都</a:t>
            </a:r>
            <a:r>
              <a:rPr dirty="0" sz="1200" spc="5">
                <a:latin typeface="宋体"/>
                <a:cs typeface="宋体"/>
              </a:rPr>
              <a:t>有</a:t>
            </a:r>
            <a:r>
              <a:rPr dirty="0" sz="1200">
                <a:latin typeface="宋体"/>
                <a:cs typeface="宋体"/>
              </a:rPr>
              <a:t>不同</a:t>
            </a:r>
            <a:r>
              <a:rPr dirty="0" sz="1200" spc="5">
                <a:latin typeface="宋体"/>
                <a:cs typeface="宋体"/>
              </a:rPr>
              <a:t>的</a:t>
            </a:r>
            <a:r>
              <a:rPr dirty="0" sz="1200">
                <a:latin typeface="宋体"/>
                <a:cs typeface="宋体"/>
              </a:rPr>
              <a:t>个性</a:t>
            </a:r>
            <a:r>
              <a:rPr dirty="0" sz="1200" spc="5">
                <a:latin typeface="宋体"/>
                <a:cs typeface="宋体"/>
              </a:rPr>
              <a:t>化</a:t>
            </a:r>
            <a:r>
              <a:rPr dirty="0" sz="1200">
                <a:latin typeface="宋体"/>
                <a:cs typeface="宋体"/>
              </a:rPr>
              <a:t>智慧</a:t>
            </a:r>
            <a:r>
              <a:rPr dirty="0" sz="1200" spc="5">
                <a:latin typeface="宋体"/>
                <a:cs typeface="宋体"/>
              </a:rPr>
              <a:t>运</a:t>
            </a:r>
            <a:r>
              <a:rPr dirty="0" sz="1200">
                <a:latin typeface="宋体"/>
                <a:cs typeface="宋体"/>
              </a:rPr>
              <a:t>维</a:t>
            </a:r>
            <a:r>
              <a:rPr dirty="0" sz="1200" spc="5">
                <a:latin typeface="宋体"/>
                <a:cs typeface="宋体"/>
              </a:rPr>
              <a:t>需</a:t>
            </a:r>
            <a:r>
              <a:rPr dirty="0" sz="1200">
                <a:latin typeface="宋体"/>
                <a:cs typeface="宋体"/>
              </a:rPr>
              <a:t>求，</a:t>
            </a:r>
            <a:r>
              <a:rPr dirty="0" sz="1200" spc="5">
                <a:latin typeface="宋体"/>
                <a:cs typeface="宋体"/>
              </a:rPr>
              <a:t>具</a:t>
            </a:r>
            <a:r>
              <a:rPr dirty="0" sz="1200">
                <a:latin typeface="宋体"/>
                <a:cs typeface="宋体"/>
              </a:rPr>
              <a:t>体取</a:t>
            </a:r>
            <a:r>
              <a:rPr dirty="0" sz="1200" spc="5">
                <a:latin typeface="宋体"/>
                <a:cs typeface="宋体"/>
              </a:rPr>
              <a:t>决</a:t>
            </a:r>
            <a:r>
              <a:rPr dirty="0" sz="1200">
                <a:latin typeface="宋体"/>
                <a:cs typeface="宋体"/>
              </a:rPr>
              <a:t>于客</a:t>
            </a:r>
            <a:r>
              <a:rPr dirty="0" sz="1200" spc="5">
                <a:latin typeface="宋体"/>
                <a:cs typeface="宋体"/>
              </a:rPr>
              <a:t>户</a:t>
            </a:r>
            <a:r>
              <a:rPr dirty="0" sz="1200">
                <a:latin typeface="宋体"/>
                <a:cs typeface="宋体"/>
              </a:rPr>
              <a:t>的 业务流程</a:t>
            </a:r>
            <a:r>
              <a:rPr dirty="0" sz="1200" spc="-50">
                <a:latin typeface="宋体"/>
                <a:cs typeface="宋体"/>
              </a:rPr>
              <a:t>、</a:t>
            </a:r>
            <a:r>
              <a:rPr dirty="0" sz="1200">
                <a:latin typeface="宋体"/>
                <a:cs typeface="宋体"/>
              </a:rPr>
              <a:t>工作模</a:t>
            </a:r>
            <a:r>
              <a:rPr dirty="0" sz="1200" spc="5">
                <a:latin typeface="宋体"/>
                <a:cs typeface="宋体"/>
              </a:rPr>
              <a:t>式</a:t>
            </a:r>
            <a:r>
              <a:rPr dirty="0" sz="1200" spc="-50">
                <a:latin typeface="宋体"/>
                <a:cs typeface="宋体"/>
              </a:rPr>
              <a:t>、</a:t>
            </a:r>
            <a:r>
              <a:rPr dirty="0" sz="1200">
                <a:latin typeface="宋体"/>
                <a:cs typeface="宋体"/>
              </a:rPr>
              <a:t>业务目标</a:t>
            </a:r>
            <a:r>
              <a:rPr dirty="0" sz="1200" spc="-40">
                <a:latin typeface="宋体"/>
                <a:cs typeface="宋体"/>
              </a:rPr>
              <a:t>、</a:t>
            </a:r>
            <a:r>
              <a:rPr dirty="0" sz="1200">
                <a:latin typeface="宋体"/>
                <a:cs typeface="宋体"/>
              </a:rPr>
              <a:t>存在的问题和要求等</a:t>
            </a:r>
            <a:r>
              <a:rPr dirty="0" sz="1200" spc="-50">
                <a:latin typeface="宋体"/>
                <a:cs typeface="宋体"/>
              </a:rPr>
              <a:t>。</a:t>
            </a:r>
            <a:r>
              <a:rPr dirty="0" sz="1200">
                <a:latin typeface="宋体"/>
                <a:cs typeface="宋体"/>
              </a:rPr>
              <a:t>定制化为客户 量身定制智慧运维方案</a:t>
            </a:r>
            <a:r>
              <a:rPr dirty="0" sz="1200" spc="-60">
                <a:latin typeface="宋体"/>
                <a:cs typeface="宋体"/>
              </a:rPr>
              <a:t>，</a:t>
            </a:r>
            <a:r>
              <a:rPr dirty="0" sz="1200">
                <a:latin typeface="宋体"/>
                <a:cs typeface="宋体"/>
              </a:rPr>
              <a:t>合理规划空间过程</a:t>
            </a:r>
            <a:r>
              <a:rPr dirty="0" sz="1200" spc="-50">
                <a:latin typeface="宋体"/>
                <a:cs typeface="宋体"/>
              </a:rPr>
              <a:t>，</a:t>
            </a:r>
            <a:r>
              <a:rPr dirty="0" sz="1200">
                <a:latin typeface="宋体"/>
                <a:cs typeface="宋体"/>
              </a:rPr>
              <a:t>提高资产价值</a:t>
            </a:r>
            <a:r>
              <a:rPr dirty="0" sz="1200" spc="-60">
                <a:latin typeface="宋体"/>
                <a:cs typeface="宋体"/>
              </a:rPr>
              <a:t>，</a:t>
            </a:r>
            <a:r>
              <a:rPr dirty="0" sz="1200">
                <a:latin typeface="宋体"/>
                <a:cs typeface="宋体"/>
              </a:rPr>
              <a:t>并最终实 现客户的业务目标</a:t>
            </a:r>
            <a:r>
              <a:rPr dirty="0" sz="1200" spc="-85">
                <a:latin typeface="宋体"/>
                <a:cs typeface="宋体"/>
              </a:rPr>
              <a:t>。</a:t>
            </a:r>
            <a:r>
              <a:rPr dirty="0" sz="1200">
                <a:latin typeface="宋体"/>
                <a:cs typeface="宋体"/>
              </a:rPr>
              <a:t>解决方案必须与用户需求紧密相关</a:t>
            </a:r>
            <a:r>
              <a:rPr dirty="0" sz="1200" spc="-85">
                <a:latin typeface="宋体"/>
                <a:cs typeface="宋体"/>
              </a:rPr>
              <a:t>，</a:t>
            </a:r>
            <a:r>
              <a:rPr dirty="0" sz="1200">
                <a:latin typeface="宋体"/>
                <a:cs typeface="宋体"/>
              </a:rPr>
              <a:t>而不同领域的 运营和维护业务需求不尽相同，对每个行业的理解深度就至关重要。</a:t>
            </a:r>
            <a:endParaRPr sz="1200">
              <a:latin typeface="宋体"/>
              <a:cs typeface="宋体"/>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72</a:t>
            </a:r>
          </a:p>
        </p:txBody>
      </p:sp>
      <p:sp>
        <p:nvSpPr>
          <p:cNvPr id="2" name="object 2"/>
          <p:cNvSpPr txBox="1"/>
          <p:nvPr/>
        </p:nvSpPr>
        <p:spPr>
          <a:xfrm>
            <a:off x="1130300" y="528955"/>
            <a:ext cx="5376545" cy="89154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lvl="1" marL="288290" indent="-275590">
              <a:lnSpc>
                <a:spcPct val="100000"/>
              </a:lnSpc>
              <a:buFont typeface="Cambria"/>
              <a:buAutoNum type="arabicPeriod" startAt="3"/>
              <a:tabLst>
                <a:tab pos="288925" algn="l"/>
              </a:tabLst>
            </a:pPr>
            <a:r>
              <a:rPr dirty="0" sz="1200">
                <a:latin typeface="黑体"/>
                <a:cs typeface="黑体"/>
              </a:rPr>
              <a:t>智</a:t>
            </a:r>
            <a:r>
              <a:rPr dirty="0" sz="1200">
                <a:latin typeface="黑体"/>
                <a:cs typeface="黑体"/>
              </a:rPr>
              <a:t>慧建筑运维的技术体系</a:t>
            </a:r>
            <a:endParaRPr sz="1200">
              <a:latin typeface="黑体"/>
              <a:cs typeface="黑体"/>
            </a:endParaRPr>
          </a:p>
          <a:p>
            <a:pPr algn="just" marL="12700" marR="80645" indent="304800">
              <a:lnSpc>
                <a:spcPct val="162500"/>
              </a:lnSpc>
              <a:spcBef>
                <a:spcPts val="805"/>
              </a:spcBef>
            </a:pPr>
            <a:r>
              <a:rPr dirty="0" sz="1200">
                <a:latin typeface="宋体"/>
                <a:cs typeface="宋体"/>
              </a:rPr>
              <a:t>智慧建筑的运营和维护体系正在逐渐改变传统的建筑管理和服务模式</a:t>
            </a:r>
            <a:r>
              <a:rPr dirty="0" sz="1200" spc="-470">
                <a:latin typeface="宋体"/>
                <a:cs typeface="宋体"/>
              </a:rPr>
              <a:t>。</a:t>
            </a:r>
            <a:r>
              <a:rPr dirty="0" sz="1200">
                <a:latin typeface="宋体"/>
                <a:cs typeface="宋体"/>
              </a:rPr>
              <a:t>在技 术系统的支持下执行数字化</a:t>
            </a:r>
            <a:r>
              <a:rPr dirty="0" sz="1200" spc="-240">
                <a:latin typeface="宋体"/>
                <a:cs typeface="宋体"/>
              </a:rPr>
              <a:t>，</a:t>
            </a:r>
            <a:r>
              <a:rPr dirty="0" sz="1200">
                <a:latin typeface="宋体"/>
                <a:cs typeface="宋体"/>
              </a:rPr>
              <a:t>可视化和标准化</a:t>
            </a:r>
            <a:r>
              <a:rPr dirty="0" sz="1200" spc="-229">
                <a:latin typeface="宋体"/>
                <a:cs typeface="宋体"/>
              </a:rPr>
              <a:t>，</a:t>
            </a:r>
            <a:r>
              <a:rPr dirty="0" sz="1200">
                <a:latin typeface="宋体"/>
                <a:cs typeface="宋体"/>
              </a:rPr>
              <a:t>并围绕这些特征集成先进的技术 和技术手段</a:t>
            </a:r>
            <a:r>
              <a:rPr dirty="0" sz="1200" spc="-240">
                <a:latin typeface="宋体"/>
                <a:cs typeface="宋体"/>
              </a:rPr>
              <a:t>，</a:t>
            </a:r>
            <a:r>
              <a:rPr dirty="0" sz="1200">
                <a:latin typeface="宋体"/>
                <a:cs typeface="宋体"/>
              </a:rPr>
              <a:t>以改善智能建筑运营和维护的服务特征以及管理能效</a:t>
            </a:r>
            <a:r>
              <a:rPr dirty="0" sz="1200" spc="-229">
                <a:latin typeface="宋体"/>
                <a:cs typeface="宋体"/>
              </a:rPr>
              <a:t>。</a:t>
            </a:r>
            <a:r>
              <a:rPr dirty="0" sz="1200">
                <a:latin typeface="宋体"/>
                <a:cs typeface="宋体"/>
              </a:rPr>
              <a:t>尤其是</a:t>
            </a:r>
            <a:r>
              <a:rPr dirty="0" sz="1200" spc="-5">
                <a:latin typeface="宋体"/>
                <a:cs typeface="宋体"/>
              </a:rPr>
              <a:t>通</a:t>
            </a:r>
            <a:r>
              <a:rPr dirty="0" sz="1200">
                <a:latin typeface="宋体"/>
                <a:cs typeface="宋体"/>
              </a:rPr>
              <a:t>过</a:t>
            </a:r>
            <a:endParaRPr sz="1200">
              <a:latin typeface="宋体"/>
              <a:cs typeface="宋体"/>
            </a:endParaRPr>
          </a:p>
          <a:p>
            <a:pPr algn="just" marL="12700" marR="78105">
              <a:lnSpc>
                <a:spcPct val="162500"/>
              </a:lnSpc>
            </a:pPr>
            <a:r>
              <a:rPr dirty="0" sz="1200" spc="-5">
                <a:latin typeface="Calibri"/>
                <a:cs typeface="Calibri"/>
              </a:rPr>
              <a:t>GIS</a:t>
            </a:r>
            <a:r>
              <a:rPr dirty="0" sz="1200" spc="10">
                <a:latin typeface="宋体"/>
                <a:cs typeface="宋体"/>
              </a:rPr>
              <a:t>、</a:t>
            </a:r>
            <a:r>
              <a:rPr dirty="0" sz="1200">
                <a:latin typeface="Calibri"/>
                <a:cs typeface="Calibri"/>
              </a:rPr>
              <a:t>BIM</a:t>
            </a:r>
            <a:r>
              <a:rPr dirty="0" sz="1200" spc="0">
                <a:latin typeface="宋体"/>
                <a:cs typeface="宋体"/>
              </a:rPr>
              <a:t>、</a:t>
            </a:r>
            <a:r>
              <a:rPr dirty="0" sz="1200">
                <a:latin typeface="Calibri"/>
                <a:cs typeface="Calibri"/>
              </a:rPr>
              <a:t>VR</a:t>
            </a:r>
            <a:r>
              <a:rPr dirty="0" sz="1200" spc="55">
                <a:latin typeface="Calibri"/>
                <a:cs typeface="Calibri"/>
              </a:rPr>
              <a:t> </a:t>
            </a:r>
            <a:r>
              <a:rPr dirty="0" sz="1200">
                <a:latin typeface="宋体"/>
                <a:cs typeface="宋体"/>
              </a:rPr>
              <a:t>和</a:t>
            </a:r>
            <a:r>
              <a:rPr dirty="0" sz="1200" spc="-275">
                <a:latin typeface="宋体"/>
                <a:cs typeface="宋体"/>
              </a:rPr>
              <a:t> </a:t>
            </a:r>
            <a:r>
              <a:rPr dirty="0" sz="1200" spc="-10">
                <a:latin typeface="Calibri"/>
                <a:cs typeface="Calibri"/>
              </a:rPr>
              <a:t>IOT</a:t>
            </a:r>
            <a:r>
              <a:rPr dirty="0" sz="1200" spc="40">
                <a:latin typeface="Calibri"/>
                <a:cs typeface="Calibri"/>
              </a:rPr>
              <a:t> </a:t>
            </a:r>
            <a:r>
              <a:rPr dirty="0" sz="1200" spc="0">
                <a:latin typeface="宋体"/>
                <a:cs typeface="宋体"/>
              </a:rPr>
              <a:t>的</a:t>
            </a:r>
            <a:r>
              <a:rPr dirty="0" sz="1200" spc="10">
                <a:latin typeface="宋体"/>
                <a:cs typeface="宋体"/>
              </a:rPr>
              <a:t>创</a:t>
            </a:r>
            <a:r>
              <a:rPr dirty="0" sz="1200" spc="0">
                <a:latin typeface="宋体"/>
                <a:cs typeface="宋体"/>
              </a:rPr>
              <a:t>新和研</a:t>
            </a:r>
            <a:r>
              <a:rPr dirty="0" sz="1200" spc="10">
                <a:latin typeface="宋体"/>
                <a:cs typeface="宋体"/>
              </a:rPr>
              <a:t>发</a:t>
            </a:r>
            <a:r>
              <a:rPr dirty="0" sz="1200" spc="0">
                <a:latin typeface="宋体"/>
                <a:cs typeface="宋体"/>
              </a:rPr>
              <a:t>，用</a:t>
            </a:r>
            <a:r>
              <a:rPr dirty="0" sz="1200" spc="10">
                <a:latin typeface="宋体"/>
                <a:cs typeface="宋体"/>
              </a:rPr>
              <a:t>户</a:t>
            </a:r>
            <a:r>
              <a:rPr dirty="0" sz="1200" spc="0">
                <a:latin typeface="宋体"/>
                <a:cs typeface="宋体"/>
              </a:rPr>
              <a:t>可以真</a:t>
            </a:r>
            <a:r>
              <a:rPr dirty="0" sz="1200" spc="10">
                <a:latin typeface="宋体"/>
                <a:cs typeface="宋体"/>
              </a:rPr>
              <a:t>正</a:t>
            </a:r>
            <a:r>
              <a:rPr dirty="0" sz="1200" spc="0">
                <a:latin typeface="宋体"/>
                <a:cs typeface="宋体"/>
              </a:rPr>
              <a:t>享受</a:t>
            </a:r>
            <a:r>
              <a:rPr dirty="0" sz="1200" spc="10">
                <a:latin typeface="宋体"/>
                <a:cs typeface="宋体"/>
              </a:rPr>
              <a:t>到</a:t>
            </a:r>
            <a:r>
              <a:rPr dirty="0" sz="1200" spc="0">
                <a:latin typeface="宋体"/>
                <a:cs typeface="宋体"/>
              </a:rPr>
              <a:t>智慧</a:t>
            </a:r>
            <a:r>
              <a:rPr dirty="0" sz="1200" spc="10">
                <a:latin typeface="宋体"/>
                <a:cs typeface="宋体"/>
              </a:rPr>
              <a:t>的</a:t>
            </a:r>
            <a:r>
              <a:rPr dirty="0" sz="1200" spc="0">
                <a:latin typeface="宋体"/>
                <a:cs typeface="宋体"/>
              </a:rPr>
              <a:t>便利和</a:t>
            </a:r>
            <a:r>
              <a:rPr dirty="0" sz="1200" spc="10">
                <a:latin typeface="宋体"/>
                <a:cs typeface="宋体"/>
              </a:rPr>
              <a:t>效</a:t>
            </a:r>
            <a:r>
              <a:rPr dirty="0" sz="1200" spc="0">
                <a:latin typeface="宋体"/>
                <a:cs typeface="宋体"/>
              </a:rPr>
              <a:t>率</a:t>
            </a:r>
            <a:r>
              <a:rPr dirty="0" sz="1200">
                <a:latin typeface="宋体"/>
                <a:cs typeface="宋体"/>
              </a:rPr>
              <a:t>。 该系统不仅可以快速向用户提供可视信息</a:t>
            </a:r>
            <a:r>
              <a:rPr dirty="0" sz="1200" spc="-470">
                <a:latin typeface="宋体"/>
                <a:cs typeface="宋体"/>
              </a:rPr>
              <a:t>，</a:t>
            </a:r>
            <a:r>
              <a:rPr dirty="0" sz="1200">
                <a:latin typeface="宋体"/>
                <a:cs typeface="宋体"/>
              </a:rPr>
              <a:t>还可以通过快速及时的信息收集机制 来积累原始数据</a:t>
            </a:r>
            <a:r>
              <a:rPr dirty="0" sz="1200" spc="-160">
                <a:latin typeface="宋体"/>
                <a:cs typeface="宋体"/>
              </a:rPr>
              <a:t>，</a:t>
            </a:r>
            <a:r>
              <a:rPr dirty="0" sz="1200">
                <a:latin typeface="宋体"/>
                <a:cs typeface="宋体"/>
              </a:rPr>
              <a:t>改善业务流程</a:t>
            </a:r>
            <a:r>
              <a:rPr dirty="0" sz="1200" spc="-160">
                <a:latin typeface="宋体"/>
                <a:cs typeface="宋体"/>
              </a:rPr>
              <a:t>，</a:t>
            </a:r>
            <a:r>
              <a:rPr dirty="0" sz="1200">
                <a:latin typeface="宋体"/>
                <a:cs typeface="宋体"/>
              </a:rPr>
              <a:t>分析用户需求和特征</a:t>
            </a:r>
            <a:r>
              <a:rPr dirty="0" sz="1200" spc="-160">
                <a:latin typeface="宋体"/>
                <a:cs typeface="宋体"/>
              </a:rPr>
              <a:t>，</a:t>
            </a:r>
            <a:r>
              <a:rPr dirty="0" sz="1200">
                <a:latin typeface="宋体"/>
                <a:cs typeface="宋体"/>
              </a:rPr>
              <a:t>并进一步优化和调整这 些资源</a:t>
            </a:r>
            <a:r>
              <a:rPr dirty="0" sz="1200" spc="-240">
                <a:latin typeface="宋体"/>
                <a:cs typeface="宋体"/>
              </a:rPr>
              <a:t>，</a:t>
            </a:r>
            <a:r>
              <a:rPr dirty="0" sz="1200">
                <a:latin typeface="宋体"/>
                <a:cs typeface="宋体"/>
              </a:rPr>
              <a:t>为用户提供有效的分析和数据支持</a:t>
            </a:r>
            <a:r>
              <a:rPr dirty="0" sz="1200" spc="-229">
                <a:latin typeface="宋体"/>
                <a:cs typeface="宋体"/>
              </a:rPr>
              <a:t>，</a:t>
            </a:r>
            <a:r>
              <a:rPr dirty="0" sz="1200">
                <a:latin typeface="宋体"/>
                <a:cs typeface="宋体"/>
              </a:rPr>
              <a:t>在这个过程中促进智慧建筑运维机 制的优化和创新。</a:t>
            </a:r>
            <a:endParaRPr sz="1200">
              <a:latin typeface="宋体"/>
              <a:cs typeface="宋体"/>
            </a:endParaRPr>
          </a:p>
          <a:p>
            <a:pPr>
              <a:lnSpc>
                <a:spcPct val="100000"/>
              </a:lnSpc>
              <a:spcBef>
                <a:spcPts val="45"/>
              </a:spcBef>
            </a:pPr>
            <a:endParaRPr sz="1450">
              <a:latin typeface="Times New Roman"/>
              <a:cs typeface="Times New Roman"/>
            </a:endParaRPr>
          </a:p>
          <a:p>
            <a:pPr lvl="1" marL="288290" indent="-275590">
              <a:lnSpc>
                <a:spcPct val="100000"/>
              </a:lnSpc>
              <a:spcBef>
                <a:spcPts val="5"/>
              </a:spcBef>
              <a:buFont typeface="Cambria"/>
              <a:buAutoNum type="arabicPeriod" startAt="4"/>
              <a:tabLst>
                <a:tab pos="288925" algn="l"/>
              </a:tabLst>
            </a:pPr>
            <a:r>
              <a:rPr dirty="0" sz="1200">
                <a:latin typeface="黑体"/>
                <a:cs typeface="黑体"/>
              </a:rPr>
              <a:t>智</a:t>
            </a:r>
            <a:r>
              <a:rPr dirty="0" sz="1200">
                <a:latin typeface="黑体"/>
                <a:cs typeface="黑体"/>
              </a:rPr>
              <a:t>慧建筑运维总体框架</a:t>
            </a:r>
            <a:endParaRPr sz="1200">
              <a:latin typeface="黑体"/>
              <a:cs typeface="黑体"/>
            </a:endParaRPr>
          </a:p>
          <a:p>
            <a:pPr>
              <a:lnSpc>
                <a:spcPct val="100000"/>
              </a:lnSpc>
              <a:spcBef>
                <a:spcPts val="50"/>
              </a:spcBef>
            </a:pPr>
            <a:endParaRPr sz="1100">
              <a:latin typeface="Times New Roman"/>
              <a:cs typeface="Times New Roman"/>
            </a:endParaRPr>
          </a:p>
          <a:p>
            <a:pPr marL="281940">
              <a:lnSpc>
                <a:spcPct val="100000"/>
              </a:lnSpc>
              <a:spcBef>
                <a:spcPts val="5"/>
              </a:spcBef>
            </a:pPr>
            <a:r>
              <a:rPr dirty="0" sz="1200" spc="-5">
                <a:latin typeface="Calibri"/>
                <a:cs typeface="Calibri"/>
              </a:rPr>
              <a:t>4.4.1</a:t>
            </a:r>
            <a:r>
              <a:rPr dirty="0" sz="1200" spc="55">
                <a:latin typeface="Calibri"/>
                <a:cs typeface="Calibri"/>
              </a:rPr>
              <a:t> </a:t>
            </a:r>
            <a:r>
              <a:rPr dirty="0" sz="1200">
                <a:latin typeface="黑体"/>
                <a:cs typeface="黑体"/>
              </a:rPr>
              <a:t>总体框架设计目标</a:t>
            </a:r>
            <a:endParaRPr sz="1200">
              <a:latin typeface="黑体"/>
              <a:cs typeface="黑体"/>
            </a:endParaRPr>
          </a:p>
          <a:p>
            <a:pPr>
              <a:lnSpc>
                <a:spcPct val="100000"/>
              </a:lnSpc>
              <a:spcBef>
                <a:spcPts val="15"/>
              </a:spcBef>
            </a:pPr>
            <a:endParaRPr sz="1100">
              <a:latin typeface="Times New Roman"/>
              <a:cs typeface="Times New Roman"/>
            </a:endParaRPr>
          </a:p>
          <a:p>
            <a:pPr marL="546100" indent="-228600">
              <a:lnSpc>
                <a:spcPct val="100000"/>
              </a:lnSpc>
              <a:buFont typeface="Calibri"/>
              <a:buAutoNum type="arabicPeriod"/>
              <a:tabLst>
                <a:tab pos="546100" algn="l"/>
              </a:tabLst>
            </a:pPr>
            <a:r>
              <a:rPr dirty="0" sz="1200">
                <a:latin typeface="宋体"/>
                <a:cs typeface="宋体"/>
              </a:rPr>
              <a:t>便捷管理，为决策者提高可靠依据</a:t>
            </a:r>
            <a:endParaRPr sz="1200">
              <a:latin typeface="宋体"/>
              <a:cs typeface="宋体"/>
            </a:endParaRPr>
          </a:p>
          <a:p>
            <a:pPr algn="just" marL="12700" marR="80645" indent="304800">
              <a:lnSpc>
                <a:spcPct val="162500"/>
              </a:lnSpc>
            </a:pPr>
            <a:r>
              <a:rPr dirty="0" sz="1200">
                <a:latin typeface="宋体"/>
                <a:cs typeface="宋体"/>
              </a:rPr>
              <a:t>借助可视化管理平台</a:t>
            </a:r>
            <a:r>
              <a:rPr dirty="0" sz="1200" spc="-160">
                <a:latin typeface="宋体"/>
                <a:cs typeface="宋体"/>
              </a:rPr>
              <a:t>，</a:t>
            </a:r>
            <a:r>
              <a:rPr dirty="0" sz="1200">
                <a:latin typeface="宋体"/>
                <a:cs typeface="宋体"/>
              </a:rPr>
              <a:t>用户可以更加直观</a:t>
            </a:r>
            <a:r>
              <a:rPr dirty="0" sz="1200" spc="-160">
                <a:latin typeface="宋体"/>
                <a:cs typeface="宋体"/>
              </a:rPr>
              <a:t>、</a:t>
            </a:r>
            <a:r>
              <a:rPr dirty="0" sz="1200">
                <a:latin typeface="宋体"/>
                <a:cs typeface="宋体"/>
              </a:rPr>
              <a:t>全面</a:t>
            </a:r>
            <a:r>
              <a:rPr dirty="0" sz="1200" spc="-160">
                <a:latin typeface="宋体"/>
                <a:cs typeface="宋体"/>
              </a:rPr>
              <a:t>、</a:t>
            </a:r>
            <a:r>
              <a:rPr dirty="0" sz="1200">
                <a:latin typeface="宋体"/>
                <a:cs typeface="宋体"/>
              </a:rPr>
              <a:t>准确地掌握建筑和物业设 施的基本信息和用途</a:t>
            </a:r>
            <a:r>
              <a:rPr dirty="0" sz="1200" spc="-240">
                <a:latin typeface="宋体"/>
                <a:cs typeface="宋体"/>
              </a:rPr>
              <a:t>，</a:t>
            </a:r>
            <a:r>
              <a:rPr dirty="0" sz="1200">
                <a:latin typeface="宋体"/>
                <a:cs typeface="宋体"/>
              </a:rPr>
              <a:t>管理人员可以快速查询和计算各种类型的建筑信息</a:t>
            </a:r>
            <a:r>
              <a:rPr dirty="0" sz="1200" spc="-229">
                <a:latin typeface="宋体"/>
                <a:cs typeface="宋体"/>
              </a:rPr>
              <a:t>，</a:t>
            </a:r>
            <a:r>
              <a:rPr dirty="0" sz="1200">
                <a:latin typeface="宋体"/>
                <a:cs typeface="宋体"/>
              </a:rPr>
              <a:t>并及 时向主管报告</a:t>
            </a:r>
            <a:r>
              <a:rPr dirty="0" sz="1200" spc="-240">
                <a:latin typeface="宋体"/>
                <a:cs typeface="宋体"/>
              </a:rPr>
              <a:t>，</a:t>
            </a:r>
            <a:r>
              <a:rPr dirty="0" sz="1200">
                <a:latin typeface="宋体"/>
                <a:cs typeface="宋体"/>
              </a:rPr>
              <a:t>为领导决策提供了可靠的基础</a:t>
            </a:r>
            <a:r>
              <a:rPr dirty="0" sz="1200" spc="-229">
                <a:latin typeface="宋体"/>
                <a:cs typeface="宋体"/>
              </a:rPr>
              <a:t>。</a:t>
            </a:r>
            <a:r>
              <a:rPr dirty="0" sz="1200">
                <a:latin typeface="宋体"/>
                <a:cs typeface="宋体"/>
              </a:rPr>
              <a:t>通过建筑设施资产运营和维护管 理平台</a:t>
            </a:r>
            <a:r>
              <a:rPr dirty="0" sz="1200" spc="-120">
                <a:latin typeface="宋体"/>
                <a:cs typeface="宋体"/>
              </a:rPr>
              <a:t>，</a:t>
            </a:r>
            <a:r>
              <a:rPr dirty="0" sz="1200">
                <a:latin typeface="宋体"/>
                <a:cs typeface="宋体"/>
              </a:rPr>
              <a:t>管理部门可以发布策略</a:t>
            </a:r>
            <a:r>
              <a:rPr dirty="0" sz="1200" spc="-120">
                <a:latin typeface="宋体"/>
                <a:cs typeface="宋体"/>
              </a:rPr>
              <a:t>、</a:t>
            </a:r>
            <a:r>
              <a:rPr dirty="0" sz="1200">
                <a:latin typeface="宋体"/>
                <a:cs typeface="宋体"/>
              </a:rPr>
              <a:t>活动</a:t>
            </a:r>
            <a:r>
              <a:rPr dirty="0" sz="1200" spc="-110">
                <a:latin typeface="宋体"/>
                <a:cs typeface="宋体"/>
              </a:rPr>
              <a:t>、</a:t>
            </a:r>
            <a:r>
              <a:rPr dirty="0" sz="1200">
                <a:latin typeface="宋体"/>
                <a:cs typeface="宋体"/>
              </a:rPr>
              <a:t>警报和公告</a:t>
            </a:r>
            <a:r>
              <a:rPr dirty="0" sz="1200" spc="-120">
                <a:latin typeface="宋体"/>
                <a:cs typeface="宋体"/>
              </a:rPr>
              <a:t>，</a:t>
            </a:r>
            <a:r>
              <a:rPr dirty="0" sz="1200">
                <a:latin typeface="宋体"/>
                <a:cs typeface="宋体"/>
              </a:rPr>
              <a:t>便于大多数用户实时查看</a:t>
            </a:r>
            <a:endParaRPr sz="1200">
              <a:latin typeface="宋体"/>
              <a:cs typeface="宋体"/>
            </a:endParaRPr>
          </a:p>
          <a:p>
            <a:pPr marL="12700">
              <a:lnSpc>
                <a:spcPct val="100000"/>
              </a:lnSpc>
              <a:spcBef>
                <a:spcPts val="900"/>
              </a:spcBef>
            </a:pP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2"/>
              <a:tabLst>
                <a:tab pos="546100" algn="l"/>
              </a:tabLst>
            </a:pPr>
            <a:r>
              <a:rPr dirty="0" sz="1200">
                <a:latin typeface="宋体"/>
                <a:cs typeface="宋体"/>
              </a:rPr>
              <a:t>直观的虚拟场景，辅助设备运行维护</a:t>
            </a:r>
            <a:endParaRPr sz="1200">
              <a:latin typeface="宋体"/>
              <a:cs typeface="宋体"/>
            </a:endParaRPr>
          </a:p>
          <a:p>
            <a:pPr algn="just" marL="12700" marR="5715" indent="304800">
              <a:lnSpc>
                <a:spcPct val="162500"/>
              </a:lnSpc>
            </a:pPr>
            <a:r>
              <a:rPr dirty="0" sz="1200">
                <a:latin typeface="宋体"/>
                <a:cs typeface="宋体"/>
              </a:rPr>
              <a:t>通过建立标准化的操作指南和建造标准的</a:t>
            </a:r>
            <a:r>
              <a:rPr dirty="0" sz="1200" spc="0">
                <a:latin typeface="宋体"/>
                <a:cs typeface="宋体"/>
              </a:rPr>
              <a:t>设</a:t>
            </a:r>
            <a:r>
              <a:rPr dirty="0" sz="1200">
                <a:latin typeface="宋体"/>
                <a:cs typeface="宋体"/>
              </a:rPr>
              <a:t>备维护系</a:t>
            </a:r>
            <a:r>
              <a:rPr dirty="0" sz="1200" spc="-15">
                <a:latin typeface="宋体"/>
                <a:cs typeface="宋体"/>
              </a:rPr>
              <a:t>统，</a:t>
            </a:r>
            <a:r>
              <a:rPr dirty="0" sz="1200">
                <a:latin typeface="宋体"/>
                <a:cs typeface="宋体"/>
              </a:rPr>
              <a:t>利用</a:t>
            </a:r>
            <a:r>
              <a:rPr dirty="0" sz="1200" spc="-325">
                <a:latin typeface="宋体"/>
                <a:cs typeface="宋体"/>
              </a:rPr>
              <a:t> </a:t>
            </a:r>
            <a:r>
              <a:rPr dirty="0" sz="1200">
                <a:latin typeface="Calibri"/>
                <a:cs typeface="Calibri"/>
              </a:rPr>
              <a:t>3D</a:t>
            </a:r>
            <a:r>
              <a:rPr dirty="0" sz="1200" spc="-5">
                <a:latin typeface="Calibri"/>
                <a:cs typeface="Calibri"/>
              </a:rPr>
              <a:t> </a:t>
            </a:r>
            <a:r>
              <a:rPr dirty="0" sz="1200">
                <a:latin typeface="宋体"/>
                <a:cs typeface="宋体"/>
              </a:rPr>
              <a:t>虚拟场景 的强大空间分析功能来指导日常检查和维护工作</a:t>
            </a:r>
            <a:r>
              <a:rPr dirty="0" sz="1200" spc="-470">
                <a:latin typeface="宋体"/>
                <a:cs typeface="宋体"/>
              </a:rPr>
              <a:t>，</a:t>
            </a:r>
            <a:r>
              <a:rPr dirty="0" sz="1200">
                <a:latin typeface="宋体"/>
                <a:cs typeface="宋体"/>
              </a:rPr>
              <a:t>从而提高视觉操作和设备维护 的效率</a:t>
            </a:r>
            <a:r>
              <a:rPr dirty="0" sz="1200" spc="-540">
                <a:latin typeface="宋体"/>
                <a:cs typeface="宋体"/>
              </a:rPr>
              <a:t>，</a:t>
            </a:r>
            <a:r>
              <a:rPr dirty="0" sz="1200">
                <a:latin typeface="宋体"/>
                <a:cs typeface="宋体"/>
              </a:rPr>
              <a:t>并采取相应措施确保维护质量</a:t>
            </a:r>
            <a:r>
              <a:rPr dirty="0" sz="1200" spc="-530">
                <a:latin typeface="宋体"/>
                <a:cs typeface="宋体"/>
              </a:rPr>
              <a:t>，</a:t>
            </a:r>
            <a:r>
              <a:rPr dirty="0" sz="1200">
                <a:latin typeface="宋体"/>
                <a:cs typeface="宋体"/>
              </a:rPr>
              <a:t>降低设备故障率从而间接节省维护成</a:t>
            </a:r>
            <a:r>
              <a:rPr dirty="0" sz="1200" spc="-5">
                <a:latin typeface="宋体"/>
                <a:cs typeface="宋体"/>
              </a:rPr>
              <a:t>本</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3"/>
              <a:tabLst>
                <a:tab pos="546100" algn="l"/>
              </a:tabLst>
            </a:pPr>
            <a:r>
              <a:rPr dirty="0" sz="1200">
                <a:latin typeface="宋体"/>
                <a:cs typeface="宋体"/>
              </a:rPr>
              <a:t>简化操作流程，实行单一集中管理模式</a:t>
            </a:r>
            <a:endParaRPr sz="1200">
              <a:latin typeface="宋体"/>
              <a:cs typeface="宋体"/>
            </a:endParaRPr>
          </a:p>
          <a:p>
            <a:pPr marL="12700" marR="5715" indent="304800">
              <a:lnSpc>
                <a:spcPct val="162500"/>
              </a:lnSpc>
            </a:pPr>
            <a:r>
              <a:rPr dirty="0" sz="1200">
                <a:latin typeface="宋体"/>
                <a:cs typeface="宋体"/>
              </a:rPr>
              <a:t>现在大多数建筑的房产和资产由多个部门共同管理</a:t>
            </a:r>
            <a:r>
              <a:rPr dirty="0" sz="1200" spc="-240">
                <a:latin typeface="宋体"/>
                <a:cs typeface="宋体"/>
              </a:rPr>
              <a:t>，</a:t>
            </a:r>
            <a:r>
              <a:rPr dirty="0" sz="1200">
                <a:latin typeface="宋体"/>
                <a:cs typeface="宋体"/>
              </a:rPr>
              <a:t>操作过程较复杂</a:t>
            </a:r>
            <a:r>
              <a:rPr dirty="0" sz="1200" spc="-229">
                <a:latin typeface="宋体"/>
                <a:cs typeface="宋体"/>
              </a:rPr>
              <a:t>，</a:t>
            </a:r>
            <a:r>
              <a:rPr dirty="0" sz="1200">
                <a:latin typeface="宋体"/>
                <a:cs typeface="宋体"/>
              </a:rPr>
              <a:t>各部 门之间可能会出现分责不明或管理混乱的情况</a:t>
            </a:r>
            <a:r>
              <a:rPr dirty="0" sz="1200" spc="-470">
                <a:latin typeface="宋体"/>
                <a:cs typeface="宋体"/>
              </a:rPr>
              <a:t>。</a:t>
            </a:r>
            <a:r>
              <a:rPr dirty="0" sz="1200">
                <a:latin typeface="宋体"/>
                <a:cs typeface="宋体"/>
              </a:rPr>
              <a:t>利用信息化管理平台不仅可以避 免这种情况</a:t>
            </a:r>
            <a:r>
              <a:rPr dirty="0" sz="1200" spc="-540">
                <a:latin typeface="宋体"/>
                <a:cs typeface="宋体"/>
              </a:rPr>
              <a:t>，</a:t>
            </a:r>
            <a:r>
              <a:rPr dirty="0" sz="1200">
                <a:latin typeface="宋体"/>
                <a:cs typeface="宋体"/>
              </a:rPr>
              <a:t>还可将松散的管理模型转换为集中的中央管理模型</a:t>
            </a:r>
            <a:r>
              <a:rPr dirty="0" sz="1200" spc="-530">
                <a:latin typeface="宋体"/>
                <a:cs typeface="宋体"/>
              </a:rPr>
              <a:t>，</a:t>
            </a:r>
            <a:r>
              <a:rPr dirty="0" sz="1200">
                <a:latin typeface="宋体"/>
                <a:cs typeface="宋体"/>
              </a:rPr>
              <a:t>简化操作流</a:t>
            </a:r>
            <a:r>
              <a:rPr dirty="0" sz="1200" spc="-5">
                <a:latin typeface="宋体"/>
                <a:cs typeface="宋体"/>
              </a:rPr>
              <a:t>程</a:t>
            </a:r>
            <a:r>
              <a:rPr dirty="0" sz="1200">
                <a:latin typeface="宋体"/>
                <a:cs typeface="宋体"/>
              </a:rPr>
              <a:t>、 提高管理效率，以实现房地产和资产资源管理的和谐统一。</a:t>
            </a:r>
            <a:endParaRPr sz="1200">
              <a:latin typeface="宋体"/>
              <a:cs typeface="宋体"/>
            </a:endParaRPr>
          </a:p>
          <a:p>
            <a:pPr marL="546100" indent="-228600">
              <a:lnSpc>
                <a:spcPct val="100000"/>
              </a:lnSpc>
              <a:spcBef>
                <a:spcPts val="900"/>
              </a:spcBef>
              <a:buFont typeface="Calibri"/>
              <a:buAutoNum type="arabicPeriod" startAt="4"/>
              <a:tabLst>
                <a:tab pos="546100" algn="l"/>
              </a:tabLst>
            </a:pPr>
            <a:r>
              <a:rPr dirty="0" sz="1200">
                <a:latin typeface="宋体"/>
                <a:cs typeface="宋体"/>
              </a:rPr>
              <a:t>实行动态管理，数据信息更加全面准确</a:t>
            </a:r>
            <a:endParaRPr sz="1200">
              <a:latin typeface="宋体"/>
              <a:cs typeface="宋体"/>
            </a:endParaRPr>
          </a:p>
          <a:p>
            <a:pPr marL="317500">
              <a:lnSpc>
                <a:spcPct val="100000"/>
              </a:lnSpc>
              <a:spcBef>
                <a:spcPts val="900"/>
              </a:spcBef>
            </a:pPr>
            <a:r>
              <a:rPr dirty="0" sz="1200">
                <a:latin typeface="宋体"/>
                <a:cs typeface="宋体"/>
              </a:rPr>
              <a:t>房产</a:t>
            </a:r>
            <a:r>
              <a:rPr dirty="0" sz="1200" spc="-240">
                <a:latin typeface="宋体"/>
                <a:cs typeface="宋体"/>
              </a:rPr>
              <a:t>、</a:t>
            </a:r>
            <a:r>
              <a:rPr dirty="0" sz="1200">
                <a:latin typeface="宋体"/>
                <a:cs typeface="宋体"/>
              </a:rPr>
              <a:t>资产的信息化管理平台不仅可以有效地管理房地产资源</a:t>
            </a:r>
            <a:r>
              <a:rPr dirty="0" sz="1200" spc="-229">
                <a:latin typeface="宋体"/>
                <a:cs typeface="宋体"/>
              </a:rPr>
              <a:t>，</a:t>
            </a:r>
            <a:r>
              <a:rPr dirty="0" sz="1200">
                <a:latin typeface="宋体"/>
                <a:cs typeface="宋体"/>
              </a:rPr>
              <a:t>还允许用户</a:t>
            </a:r>
            <a:endParaRPr sz="1200">
              <a:latin typeface="宋体"/>
              <a:cs typeface="宋体"/>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73</a:t>
            </a:r>
          </a:p>
        </p:txBody>
      </p:sp>
      <p:sp>
        <p:nvSpPr>
          <p:cNvPr id="2" name="object 2"/>
          <p:cNvSpPr txBox="1"/>
          <p:nvPr/>
        </p:nvSpPr>
        <p:spPr>
          <a:xfrm>
            <a:off x="1130300" y="528955"/>
            <a:ext cx="5377815" cy="875538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2550">
              <a:lnSpc>
                <a:spcPct val="162500"/>
              </a:lnSpc>
            </a:pPr>
            <a:r>
              <a:rPr dirty="0" sz="1200">
                <a:latin typeface="宋体"/>
                <a:cs typeface="宋体"/>
              </a:rPr>
              <a:t>实时跟踪和更新数据</a:t>
            </a:r>
            <a:r>
              <a:rPr dirty="0" sz="1200" spc="-160">
                <a:latin typeface="宋体"/>
                <a:cs typeface="宋体"/>
              </a:rPr>
              <a:t>，</a:t>
            </a:r>
            <a:r>
              <a:rPr dirty="0" sz="1200">
                <a:latin typeface="宋体"/>
                <a:cs typeface="宋体"/>
              </a:rPr>
              <a:t>从而为决策者提供更全面</a:t>
            </a:r>
            <a:r>
              <a:rPr dirty="0" sz="1200" spc="-160">
                <a:latin typeface="宋体"/>
                <a:cs typeface="宋体"/>
              </a:rPr>
              <a:t>，</a:t>
            </a:r>
            <a:r>
              <a:rPr dirty="0" sz="1200">
                <a:latin typeface="宋体"/>
                <a:cs typeface="宋体"/>
              </a:rPr>
              <a:t>准确的数据信</a:t>
            </a:r>
            <a:r>
              <a:rPr dirty="0" sz="1200" spc="5">
                <a:latin typeface="宋体"/>
                <a:cs typeface="宋体"/>
              </a:rPr>
              <a:t>息</a:t>
            </a:r>
            <a:r>
              <a:rPr dirty="0" sz="1200" spc="-170">
                <a:latin typeface="宋体"/>
                <a:cs typeface="宋体"/>
              </a:rPr>
              <a:t>。</a:t>
            </a:r>
            <a:r>
              <a:rPr dirty="0" sz="1200">
                <a:latin typeface="宋体"/>
                <a:cs typeface="宋体"/>
              </a:rPr>
              <a:t>当有关房屋 资产</a:t>
            </a:r>
            <a:r>
              <a:rPr dirty="0" sz="1200" spc="-240">
                <a:latin typeface="宋体"/>
                <a:cs typeface="宋体"/>
              </a:rPr>
              <a:t>、</a:t>
            </a:r>
            <a:r>
              <a:rPr dirty="0" sz="1200">
                <a:latin typeface="宋体"/>
                <a:cs typeface="宋体"/>
              </a:rPr>
              <a:t>用户位置的信息以及其他信息发生变化时</a:t>
            </a:r>
            <a:r>
              <a:rPr dirty="0" sz="1200" spc="-229">
                <a:latin typeface="宋体"/>
                <a:cs typeface="宋体"/>
              </a:rPr>
              <a:t>，</a:t>
            </a:r>
            <a:r>
              <a:rPr dirty="0" sz="1200">
                <a:latin typeface="宋体"/>
                <a:cs typeface="宋体"/>
              </a:rPr>
              <a:t>操作员可以在管理平台上及时 查看和修改调整更改后的数据</a:t>
            </a:r>
            <a:r>
              <a:rPr dirty="0" sz="1200" spc="-160">
                <a:latin typeface="宋体"/>
                <a:cs typeface="宋体"/>
              </a:rPr>
              <a:t>，</a:t>
            </a:r>
            <a:r>
              <a:rPr dirty="0" sz="1200">
                <a:latin typeface="宋体"/>
                <a:cs typeface="宋体"/>
              </a:rPr>
              <a:t>以确保数据的完整性</a:t>
            </a:r>
            <a:r>
              <a:rPr dirty="0" sz="1200" spc="-160">
                <a:latin typeface="宋体"/>
                <a:cs typeface="宋体"/>
              </a:rPr>
              <a:t>，</a:t>
            </a:r>
            <a:r>
              <a:rPr dirty="0" sz="1200">
                <a:latin typeface="宋体"/>
                <a:cs typeface="宋体"/>
              </a:rPr>
              <a:t>统一性和准确</a:t>
            </a:r>
            <a:r>
              <a:rPr dirty="0" sz="1200" spc="5">
                <a:latin typeface="宋体"/>
                <a:cs typeface="宋体"/>
              </a:rPr>
              <a:t>性</a:t>
            </a:r>
            <a:r>
              <a:rPr dirty="0" sz="1200" spc="-170">
                <a:latin typeface="宋体"/>
                <a:cs typeface="宋体"/>
              </a:rPr>
              <a:t>，</a:t>
            </a:r>
            <a:r>
              <a:rPr dirty="0" sz="1200">
                <a:latin typeface="宋体"/>
                <a:cs typeface="宋体"/>
              </a:rPr>
              <a:t>实现房 产信息动态管理。</a:t>
            </a:r>
            <a:endParaRPr sz="1200">
              <a:latin typeface="宋体"/>
              <a:cs typeface="宋体"/>
            </a:endParaRPr>
          </a:p>
          <a:p>
            <a:pPr marL="317500">
              <a:lnSpc>
                <a:spcPct val="100000"/>
              </a:lnSpc>
              <a:spcBef>
                <a:spcPts val="900"/>
              </a:spcBef>
            </a:pPr>
            <a:r>
              <a:rPr dirty="0" sz="1200">
                <a:latin typeface="Calibri"/>
                <a:cs typeface="Calibri"/>
              </a:rPr>
              <a:t>5.</a:t>
            </a:r>
            <a:r>
              <a:rPr dirty="0" sz="1200" spc="60">
                <a:latin typeface="Calibri"/>
                <a:cs typeface="Calibri"/>
              </a:rPr>
              <a:t> </a:t>
            </a:r>
            <a:r>
              <a:rPr dirty="0" sz="1200">
                <a:latin typeface="宋体"/>
                <a:cs typeface="宋体"/>
              </a:rPr>
              <a:t>基于物联网技术，实现即时资产管理</a:t>
            </a:r>
            <a:endParaRPr sz="1200">
              <a:latin typeface="宋体"/>
              <a:cs typeface="宋体"/>
            </a:endParaRPr>
          </a:p>
          <a:p>
            <a:pPr marL="12700" marR="22860" indent="304800">
              <a:lnSpc>
                <a:spcPct val="162500"/>
              </a:lnSpc>
            </a:pPr>
            <a:r>
              <a:rPr dirty="0" sz="1200">
                <a:latin typeface="宋体"/>
                <a:cs typeface="宋体"/>
              </a:rPr>
              <a:t>依托物联网技术，可以通过智能设备完成需要大量手动工作的服务。例如， 用户可以使用传感器来监视本</a:t>
            </a:r>
            <a:r>
              <a:rPr dirty="0" sz="1200" spc="0">
                <a:latin typeface="宋体"/>
                <a:cs typeface="宋体"/>
              </a:rPr>
              <a:t>地</a:t>
            </a:r>
            <a:r>
              <a:rPr dirty="0" sz="1200">
                <a:latin typeface="宋体"/>
                <a:cs typeface="宋体"/>
              </a:rPr>
              <a:t>耗能设备（如</a:t>
            </a:r>
            <a:r>
              <a:rPr dirty="0" sz="1200" spc="-385">
                <a:latin typeface="宋体"/>
                <a:cs typeface="宋体"/>
              </a:rPr>
              <a:t> </a:t>
            </a:r>
            <a:r>
              <a:rPr dirty="0" sz="1200">
                <a:latin typeface="Calibri"/>
                <a:cs typeface="Calibri"/>
              </a:rPr>
              <a:t>CPU</a:t>
            </a:r>
            <a:r>
              <a:rPr dirty="0" sz="1200">
                <a:latin typeface="宋体"/>
                <a:cs typeface="宋体"/>
              </a:rPr>
              <a:t>、通风扇、电梯、大型电机、 电</a:t>
            </a:r>
            <a:r>
              <a:rPr dirty="0" sz="1200" spc="0">
                <a:latin typeface="宋体"/>
                <a:cs typeface="宋体"/>
              </a:rPr>
              <a:t>源</a:t>
            </a:r>
            <a:r>
              <a:rPr dirty="0" sz="1200">
                <a:latin typeface="宋体"/>
                <a:cs typeface="宋体"/>
              </a:rPr>
              <a:t>和配</a:t>
            </a:r>
            <a:r>
              <a:rPr dirty="0" sz="1200" spc="0">
                <a:latin typeface="宋体"/>
                <a:cs typeface="宋体"/>
              </a:rPr>
              <a:t>电</a:t>
            </a:r>
            <a:r>
              <a:rPr dirty="0" sz="1200">
                <a:latin typeface="宋体"/>
                <a:cs typeface="宋体"/>
              </a:rPr>
              <a:t>设备等</a:t>
            </a:r>
            <a:r>
              <a:rPr dirty="0" sz="1200" spc="-600">
                <a:latin typeface="宋体"/>
                <a:cs typeface="宋体"/>
              </a:rPr>
              <a:t>）</a:t>
            </a:r>
            <a:r>
              <a:rPr dirty="0" sz="1200">
                <a:latin typeface="宋体"/>
                <a:cs typeface="宋体"/>
              </a:rPr>
              <a:t>。</a:t>
            </a:r>
            <a:r>
              <a:rPr dirty="0" sz="1200" spc="0">
                <a:latin typeface="宋体"/>
                <a:cs typeface="宋体"/>
              </a:rPr>
              <a:t>智</a:t>
            </a:r>
            <a:r>
              <a:rPr dirty="0" sz="1200">
                <a:latin typeface="宋体"/>
                <a:cs typeface="宋体"/>
              </a:rPr>
              <a:t>能化</a:t>
            </a:r>
            <a:r>
              <a:rPr dirty="0" sz="1200" spc="0">
                <a:latin typeface="宋体"/>
                <a:cs typeface="宋体"/>
              </a:rPr>
              <a:t>的</a:t>
            </a:r>
            <a:r>
              <a:rPr dirty="0" sz="1200">
                <a:latin typeface="宋体"/>
                <a:cs typeface="宋体"/>
              </a:rPr>
              <a:t>能源</a:t>
            </a:r>
            <a:r>
              <a:rPr dirty="0" sz="1200" spc="0">
                <a:latin typeface="宋体"/>
                <a:cs typeface="宋体"/>
              </a:rPr>
              <a:t>管</a:t>
            </a:r>
            <a:r>
              <a:rPr dirty="0" sz="1200">
                <a:latin typeface="宋体"/>
                <a:cs typeface="宋体"/>
              </a:rPr>
              <a:t>理降</a:t>
            </a:r>
            <a:r>
              <a:rPr dirty="0" sz="1200" spc="0">
                <a:latin typeface="宋体"/>
                <a:cs typeface="宋体"/>
              </a:rPr>
              <a:t>低</a:t>
            </a:r>
            <a:r>
              <a:rPr dirty="0" sz="1200">
                <a:latin typeface="宋体"/>
                <a:cs typeface="宋体"/>
              </a:rPr>
              <a:t>了能耗</a:t>
            </a:r>
            <a:r>
              <a:rPr dirty="0" sz="1200" spc="0">
                <a:latin typeface="宋体"/>
                <a:cs typeface="宋体"/>
              </a:rPr>
              <a:t>，</a:t>
            </a:r>
            <a:r>
              <a:rPr dirty="0" sz="1200">
                <a:latin typeface="宋体"/>
                <a:cs typeface="宋体"/>
              </a:rPr>
              <a:t>提高</a:t>
            </a:r>
            <a:r>
              <a:rPr dirty="0" sz="1200" spc="0">
                <a:latin typeface="宋体"/>
                <a:cs typeface="宋体"/>
              </a:rPr>
              <a:t>了</a:t>
            </a:r>
            <a:r>
              <a:rPr dirty="0" sz="1200">
                <a:latin typeface="宋体"/>
                <a:cs typeface="宋体"/>
              </a:rPr>
              <a:t>设备</a:t>
            </a:r>
            <a:r>
              <a:rPr dirty="0" sz="1200" spc="0">
                <a:latin typeface="宋体"/>
                <a:cs typeface="宋体"/>
              </a:rPr>
              <a:t>的</a:t>
            </a:r>
            <a:r>
              <a:rPr dirty="0" sz="1200">
                <a:latin typeface="宋体"/>
                <a:cs typeface="宋体"/>
              </a:rPr>
              <a:t>运行</a:t>
            </a:r>
            <a:r>
              <a:rPr dirty="0" sz="1200" spc="0">
                <a:latin typeface="宋体"/>
                <a:cs typeface="宋体"/>
              </a:rPr>
              <a:t>效</a:t>
            </a:r>
            <a:r>
              <a:rPr dirty="0" sz="1200">
                <a:latin typeface="宋体"/>
                <a:cs typeface="宋体"/>
              </a:rPr>
              <a:t>率。 同时</a:t>
            </a:r>
            <a:r>
              <a:rPr dirty="0" sz="1200" spc="-240">
                <a:latin typeface="宋体"/>
                <a:cs typeface="宋体"/>
              </a:rPr>
              <a:t>，</a:t>
            </a:r>
            <a:r>
              <a:rPr dirty="0" sz="1200">
                <a:latin typeface="宋体"/>
                <a:cs typeface="宋体"/>
              </a:rPr>
              <a:t>设备的异常运行可以得到及时的修复和处理</a:t>
            </a:r>
            <a:r>
              <a:rPr dirty="0" sz="1200" spc="-229">
                <a:latin typeface="宋体"/>
                <a:cs typeface="宋体"/>
              </a:rPr>
              <a:t>，</a:t>
            </a:r>
            <a:r>
              <a:rPr dirty="0" sz="1200">
                <a:latin typeface="宋体"/>
                <a:cs typeface="宋体"/>
              </a:rPr>
              <a:t>而无需等待设备故障后再修 理或更换，从而延长了设备的使用寿命。</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4.4.2</a:t>
            </a:r>
            <a:r>
              <a:rPr dirty="0" sz="1200" spc="55">
                <a:latin typeface="Calibri"/>
                <a:cs typeface="Calibri"/>
              </a:rPr>
              <a:t> </a:t>
            </a:r>
            <a:r>
              <a:rPr dirty="0" sz="1200">
                <a:latin typeface="黑体"/>
                <a:cs typeface="黑体"/>
              </a:rPr>
              <a:t>总体框架设计原则</a:t>
            </a:r>
            <a:endParaRPr sz="1200">
              <a:latin typeface="黑体"/>
              <a:cs typeface="黑体"/>
            </a:endParaRPr>
          </a:p>
          <a:p>
            <a:pPr>
              <a:lnSpc>
                <a:spcPct val="100000"/>
              </a:lnSpc>
              <a:spcBef>
                <a:spcPts val="15"/>
              </a:spcBef>
            </a:pPr>
            <a:endParaRPr sz="1100">
              <a:latin typeface="Times New Roman"/>
              <a:cs typeface="Times New Roman"/>
            </a:endParaRPr>
          </a:p>
          <a:p>
            <a:pPr marL="546100" indent="-228600">
              <a:lnSpc>
                <a:spcPct val="100000"/>
              </a:lnSpc>
              <a:buFont typeface="Calibri"/>
              <a:buAutoNum type="arabicPeriod"/>
              <a:tabLst>
                <a:tab pos="546100" algn="l"/>
              </a:tabLst>
            </a:pPr>
            <a:r>
              <a:rPr dirty="0" sz="1200">
                <a:latin typeface="宋体"/>
                <a:cs typeface="宋体"/>
              </a:rPr>
              <a:t>系统通用性原则</a:t>
            </a:r>
            <a:endParaRPr sz="1200">
              <a:latin typeface="宋体"/>
              <a:cs typeface="宋体"/>
            </a:endParaRPr>
          </a:p>
          <a:p>
            <a:pPr marL="12700" marR="82550" indent="304800">
              <a:lnSpc>
                <a:spcPct val="162500"/>
              </a:lnSpc>
            </a:pPr>
            <a:r>
              <a:rPr dirty="0" sz="1200">
                <a:latin typeface="宋体"/>
                <a:cs typeface="宋体"/>
              </a:rPr>
              <a:t>采用行业标准技术</a:t>
            </a:r>
            <a:r>
              <a:rPr dirty="0" sz="1200" spc="-240">
                <a:latin typeface="宋体"/>
                <a:cs typeface="宋体"/>
              </a:rPr>
              <a:t>，</a:t>
            </a:r>
            <a:r>
              <a:rPr dirty="0" sz="1200">
                <a:latin typeface="宋体"/>
                <a:cs typeface="宋体"/>
              </a:rPr>
              <a:t>可扩展的系统架构和开放式语言</a:t>
            </a:r>
            <a:r>
              <a:rPr dirty="0" sz="1200" spc="-229">
                <a:latin typeface="宋体"/>
                <a:cs typeface="宋体"/>
              </a:rPr>
              <a:t>，</a:t>
            </a:r>
            <a:r>
              <a:rPr dirty="0" sz="1200">
                <a:latin typeface="宋体"/>
                <a:cs typeface="宋体"/>
              </a:rPr>
              <a:t>可以方便地在异构平 台之间移植系统</a:t>
            </a: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2"/>
              <a:tabLst>
                <a:tab pos="546100" algn="l"/>
              </a:tabLst>
            </a:pPr>
            <a:r>
              <a:rPr dirty="0" sz="1200">
                <a:latin typeface="宋体"/>
                <a:cs typeface="宋体"/>
              </a:rPr>
              <a:t>低耦合、高内聚原则</a:t>
            </a:r>
            <a:endParaRPr sz="1200">
              <a:latin typeface="宋体"/>
              <a:cs typeface="宋体"/>
            </a:endParaRPr>
          </a:p>
          <a:p>
            <a:pPr algn="just" marL="12700" marR="81280" indent="304800">
              <a:lnSpc>
                <a:spcPct val="162500"/>
              </a:lnSpc>
            </a:pPr>
            <a:r>
              <a:rPr dirty="0" sz="1200">
                <a:latin typeface="宋体"/>
                <a:cs typeface="宋体"/>
              </a:rPr>
              <a:t>系统连接到各种企业系统</a:t>
            </a:r>
            <a:r>
              <a:rPr dirty="0" sz="1200" spc="-120">
                <a:latin typeface="宋体"/>
                <a:cs typeface="宋体"/>
              </a:rPr>
              <a:t>，</a:t>
            </a:r>
            <a:r>
              <a:rPr dirty="0" sz="1200">
                <a:latin typeface="宋体"/>
                <a:cs typeface="宋体"/>
              </a:rPr>
              <a:t>以实现数据集成</a:t>
            </a:r>
            <a:r>
              <a:rPr dirty="0" sz="1200" spc="-110">
                <a:latin typeface="宋体"/>
                <a:cs typeface="宋体"/>
              </a:rPr>
              <a:t>，</a:t>
            </a:r>
            <a:r>
              <a:rPr dirty="0" sz="1200">
                <a:latin typeface="宋体"/>
                <a:cs typeface="宋体"/>
              </a:rPr>
              <a:t>门户集成</a:t>
            </a:r>
            <a:r>
              <a:rPr dirty="0" sz="1200" spc="-120">
                <a:latin typeface="宋体"/>
                <a:cs typeface="宋体"/>
              </a:rPr>
              <a:t>，</a:t>
            </a:r>
            <a:r>
              <a:rPr dirty="0" sz="1200">
                <a:latin typeface="宋体"/>
                <a:cs typeface="宋体"/>
              </a:rPr>
              <a:t>身份认证集成</a:t>
            </a:r>
            <a:r>
              <a:rPr dirty="0" sz="1200" spc="-110">
                <a:latin typeface="宋体"/>
                <a:cs typeface="宋体"/>
              </a:rPr>
              <a:t>，</a:t>
            </a:r>
            <a:r>
              <a:rPr dirty="0" sz="1200">
                <a:latin typeface="宋体"/>
                <a:cs typeface="宋体"/>
              </a:rPr>
              <a:t>单 点登录等功能</a:t>
            </a:r>
            <a:r>
              <a:rPr dirty="0" sz="1200" spc="-240">
                <a:latin typeface="宋体"/>
                <a:cs typeface="宋体"/>
              </a:rPr>
              <a:t>，</a:t>
            </a:r>
            <a:r>
              <a:rPr dirty="0" sz="1200">
                <a:latin typeface="宋体"/>
                <a:cs typeface="宋体"/>
              </a:rPr>
              <a:t>通过扩展的统一管理平台进行数据耦合</a:t>
            </a:r>
            <a:r>
              <a:rPr dirty="0" sz="1200" spc="-229">
                <a:latin typeface="宋体"/>
                <a:cs typeface="宋体"/>
              </a:rPr>
              <a:t>，</a:t>
            </a:r>
            <a:r>
              <a:rPr dirty="0" sz="1200">
                <a:latin typeface="宋体"/>
                <a:cs typeface="宋体"/>
              </a:rPr>
              <a:t>保持统一的非结构化文 档库和管理界面，形成统一的安全控制机制和开放接口标准。</a:t>
            </a:r>
            <a:endParaRPr sz="1200">
              <a:latin typeface="宋体"/>
              <a:cs typeface="宋体"/>
            </a:endParaRPr>
          </a:p>
          <a:p>
            <a:pPr marL="546100" indent="-228600">
              <a:lnSpc>
                <a:spcPct val="100000"/>
              </a:lnSpc>
              <a:spcBef>
                <a:spcPts val="900"/>
              </a:spcBef>
              <a:buFont typeface="Calibri"/>
              <a:buAutoNum type="arabicPeriod" startAt="3"/>
              <a:tabLst>
                <a:tab pos="546100" algn="l"/>
              </a:tabLst>
            </a:pPr>
            <a:r>
              <a:rPr dirty="0" sz="1200">
                <a:latin typeface="宋体"/>
                <a:cs typeface="宋体"/>
              </a:rPr>
              <a:t>稳定性及可扩展性原则</a:t>
            </a:r>
            <a:endParaRPr sz="1200">
              <a:latin typeface="宋体"/>
              <a:cs typeface="宋体"/>
            </a:endParaRPr>
          </a:p>
          <a:p>
            <a:pPr algn="just" marL="12700" marR="82550" indent="304800">
              <a:lnSpc>
                <a:spcPct val="162500"/>
              </a:lnSpc>
            </a:pPr>
            <a:r>
              <a:rPr dirty="0" sz="1200">
                <a:latin typeface="宋体"/>
                <a:cs typeface="宋体"/>
              </a:rPr>
              <a:t>通过增加内容服务器组</a:t>
            </a:r>
            <a:r>
              <a:rPr dirty="0" sz="1200" spc="-240">
                <a:latin typeface="宋体"/>
                <a:cs typeface="宋体"/>
              </a:rPr>
              <a:t>，</a:t>
            </a:r>
            <a:r>
              <a:rPr dirty="0" sz="1200">
                <a:latin typeface="宋体"/>
                <a:cs typeface="宋体"/>
              </a:rPr>
              <a:t>工作流服务器和其他管理核心模块</a:t>
            </a:r>
            <a:r>
              <a:rPr dirty="0" sz="1200" spc="-229">
                <a:latin typeface="宋体"/>
                <a:cs typeface="宋体"/>
              </a:rPr>
              <a:t>，</a:t>
            </a:r>
            <a:r>
              <a:rPr dirty="0" sz="1200">
                <a:latin typeface="宋体"/>
                <a:cs typeface="宋体"/>
              </a:rPr>
              <a:t>系统可以轻松 地满足扩展后的大量业务处理需求</a:t>
            </a:r>
            <a:r>
              <a:rPr dirty="0" sz="1200" spc="-240">
                <a:latin typeface="宋体"/>
                <a:cs typeface="宋体"/>
              </a:rPr>
              <a:t>，</a:t>
            </a:r>
            <a:r>
              <a:rPr dirty="0" sz="1200">
                <a:latin typeface="宋体"/>
                <a:cs typeface="宋体"/>
              </a:rPr>
              <a:t>同时适应未来业务量</a:t>
            </a:r>
            <a:r>
              <a:rPr dirty="0" sz="1200" spc="-229">
                <a:latin typeface="宋体"/>
                <a:cs typeface="宋体"/>
              </a:rPr>
              <a:t>、</a:t>
            </a:r>
            <a:r>
              <a:rPr dirty="0" sz="1200">
                <a:latin typeface="宋体"/>
                <a:cs typeface="宋体"/>
              </a:rPr>
              <a:t>非结构化数据类型和 更多业务流程的拓展，同时确保系统的可靠运行。</a:t>
            </a:r>
            <a:endParaRPr sz="1200">
              <a:latin typeface="宋体"/>
              <a:cs typeface="宋体"/>
            </a:endParaRPr>
          </a:p>
          <a:p>
            <a:pPr marL="546100" indent="-228600">
              <a:lnSpc>
                <a:spcPct val="100000"/>
              </a:lnSpc>
              <a:spcBef>
                <a:spcPts val="900"/>
              </a:spcBef>
              <a:buFont typeface="Calibri"/>
              <a:buAutoNum type="arabicPeriod" startAt="4"/>
              <a:tabLst>
                <a:tab pos="546100" algn="l"/>
              </a:tabLst>
            </a:pPr>
            <a:r>
              <a:rPr dirty="0" sz="1200">
                <a:latin typeface="宋体"/>
                <a:cs typeface="宋体"/>
              </a:rPr>
              <a:t>业务适应性原则</a:t>
            </a:r>
            <a:endParaRPr sz="1200">
              <a:latin typeface="宋体"/>
              <a:cs typeface="宋体"/>
            </a:endParaRPr>
          </a:p>
          <a:p>
            <a:pPr marL="12700" marR="82550" indent="304800">
              <a:lnSpc>
                <a:spcPct val="162500"/>
              </a:lnSpc>
            </a:pPr>
            <a:r>
              <a:rPr dirty="0" sz="1200">
                <a:latin typeface="宋体"/>
                <a:cs typeface="宋体"/>
              </a:rPr>
              <a:t>系统能够适应各种业务流程的应用</a:t>
            </a:r>
            <a:r>
              <a:rPr dirty="0" sz="1200" spc="-240">
                <a:latin typeface="宋体"/>
                <a:cs typeface="宋体"/>
              </a:rPr>
              <a:t>，</a:t>
            </a:r>
            <a:r>
              <a:rPr dirty="0" sz="1200">
                <a:latin typeface="宋体"/>
                <a:cs typeface="宋体"/>
              </a:rPr>
              <a:t>并通过自身配置适应政策法规</a:t>
            </a:r>
            <a:r>
              <a:rPr dirty="0" sz="1200" spc="-229">
                <a:latin typeface="宋体"/>
                <a:cs typeface="宋体"/>
              </a:rPr>
              <a:t>、</a:t>
            </a:r>
            <a:r>
              <a:rPr dirty="0" sz="1200">
                <a:latin typeface="宋体"/>
                <a:cs typeface="宋体"/>
              </a:rPr>
              <a:t>业务规 则和组织结构更改带来的处理流程的变化</a:t>
            </a: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5"/>
              <a:tabLst>
                <a:tab pos="546100" algn="l"/>
              </a:tabLst>
            </a:pPr>
            <a:r>
              <a:rPr dirty="0" sz="1200">
                <a:latin typeface="宋体"/>
                <a:cs typeface="宋体"/>
              </a:rPr>
              <a:t>符合国际标准的原则</a:t>
            </a:r>
            <a:endParaRPr sz="1200">
              <a:latin typeface="宋体"/>
              <a:cs typeface="宋体"/>
            </a:endParaRPr>
          </a:p>
          <a:p>
            <a:pPr marL="12700" marR="5080" indent="304800">
              <a:lnSpc>
                <a:spcPct val="162500"/>
              </a:lnSpc>
            </a:pPr>
            <a:r>
              <a:rPr dirty="0" sz="1200">
                <a:latin typeface="宋体"/>
                <a:cs typeface="宋体"/>
              </a:rPr>
              <a:t>为了方便与其他系统的集成</a:t>
            </a:r>
            <a:r>
              <a:rPr dirty="0" sz="1200" spc="-160">
                <a:latin typeface="宋体"/>
                <a:cs typeface="宋体"/>
              </a:rPr>
              <a:t>，</a:t>
            </a:r>
            <a:r>
              <a:rPr dirty="0" sz="1200">
                <a:latin typeface="宋体"/>
                <a:cs typeface="宋体"/>
              </a:rPr>
              <a:t>该系统设计时遵循</a:t>
            </a:r>
            <a:r>
              <a:rPr dirty="0" sz="1200" spc="-345">
                <a:latin typeface="宋体"/>
                <a:cs typeface="宋体"/>
              </a:rPr>
              <a:t> </a:t>
            </a:r>
            <a:r>
              <a:rPr dirty="0" sz="1200">
                <a:latin typeface="Calibri"/>
                <a:cs typeface="Calibri"/>
              </a:rPr>
              <a:t>WFMC</a:t>
            </a:r>
            <a:r>
              <a:rPr dirty="0" sz="1200" spc="-25">
                <a:latin typeface="Calibri"/>
                <a:cs typeface="Calibri"/>
              </a:rPr>
              <a:t> </a:t>
            </a:r>
            <a:r>
              <a:rPr dirty="0" sz="1200">
                <a:latin typeface="宋体"/>
                <a:cs typeface="宋体"/>
              </a:rPr>
              <a:t>的工作流国际标</a:t>
            </a:r>
            <a:r>
              <a:rPr dirty="0" sz="1200" spc="0">
                <a:latin typeface="宋体"/>
                <a:cs typeface="宋体"/>
              </a:rPr>
              <a:t>准</a:t>
            </a:r>
            <a:r>
              <a:rPr dirty="0" sz="1200">
                <a:latin typeface="宋体"/>
                <a:cs typeface="宋体"/>
              </a:rPr>
              <a:t>、 国内后勤管理标准以及数据收集和处理的各种国际规范</a:t>
            </a:r>
            <a:r>
              <a:rPr dirty="0" sz="1200" spc="-5">
                <a:latin typeface="Calibri"/>
                <a:cs typeface="Calibri"/>
              </a:rPr>
              <a:t>[55]</a:t>
            </a:r>
            <a:r>
              <a:rPr dirty="0" sz="1200">
                <a:latin typeface="宋体"/>
                <a:cs typeface="宋体"/>
              </a:rPr>
              <a:t>。</a:t>
            </a:r>
            <a:endParaRPr sz="1200">
              <a:latin typeface="宋体"/>
              <a:cs typeface="宋体"/>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74</a:t>
            </a:r>
          </a:p>
        </p:txBody>
      </p:sp>
      <p:sp>
        <p:nvSpPr>
          <p:cNvPr id="2" name="object 2"/>
          <p:cNvSpPr txBox="1"/>
          <p:nvPr/>
        </p:nvSpPr>
        <p:spPr>
          <a:xfrm>
            <a:off x="1130300" y="528955"/>
            <a:ext cx="5376545" cy="8953500"/>
          </a:xfrm>
          <a:prstGeom prst="rect">
            <a:avLst/>
          </a:prstGeom>
        </p:spPr>
        <p:txBody>
          <a:bodyPr wrap="square" lIns="0" tIns="12700" rIns="0" bIns="0" rtlCol="0" vert="horz">
            <a:spAutoFit/>
          </a:bodyPr>
          <a:lstStyle/>
          <a:p>
            <a:pPr algn="ctr" marR="6858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281940">
              <a:lnSpc>
                <a:spcPct val="100000"/>
              </a:lnSpc>
            </a:pPr>
            <a:r>
              <a:rPr dirty="0" sz="1200" spc="-5">
                <a:latin typeface="Calibri"/>
                <a:cs typeface="Calibri"/>
              </a:rPr>
              <a:t>4.4.3</a:t>
            </a:r>
            <a:r>
              <a:rPr dirty="0" sz="1200" spc="55">
                <a:latin typeface="Calibri"/>
                <a:cs typeface="Calibri"/>
              </a:rPr>
              <a:t> </a:t>
            </a:r>
            <a:r>
              <a:rPr dirty="0" sz="1200">
                <a:latin typeface="黑体"/>
                <a:cs typeface="黑体"/>
              </a:rPr>
              <a:t>总体框架主要内容</a:t>
            </a:r>
            <a:endParaRPr sz="1200">
              <a:latin typeface="黑体"/>
              <a:cs typeface="黑体"/>
            </a:endParaRPr>
          </a:p>
          <a:p>
            <a:pPr>
              <a:lnSpc>
                <a:spcPct val="100000"/>
              </a:lnSpc>
              <a:spcBef>
                <a:spcPts val="20"/>
              </a:spcBef>
            </a:pPr>
            <a:endParaRPr sz="1100">
              <a:latin typeface="Times New Roman"/>
              <a:cs typeface="Times New Roman"/>
            </a:endParaRPr>
          </a:p>
          <a:p>
            <a:pPr marL="546100" indent="-228600">
              <a:lnSpc>
                <a:spcPct val="100000"/>
              </a:lnSpc>
              <a:buFont typeface="Calibri"/>
              <a:buAutoNum type="arabicPeriod"/>
              <a:tabLst>
                <a:tab pos="546100" algn="l"/>
              </a:tabLst>
            </a:pPr>
            <a:r>
              <a:rPr dirty="0" sz="1200">
                <a:latin typeface="宋体"/>
                <a:cs typeface="宋体"/>
              </a:rPr>
              <a:t>规范化标准体系</a:t>
            </a:r>
            <a:endParaRPr sz="1200">
              <a:latin typeface="宋体"/>
              <a:cs typeface="宋体"/>
            </a:endParaRPr>
          </a:p>
          <a:p>
            <a:pPr algn="just" marL="12700" marR="79375" indent="304800">
              <a:lnSpc>
                <a:spcPct val="162500"/>
              </a:lnSpc>
            </a:pPr>
            <a:r>
              <a:rPr dirty="0" sz="1200">
                <a:latin typeface="宋体"/>
                <a:cs typeface="宋体"/>
              </a:rPr>
              <a:t>建筑和资产信息的标准化</a:t>
            </a:r>
            <a:r>
              <a:rPr dirty="0" sz="1200" spc="-160">
                <a:latin typeface="宋体"/>
                <a:cs typeface="宋体"/>
              </a:rPr>
              <a:t>，</a:t>
            </a:r>
            <a:r>
              <a:rPr dirty="0" sz="1200">
                <a:latin typeface="宋体"/>
                <a:cs typeface="宋体"/>
              </a:rPr>
              <a:t>能确保信息系统完整</a:t>
            </a:r>
            <a:r>
              <a:rPr dirty="0" sz="1200" spc="-160">
                <a:latin typeface="宋体"/>
                <a:cs typeface="宋体"/>
              </a:rPr>
              <a:t>，</a:t>
            </a:r>
            <a:r>
              <a:rPr dirty="0" sz="1200">
                <a:latin typeface="宋体"/>
                <a:cs typeface="宋体"/>
              </a:rPr>
              <a:t>组织清晰</a:t>
            </a:r>
            <a:r>
              <a:rPr dirty="0" sz="1200" spc="-160">
                <a:latin typeface="宋体"/>
                <a:cs typeface="宋体"/>
              </a:rPr>
              <a:t>，</a:t>
            </a:r>
            <a:r>
              <a:rPr dirty="0" sz="1200">
                <a:latin typeface="宋体"/>
                <a:cs typeface="宋体"/>
              </a:rPr>
              <a:t>易于更新和扩 展</a:t>
            </a:r>
            <a:r>
              <a:rPr dirty="0" sz="1200" spc="-240">
                <a:latin typeface="宋体"/>
                <a:cs typeface="宋体"/>
              </a:rPr>
              <a:t>。</a:t>
            </a:r>
            <a:r>
              <a:rPr dirty="0" sz="1200">
                <a:latin typeface="宋体"/>
                <a:cs typeface="宋体"/>
              </a:rPr>
              <a:t>原始土地</a:t>
            </a:r>
            <a:r>
              <a:rPr dirty="0" sz="1200" spc="-229">
                <a:latin typeface="宋体"/>
                <a:cs typeface="宋体"/>
              </a:rPr>
              <a:t>、</a:t>
            </a:r>
            <a:r>
              <a:rPr dirty="0" sz="1200">
                <a:latin typeface="宋体"/>
                <a:cs typeface="宋体"/>
              </a:rPr>
              <a:t>房地产和资产信息的集中升级或改造主要包括对原始数据组织的 </a:t>
            </a:r>
            <a:r>
              <a:rPr dirty="0" sz="1200" spc="0">
                <a:latin typeface="宋体"/>
                <a:cs typeface="宋体"/>
              </a:rPr>
              <a:t>扩展</a:t>
            </a:r>
            <a:r>
              <a:rPr dirty="0" sz="1200" spc="10">
                <a:latin typeface="宋体"/>
                <a:cs typeface="宋体"/>
              </a:rPr>
              <a:t>，</a:t>
            </a:r>
            <a:r>
              <a:rPr dirty="0" sz="1200" spc="0">
                <a:latin typeface="宋体"/>
                <a:cs typeface="宋体"/>
              </a:rPr>
              <a:t>分散信</a:t>
            </a:r>
            <a:r>
              <a:rPr dirty="0" sz="1200" spc="10">
                <a:latin typeface="宋体"/>
                <a:cs typeface="宋体"/>
              </a:rPr>
              <a:t>息</a:t>
            </a:r>
            <a:r>
              <a:rPr dirty="0" sz="1200" spc="0">
                <a:latin typeface="宋体"/>
                <a:cs typeface="宋体"/>
              </a:rPr>
              <a:t>的汇总，</a:t>
            </a:r>
            <a:r>
              <a:rPr dirty="0" sz="1200" spc="10">
                <a:latin typeface="宋体"/>
                <a:cs typeface="宋体"/>
              </a:rPr>
              <a:t>纸</a:t>
            </a:r>
            <a:r>
              <a:rPr dirty="0" sz="1200" spc="0">
                <a:latin typeface="宋体"/>
                <a:cs typeface="宋体"/>
              </a:rPr>
              <a:t>质数据</a:t>
            </a:r>
            <a:r>
              <a:rPr dirty="0" sz="1200" spc="10">
                <a:latin typeface="宋体"/>
                <a:cs typeface="宋体"/>
              </a:rPr>
              <a:t>的</a:t>
            </a:r>
            <a:r>
              <a:rPr dirty="0" sz="1200" spc="0">
                <a:latin typeface="宋体"/>
                <a:cs typeface="宋体"/>
              </a:rPr>
              <a:t>信息化以</a:t>
            </a:r>
            <a:r>
              <a:rPr dirty="0" sz="1200" spc="10">
                <a:latin typeface="宋体"/>
                <a:cs typeface="宋体"/>
              </a:rPr>
              <a:t>及</a:t>
            </a:r>
            <a:r>
              <a:rPr dirty="0" sz="1200" spc="0">
                <a:latin typeface="宋体"/>
                <a:cs typeface="宋体"/>
              </a:rPr>
              <a:t>建</a:t>
            </a:r>
            <a:r>
              <a:rPr dirty="0" sz="1200">
                <a:latin typeface="宋体"/>
                <a:cs typeface="宋体"/>
              </a:rPr>
              <a:t>筑</a:t>
            </a:r>
            <a:r>
              <a:rPr dirty="0" sz="1200" spc="-265">
                <a:latin typeface="宋体"/>
                <a:cs typeface="宋体"/>
              </a:rPr>
              <a:t> </a:t>
            </a:r>
            <a:r>
              <a:rPr dirty="0" sz="1200" spc="-5">
                <a:latin typeface="Calibri"/>
                <a:cs typeface="Calibri"/>
              </a:rPr>
              <a:t>CAD</a:t>
            </a:r>
            <a:r>
              <a:rPr dirty="0" sz="1200" spc="65">
                <a:latin typeface="Calibri"/>
                <a:cs typeface="Calibri"/>
              </a:rPr>
              <a:t> </a:t>
            </a:r>
            <a:r>
              <a:rPr dirty="0" sz="1200" spc="0">
                <a:latin typeface="宋体"/>
                <a:cs typeface="宋体"/>
              </a:rPr>
              <a:t>图形</a:t>
            </a:r>
            <a:r>
              <a:rPr dirty="0" sz="1200" spc="10">
                <a:latin typeface="宋体"/>
                <a:cs typeface="宋体"/>
              </a:rPr>
              <a:t>的</a:t>
            </a:r>
            <a:r>
              <a:rPr dirty="0" sz="1200" spc="0">
                <a:latin typeface="宋体"/>
                <a:cs typeface="宋体"/>
              </a:rPr>
              <a:t>集成等</a:t>
            </a:r>
            <a:r>
              <a:rPr dirty="0" sz="1200" spc="10">
                <a:latin typeface="宋体"/>
                <a:cs typeface="宋体"/>
              </a:rPr>
              <a:t>。</a:t>
            </a:r>
            <a:r>
              <a:rPr dirty="0" sz="1200" spc="0">
                <a:latin typeface="宋体"/>
                <a:cs typeface="宋体"/>
              </a:rPr>
              <a:t>系</a:t>
            </a:r>
            <a:r>
              <a:rPr dirty="0" sz="1200">
                <a:latin typeface="宋体"/>
                <a:cs typeface="宋体"/>
              </a:rPr>
              <a:t>统 </a:t>
            </a:r>
            <a:r>
              <a:rPr dirty="0" sz="1200" spc="0">
                <a:latin typeface="宋体"/>
                <a:cs typeface="宋体"/>
              </a:rPr>
              <a:t>的</a:t>
            </a:r>
            <a:r>
              <a:rPr dirty="0" sz="1200" spc="10">
                <a:latin typeface="宋体"/>
                <a:cs typeface="宋体"/>
              </a:rPr>
              <a:t>基</a:t>
            </a:r>
            <a:r>
              <a:rPr dirty="0" sz="1200" spc="0">
                <a:latin typeface="宋体"/>
                <a:cs typeface="宋体"/>
              </a:rPr>
              <a:t>础</a:t>
            </a:r>
            <a:r>
              <a:rPr dirty="0" sz="1200" spc="10">
                <a:latin typeface="宋体"/>
                <a:cs typeface="宋体"/>
              </a:rPr>
              <a:t>数</a:t>
            </a:r>
            <a:r>
              <a:rPr dirty="0" sz="1200" spc="0">
                <a:latin typeface="宋体"/>
                <a:cs typeface="宋体"/>
              </a:rPr>
              <a:t>据</a:t>
            </a:r>
            <a:r>
              <a:rPr dirty="0" sz="1200" spc="10">
                <a:latin typeface="宋体"/>
                <a:cs typeface="宋体"/>
              </a:rPr>
              <a:t>要</a:t>
            </a:r>
            <a:r>
              <a:rPr dirty="0" sz="1200" spc="0">
                <a:latin typeface="宋体"/>
                <a:cs typeface="宋体"/>
              </a:rPr>
              <a:t>求</a:t>
            </a:r>
            <a:r>
              <a:rPr dirty="0" sz="1200" spc="10">
                <a:latin typeface="宋体"/>
                <a:cs typeface="宋体"/>
              </a:rPr>
              <a:t>符</a:t>
            </a:r>
            <a:r>
              <a:rPr dirty="0" sz="1200">
                <a:latin typeface="宋体"/>
                <a:cs typeface="宋体"/>
              </a:rPr>
              <a:t>合</a:t>
            </a:r>
            <a:r>
              <a:rPr dirty="0" sz="1200" spc="-270">
                <a:latin typeface="宋体"/>
                <a:cs typeface="宋体"/>
              </a:rPr>
              <a:t> </a:t>
            </a:r>
            <a:r>
              <a:rPr dirty="0" sz="1200" spc="-5">
                <a:latin typeface="Calibri"/>
                <a:cs typeface="Calibri"/>
              </a:rPr>
              <a:t>BIM</a:t>
            </a:r>
            <a:r>
              <a:rPr dirty="0" sz="1200" spc="60">
                <a:latin typeface="Calibri"/>
                <a:cs typeface="Calibri"/>
              </a:rPr>
              <a:t> </a:t>
            </a:r>
            <a:r>
              <a:rPr dirty="0" sz="1200" spc="0">
                <a:latin typeface="宋体"/>
                <a:cs typeface="宋体"/>
              </a:rPr>
              <a:t>数</a:t>
            </a:r>
            <a:r>
              <a:rPr dirty="0" sz="1200" spc="10">
                <a:latin typeface="宋体"/>
                <a:cs typeface="宋体"/>
              </a:rPr>
              <a:t>据</a:t>
            </a:r>
            <a:r>
              <a:rPr dirty="0" sz="1200" spc="0">
                <a:latin typeface="宋体"/>
                <a:cs typeface="宋体"/>
              </a:rPr>
              <a:t>标</a:t>
            </a:r>
            <a:r>
              <a:rPr dirty="0" sz="1200" spc="10">
                <a:latin typeface="宋体"/>
                <a:cs typeface="宋体"/>
              </a:rPr>
              <a:t>准</a:t>
            </a:r>
            <a:r>
              <a:rPr dirty="0" sz="1200" spc="0">
                <a:latin typeface="宋体"/>
                <a:cs typeface="宋体"/>
              </a:rPr>
              <a:t>，</a:t>
            </a:r>
            <a:r>
              <a:rPr dirty="0" sz="1200" spc="10">
                <a:latin typeface="宋体"/>
                <a:cs typeface="宋体"/>
              </a:rPr>
              <a:t>为</a:t>
            </a:r>
            <a:r>
              <a:rPr dirty="0" sz="1200" spc="0">
                <a:latin typeface="宋体"/>
                <a:cs typeface="宋体"/>
              </a:rPr>
              <a:t>后</a:t>
            </a:r>
            <a:r>
              <a:rPr dirty="0" sz="1200" spc="10">
                <a:latin typeface="宋体"/>
                <a:cs typeface="宋体"/>
              </a:rPr>
              <a:t>续</a:t>
            </a:r>
            <a:r>
              <a:rPr dirty="0" sz="1200" spc="0">
                <a:latin typeface="宋体"/>
                <a:cs typeface="宋体"/>
              </a:rPr>
              <a:t>的数</a:t>
            </a:r>
            <a:r>
              <a:rPr dirty="0" sz="1200" spc="10">
                <a:latin typeface="宋体"/>
                <a:cs typeface="宋体"/>
              </a:rPr>
              <a:t>据</a:t>
            </a:r>
            <a:r>
              <a:rPr dirty="0" sz="1200" spc="0">
                <a:latin typeface="宋体"/>
                <a:cs typeface="宋体"/>
              </a:rPr>
              <a:t>积</a:t>
            </a:r>
            <a:r>
              <a:rPr dirty="0" sz="1200" spc="10">
                <a:latin typeface="宋体"/>
                <a:cs typeface="宋体"/>
              </a:rPr>
              <a:t>累</a:t>
            </a:r>
            <a:r>
              <a:rPr dirty="0" sz="1200" spc="0">
                <a:latin typeface="宋体"/>
                <a:cs typeface="宋体"/>
              </a:rPr>
              <a:t>、</a:t>
            </a:r>
            <a:r>
              <a:rPr dirty="0" sz="1200" spc="10">
                <a:latin typeface="宋体"/>
                <a:cs typeface="宋体"/>
              </a:rPr>
              <a:t>扩</a:t>
            </a:r>
            <a:r>
              <a:rPr dirty="0" sz="1200" spc="0">
                <a:latin typeface="宋体"/>
                <a:cs typeface="宋体"/>
              </a:rPr>
              <a:t>展</a:t>
            </a:r>
            <a:r>
              <a:rPr dirty="0" sz="1200" spc="10">
                <a:latin typeface="宋体"/>
                <a:cs typeface="宋体"/>
              </a:rPr>
              <a:t>和</a:t>
            </a:r>
            <a:r>
              <a:rPr dirty="0" sz="1200" spc="0">
                <a:latin typeface="宋体"/>
                <a:cs typeface="宋体"/>
              </a:rPr>
              <a:t>系统</a:t>
            </a:r>
            <a:r>
              <a:rPr dirty="0" sz="1200" spc="10">
                <a:latin typeface="宋体"/>
                <a:cs typeface="宋体"/>
              </a:rPr>
              <a:t>升</a:t>
            </a:r>
            <a:r>
              <a:rPr dirty="0" sz="1200" spc="0">
                <a:latin typeface="宋体"/>
                <a:cs typeface="宋体"/>
              </a:rPr>
              <a:t>级</a:t>
            </a:r>
            <a:r>
              <a:rPr dirty="0" sz="1200" spc="10">
                <a:latin typeface="宋体"/>
                <a:cs typeface="宋体"/>
              </a:rPr>
              <a:t>提</a:t>
            </a:r>
            <a:r>
              <a:rPr dirty="0" sz="1200">
                <a:latin typeface="宋体"/>
                <a:cs typeface="宋体"/>
              </a:rPr>
              <a:t>供 必要的信息构建基础</a:t>
            </a: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2"/>
              <a:tabLst>
                <a:tab pos="546100" algn="l"/>
              </a:tabLst>
            </a:pPr>
            <a:r>
              <a:rPr dirty="0" sz="1200">
                <a:latin typeface="宋体"/>
                <a:cs typeface="宋体"/>
              </a:rPr>
              <a:t>可视化技术应用</a:t>
            </a:r>
            <a:endParaRPr sz="1200">
              <a:latin typeface="宋体"/>
              <a:cs typeface="宋体"/>
            </a:endParaRPr>
          </a:p>
          <a:p>
            <a:pPr marL="12700" marR="21590" indent="304800">
              <a:lnSpc>
                <a:spcPct val="162500"/>
              </a:lnSpc>
            </a:pPr>
            <a:r>
              <a:rPr dirty="0" sz="1200">
                <a:latin typeface="宋体"/>
                <a:cs typeface="宋体"/>
              </a:rPr>
              <a:t>在平台上使用</a:t>
            </a:r>
            <a:r>
              <a:rPr dirty="0" sz="1200" spc="-325">
                <a:latin typeface="宋体"/>
                <a:cs typeface="宋体"/>
              </a:rPr>
              <a:t> </a:t>
            </a:r>
            <a:r>
              <a:rPr dirty="0" sz="1200" spc="-5">
                <a:latin typeface="Calibri"/>
                <a:cs typeface="Calibri"/>
              </a:rPr>
              <a:t>GIS</a:t>
            </a:r>
            <a:r>
              <a:rPr dirty="0" sz="1200">
                <a:latin typeface="Calibri"/>
                <a:cs typeface="Calibri"/>
              </a:rPr>
              <a:t> </a:t>
            </a:r>
            <a:r>
              <a:rPr dirty="0" sz="1200">
                <a:latin typeface="宋体"/>
                <a:cs typeface="宋体"/>
              </a:rPr>
              <a:t>技</a:t>
            </a:r>
            <a:r>
              <a:rPr dirty="0" sz="1200" spc="0">
                <a:latin typeface="宋体"/>
                <a:cs typeface="宋体"/>
              </a:rPr>
              <a:t>术</a:t>
            </a:r>
            <a:r>
              <a:rPr dirty="0" sz="1200" spc="-145">
                <a:latin typeface="宋体"/>
                <a:cs typeface="宋体"/>
              </a:rPr>
              <a:t>，</a:t>
            </a:r>
            <a:r>
              <a:rPr dirty="0" sz="1200">
                <a:latin typeface="宋体"/>
                <a:cs typeface="宋体"/>
              </a:rPr>
              <a:t>整合组织机构管理和楼层空</a:t>
            </a:r>
            <a:r>
              <a:rPr dirty="0" sz="1200" spc="0">
                <a:latin typeface="宋体"/>
                <a:cs typeface="宋体"/>
              </a:rPr>
              <a:t>间</a:t>
            </a:r>
            <a:r>
              <a:rPr dirty="0" sz="1200">
                <a:latin typeface="宋体"/>
                <a:cs typeface="宋体"/>
              </a:rPr>
              <a:t>的布局信</a:t>
            </a:r>
            <a:r>
              <a:rPr dirty="0" sz="1200" spc="-15">
                <a:latin typeface="宋体"/>
                <a:cs typeface="宋体"/>
              </a:rPr>
              <a:t>息</a:t>
            </a:r>
            <a:r>
              <a:rPr dirty="0" sz="1200" spc="-135">
                <a:latin typeface="宋体"/>
                <a:cs typeface="宋体"/>
              </a:rPr>
              <a:t>，</a:t>
            </a:r>
            <a:r>
              <a:rPr dirty="0" sz="1200">
                <a:latin typeface="宋体"/>
                <a:cs typeface="宋体"/>
              </a:rPr>
              <a:t>动态查 询地图中各建筑物的地理位置以及查询建筑物各层的划分</a:t>
            </a:r>
            <a:r>
              <a:rPr dirty="0" sz="1200" spc="-470">
                <a:latin typeface="宋体"/>
                <a:cs typeface="宋体"/>
              </a:rPr>
              <a:t>，</a:t>
            </a:r>
            <a:r>
              <a:rPr dirty="0" sz="1200">
                <a:latin typeface="宋体"/>
                <a:cs typeface="宋体"/>
              </a:rPr>
              <a:t>方便用户快速定位并 找到相关单位。整合建筑物及周边设施的图片及相关说明信息，便于用户直观， 真实地了解建筑物的概况。</a:t>
            </a:r>
            <a:endParaRPr sz="1200">
              <a:latin typeface="宋体"/>
              <a:cs typeface="宋体"/>
            </a:endParaRPr>
          </a:p>
          <a:p>
            <a:pPr algn="just" marL="12700" marR="79375" indent="304800">
              <a:lnSpc>
                <a:spcPct val="162500"/>
              </a:lnSpc>
            </a:pPr>
            <a:r>
              <a:rPr dirty="0" sz="1200" spc="-5">
                <a:latin typeface="Calibri"/>
                <a:cs typeface="Calibri"/>
              </a:rPr>
              <a:t>GIS</a:t>
            </a:r>
            <a:r>
              <a:rPr dirty="0" sz="1200" spc="0">
                <a:latin typeface="Calibri"/>
                <a:cs typeface="Calibri"/>
              </a:rPr>
              <a:t> </a:t>
            </a:r>
            <a:r>
              <a:rPr dirty="0" sz="1200">
                <a:latin typeface="宋体"/>
                <a:cs typeface="宋体"/>
              </a:rPr>
              <a:t>和</a:t>
            </a:r>
            <a:r>
              <a:rPr dirty="0" sz="1200" spc="-320">
                <a:latin typeface="宋体"/>
                <a:cs typeface="宋体"/>
              </a:rPr>
              <a:t> </a:t>
            </a:r>
            <a:r>
              <a:rPr dirty="0" sz="1200" spc="-5">
                <a:latin typeface="Calibri"/>
                <a:cs typeface="Calibri"/>
              </a:rPr>
              <a:t>BIM</a:t>
            </a:r>
            <a:r>
              <a:rPr dirty="0" sz="1200" spc="5">
                <a:latin typeface="Calibri"/>
                <a:cs typeface="Calibri"/>
              </a:rPr>
              <a:t> </a:t>
            </a:r>
            <a:r>
              <a:rPr dirty="0" sz="1200">
                <a:latin typeface="宋体"/>
                <a:cs typeface="宋体"/>
              </a:rPr>
              <a:t>之间的无缝连接能</a:t>
            </a:r>
            <a:r>
              <a:rPr dirty="0" sz="1200" spc="0">
                <a:latin typeface="宋体"/>
                <a:cs typeface="宋体"/>
              </a:rPr>
              <a:t>实</a:t>
            </a:r>
            <a:r>
              <a:rPr dirty="0" sz="1200">
                <a:latin typeface="宋体"/>
                <a:cs typeface="宋体"/>
              </a:rPr>
              <a:t>现二维和三维之间的切换</a:t>
            </a:r>
            <a:r>
              <a:rPr dirty="0" sz="1200" spc="-340">
                <a:latin typeface="宋体"/>
                <a:cs typeface="宋体"/>
              </a:rPr>
              <a:t>，</a:t>
            </a:r>
            <a:r>
              <a:rPr dirty="0" sz="1200">
                <a:latin typeface="宋体"/>
                <a:cs typeface="宋体"/>
              </a:rPr>
              <a:t>并将</a:t>
            </a:r>
            <a:r>
              <a:rPr dirty="0" sz="1200" spc="-320">
                <a:latin typeface="宋体"/>
                <a:cs typeface="宋体"/>
              </a:rPr>
              <a:t> </a:t>
            </a:r>
            <a:r>
              <a:rPr dirty="0" sz="1200" spc="-5">
                <a:latin typeface="Calibri"/>
                <a:cs typeface="Calibri"/>
              </a:rPr>
              <a:t>BIM</a:t>
            </a:r>
            <a:r>
              <a:rPr dirty="0" sz="1200" spc="5">
                <a:latin typeface="Calibri"/>
                <a:cs typeface="Calibri"/>
              </a:rPr>
              <a:t> </a:t>
            </a:r>
            <a:r>
              <a:rPr dirty="0" sz="1200">
                <a:latin typeface="宋体"/>
                <a:cs typeface="宋体"/>
              </a:rPr>
              <a:t>模型中 的房间空间区域和资产设备等信息传输到房屋资产运维管理平台</a:t>
            </a:r>
            <a:r>
              <a:rPr dirty="0" sz="1200" spc="-470">
                <a:latin typeface="宋体"/>
                <a:cs typeface="宋体"/>
              </a:rPr>
              <a:t>。</a:t>
            </a:r>
            <a:r>
              <a:rPr dirty="0" sz="1200">
                <a:latin typeface="宋体"/>
                <a:cs typeface="宋体"/>
              </a:rPr>
              <a:t>用户可以在建 筑平面图上查看每个房间的精确尺寸和面积信息</a:t>
            </a:r>
            <a:r>
              <a:rPr dirty="0" sz="1200" spc="-240">
                <a:latin typeface="宋体"/>
                <a:cs typeface="宋体"/>
              </a:rPr>
              <a:t>，</a:t>
            </a:r>
            <a:r>
              <a:rPr dirty="0" sz="1200">
                <a:latin typeface="宋体"/>
                <a:cs typeface="宋体"/>
              </a:rPr>
              <a:t>并用不同的颜色填充它</a:t>
            </a:r>
            <a:r>
              <a:rPr dirty="0" sz="1200" spc="-229">
                <a:latin typeface="宋体"/>
                <a:cs typeface="宋体"/>
              </a:rPr>
              <a:t>，</a:t>
            </a:r>
            <a:r>
              <a:rPr dirty="0" sz="1200">
                <a:latin typeface="宋体"/>
                <a:cs typeface="宋体"/>
              </a:rPr>
              <a:t>直观 </a:t>
            </a:r>
            <a:r>
              <a:rPr dirty="0" sz="1200" spc="10">
                <a:latin typeface="宋体"/>
                <a:cs typeface="宋体"/>
              </a:rPr>
              <a:t>地显示诸如房</a:t>
            </a:r>
            <a:r>
              <a:rPr dirty="0" sz="1200" spc="0">
                <a:latin typeface="宋体"/>
                <a:cs typeface="宋体"/>
              </a:rPr>
              <a:t>地</a:t>
            </a:r>
            <a:r>
              <a:rPr dirty="0" sz="1200" spc="10">
                <a:latin typeface="宋体"/>
                <a:cs typeface="宋体"/>
              </a:rPr>
              <a:t>产、资产的平面空间布局之</a:t>
            </a:r>
            <a:r>
              <a:rPr dirty="0" sz="1200" spc="0">
                <a:latin typeface="宋体"/>
                <a:cs typeface="宋体"/>
              </a:rPr>
              <a:t>类</a:t>
            </a:r>
            <a:r>
              <a:rPr dirty="0" sz="1200" spc="10">
                <a:latin typeface="宋体"/>
                <a:cs typeface="宋体"/>
              </a:rPr>
              <a:t>的信息。还可以浏览漫</a:t>
            </a:r>
            <a:r>
              <a:rPr dirty="0" sz="1200">
                <a:latin typeface="宋体"/>
                <a:cs typeface="宋体"/>
              </a:rPr>
              <a:t>游</a:t>
            </a:r>
            <a:r>
              <a:rPr dirty="0" sz="1200" spc="-245">
                <a:latin typeface="宋体"/>
                <a:cs typeface="宋体"/>
              </a:rPr>
              <a:t> </a:t>
            </a:r>
            <a:r>
              <a:rPr dirty="0" sz="1200" spc="-5">
                <a:latin typeface="Calibri"/>
                <a:cs typeface="Calibri"/>
              </a:rPr>
              <a:t>BIM3D  </a:t>
            </a:r>
            <a:r>
              <a:rPr dirty="0" sz="1200">
                <a:latin typeface="宋体"/>
                <a:cs typeface="宋体"/>
              </a:rPr>
              <a:t>设计模型并查询模型中设备对象的信息数据</a:t>
            </a:r>
            <a:r>
              <a:rPr dirty="0" sz="1200" spc="-470">
                <a:latin typeface="宋体"/>
                <a:cs typeface="宋体"/>
              </a:rPr>
              <a:t>，</a:t>
            </a:r>
            <a:r>
              <a:rPr dirty="0" sz="1200">
                <a:latin typeface="宋体"/>
                <a:cs typeface="宋体"/>
              </a:rPr>
              <a:t>从三维角度更直观地了解当前的房 产和资产。</a:t>
            </a:r>
            <a:endParaRPr sz="1200">
              <a:latin typeface="宋体"/>
              <a:cs typeface="宋体"/>
            </a:endParaRPr>
          </a:p>
          <a:p>
            <a:pPr marL="546100" indent="-228600">
              <a:lnSpc>
                <a:spcPct val="100000"/>
              </a:lnSpc>
              <a:spcBef>
                <a:spcPts val="900"/>
              </a:spcBef>
              <a:buFont typeface="Calibri"/>
              <a:buAutoNum type="arabicPeriod" startAt="3"/>
              <a:tabLst>
                <a:tab pos="546100" algn="l"/>
              </a:tabLst>
            </a:pPr>
            <a:r>
              <a:rPr dirty="0" sz="1200">
                <a:latin typeface="宋体"/>
                <a:cs typeface="宋体"/>
              </a:rPr>
              <a:t>建筑房产管理</a:t>
            </a:r>
            <a:endParaRPr sz="1200">
              <a:latin typeface="宋体"/>
              <a:cs typeface="宋体"/>
            </a:endParaRPr>
          </a:p>
          <a:p>
            <a:pPr marL="12700" marR="5715" indent="304800">
              <a:lnSpc>
                <a:spcPct val="162500"/>
              </a:lnSpc>
            </a:pPr>
            <a:r>
              <a:rPr dirty="0" sz="1200" spc="10">
                <a:latin typeface="宋体"/>
                <a:cs typeface="宋体"/>
              </a:rPr>
              <a:t>以</a:t>
            </a:r>
            <a:r>
              <a:rPr dirty="0" sz="1200" spc="0">
                <a:latin typeface="宋体"/>
                <a:cs typeface="宋体"/>
              </a:rPr>
              <a:t>房</a:t>
            </a:r>
            <a:r>
              <a:rPr dirty="0" sz="1200" spc="10">
                <a:latin typeface="宋体"/>
                <a:cs typeface="宋体"/>
              </a:rPr>
              <a:t>间</a:t>
            </a:r>
            <a:r>
              <a:rPr dirty="0" sz="1200" spc="0">
                <a:latin typeface="宋体"/>
                <a:cs typeface="宋体"/>
              </a:rPr>
              <a:t>为</a:t>
            </a:r>
            <a:r>
              <a:rPr dirty="0" sz="1200" spc="10">
                <a:latin typeface="宋体"/>
                <a:cs typeface="宋体"/>
              </a:rPr>
              <a:t>基</a:t>
            </a:r>
            <a:r>
              <a:rPr dirty="0" sz="1200" spc="0">
                <a:latin typeface="宋体"/>
                <a:cs typeface="宋体"/>
              </a:rPr>
              <a:t>本</a:t>
            </a:r>
            <a:r>
              <a:rPr dirty="0" sz="1200" spc="10">
                <a:latin typeface="宋体"/>
                <a:cs typeface="宋体"/>
              </a:rPr>
              <a:t>单</a:t>
            </a:r>
            <a:r>
              <a:rPr dirty="0" sz="1200" spc="0">
                <a:latin typeface="宋体"/>
                <a:cs typeface="宋体"/>
              </a:rPr>
              <a:t>位</a:t>
            </a:r>
            <a:r>
              <a:rPr dirty="0" sz="1200" spc="10">
                <a:latin typeface="宋体"/>
                <a:cs typeface="宋体"/>
              </a:rPr>
              <a:t>，</a:t>
            </a:r>
            <a:r>
              <a:rPr dirty="0" sz="1200" spc="0">
                <a:latin typeface="宋体"/>
                <a:cs typeface="宋体"/>
              </a:rPr>
              <a:t>可</a:t>
            </a:r>
            <a:r>
              <a:rPr dirty="0" sz="1200" spc="10">
                <a:latin typeface="宋体"/>
                <a:cs typeface="宋体"/>
              </a:rPr>
              <a:t>以</a:t>
            </a:r>
            <a:r>
              <a:rPr dirty="0" sz="1200">
                <a:latin typeface="宋体"/>
                <a:cs typeface="宋体"/>
              </a:rPr>
              <a:t>将</a:t>
            </a:r>
            <a:r>
              <a:rPr dirty="0" sz="1200" spc="-280">
                <a:latin typeface="宋体"/>
                <a:cs typeface="宋体"/>
              </a:rPr>
              <a:t> </a:t>
            </a:r>
            <a:r>
              <a:rPr dirty="0" sz="1200" spc="-5">
                <a:latin typeface="Calibri"/>
                <a:cs typeface="Calibri"/>
              </a:rPr>
              <a:t>BIM</a:t>
            </a:r>
            <a:r>
              <a:rPr dirty="0" sz="1200" spc="60">
                <a:latin typeface="Calibri"/>
                <a:cs typeface="Calibri"/>
              </a:rPr>
              <a:t> </a:t>
            </a:r>
            <a:r>
              <a:rPr dirty="0" sz="1200" spc="10">
                <a:latin typeface="宋体"/>
                <a:cs typeface="宋体"/>
              </a:rPr>
              <a:t>三</a:t>
            </a:r>
            <a:r>
              <a:rPr dirty="0" sz="1200" spc="0">
                <a:latin typeface="宋体"/>
                <a:cs typeface="宋体"/>
              </a:rPr>
              <a:t>维</a:t>
            </a:r>
            <a:r>
              <a:rPr dirty="0" sz="1200" spc="10">
                <a:latin typeface="宋体"/>
                <a:cs typeface="宋体"/>
              </a:rPr>
              <a:t>模</a:t>
            </a:r>
            <a:r>
              <a:rPr dirty="0" sz="1200" spc="0">
                <a:latin typeface="宋体"/>
                <a:cs typeface="宋体"/>
              </a:rPr>
              <a:t>型</a:t>
            </a:r>
            <a:r>
              <a:rPr dirty="0" sz="1200" spc="10">
                <a:latin typeface="宋体"/>
                <a:cs typeface="宋体"/>
              </a:rPr>
              <a:t>，</a:t>
            </a:r>
            <a:r>
              <a:rPr dirty="0" sz="1200" spc="0">
                <a:latin typeface="宋体"/>
                <a:cs typeface="宋体"/>
              </a:rPr>
              <a:t>平</a:t>
            </a:r>
            <a:r>
              <a:rPr dirty="0" sz="1200" spc="10">
                <a:latin typeface="宋体"/>
                <a:cs typeface="宋体"/>
              </a:rPr>
              <a:t>面</a:t>
            </a:r>
            <a:r>
              <a:rPr dirty="0" sz="1200" spc="0">
                <a:latin typeface="宋体"/>
                <a:cs typeface="宋体"/>
              </a:rPr>
              <a:t>图</a:t>
            </a:r>
            <a:r>
              <a:rPr dirty="0" sz="1200" spc="10">
                <a:latin typeface="宋体"/>
                <a:cs typeface="宋体"/>
              </a:rPr>
              <a:t>和</a:t>
            </a:r>
            <a:r>
              <a:rPr dirty="0" sz="1200" spc="0">
                <a:latin typeface="宋体"/>
                <a:cs typeface="宋体"/>
              </a:rPr>
              <a:t>信</a:t>
            </a:r>
            <a:r>
              <a:rPr dirty="0" sz="1200" spc="10">
                <a:latin typeface="宋体"/>
                <a:cs typeface="宋体"/>
              </a:rPr>
              <a:t>息</a:t>
            </a:r>
            <a:r>
              <a:rPr dirty="0" sz="1200" spc="0">
                <a:latin typeface="宋体"/>
                <a:cs typeface="宋体"/>
              </a:rPr>
              <a:t>组</a:t>
            </a:r>
            <a:r>
              <a:rPr dirty="0" sz="1200" spc="10">
                <a:latin typeface="宋体"/>
                <a:cs typeface="宋体"/>
              </a:rPr>
              <a:t>合起</a:t>
            </a:r>
            <a:r>
              <a:rPr dirty="0" sz="1200" spc="0">
                <a:latin typeface="宋体"/>
                <a:cs typeface="宋体"/>
              </a:rPr>
              <a:t>来</a:t>
            </a:r>
            <a:r>
              <a:rPr dirty="0" sz="1200" spc="10">
                <a:latin typeface="宋体"/>
                <a:cs typeface="宋体"/>
              </a:rPr>
              <a:t>，</a:t>
            </a:r>
            <a:r>
              <a:rPr dirty="0" sz="1200" spc="0">
                <a:latin typeface="宋体"/>
                <a:cs typeface="宋体"/>
              </a:rPr>
              <a:t>从</a:t>
            </a:r>
            <a:r>
              <a:rPr dirty="0" sz="1200">
                <a:latin typeface="宋体"/>
                <a:cs typeface="宋体"/>
              </a:rPr>
              <a:t>多 维度管理房产信息。按空间位置划分：功能区域</a:t>
            </a:r>
            <a:r>
              <a:rPr dirty="0" sz="1200">
                <a:latin typeface="Calibri"/>
                <a:cs typeface="Calibri"/>
              </a:rPr>
              <a:t>-</a:t>
            </a:r>
            <a:r>
              <a:rPr dirty="0" sz="1200">
                <a:latin typeface="宋体"/>
                <a:cs typeface="宋体"/>
              </a:rPr>
              <a:t>建筑</a:t>
            </a:r>
            <a:r>
              <a:rPr dirty="0" sz="1200">
                <a:latin typeface="Calibri"/>
                <a:cs typeface="Calibri"/>
              </a:rPr>
              <a:t>-</a:t>
            </a:r>
            <a:r>
              <a:rPr dirty="0" sz="1200">
                <a:latin typeface="宋体"/>
                <a:cs typeface="宋体"/>
              </a:rPr>
              <a:t>楼层</a:t>
            </a:r>
            <a:r>
              <a:rPr dirty="0" sz="1200" spc="-10">
                <a:latin typeface="Calibri"/>
                <a:cs typeface="Calibri"/>
              </a:rPr>
              <a:t>-</a:t>
            </a:r>
            <a:r>
              <a:rPr dirty="0" sz="1200">
                <a:latin typeface="宋体"/>
                <a:cs typeface="宋体"/>
              </a:rPr>
              <a:t>房间；按房型划分：  房间类别</a:t>
            </a:r>
            <a:r>
              <a:rPr dirty="0" sz="1200" spc="-10">
                <a:latin typeface="Calibri"/>
                <a:cs typeface="Calibri"/>
              </a:rPr>
              <a:t>-</a:t>
            </a:r>
            <a:r>
              <a:rPr dirty="0" sz="1200">
                <a:latin typeface="宋体"/>
                <a:cs typeface="宋体"/>
              </a:rPr>
              <a:t>房间类型</a:t>
            </a:r>
            <a:r>
              <a:rPr dirty="0" sz="1200" spc="-60">
                <a:latin typeface="宋体"/>
                <a:cs typeface="宋体"/>
              </a:rPr>
              <a:t>；</a:t>
            </a:r>
            <a:r>
              <a:rPr dirty="0" sz="1200">
                <a:latin typeface="宋体"/>
                <a:cs typeface="宋体"/>
              </a:rPr>
              <a:t>按房间规格划</a:t>
            </a:r>
            <a:r>
              <a:rPr dirty="0" sz="1200" spc="5">
                <a:latin typeface="宋体"/>
                <a:cs typeface="宋体"/>
              </a:rPr>
              <a:t>分</a:t>
            </a:r>
            <a:r>
              <a:rPr dirty="0" sz="1200" spc="-60">
                <a:latin typeface="宋体"/>
                <a:cs typeface="宋体"/>
              </a:rPr>
              <a:t>：</a:t>
            </a:r>
            <a:r>
              <a:rPr dirty="0" sz="1200">
                <a:latin typeface="宋体"/>
                <a:cs typeface="宋体"/>
              </a:rPr>
              <a:t>房间标准</a:t>
            </a:r>
            <a:r>
              <a:rPr dirty="0" sz="1200" spc="-60">
                <a:latin typeface="宋体"/>
                <a:cs typeface="宋体"/>
              </a:rPr>
              <a:t>；</a:t>
            </a:r>
            <a:r>
              <a:rPr dirty="0" sz="1200">
                <a:latin typeface="宋体"/>
                <a:cs typeface="宋体"/>
              </a:rPr>
              <a:t>按所属单位划</a:t>
            </a:r>
            <a:r>
              <a:rPr dirty="0" sz="1200" spc="-5">
                <a:latin typeface="宋体"/>
                <a:cs typeface="宋体"/>
              </a:rPr>
              <a:t>分</a:t>
            </a:r>
            <a:r>
              <a:rPr dirty="0" sz="1200" spc="-60">
                <a:latin typeface="宋体"/>
                <a:cs typeface="宋体"/>
              </a:rPr>
              <a:t>：</a:t>
            </a:r>
            <a:r>
              <a:rPr dirty="0" sz="1200">
                <a:latin typeface="宋体"/>
                <a:cs typeface="宋体"/>
              </a:rPr>
              <a:t>单位类</a:t>
            </a:r>
            <a:r>
              <a:rPr dirty="0" sz="1200" spc="-5">
                <a:latin typeface="宋体"/>
                <a:cs typeface="宋体"/>
              </a:rPr>
              <a:t>型</a:t>
            </a:r>
            <a:r>
              <a:rPr dirty="0" sz="1200">
                <a:latin typeface="宋体"/>
                <a:cs typeface="宋体"/>
              </a:rPr>
              <a:t>； 按用户划分：人员</a:t>
            </a:r>
            <a:r>
              <a:rPr dirty="0" sz="1200" spc="-10">
                <a:latin typeface="Calibri"/>
                <a:cs typeface="Calibri"/>
              </a:rPr>
              <a:t>-</a:t>
            </a:r>
            <a:r>
              <a:rPr dirty="0" sz="1200">
                <a:latin typeface="宋体"/>
                <a:cs typeface="宋体"/>
              </a:rPr>
              <a:t>权限；按相关资产划分：设备</a:t>
            </a:r>
            <a:r>
              <a:rPr dirty="0" sz="1200">
                <a:latin typeface="Calibri"/>
                <a:cs typeface="Calibri"/>
              </a:rPr>
              <a:t>-</a:t>
            </a:r>
            <a:r>
              <a:rPr dirty="0" sz="1200">
                <a:latin typeface="宋体"/>
                <a:cs typeface="宋体"/>
              </a:rPr>
              <a:t>家具</a:t>
            </a: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4"/>
              <a:tabLst>
                <a:tab pos="546100" algn="l"/>
              </a:tabLst>
            </a:pPr>
            <a:r>
              <a:rPr dirty="0" sz="1200">
                <a:latin typeface="宋体"/>
                <a:cs typeface="宋体"/>
              </a:rPr>
              <a:t>资产全生命周期管理</a:t>
            </a:r>
            <a:endParaRPr sz="1200">
              <a:latin typeface="宋体"/>
              <a:cs typeface="宋体"/>
            </a:endParaRPr>
          </a:p>
          <a:p>
            <a:pPr marL="12700" marR="21590" indent="304800">
              <a:lnSpc>
                <a:spcPct val="162500"/>
              </a:lnSpc>
            </a:pPr>
            <a:r>
              <a:rPr dirty="0" sz="1200">
                <a:latin typeface="宋体"/>
                <a:cs typeface="宋体"/>
              </a:rPr>
              <a:t>集成管理各种设施、设备和资产，并录入基本帐户信息：设备名称、编码、 型号</a:t>
            </a:r>
            <a:r>
              <a:rPr dirty="0" sz="1200">
                <a:latin typeface="Calibri"/>
                <a:cs typeface="Calibri"/>
              </a:rPr>
              <a:t>/</a:t>
            </a:r>
            <a:r>
              <a:rPr dirty="0" sz="1200">
                <a:latin typeface="宋体"/>
                <a:cs typeface="宋体"/>
              </a:rPr>
              <a:t>规格</a:t>
            </a:r>
            <a:r>
              <a:rPr dirty="0" sz="1200" spc="-10">
                <a:latin typeface="Calibri"/>
                <a:cs typeface="Calibri"/>
              </a:rPr>
              <a:t>/</a:t>
            </a:r>
            <a:r>
              <a:rPr dirty="0" sz="1200">
                <a:latin typeface="宋体"/>
                <a:cs typeface="宋体"/>
              </a:rPr>
              <a:t>材质</a:t>
            </a:r>
            <a:r>
              <a:rPr dirty="0" sz="1200" spc="-25">
                <a:latin typeface="宋体"/>
                <a:cs typeface="宋体"/>
              </a:rPr>
              <a:t>、</a:t>
            </a:r>
            <a:r>
              <a:rPr dirty="0" sz="1200">
                <a:latin typeface="宋体"/>
                <a:cs typeface="宋体"/>
              </a:rPr>
              <a:t>单价</a:t>
            </a:r>
            <a:r>
              <a:rPr dirty="0" sz="1200" spc="-40">
                <a:latin typeface="宋体"/>
                <a:cs typeface="宋体"/>
              </a:rPr>
              <a:t>、</a:t>
            </a:r>
            <a:r>
              <a:rPr dirty="0" sz="1200">
                <a:latin typeface="宋体"/>
                <a:cs typeface="宋体"/>
              </a:rPr>
              <a:t>供应商</a:t>
            </a:r>
            <a:r>
              <a:rPr dirty="0" sz="1200" spc="-25">
                <a:latin typeface="宋体"/>
                <a:cs typeface="宋体"/>
              </a:rPr>
              <a:t>、</a:t>
            </a:r>
            <a:r>
              <a:rPr dirty="0" sz="1200">
                <a:latin typeface="宋体"/>
                <a:cs typeface="宋体"/>
              </a:rPr>
              <a:t>制造商</a:t>
            </a:r>
            <a:r>
              <a:rPr dirty="0" sz="1200" spc="-40">
                <a:latin typeface="宋体"/>
                <a:cs typeface="宋体"/>
              </a:rPr>
              <a:t>、</a:t>
            </a:r>
            <a:r>
              <a:rPr dirty="0" sz="1200">
                <a:latin typeface="宋体"/>
                <a:cs typeface="宋体"/>
              </a:rPr>
              <a:t>相应的备件编号</a:t>
            </a:r>
            <a:r>
              <a:rPr dirty="0" sz="1200" spc="-25">
                <a:latin typeface="宋体"/>
                <a:cs typeface="宋体"/>
              </a:rPr>
              <a:t>、</a:t>
            </a:r>
            <a:r>
              <a:rPr dirty="0" sz="1200">
                <a:latin typeface="宋体"/>
                <a:cs typeface="宋体"/>
              </a:rPr>
              <a:t>采购信</a:t>
            </a:r>
            <a:r>
              <a:rPr dirty="0" sz="1200" spc="-40">
                <a:latin typeface="宋体"/>
                <a:cs typeface="宋体"/>
              </a:rPr>
              <a:t>息</a:t>
            </a:r>
            <a:r>
              <a:rPr dirty="0" sz="1200">
                <a:latin typeface="宋体"/>
                <a:cs typeface="宋体"/>
              </a:rPr>
              <a:t>（如采购 日期、采购单价、保修信息、专业、类型</a:t>
            </a:r>
            <a:r>
              <a:rPr dirty="0" sz="1200" spc="-10">
                <a:latin typeface="Calibri"/>
                <a:cs typeface="Calibri"/>
              </a:rPr>
              <a:t>/</a:t>
            </a:r>
            <a:r>
              <a:rPr dirty="0" sz="1200">
                <a:latin typeface="宋体"/>
                <a:cs typeface="宋体"/>
              </a:rPr>
              <a:t>类别等</a:t>
            </a:r>
            <a:r>
              <a:rPr dirty="0" sz="1200" spc="-600">
                <a:latin typeface="宋体"/>
                <a:cs typeface="宋体"/>
              </a:rPr>
              <a:t>）</a:t>
            </a:r>
            <a:r>
              <a:rPr dirty="0" sz="1200">
                <a:latin typeface="宋体"/>
                <a:cs typeface="宋体"/>
              </a:rPr>
              <a:t>。</a:t>
            </a:r>
            <a:endParaRPr sz="1200">
              <a:latin typeface="宋体"/>
              <a:cs typeface="宋体"/>
            </a:endParaRPr>
          </a:p>
          <a:p>
            <a:pPr marL="12700" marR="79375" indent="304800">
              <a:lnSpc>
                <a:spcPct val="162500"/>
              </a:lnSpc>
            </a:pPr>
            <a:r>
              <a:rPr dirty="0" sz="1200">
                <a:latin typeface="宋体"/>
                <a:cs typeface="宋体"/>
              </a:rPr>
              <a:t>通过简化和规范日常操作流程</a:t>
            </a:r>
            <a:r>
              <a:rPr dirty="0" sz="1200" spc="-240">
                <a:latin typeface="宋体"/>
                <a:cs typeface="宋体"/>
              </a:rPr>
              <a:t>，</a:t>
            </a:r>
            <a:r>
              <a:rPr dirty="0" sz="1200">
                <a:latin typeface="宋体"/>
                <a:cs typeface="宋体"/>
              </a:rPr>
              <a:t>在管理范围内实行设备评级管理</a:t>
            </a:r>
            <a:r>
              <a:rPr dirty="0" sz="1200" spc="-229">
                <a:latin typeface="宋体"/>
                <a:cs typeface="宋体"/>
              </a:rPr>
              <a:t>、</a:t>
            </a:r>
            <a:r>
              <a:rPr dirty="0" sz="1200">
                <a:latin typeface="宋体"/>
                <a:cs typeface="宋体"/>
              </a:rPr>
              <a:t>可靠性管 理和统计分析</a:t>
            </a:r>
            <a:r>
              <a:rPr dirty="0" sz="1200" spc="-50">
                <a:latin typeface="宋体"/>
                <a:cs typeface="宋体"/>
              </a:rPr>
              <a:t>，</a:t>
            </a:r>
            <a:r>
              <a:rPr dirty="0" sz="1200">
                <a:latin typeface="宋体"/>
                <a:cs typeface="宋体"/>
              </a:rPr>
              <a:t>实现从采购</a:t>
            </a:r>
            <a:r>
              <a:rPr dirty="0" sz="1200" spc="-50">
                <a:latin typeface="宋体"/>
                <a:cs typeface="宋体"/>
              </a:rPr>
              <a:t>、</a:t>
            </a:r>
            <a:r>
              <a:rPr dirty="0" sz="1200">
                <a:latin typeface="宋体"/>
                <a:cs typeface="宋体"/>
              </a:rPr>
              <a:t>入库</a:t>
            </a:r>
            <a:r>
              <a:rPr dirty="0" sz="1200" spc="-50">
                <a:latin typeface="宋体"/>
                <a:cs typeface="宋体"/>
              </a:rPr>
              <a:t>、</a:t>
            </a:r>
            <a:r>
              <a:rPr dirty="0" sz="1200">
                <a:latin typeface="宋体"/>
                <a:cs typeface="宋体"/>
              </a:rPr>
              <a:t>维修</a:t>
            </a:r>
            <a:r>
              <a:rPr dirty="0" sz="1200" spc="-50">
                <a:latin typeface="宋体"/>
                <a:cs typeface="宋体"/>
              </a:rPr>
              <a:t>、</a:t>
            </a:r>
            <a:r>
              <a:rPr dirty="0" sz="1200">
                <a:latin typeface="宋体"/>
                <a:cs typeface="宋体"/>
              </a:rPr>
              <a:t>借调</a:t>
            </a:r>
            <a:r>
              <a:rPr dirty="0" sz="1200" spc="-50">
                <a:latin typeface="宋体"/>
                <a:cs typeface="宋体"/>
              </a:rPr>
              <a:t>、</a:t>
            </a:r>
            <a:r>
              <a:rPr dirty="0" sz="1200">
                <a:latin typeface="宋体"/>
                <a:cs typeface="宋体"/>
              </a:rPr>
              <a:t>领用</a:t>
            </a:r>
            <a:r>
              <a:rPr dirty="0" sz="1200" spc="-60">
                <a:latin typeface="宋体"/>
                <a:cs typeface="宋体"/>
              </a:rPr>
              <a:t>、</a:t>
            </a:r>
            <a:r>
              <a:rPr dirty="0" sz="1200">
                <a:latin typeface="宋体"/>
                <a:cs typeface="宋体"/>
              </a:rPr>
              <a:t>分配</a:t>
            </a:r>
            <a:r>
              <a:rPr dirty="0" sz="1200" spc="-50">
                <a:latin typeface="宋体"/>
                <a:cs typeface="宋体"/>
              </a:rPr>
              <a:t>、</a:t>
            </a:r>
            <a:r>
              <a:rPr dirty="0" sz="1200">
                <a:latin typeface="宋体"/>
                <a:cs typeface="宋体"/>
              </a:rPr>
              <a:t>定位</a:t>
            </a:r>
            <a:r>
              <a:rPr dirty="0" sz="1200" spc="-50">
                <a:latin typeface="宋体"/>
                <a:cs typeface="宋体"/>
              </a:rPr>
              <a:t>、</a:t>
            </a:r>
            <a:r>
              <a:rPr dirty="0" sz="1200">
                <a:latin typeface="宋体"/>
                <a:cs typeface="宋体"/>
              </a:rPr>
              <a:t>折旧</a:t>
            </a:r>
            <a:r>
              <a:rPr dirty="0" sz="1200" spc="-60">
                <a:latin typeface="宋体"/>
                <a:cs typeface="宋体"/>
              </a:rPr>
              <a:t>、</a:t>
            </a:r>
            <a:r>
              <a:rPr dirty="0" sz="1200">
                <a:latin typeface="宋体"/>
                <a:cs typeface="宋体"/>
              </a:rPr>
              <a:t>报</a:t>
            </a:r>
            <a:endParaRPr sz="1200">
              <a:latin typeface="宋体"/>
              <a:cs typeface="宋体"/>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75</a:t>
            </a:r>
          </a:p>
        </p:txBody>
      </p:sp>
      <p:sp>
        <p:nvSpPr>
          <p:cNvPr id="2" name="object 2"/>
          <p:cNvSpPr txBox="1"/>
          <p:nvPr/>
        </p:nvSpPr>
        <p:spPr>
          <a:xfrm>
            <a:off x="1130300" y="528955"/>
            <a:ext cx="5359400" cy="895350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317500" marR="62865" indent="-304800">
              <a:lnSpc>
                <a:spcPct val="162500"/>
              </a:lnSpc>
            </a:pPr>
            <a:r>
              <a:rPr dirty="0" sz="1200">
                <a:latin typeface="宋体"/>
                <a:cs typeface="宋体"/>
              </a:rPr>
              <a:t>废和盘点的设备资产全生命周期管理，提升设备资产的管理效率和管理质量。 </a:t>
            </a:r>
            <a:r>
              <a:rPr dirty="0" sz="1200" spc="0">
                <a:latin typeface="宋体"/>
                <a:cs typeface="宋体"/>
              </a:rPr>
              <a:t>基</a:t>
            </a:r>
            <a:r>
              <a:rPr dirty="0" sz="1200">
                <a:latin typeface="宋体"/>
                <a:cs typeface="宋体"/>
              </a:rPr>
              <a:t>于</a:t>
            </a:r>
            <a:r>
              <a:rPr dirty="0" sz="1200" spc="-270">
                <a:latin typeface="宋体"/>
                <a:cs typeface="宋体"/>
              </a:rPr>
              <a:t> </a:t>
            </a:r>
            <a:r>
              <a:rPr dirty="0" sz="1200" spc="-5">
                <a:latin typeface="Calibri"/>
                <a:cs typeface="Calibri"/>
              </a:rPr>
              <a:t>BIM3D</a:t>
            </a:r>
            <a:r>
              <a:rPr dirty="0" sz="1200" spc="60">
                <a:latin typeface="Calibri"/>
                <a:cs typeface="Calibri"/>
              </a:rPr>
              <a:t> </a:t>
            </a:r>
            <a:r>
              <a:rPr dirty="0" sz="1200" spc="0">
                <a:latin typeface="宋体"/>
                <a:cs typeface="宋体"/>
              </a:rPr>
              <a:t>模型</a:t>
            </a:r>
            <a:r>
              <a:rPr dirty="0" sz="1200" spc="10">
                <a:latin typeface="宋体"/>
                <a:cs typeface="宋体"/>
              </a:rPr>
              <a:t>，</a:t>
            </a:r>
            <a:r>
              <a:rPr dirty="0" sz="1200" spc="0">
                <a:latin typeface="宋体"/>
                <a:cs typeface="宋体"/>
              </a:rPr>
              <a:t>跟踪设备</a:t>
            </a:r>
            <a:r>
              <a:rPr dirty="0" sz="1200" spc="10">
                <a:latin typeface="宋体"/>
                <a:cs typeface="宋体"/>
              </a:rPr>
              <a:t>和</a:t>
            </a:r>
            <a:r>
              <a:rPr dirty="0" sz="1200" spc="0">
                <a:latin typeface="宋体"/>
                <a:cs typeface="宋体"/>
              </a:rPr>
              <a:t>设施资产</a:t>
            </a:r>
            <a:r>
              <a:rPr dirty="0" sz="1200" spc="10">
                <a:latin typeface="宋体"/>
                <a:cs typeface="宋体"/>
              </a:rPr>
              <a:t>的</a:t>
            </a:r>
            <a:r>
              <a:rPr dirty="0" sz="1200" spc="0">
                <a:latin typeface="宋体"/>
                <a:cs typeface="宋体"/>
              </a:rPr>
              <a:t>位置以及相</a:t>
            </a:r>
            <a:r>
              <a:rPr dirty="0" sz="1200" spc="10">
                <a:latin typeface="宋体"/>
                <a:cs typeface="宋体"/>
              </a:rPr>
              <a:t>关</a:t>
            </a:r>
            <a:r>
              <a:rPr dirty="0" sz="1200" spc="0">
                <a:latin typeface="宋体"/>
                <a:cs typeface="宋体"/>
              </a:rPr>
              <a:t>的属性数</a:t>
            </a:r>
            <a:r>
              <a:rPr dirty="0" sz="1200" spc="10">
                <a:latin typeface="宋体"/>
                <a:cs typeface="宋体"/>
              </a:rPr>
              <a:t>据</a:t>
            </a:r>
            <a:r>
              <a:rPr dirty="0" sz="1200" spc="0">
                <a:latin typeface="宋体"/>
                <a:cs typeface="宋体"/>
              </a:rPr>
              <a:t>，提</a:t>
            </a:r>
            <a:r>
              <a:rPr dirty="0" sz="1200">
                <a:latin typeface="宋体"/>
                <a:cs typeface="宋体"/>
              </a:rPr>
              <a:t>高</a:t>
            </a:r>
            <a:endParaRPr sz="1200">
              <a:latin typeface="宋体"/>
              <a:cs typeface="宋体"/>
            </a:endParaRPr>
          </a:p>
          <a:p>
            <a:pPr marL="12700">
              <a:lnSpc>
                <a:spcPct val="100000"/>
              </a:lnSpc>
              <a:spcBef>
                <a:spcPts val="900"/>
              </a:spcBef>
            </a:pPr>
            <a:r>
              <a:rPr dirty="0" sz="1200">
                <a:latin typeface="宋体"/>
                <a:cs typeface="宋体"/>
              </a:rPr>
              <a:t>资产管理的透明度</a:t>
            </a:r>
            <a:r>
              <a:rPr dirty="0" sz="1200" spc="-5">
                <a:latin typeface="Calibri"/>
                <a:cs typeface="Calibri"/>
              </a:rPr>
              <a:t>[55]</a:t>
            </a:r>
            <a:r>
              <a:rPr dirty="0" sz="1200">
                <a:latin typeface="宋体"/>
                <a:cs typeface="宋体"/>
              </a:rPr>
              <a:t>。</a:t>
            </a:r>
            <a:endParaRPr sz="1200">
              <a:latin typeface="宋体"/>
              <a:cs typeface="宋体"/>
            </a:endParaRPr>
          </a:p>
          <a:p>
            <a:pPr marL="546100" indent="-228600">
              <a:lnSpc>
                <a:spcPct val="100000"/>
              </a:lnSpc>
              <a:spcBef>
                <a:spcPts val="900"/>
              </a:spcBef>
              <a:buFont typeface="Calibri"/>
              <a:buAutoNum type="arabicPeriod" startAt="5"/>
              <a:tabLst>
                <a:tab pos="546100" algn="l"/>
              </a:tabLst>
            </a:pPr>
            <a:r>
              <a:rPr dirty="0" sz="1200">
                <a:latin typeface="宋体"/>
                <a:cs typeface="宋体"/>
              </a:rPr>
              <a:t>后勤运维管理</a:t>
            </a:r>
            <a:endParaRPr sz="1200">
              <a:latin typeface="宋体"/>
              <a:cs typeface="宋体"/>
            </a:endParaRPr>
          </a:p>
          <a:p>
            <a:pPr algn="just" marL="12700" marR="64135" indent="304800">
              <a:lnSpc>
                <a:spcPct val="162500"/>
              </a:lnSpc>
            </a:pPr>
            <a:r>
              <a:rPr dirty="0" sz="1200">
                <a:latin typeface="宋体"/>
                <a:cs typeface="宋体"/>
              </a:rPr>
              <a:t>后勤运维管理系统提供全面的维护和保洁计划</a:t>
            </a:r>
            <a:r>
              <a:rPr dirty="0" sz="1200" spc="-240">
                <a:latin typeface="宋体"/>
                <a:cs typeface="宋体"/>
              </a:rPr>
              <a:t>，</a:t>
            </a:r>
            <a:r>
              <a:rPr dirty="0" sz="1200">
                <a:latin typeface="宋体"/>
                <a:cs typeface="宋体"/>
              </a:rPr>
              <a:t>并制定设施设备巡检</a:t>
            </a:r>
            <a:r>
              <a:rPr dirty="0" sz="1200" spc="-229">
                <a:latin typeface="宋体"/>
                <a:cs typeface="宋体"/>
              </a:rPr>
              <a:t>、</a:t>
            </a:r>
            <a:r>
              <a:rPr dirty="0" sz="1200">
                <a:latin typeface="宋体"/>
                <a:cs typeface="宋体"/>
              </a:rPr>
              <a:t>保洁 任务</a:t>
            </a:r>
            <a:r>
              <a:rPr dirty="0" sz="1200" spc="-160">
                <a:latin typeface="宋体"/>
                <a:cs typeface="宋体"/>
              </a:rPr>
              <a:t>、</a:t>
            </a:r>
            <a:r>
              <a:rPr dirty="0" sz="1200">
                <a:latin typeface="宋体"/>
                <a:cs typeface="宋体"/>
              </a:rPr>
              <a:t>维修和维护计划</a:t>
            </a:r>
            <a:r>
              <a:rPr dirty="0" sz="1200" spc="-160">
                <a:latin typeface="宋体"/>
                <a:cs typeface="宋体"/>
              </a:rPr>
              <a:t>，</a:t>
            </a:r>
            <a:r>
              <a:rPr dirty="0" sz="1200">
                <a:latin typeface="宋体"/>
                <a:cs typeface="宋体"/>
              </a:rPr>
              <a:t>设置任务执行者或组织</a:t>
            </a:r>
            <a:r>
              <a:rPr dirty="0" sz="1200" spc="-160">
                <a:latin typeface="宋体"/>
                <a:cs typeface="宋体"/>
              </a:rPr>
              <a:t>，</a:t>
            </a:r>
            <a:r>
              <a:rPr dirty="0" sz="1200">
                <a:latin typeface="宋体"/>
                <a:cs typeface="宋体"/>
              </a:rPr>
              <a:t>并设定任务执行参考步骤及所 需的工具和物料</a:t>
            </a:r>
            <a:r>
              <a:rPr dirty="0" sz="1200" spc="-240">
                <a:latin typeface="宋体"/>
                <a:cs typeface="宋体"/>
              </a:rPr>
              <a:t>，</a:t>
            </a:r>
            <a:r>
              <a:rPr dirty="0" sz="1200">
                <a:latin typeface="宋体"/>
                <a:cs typeface="宋体"/>
              </a:rPr>
              <a:t>准确预测维护和清洁工作所需的资源和成本</a:t>
            </a:r>
            <a:r>
              <a:rPr dirty="0" sz="1200" spc="-229">
                <a:latin typeface="宋体"/>
                <a:cs typeface="宋体"/>
              </a:rPr>
              <a:t>，</a:t>
            </a:r>
            <a:r>
              <a:rPr dirty="0" sz="1200">
                <a:latin typeface="宋体"/>
                <a:cs typeface="宋体"/>
              </a:rPr>
              <a:t>有效跟踪检查工 作，保持环境清洁，减少维护成本，并减少停机次数和时间。</a:t>
            </a:r>
            <a:endParaRPr sz="1200">
              <a:latin typeface="宋体"/>
              <a:cs typeface="宋体"/>
            </a:endParaRPr>
          </a:p>
          <a:p>
            <a:pPr algn="just" marL="12700" marR="64135" indent="304800">
              <a:lnSpc>
                <a:spcPct val="162500"/>
              </a:lnSpc>
            </a:pPr>
            <a:r>
              <a:rPr dirty="0" sz="1200">
                <a:latin typeface="宋体"/>
                <a:cs typeface="宋体"/>
              </a:rPr>
              <a:t>支持新建紧急维护任务</a:t>
            </a:r>
            <a:r>
              <a:rPr dirty="0" sz="1200" spc="-470">
                <a:latin typeface="宋体"/>
                <a:cs typeface="宋体"/>
              </a:rPr>
              <a:t>，</a:t>
            </a:r>
            <a:r>
              <a:rPr dirty="0" sz="1200">
                <a:latin typeface="宋体"/>
                <a:cs typeface="宋体"/>
              </a:rPr>
              <a:t>根据潜在的风险和所有资源制定合理的安全维护计 </a:t>
            </a:r>
            <a:r>
              <a:rPr dirty="0" sz="1200" spc="0">
                <a:latin typeface="宋体"/>
                <a:cs typeface="宋体"/>
              </a:rPr>
              <a:t>划</a:t>
            </a:r>
            <a:r>
              <a:rPr dirty="0" sz="1200" spc="10">
                <a:latin typeface="宋体"/>
                <a:cs typeface="宋体"/>
              </a:rPr>
              <a:t>，</a:t>
            </a:r>
            <a:r>
              <a:rPr dirty="0" sz="1200" spc="0">
                <a:latin typeface="宋体"/>
                <a:cs typeface="宋体"/>
              </a:rPr>
              <a:t>自</a:t>
            </a:r>
            <a:r>
              <a:rPr dirty="0" sz="1200" spc="10">
                <a:latin typeface="宋体"/>
                <a:cs typeface="宋体"/>
              </a:rPr>
              <a:t>动</a:t>
            </a:r>
            <a:r>
              <a:rPr dirty="0" sz="1200" spc="0">
                <a:latin typeface="宋体"/>
                <a:cs typeface="宋体"/>
              </a:rPr>
              <a:t>接</a:t>
            </a:r>
            <a:r>
              <a:rPr dirty="0" sz="1200" spc="10">
                <a:latin typeface="宋体"/>
                <a:cs typeface="宋体"/>
              </a:rPr>
              <a:t>收</a:t>
            </a:r>
            <a:r>
              <a:rPr dirty="0" sz="1200" spc="0">
                <a:latin typeface="宋体"/>
                <a:cs typeface="宋体"/>
              </a:rPr>
              <a:t>智</a:t>
            </a:r>
            <a:r>
              <a:rPr dirty="0" sz="1200" spc="10">
                <a:latin typeface="宋体"/>
                <a:cs typeface="宋体"/>
              </a:rPr>
              <a:t>能</a:t>
            </a:r>
            <a:r>
              <a:rPr dirty="0" sz="1200" spc="0">
                <a:latin typeface="宋体"/>
                <a:cs typeface="宋体"/>
              </a:rPr>
              <a:t>硬件</a:t>
            </a:r>
            <a:r>
              <a:rPr dirty="0" sz="1200" spc="10">
                <a:latin typeface="宋体"/>
                <a:cs typeface="宋体"/>
              </a:rPr>
              <a:t>或</a:t>
            </a:r>
            <a:r>
              <a:rPr dirty="0" sz="1200" spc="0">
                <a:latin typeface="宋体"/>
                <a:cs typeface="宋体"/>
              </a:rPr>
              <a:t>控</a:t>
            </a:r>
            <a:r>
              <a:rPr dirty="0" sz="1200" spc="10">
                <a:latin typeface="宋体"/>
                <a:cs typeface="宋体"/>
              </a:rPr>
              <a:t>制</a:t>
            </a:r>
            <a:r>
              <a:rPr dirty="0" sz="1200" spc="0">
                <a:latin typeface="宋体"/>
                <a:cs typeface="宋体"/>
              </a:rPr>
              <a:t>系</a:t>
            </a:r>
            <a:r>
              <a:rPr dirty="0" sz="1200" spc="10">
                <a:latin typeface="宋体"/>
                <a:cs typeface="宋体"/>
              </a:rPr>
              <a:t>统</a:t>
            </a:r>
            <a:r>
              <a:rPr dirty="0" sz="1200" spc="0">
                <a:latin typeface="宋体"/>
                <a:cs typeface="宋体"/>
              </a:rPr>
              <a:t>的</a:t>
            </a:r>
            <a:r>
              <a:rPr dirty="0" sz="1200" spc="10">
                <a:latin typeface="宋体"/>
                <a:cs typeface="宋体"/>
              </a:rPr>
              <a:t>警</a:t>
            </a:r>
            <a:r>
              <a:rPr dirty="0" sz="1200" spc="0">
                <a:latin typeface="宋体"/>
                <a:cs typeface="宋体"/>
              </a:rPr>
              <a:t>报信</a:t>
            </a:r>
            <a:r>
              <a:rPr dirty="0" sz="1200" spc="10">
                <a:latin typeface="宋体"/>
                <a:cs typeface="宋体"/>
              </a:rPr>
              <a:t>息</a:t>
            </a:r>
            <a:r>
              <a:rPr dirty="0" sz="1200" spc="0">
                <a:latin typeface="宋体"/>
                <a:cs typeface="宋体"/>
              </a:rPr>
              <a:t>，</a:t>
            </a:r>
            <a:r>
              <a:rPr dirty="0" sz="1200" spc="10">
                <a:latin typeface="宋体"/>
                <a:cs typeface="宋体"/>
              </a:rPr>
              <a:t>快</a:t>
            </a:r>
            <a:r>
              <a:rPr dirty="0" sz="1200" spc="0">
                <a:latin typeface="宋体"/>
                <a:cs typeface="宋体"/>
              </a:rPr>
              <a:t>速</a:t>
            </a:r>
            <a:r>
              <a:rPr dirty="0" sz="1200" spc="10">
                <a:latin typeface="宋体"/>
                <a:cs typeface="宋体"/>
              </a:rPr>
              <a:t>定</a:t>
            </a:r>
            <a:r>
              <a:rPr dirty="0" sz="1200" spc="0">
                <a:latin typeface="宋体"/>
                <a:cs typeface="宋体"/>
              </a:rPr>
              <a:t>位</a:t>
            </a:r>
            <a:r>
              <a:rPr dirty="0" sz="1200" spc="10">
                <a:latin typeface="宋体"/>
                <a:cs typeface="宋体"/>
              </a:rPr>
              <a:t>并</a:t>
            </a:r>
            <a:r>
              <a:rPr dirty="0" sz="1200" spc="0">
                <a:latin typeface="宋体"/>
                <a:cs typeface="宋体"/>
              </a:rPr>
              <a:t>突出</a:t>
            </a:r>
            <a:r>
              <a:rPr dirty="0" sz="1200" spc="10">
                <a:latin typeface="宋体"/>
                <a:cs typeface="宋体"/>
              </a:rPr>
              <a:t>显</a:t>
            </a:r>
            <a:r>
              <a:rPr dirty="0" sz="1200">
                <a:latin typeface="宋体"/>
                <a:cs typeface="宋体"/>
              </a:rPr>
              <a:t>示</a:t>
            </a:r>
            <a:r>
              <a:rPr dirty="0" sz="1200" spc="-270">
                <a:latin typeface="宋体"/>
                <a:cs typeface="宋体"/>
              </a:rPr>
              <a:t> </a:t>
            </a:r>
            <a:r>
              <a:rPr dirty="0" sz="1200" spc="-5">
                <a:latin typeface="Calibri"/>
                <a:cs typeface="Calibri"/>
              </a:rPr>
              <a:t>BIM</a:t>
            </a:r>
            <a:r>
              <a:rPr dirty="0" sz="1200" spc="75">
                <a:latin typeface="Calibri"/>
                <a:cs typeface="Calibri"/>
              </a:rPr>
              <a:t> </a:t>
            </a:r>
            <a:r>
              <a:rPr dirty="0" sz="1200" spc="0">
                <a:latin typeface="宋体"/>
                <a:cs typeface="宋体"/>
              </a:rPr>
              <a:t>模</a:t>
            </a:r>
            <a:r>
              <a:rPr dirty="0" sz="1200">
                <a:latin typeface="宋体"/>
                <a:cs typeface="宋体"/>
              </a:rPr>
              <a:t>型 中有问题的设备</a:t>
            </a:r>
            <a:r>
              <a:rPr dirty="0" sz="1200" spc="-470">
                <a:latin typeface="宋体"/>
                <a:cs typeface="宋体"/>
              </a:rPr>
              <a:t>，</a:t>
            </a:r>
            <a:r>
              <a:rPr dirty="0" sz="1200">
                <a:latin typeface="宋体"/>
                <a:cs typeface="宋体"/>
              </a:rPr>
              <a:t>以供管理员快速了解当前设备的总体运行状态并协助制定应急 计划</a:t>
            </a:r>
            <a:r>
              <a:rPr dirty="0" sz="1200" spc="-160">
                <a:latin typeface="宋体"/>
                <a:cs typeface="宋体"/>
              </a:rPr>
              <a:t>。</a:t>
            </a:r>
            <a:r>
              <a:rPr dirty="0" sz="1200">
                <a:latin typeface="宋体"/>
                <a:cs typeface="宋体"/>
              </a:rPr>
              <a:t>对于应急生产任务</a:t>
            </a:r>
            <a:r>
              <a:rPr dirty="0" sz="1200" spc="-160">
                <a:latin typeface="宋体"/>
                <a:cs typeface="宋体"/>
              </a:rPr>
              <a:t>，</a:t>
            </a:r>
            <a:r>
              <a:rPr dirty="0" sz="1200">
                <a:latin typeface="宋体"/>
                <a:cs typeface="宋体"/>
              </a:rPr>
              <a:t>系统可以将预警信息自动发送到移动终</a:t>
            </a:r>
            <a:r>
              <a:rPr dirty="0" sz="1200" spc="5">
                <a:latin typeface="宋体"/>
                <a:cs typeface="宋体"/>
              </a:rPr>
              <a:t>端</a:t>
            </a:r>
            <a:r>
              <a:rPr dirty="0" sz="1200" spc="-170">
                <a:latin typeface="宋体"/>
                <a:cs typeface="宋体"/>
              </a:rPr>
              <a:t>，</a:t>
            </a:r>
            <a:r>
              <a:rPr dirty="0" sz="1200">
                <a:latin typeface="宋体"/>
                <a:cs typeface="宋体"/>
              </a:rPr>
              <a:t>实现工单 的创建、发送、计划、排程、分配，汇报、分析与查询统计功能的闭环流转。</a:t>
            </a:r>
            <a:endParaRPr sz="1200">
              <a:latin typeface="宋体"/>
              <a:cs typeface="宋体"/>
            </a:endParaRPr>
          </a:p>
          <a:p>
            <a:pPr marL="546100" indent="-228600">
              <a:lnSpc>
                <a:spcPct val="100000"/>
              </a:lnSpc>
              <a:spcBef>
                <a:spcPts val="900"/>
              </a:spcBef>
              <a:buFont typeface="Calibri"/>
              <a:buAutoNum type="arabicPeriod" startAt="6"/>
              <a:tabLst>
                <a:tab pos="546100" algn="l"/>
              </a:tabLst>
            </a:pPr>
            <a:r>
              <a:rPr dirty="0" sz="1200">
                <a:latin typeface="宋体"/>
                <a:cs typeface="宋体"/>
              </a:rPr>
              <a:t>能源管理</a:t>
            </a:r>
            <a:endParaRPr sz="1200">
              <a:latin typeface="宋体"/>
              <a:cs typeface="宋体"/>
            </a:endParaRPr>
          </a:p>
          <a:p>
            <a:pPr marL="12700" marR="5080" indent="304800">
              <a:lnSpc>
                <a:spcPct val="162500"/>
              </a:lnSpc>
            </a:pPr>
            <a:r>
              <a:rPr dirty="0" sz="1200">
                <a:latin typeface="宋体"/>
                <a:cs typeface="宋体"/>
              </a:rPr>
              <a:t>建筑能耗监测系统可实现对建筑能耗全过程</a:t>
            </a:r>
            <a:r>
              <a:rPr dirty="0" sz="1200" spc="-240">
                <a:latin typeface="宋体"/>
                <a:cs typeface="宋体"/>
              </a:rPr>
              <a:t>、</a:t>
            </a:r>
            <a:r>
              <a:rPr dirty="0" sz="1200">
                <a:latin typeface="宋体"/>
                <a:cs typeface="宋体"/>
              </a:rPr>
              <a:t>全参数的管理和控制</a:t>
            </a:r>
            <a:r>
              <a:rPr dirty="0" sz="1200" spc="-229">
                <a:latin typeface="宋体"/>
                <a:cs typeface="宋体"/>
              </a:rPr>
              <a:t>，</a:t>
            </a:r>
            <a:r>
              <a:rPr dirty="0" sz="1200">
                <a:latin typeface="宋体"/>
                <a:cs typeface="宋体"/>
              </a:rPr>
              <a:t>是能耗 监测</a:t>
            </a:r>
            <a:r>
              <a:rPr dirty="0" sz="1200" spc="-240">
                <a:latin typeface="宋体"/>
                <a:cs typeface="宋体"/>
              </a:rPr>
              <a:t>、</a:t>
            </a:r>
            <a:r>
              <a:rPr dirty="0" sz="1200">
                <a:latin typeface="宋体"/>
                <a:cs typeface="宋体"/>
              </a:rPr>
              <a:t>中央温度控制和节能运行管理的综合解决方案</a:t>
            </a:r>
            <a:r>
              <a:rPr dirty="0" sz="1200" spc="-229">
                <a:latin typeface="宋体"/>
                <a:cs typeface="宋体"/>
              </a:rPr>
              <a:t>，</a:t>
            </a:r>
            <a:r>
              <a:rPr dirty="0" sz="1200">
                <a:latin typeface="宋体"/>
                <a:cs typeface="宋体"/>
              </a:rPr>
              <a:t>更是符合国家公共建筑管 理节能的政策和技术要求</a:t>
            </a:r>
            <a:r>
              <a:rPr dirty="0" sz="1200" spc="-240">
                <a:latin typeface="宋体"/>
                <a:cs typeface="宋体"/>
              </a:rPr>
              <a:t>，</a:t>
            </a:r>
            <a:r>
              <a:rPr dirty="0" sz="1200">
                <a:latin typeface="宋体"/>
                <a:cs typeface="宋体"/>
              </a:rPr>
              <a:t>集成能耗监测</a:t>
            </a:r>
            <a:r>
              <a:rPr dirty="0" sz="1200" spc="-229">
                <a:latin typeface="宋体"/>
                <a:cs typeface="宋体"/>
              </a:rPr>
              <a:t>、</a:t>
            </a:r>
            <a:r>
              <a:rPr dirty="0" sz="1200">
                <a:latin typeface="宋体"/>
                <a:cs typeface="宋体"/>
              </a:rPr>
              <a:t>中央空调温度控制和节能运行管理的 整体解决方案。该系统能动态监测和分析建筑能耗，对建筑精细化管理与控制， 为用户提供新的价值体验</a:t>
            </a:r>
            <a:r>
              <a:rPr dirty="0" sz="1200" spc="-160">
                <a:latin typeface="宋体"/>
                <a:cs typeface="宋体"/>
              </a:rPr>
              <a:t>，</a:t>
            </a:r>
            <a:r>
              <a:rPr dirty="0" sz="1200">
                <a:latin typeface="宋体"/>
                <a:cs typeface="宋体"/>
              </a:rPr>
              <a:t>并实现节能减排的效果</a:t>
            </a:r>
            <a:r>
              <a:rPr dirty="0" sz="1200" spc="-160">
                <a:latin typeface="宋体"/>
                <a:cs typeface="宋体"/>
              </a:rPr>
              <a:t>。</a:t>
            </a:r>
            <a:r>
              <a:rPr dirty="0" sz="1200">
                <a:latin typeface="宋体"/>
                <a:cs typeface="宋体"/>
              </a:rPr>
              <a:t>通过连接能耗管理系</a:t>
            </a:r>
            <a:r>
              <a:rPr dirty="0" sz="1200" spc="0">
                <a:latin typeface="宋体"/>
                <a:cs typeface="宋体"/>
              </a:rPr>
              <a:t>统</a:t>
            </a:r>
            <a:r>
              <a:rPr dirty="0" sz="1200" spc="-170">
                <a:latin typeface="宋体"/>
                <a:cs typeface="宋体"/>
              </a:rPr>
              <a:t>，</a:t>
            </a:r>
            <a:r>
              <a:rPr dirty="0" sz="1200">
                <a:latin typeface="宋体"/>
                <a:cs typeface="宋体"/>
              </a:rPr>
              <a:t>可 以实现能耗数据的动态检测</a:t>
            </a:r>
            <a:r>
              <a:rPr dirty="0" sz="1200" spc="-240">
                <a:latin typeface="宋体"/>
                <a:cs typeface="宋体"/>
              </a:rPr>
              <a:t>，</a:t>
            </a:r>
            <a:r>
              <a:rPr dirty="0" sz="1200">
                <a:latin typeface="宋体"/>
                <a:cs typeface="宋体"/>
              </a:rPr>
              <a:t>实时显示和异常报警</a:t>
            </a:r>
            <a:r>
              <a:rPr dirty="0" sz="1200" spc="-229">
                <a:latin typeface="宋体"/>
                <a:cs typeface="宋体"/>
              </a:rPr>
              <a:t>，</a:t>
            </a:r>
            <a:r>
              <a:rPr dirty="0" sz="1200">
                <a:latin typeface="宋体"/>
                <a:cs typeface="宋体"/>
              </a:rPr>
              <a:t>并实现建筑内各系统各设备 的能耗统计</a:t>
            </a:r>
            <a:r>
              <a:rPr dirty="0" sz="1200" spc="-240">
                <a:latin typeface="宋体"/>
                <a:cs typeface="宋体"/>
              </a:rPr>
              <a:t>。</a:t>
            </a:r>
            <a:r>
              <a:rPr dirty="0" sz="1200">
                <a:latin typeface="宋体"/>
                <a:cs typeface="宋体"/>
              </a:rPr>
              <a:t>能源管理模块则可以记录用电设备的实时用电情况</a:t>
            </a:r>
            <a:r>
              <a:rPr dirty="0" sz="1200" spc="-229">
                <a:latin typeface="宋体"/>
                <a:cs typeface="宋体"/>
              </a:rPr>
              <a:t>，</a:t>
            </a:r>
            <a:r>
              <a:rPr dirty="0" sz="1200">
                <a:latin typeface="宋体"/>
                <a:cs typeface="宋体"/>
              </a:rPr>
              <a:t>并对能耗数据 进行统计分析，协助建筑运维人员制定更加科学合理的能耗计划。</a:t>
            </a:r>
            <a:endParaRPr sz="1200">
              <a:latin typeface="宋体"/>
              <a:cs typeface="宋体"/>
            </a:endParaRPr>
          </a:p>
          <a:p>
            <a:pPr marL="546100" indent="-228600">
              <a:lnSpc>
                <a:spcPct val="100000"/>
              </a:lnSpc>
              <a:spcBef>
                <a:spcPts val="900"/>
              </a:spcBef>
              <a:buFont typeface="Calibri"/>
              <a:buAutoNum type="arabicPeriod" startAt="7"/>
              <a:tabLst>
                <a:tab pos="546100" algn="l"/>
              </a:tabLst>
            </a:pPr>
            <a:r>
              <a:rPr dirty="0" sz="1200">
                <a:latin typeface="宋体"/>
                <a:cs typeface="宋体"/>
              </a:rPr>
              <a:t>移动端应用</a:t>
            </a:r>
            <a:endParaRPr sz="1200">
              <a:latin typeface="宋体"/>
              <a:cs typeface="宋体"/>
            </a:endParaRPr>
          </a:p>
          <a:p>
            <a:pPr algn="just" marL="12700" marR="64135" indent="304800">
              <a:lnSpc>
                <a:spcPct val="162500"/>
              </a:lnSpc>
            </a:pPr>
            <a:r>
              <a:rPr dirty="0" sz="1200">
                <a:latin typeface="宋体"/>
                <a:cs typeface="宋体"/>
              </a:rPr>
              <a:t>管理工程人员通过随身携带的平板电脑或智能手机进行巡检</a:t>
            </a:r>
            <a:r>
              <a:rPr dirty="0" sz="1200" spc="-470">
                <a:latin typeface="宋体"/>
                <a:cs typeface="宋体"/>
              </a:rPr>
              <a:t>，</a:t>
            </a:r>
            <a:r>
              <a:rPr dirty="0" sz="1200">
                <a:latin typeface="宋体"/>
                <a:cs typeface="宋体"/>
              </a:rPr>
              <a:t>在读取对应不 同设备的电子标签或条形码之后</a:t>
            </a:r>
            <a:r>
              <a:rPr dirty="0" sz="1200" spc="-470">
                <a:latin typeface="宋体"/>
                <a:cs typeface="宋体"/>
              </a:rPr>
              <a:t>，</a:t>
            </a:r>
            <a:r>
              <a:rPr dirty="0" sz="1200">
                <a:latin typeface="宋体"/>
                <a:cs typeface="宋体"/>
              </a:rPr>
              <a:t>平板电脑或智能手机会自动读取电子标签的编 码并自动记录准确的日期和时间</a:t>
            </a:r>
            <a:r>
              <a:rPr dirty="0" sz="1200" spc="-240">
                <a:latin typeface="宋体"/>
                <a:cs typeface="宋体"/>
              </a:rPr>
              <a:t>，</a:t>
            </a:r>
            <a:r>
              <a:rPr dirty="0" sz="1200">
                <a:latin typeface="宋体"/>
                <a:cs typeface="宋体"/>
              </a:rPr>
              <a:t>并自动提示该设备是否需要维护</a:t>
            </a:r>
            <a:r>
              <a:rPr dirty="0" sz="1200" spc="-229">
                <a:latin typeface="宋体"/>
                <a:cs typeface="宋体"/>
              </a:rPr>
              <a:t>。</a:t>
            </a:r>
            <a:r>
              <a:rPr dirty="0" sz="1200">
                <a:latin typeface="宋体"/>
                <a:cs typeface="宋体"/>
              </a:rPr>
              <a:t>管理工程人 员根据维保工作计划进行巡检记录并测试结果</a:t>
            </a:r>
            <a:r>
              <a:rPr dirty="0" sz="1200" spc="-240">
                <a:latin typeface="宋体"/>
                <a:cs typeface="宋体"/>
              </a:rPr>
              <a:t>。</a:t>
            </a:r>
            <a:r>
              <a:rPr dirty="0" sz="1200">
                <a:latin typeface="宋体"/>
                <a:cs typeface="宋体"/>
              </a:rPr>
              <a:t>若发现设备故障</a:t>
            </a:r>
            <a:r>
              <a:rPr dirty="0" sz="1200" spc="-229">
                <a:latin typeface="宋体"/>
                <a:cs typeface="宋体"/>
              </a:rPr>
              <a:t>，</a:t>
            </a:r>
            <a:r>
              <a:rPr dirty="0" sz="1200">
                <a:latin typeface="宋体"/>
                <a:cs typeface="宋体"/>
              </a:rPr>
              <a:t>工程人员可以 通过移动设备记录问题并拍照</a:t>
            </a:r>
            <a:r>
              <a:rPr dirty="0" sz="1200" spc="-240">
                <a:latin typeface="宋体"/>
                <a:cs typeface="宋体"/>
              </a:rPr>
              <a:t>，</a:t>
            </a:r>
            <a:r>
              <a:rPr dirty="0" sz="1200">
                <a:latin typeface="宋体"/>
                <a:cs typeface="宋体"/>
              </a:rPr>
              <a:t>将其上传到管理平台</a:t>
            </a:r>
            <a:r>
              <a:rPr dirty="0" sz="1200" spc="-229">
                <a:latin typeface="宋体"/>
                <a:cs typeface="宋体"/>
              </a:rPr>
              <a:t>，</a:t>
            </a:r>
            <a:r>
              <a:rPr dirty="0" sz="1200">
                <a:latin typeface="宋体"/>
                <a:cs typeface="宋体"/>
              </a:rPr>
              <a:t>系统将自动生成内部工单 进行派工维修处理。</a:t>
            </a:r>
            <a:endParaRPr sz="1200">
              <a:latin typeface="宋体"/>
              <a:cs typeface="宋体"/>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76</a:t>
            </a:r>
          </a:p>
        </p:txBody>
      </p:sp>
      <p:sp>
        <p:nvSpPr>
          <p:cNvPr id="2" name="object 2"/>
          <p:cNvSpPr txBox="1"/>
          <p:nvPr/>
        </p:nvSpPr>
        <p:spPr>
          <a:xfrm>
            <a:off x="1130301" y="528955"/>
            <a:ext cx="5301615" cy="182118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5080" indent="304800">
              <a:lnSpc>
                <a:spcPct val="162500"/>
              </a:lnSpc>
            </a:pPr>
            <a:r>
              <a:rPr dirty="0" sz="1200">
                <a:latin typeface="宋体"/>
                <a:cs typeface="宋体"/>
              </a:rPr>
              <a:t>借助面向租户</a:t>
            </a:r>
            <a:r>
              <a:rPr dirty="0" sz="1200" spc="-240">
                <a:latin typeface="宋体"/>
                <a:cs typeface="宋体"/>
              </a:rPr>
              <a:t>、</a:t>
            </a:r>
            <a:r>
              <a:rPr dirty="0" sz="1200">
                <a:latin typeface="宋体"/>
                <a:cs typeface="宋体"/>
              </a:rPr>
              <a:t>商户的客户服务系统</a:t>
            </a:r>
            <a:r>
              <a:rPr dirty="0" sz="1200" spc="-229">
                <a:latin typeface="宋体"/>
                <a:cs typeface="宋体"/>
              </a:rPr>
              <a:t>，</a:t>
            </a:r>
            <a:r>
              <a:rPr dirty="0" sz="1200">
                <a:latin typeface="宋体"/>
                <a:cs typeface="宋体"/>
              </a:rPr>
              <a:t>呼叫中心可以通过运营和维护管理平 台生成报告事件</a:t>
            </a:r>
            <a:r>
              <a:rPr dirty="0" sz="1200" spc="-240">
                <a:latin typeface="宋体"/>
                <a:cs typeface="宋体"/>
              </a:rPr>
              <a:t>，</a:t>
            </a:r>
            <a:r>
              <a:rPr dirty="0" sz="1200">
                <a:latin typeface="宋体"/>
                <a:cs typeface="宋体"/>
              </a:rPr>
              <a:t>向移动端发送订单或完成对移动端系统的回访等工作</a:t>
            </a:r>
            <a:r>
              <a:rPr dirty="0" sz="1200" spc="-229">
                <a:latin typeface="宋体"/>
                <a:cs typeface="宋体"/>
              </a:rPr>
              <a:t>。</a:t>
            </a:r>
            <a:r>
              <a:rPr dirty="0" sz="1200">
                <a:latin typeface="宋体"/>
                <a:cs typeface="宋体"/>
              </a:rPr>
              <a:t>系统会 自动将派工单推送到管理工程人员的移动端设备</a:t>
            </a:r>
            <a:r>
              <a:rPr dirty="0" sz="1200" spc="-470">
                <a:latin typeface="宋体"/>
                <a:cs typeface="宋体"/>
              </a:rPr>
              <a:t>，</a:t>
            </a:r>
            <a:r>
              <a:rPr dirty="0" sz="1200">
                <a:latin typeface="宋体"/>
                <a:cs typeface="宋体"/>
              </a:rPr>
              <a:t>工程人员可以直接处理派工请 求</a:t>
            </a:r>
            <a:r>
              <a:rPr dirty="0" sz="1200" spc="-15">
                <a:latin typeface="宋体"/>
                <a:cs typeface="宋体"/>
              </a:rPr>
              <a:t>，</a:t>
            </a:r>
            <a:r>
              <a:rPr dirty="0" sz="1200">
                <a:latin typeface="宋体"/>
                <a:cs typeface="宋体"/>
              </a:rPr>
              <a:t>也可以选择上门服务</a:t>
            </a:r>
            <a:r>
              <a:rPr dirty="0" sz="1200" spc="5">
                <a:latin typeface="宋体"/>
                <a:cs typeface="宋体"/>
              </a:rPr>
              <a:t>并</a:t>
            </a:r>
            <a:r>
              <a:rPr dirty="0" sz="1200">
                <a:latin typeface="宋体"/>
                <a:cs typeface="宋体"/>
              </a:rPr>
              <a:t>拍照反馈，并将处理结果及时传</a:t>
            </a:r>
            <a:r>
              <a:rPr dirty="0" sz="1200" spc="5">
                <a:latin typeface="宋体"/>
                <a:cs typeface="宋体"/>
              </a:rPr>
              <a:t>回</a:t>
            </a:r>
            <a:r>
              <a:rPr dirty="0" sz="1200">
                <a:latin typeface="宋体"/>
                <a:cs typeface="宋体"/>
              </a:rPr>
              <a:t>运维平</a:t>
            </a:r>
            <a:r>
              <a:rPr dirty="0" sz="1200" spc="-15">
                <a:latin typeface="宋体"/>
                <a:cs typeface="宋体"/>
              </a:rPr>
              <a:t>台</a:t>
            </a:r>
            <a:r>
              <a:rPr dirty="0" sz="1200">
                <a:latin typeface="Calibri"/>
                <a:cs typeface="Calibri"/>
              </a:rPr>
              <a:t>[55</a:t>
            </a:r>
            <a:r>
              <a:rPr dirty="0" sz="1200" spc="-10">
                <a:latin typeface="Calibri"/>
                <a:cs typeface="Calibri"/>
              </a:rPr>
              <a:t>]</a:t>
            </a:r>
            <a:r>
              <a:rPr dirty="0" sz="1200" spc="-15">
                <a:latin typeface="宋体"/>
                <a:cs typeface="宋体"/>
              </a:rPr>
              <a:t>。</a:t>
            </a:r>
            <a:r>
              <a:rPr dirty="0" sz="1200">
                <a:latin typeface="宋体"/>
                <a:cs typeface="宋体"/>
              </a:rPr>
              <a:t>报 修客户也可通过服务系统及时了解服务处理情况并做满意度评价。</a:t>
            </a:r>
            <a:endParaRPr sz="1200">
              <a:latin typeface="宋体"/>
              <a:cs typeface="宋体"/>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77</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1130301" y="2542159"/>
            <a:ext cx="5307965" cy="6947534"/>
          </a:xfrm>
          <a:prstGeom prst="rect">
            <a:avLst/>
          </a:prstGeom>
        </p:spPr>
        <p:txBody>
          <a:bodyPr wrap="square" lIns="0" tIns="12700" rIns="0" bIns="0" rtlCol="0" vert="horz">
            <a:spAutoFit/>
          </a:bodyPr>
          <a:lstStyle/>
          <a:p>
            <a:pPr lvl="1" marL="288290" indent="-275590">
              <a:lnSpc>
                <a:spcPct val="100000"/>
              </a:lnSpc>
              <a:spcBef>
                <a:spcPts val="100"/>
              </a:spcBef>
              <a:buFont typeface="Cambria"/>
              <a:buAutoNum type="arabicPeriod" startAt="6"/>
              <a:tabLst>
                <a:tab pos="288925" algn="l"/>
              </a:tabLst>
            </a:pPr>
            <a:r>
              <a:rPr dirty="0" sz="1200">
                <a:latin typeface="黑体"/>
                <a:cs typeface="黑体"/>
              </a:rPr>
              <a:t>基</a:t>
            </a:r>
            <a:r>
              <a:rPr dirty="0" sz="1200">
                <a:latin typeface="黑体"/>
                <a:cs typeface="黑体"/>
              </a:rPr>
              <a:t>于设施管理的智慧建筑运维革命</a:t>
            </a:r>
            <a:endParaRPr sz="1200">
              <a:latin typeface="黑体"/>
              <a:cs typeface="黑体"/>
            </a:endParaRPr>
          </a:p>
          <a:p>
            <a:pPr lvl="1">
              <a:lnSpc>
                <a:spcPct val="100000"/>
              </a:lnSpc>
              <a:spcBef>
                <a:spcPts val="55"/>
              </a:spcBef>
              <a:buFont typeface="Cambria"/>
              <a:buAutoNum type="arabicPeriod" startAt="6"/>
            </a:pPr>
            <a:endParaRPr sz="1100">
              <a:latin typeface="Times New Roman"/>
              <a:cs typeface="Times New Roman"/>
            </a:endParaRPr>
          </a:p>
          <a:p>
            <a:pPr lvl="2" marL="668020" indent="-386080">
              <a:lnSpc>
                <a:spcPct val="100000"/>
              </a:lnSpc>
              <a:buFont typeface="Calibri"/>
              <a:buAutoNum type="arabicPeriod"/>
              <a:tabLst>
                <a:tab pos="668020" algn="l"/>
              </a:tabLst>
            </a:pPr>
            <a:r>
              <a:rPr dirty="0" sz="1200">
                <a:latin typeface="黑体"/>
                <a:cs typeface="黑体"/>
              </a:rPr>
              <a:t>设</a:t>
            </a:r>
            <a:r>
              <a:rPr dirty="0" sz="1200">
                <a:latin typeface="黑体"/>
                <a:cs typeface="黑体"/>
              </a:rPr>
              <a:t>施管理概述</a:t>
            </a:r>
            <a:endParaRPr sz="1200">
              <a:latin typeface="黑体"/>
              <a:cs typeface="黑体"/>
            </a:endParaRPr>
          </a:p>
          <a:p>
            <a:pPr algn="just" marL="12700" marR="5080" indent="304800">
              <a:lnSpc>
                <a:spcPct val="162500"/>
              </a:lnSpc>
              <a:spcBef>
                <a:spcPts val="384"/>
              </a:spcBef>
            </a:pPr>
            <a:r>
              <a:rPr dirty="0" sz="1200">
                <a:latin typeface="宋体"/>
                <a:cs typeface="宋体"/>
              </a:rPr>
              <a:t>设施</a:t>
            </a:r>
            <a:r>
              <a:rPr dirty="0" sz="1200" spc="0">
                <a:latin typeface="宋体"/>
                <a:cs typeface="宋体"/>
              </a:rPr>
              <a:t>管</a:t>
            </a:r>
            <a:r>
              <a:rPr dirty="0" sz="1200" spc="-60">
                <a:latin typeface="宋体"/>
                <a:cs typeface="宋体"/>
              </a:rPr>
              <a:t>理</a:t>
            </a:r>
            <a:r>
              <a:rPr dirty="0" sz="1200" spc="-5">
                <a:latin typeface="宋体"/>
                <a:cs typeface="宋体"/>
              </a:rPr>
              <a:t>（</a:t>
            </a:r>
            <a:r>
              <a:rPr dirty="0" sz="1200" spc="-5">
                <a:latin typeface="Calibri"/>
                <a:cs typeface="Calibri"/>
              </a:rPr>
              <a:t>Facility</a:t>
            </a:r>
            <a:r>
              <a:rPr dirty="0" sz="1200" spc="-20">
                <a:latin typeface="Calibri"/>
                <a:cs typeface="Calibri"/>
              </a:rPr>
              <a:t> </a:t>
            </a:r>
            <a:r>
              <a:rPr dirty="0" sz="1200" spc="-15">
                <a:latin typeface="Calibri"/>
                <a:cs typeface="Calibri"/>
              </a:rPr>
              <a:t>Management</a:t>
            </a:r>
            <a:r>
              <a:rPr dirty="0" sz="1200" spc="-15">
                <a:latin typeface="宋体"/>
                <a:cs typeface="宋体"/>
              </a:rPr>
              <a:t>，</a:t>
            </a:r>
            <a:r>
              <a:rPr dirty="0" sz="1200" spc="-15">
                <a:latin typeface="Calibri"/>
                <a:cs typeface="Calibri"/>
              </a:rPr>
              <a:t>FM</a:t>
            </a:r>
            <a:r>
              <a:rPr dirty="0" sz="1200" spc="-15">
                <a:latin typeface="宋体"/>
                <a:cs typeface="宋体"/>
              </a:rPr>
              <a:t>）</a:t>
            </a:r>
            <a:r>
              <a:rPr dirty="0" sz="1200">
                <a:latin typeface="宋体"/>
                <a:cs typeface="宋体"/>
              </a:rPr>
              <a:t>是一</a:t>
            </a:r>
            <a:r>
              <a:rPr dirty="0" sz="1200" spc="0">
                <a:latin typeface="宋体"/>
                <a:cs typeface="宋体"/>
              </a:rPr>
              <a:t>个</a:t>
            </a:r>
            <a:r>
              <a:rPr dirty="0" sz="1200">
                <a:latin typeface="宋体"/>
                <a:cs typeface="宋体"/>
              </a:rPr>
              <a:t>涵盖多</a:t>
            </a:r>
            <a:r>
              <a:rPr dirty="0" sz="1200" spc="0">
                <a:latin typeface="宋体"/>
                <a:cs typeface="宋体"/>
              </a:rPr>
              <a:t>个</a:t>
            </a:r>
            <a:r>
              <a:rPr dirty="0" sz="1200">
                <a:latin typeface="宋体"/>
                <a:cs typeface="宋体"/>
              </a:rPr>
              <a:t>领域的专</a:t>
            </a:r>
            <a:r>
              <a:rPr dirty="0" sz="1200" spc="0">
                <a:latin typeface="宋体"/>
                <a:cs typeface="宋体"/>
              </a:rPr>
              <a:t>业</a:t>
            </a:r>
            <a:r>
              <a:rPr dirty="0" sz="1200">
                <a:latin typeface="宋体"/>
                <a:cs typeface="宋体"/>
              </a:rPr>
              <a:t>行业</a:t>
            </a:r>
            <a:r>
              <a:rPr dirty="0" sz="1200" spc="-50">
                <a:latin typeface="宋体"/>
                <a:cs typeface="宋体"/>
              </a:rPr>
              <a:t>，</a:t>
            </a:r>
            <a:r>
              <a:rPr dirty="0" sz="1200">
                <a:latin typeface="宋体"/>
                <a:cs typeface="宋体"/>
              </a:rPr>
              <a:t>它 整合了人员</a:t>
            </a:r>
            <a:r>
              <a:rPr dirty="0" sz="1200" spc="-120">
                <a:latin typeface="宋体"/>
                <a:cs typeface="宋体"/>
              </a:rPr>
              <a:t>、</a:t>
            </a:r>
            <a:r>
              <a:rPr dirty="0" sz="1200">
                <a:latin typeface="宋体"/>
                <a:cs typeface="宋体"/>
              </a:rPr>
              <a:t>场所</a:t>
            </a:r>
            <a:r>
              <a:rPr dirty="0" sz="1200" spc="-120">
                <a:latin typeface="宋体"/>
                <a:cs typeface="宋体"/>
              </a:rPr>
              <a:t>、</a:t>
            </a:r>
            <a:r>
              <a:rPr dirty="0" sz="1200">
                <a:latin typeface="宋体"/>
                <a:cs typeface="宋体"/>
              </a:rPr>
              <a:t>流程和科技</a:t>
            </a:r>
            <a:r>
              <a:rPr dirty="0" sz="1200" spc="-110">
                <a:latin typeface="宋体"/>
                <a:cs typeface="宋体"/>
              </a:rPr>
              <a:t>，</a:t>
            </a:r>
            <a:r>
              <a:rPr dirty="0" sz="1200">
                <a:latin typeface="宋体"/>
                <a:cs typeface="宋体"/>
              </a:rPr>
              <a:t>提供建筑物的环境保障</a:t>
            </a:r>
            <a:r>
              <a:rPr dirty="0" sz="1200" spc="-120">
                <a:latin typeface="宋体"/>
                <a:cs typeface="宋体"/>
              </a:rPr>
              <a:t>。</a:t>
            </a:r>
            <a:r>
              <a:rPr dirty="0" sz="1200">
                <a:latin typeface="宋体"/>
                <a:cs typeface="宋体"/>
              </a:rPr>
              <a:t>它旨在维持高质量的 生活并提高商业空间的投资效率</a:t>
            </a:r>
            <a:r>
              <a:rPr dirty="0" sz="1200" spc="-240">
                <a:latin typeface="宋体"/>
                <a:cs typeface="宋体"/>
              </a:rPr>
              <a:t>，</a:t>
            </a:r>
            <a:r>
              <a:rPr dirty="0" sz="1200">
                <a:latin typeface="宋体"/>
                <a:cs typeface="宋体"/>
              </a:rPr>
              <a:t>并使用最新技术来集成</a:t>
            </a:r>
            <a:r>
              <a:rPr dirty="0" sz="1200" spc="-229">
                <a:latin typeface="宋体"/>
                <a:cs typeface="宋体"/>
              </a:rPr>
              <a:t>、</a:t>
            </a:r>
            <a:r>
              <a:rPr dirty="0" sz="1200">
                <a:latin typeface="宋体"/>
                <a:cs typeface="宋体"/>
              </a:rPr>
              <a:t>规划和维护住户高效 的生活环境</a:t>
            </a:r>
            <a:r>
              <a:rPr dirty="0" sz="1200" spc="-240">
                <a:latin typeface="宋体"/>
                <a:cs typeface="宋体"/>
              </a:rPr>
              <a:t>，</a:t>
            </a:r>
            <a:r>
              <a:rPr dirty="0" sz="1200">
                <a:latin typeface="宋体"/>
                <a:cs typeface="宋体"/>
              </a:rPr>
              <a:t>将工作环境和人员机构的工作任务有机结合在一起</a:t>
            </a:r>
            <a:r>
              <a:rPr dirty="0" sz="1200" spc="-229">
                <a:latin typeface="宋体"/>
                <a:cs typeface="宋体"/>
              </a:rPr>
              <a:t>。</a:t>
            </a:r>
            <a:r>
              <a:rPr dirty="0" sz="1200">
                <a:latin typeface="宋体"/>
                <a:cs typeface="宋体"/>
              </a:rPr>
              <a:t>唤醒和设施管 理功能能帮助客户实现简化企业日常运营流程</a:t>
            </a:r>
            <a:r>
              <a:rPr dirty="0" sz="1200" spc="-470">
                <a:latin typeface="宋体"/>
                <a:cs typeface="宋体"/>
              </a:rPr>
              <a:t>，</a:t>
            </a:r>
            <a:r>
              <a:rPr dirty="0" sz="1200">
                <a:latin typeface="宋体"/>
                <a:cs typeface="宋体"/>
              </a:rPr>
              <a:t>显着降低成本和提高运营效率的 目标</a:t>
            </a:r>
            <a:r>
              <a:rPr dirty="0" sz="1200" spc="-240">
                <a:latin typeface="宋体"/>
                <a:cs typeface="宋体"/>
              </a:rPr>
              <a:t>。</a:t>
            </a:r>
            <a:r>
              <a:rPr dirty="0" sz="1200">
                <a:latin typeface="宋体"/>
                <a:cs typeface="宋体"/>
              </a:rPr>
              <a:t>为了实现既定的业务计划和战略发展目标</a:t>
            </a:r>
            <a:r>
              <a:rPr dirty="0" sz="1200" spc="-229">
                <a:latin typeface="宋体"/>
                <a:cs typeface="宋体"/>
              </a:rPr>
              <a:t>，</a:t>
            </a:r>
            <a:r>
              <a:rPr dirty="0" sz="1200">
                <a:latin typeface="宋体"/>
                <a:cs typeface="宋体"/>
              </a:rPr>
              <a:t>它致力于提供全面的一站式服 务，帮助客户管理房地产、设施和其他非核心业务。</a:t>
            </a:r>
            <a:endParaRPr sz="1200">
              <a:latin typeface="宋体"/>
              <a:cs typeface="宋体"/>
            </a:endParaRPr>
          </a:p>
          <a:p>
            <a:pPr algn="just" marL="12700" marR="10795" indent="304800">
              <a:lnSpc>
                <a:spcPct val="162500"/>
              </a:lnSpc>
            </a:pPr>
            <a:r>
              <a:rPr dirty="0" sz="1200">
                <a:latin typeface="宋体"/>
                <a:cs typeface="宋体"/>
              </a:rPr>
              <a:t>目前</a:t>
            </a:r>
            <a:r>
              <a:rPr dirty="0" sz="1200" spc="-240">
                <a:latin typeface="宋体"/>
                <a:cs typeface="宋体"/>
              </a:rPr>
              <a:t>，</a:t>
            </a:r>
            <a:r>
              <a:rPr dirty="0" sz="1200">
                <a:latin typeface="宋体"/>
                <a:cs typeface="宋体"/>
              </a:rPr>
              <a:t>设施管理已成为一种管理策略</a:t>
            </a:r>
            <a:r>
              <a:rPr dirty="0" sz="1200" spc="-229">
                <a:latin typeface="宋体"/>
                <a:cs typeface="宋体"/>
              </a:rPr>
              <a:t>，</a:t>
            </a:r>
            <a:r>
              <a:rPr dirty="0" sz="1200">
                <a:latin typeface="宋体"/>
                <a:cs typeface="宋体"/>
              </a:rPr>
              <a:t>以支持用户或机构在物业设施维修和 保养范围之外的发展</a:t>
            </a:r>
            <a:r>
              <a:rPr dirty="0" sz="1200" spc="-160">
                <a:latin typeface="宋体"/>
                <a:cs typeface="宋体"/>
              </a:rPr>
              <a:t>。</a:t>
            </a:r>
            <a:r>
              <a:rPr dirty="0" sz="1200">
                <a:latin typeface="宋体"/>
                <a:cs typeface="宋体"/>
              </a:rPr>
              <a:t>设施管理基于建筑物业主</a:t>
            </a:r>
            <a:r>
              <a:rPr dirty="0" sz="1200" spc="-160">
                <a:latin typeface="宋体"/>
                <a:cs typeface="宋体"/>
              </a:rPr>
              <a:t>、</a:t>
            </a:r>
            <a:r>
              <a:rPr dirty="0" sz="1200">
                <a:latin typeface="宋体"/>
                <a:cs typeface="宋体"/>
              </a:rPr>
              <a:t>管理者和用户的利</a:t>
            </a:r>
            <a:r>
              <a:rPr dirty="0" sz="1200" spc="5">
                <a:latin typeface="宋体"/>
                <a:cs typeface="宋体"/>
              </a:rPr>
              <a:t>益</a:t>
            </a:r>
            <a:r>
              <a:rPr dirty="0" sz="1200" spc="-170">
                <a:latin typeface="宋体"/>
                <a:cs typeface="宋体"/>
              </a:rPr>
              <a:t>，</a:t>
            </a:r>
            <a:r>
              <a:rPr dirty="0" sz="1200">
                <a:latin typeface="宋体"/>
                <a:cs typeface="宋体"/>
              </a:rPr>
              <a:t>计划和 管理所有设施和环境的经营活动</a:t>
            </a:r>
            <a:r>
              <a:rPr dirty="0" sz="1200">
                <a:latin typeface="Calibri"/>
                <a:cs typeface="Calibri"/>
              </a:rPr>
              <a:t>[56</a:t>
            </a:r>
            <a:r>
              <a:rPr dirty="0" sz="1200" spc="-10">
                <a:latin typeface="Calibri"/>
                <a:cs typeface="Calibri"/>
              </a:rPr>
              <a:t>]</a:t>
            </a:r>
            <a:r>
              <a:rPr dirty="0" sz="1200" spc="-25">
                <a:latin typeface="宋体"/>
                <a:cs typeface="宋体"/>
              </a:rPr>
              <a:t>。</a:t>
            </a:r>
            <a:r>
              <a:rPr dirty="0" sz="1200">
                <a:latin typeface="宋体"/>
                <a:cs typeface="宋体"/>
              </a:rPr>
              <a:t>它的运营和管理以为用户提供</a:t>
            </a:r>
            <a:r>
              <a:rPr dirty="0" sz="1200" spc="5">
                <a:latin typeface="宋体"/>
                <a:cs typeface="宋体"/>
              </a:rPr>
              <a:t>服</a:t>
            </a:r>
            <a:r>
              <a:rPr dirty="0" sz="1200">
                <a:latin typeface="宋体"/>
                <a:cs typeface="宋体"/>
              </a:rPr>
              <a:t>务为活动 基础</a:t>
            </a:r>
            <a:r>
              <a:rPr dirty="0" sz="1200" spc="-240">
                <a:latin typeface="宋体"/>
                <a:cs typeface="宋体"/>
              </a:rPr>
              <a:t>，</a:t>
            </a:r>
            <a:r>
              <a:rPr dirty="0" sz="1200">
                <a:latin typeface="宋体"/>
                <a:cs typeface="宋体"/>
              </a:rPr>
              <a:t>同时提供给管理人员充分的创新工作条件</a:t>
            </a:r>
            <a:r>
              <a:rPr dirty="0" sz="1200" spc="-229">
                <a:latin typeface="宋体"/>
                <a:cs typeface="宋体"/>
              </a:rPr>
              <a:t>，</a:t>
            </a:r>
            <a:r>
              <a:rPr dirty="0" sz="1200">
                <a:latin typeface="宋体"/>
                <a:cs typeface="宋体"/>
              </a:rPr>
              <a:t>确保建筑物业主的有效投资回 报</a:t>
            </a:r>
            <a:r>
              <a:rPr dirty="0" sz="1200" spc="-160">
                <a:latin typeface="宋体"/>
                <a:cs typeface="宋体"/>
              </a:rPr>
              <a:t>，</a:t>
            </a:r>
            <a:r>
              <a:rPr dirty="0" sz="1200">
                <a:latin typeface="宋体"/>
                <a:cs typeface="宋体"/>
              </a:rPr>
              <a:t>并从中持续得到资产升值</a:t>
            </a:r>
            <a:r>
              <a:rPr dirty="0" sz="1200" spc="-160">
                <a:latin typeface="宋体"/>
                <a:cs typeface="宋体"/>
              </a:rPr>
              <a:t>，</a:t>
            </a:r>
            <a:r>
              <a:rPr dirty="0" sz="1200">
                <a:latin typeface="宋体"/>
                <a:cs typeface="宋体"/>
              </a:rPr>
              <a:t>为社会提供了一个安全舒适</a:t>
            </a:r>
            <a:r>
              <a:rPr dirty="0" sz="1200" spc="-160">
                <a:latin typeface="宋体"/>
                <a:cs typeface="宋体"/>
              </a:rPr>
              <a:t>、</a:t>
            </a:r>
            <a:r>
              <a:rPr dirty="0" sz="1200">
                <a:latin typeface="宋体"/>
                <a:cs typeface="宋体"/>
              </a:rPr>
              <a:t>环境友好的工作场 所。</a:t>
            </a:r>
            <a:endParaRPr sz="1200">
              <a:latin typeface="宋体"/>
              <a:cs typeface="宋体"/>
            </a:endParaRPr>
          </a:p>
          <a:p>
            <a:pPr algn="just" marL="12700" marR="7620" indent="304800">
              <a:lnSpc>
                <a:spcPct val="162500"/>
              </a:lnSpc>
            </a:pPr>
            <a:r>
              <a:rPr dirty="0" sz="1200">
                <a:latin typeface="宋体"/>
                <a:cs typeface="宋体"/>
              </a:rPr>
              <a:t>设施管理提供针对性的长期策略规划</a:t>
            </a:r>
            <a:r>
              <a:rPr dirty="0" sz="1200" spc="-160">
                <a:latin typeface="宋体"/>
                <a:cs typeface="宋体"/>
              </a:rPr>
              <a:t>，</a:t>
            </a:r>
            <a:r>
              <a:rPr dirty="0" sz="1200">
                <a:latin typeface="宋体"/>
                <a:cs typeface="宋体"/>
              </a:rPr>
              <a:t>在财务计划</a:t>
            </a:r>
            <a:r>
              <a:rPr dirty="0" sz="1200" spc="-160">
                <a:latin typeface="宋体"/>
                <a:cs typeface="宋体"/>
              </a:rPr>
              <a:t>、</a:t>
            </a:r>
            <a:r>
              <a:rPr dirty="0" sz="1200">
                <a:latin typeface="宋体"/>
                <a:cs typeface="宋体"/>
              </a:rPr>
              <a:t>空间管</a:t>
            </a:r>
            <a:r>
              <a:rPr dirty="0" sz="1200" spc="5">
                <a:latin typeface="宋体"/>
                <a:cs typeface="宋体"/>
              </a:rPr>
              <a:t>理</a:t>
            </a:r>
            <a:r>
              <a:rPr dirty="0" sz="1200" spc="-170">
                <a:latin typeface="宋体"/>
                <a:cs typeface="宋体"/>
              </a:rPr>
              <a:t>、</a:t>
            </a:r>
            <a:r>
              <a:rPr dirty="0" sz="1200">
                <a:latin typeface="宋体"/>
                <a:cs typeface="宋体"/>
              </a:rPr>
              <a:t>周期性工作 组织和预测风险规避等物业设</a:t>
            </a:r>
            <a:r>
              <a:rPr dirty="0" sz="1200" spc="5">
                <a:latin typeface="宋体"/>
                <a:cs typeface="宋体"/>
              </a:rPr>
              <a:t>施</a:t>
            </a:r>
            <a:r>
              <a:rPr dirty="0" sz="1200">
                <a:latin typeface="宋体"/>
                <a:cs typeface="宋体"/>
              </a:rPr>
              <a:t>的全生命周期运行过程中系统地实施管理</a:t>
            </a:r>
            <a:r>
              <a:rPr dirty="0" sz="1200">
                <a:latin typeface="Calibri"/>
                <a:cs typeface="Calibri"/>
              </a:rPr>
              <a:t>[5</a:t>
            </a:r>
            <a:r>
              <a:rPr dirty="0" sz="1200" spc="-10">
                <a:latin typeface="Calibri"/>
                <a:cs typeface="Calibri"/>
              </a:rPr>
              <a:t>6</a:t>
            </a:r>
            <a:r>
              <a:rPr dirty="0" sz="1200">
                <a:latin typeface="Calibri"/>
                <a:cs typeface="Calibri"/>
              </a:rPr>
              <a:t>]</a:t>
            </a:r>
            <a:r>
              <a:rPr dirty="0" sz="1200">
                <a:latin typeface="宋体"/>
                <a:cs typeface="宋体"/>
              </a:rPr>
              <a:t>。 设施管理坚持长期规划的同时</a:t>
            </a:r>
            <a:r>
              <a:rPr dirty="0" sz="1200" spc="-240">
                <a:latin typeface="宋体"/>
                <a:cs typeface="宋体"/>
              </a:rPr>
              <a:t>，</a:t>
            </a:r>
            <a:r>
              <a:rPr dirty="0" sz="1200">
                <a:latin typeface="宋体"/>
                <a:cs typeface="宋体"/>
              </a:rPr>
              <a:t>也重视高科技应用地同步发展</a:t>
            </a:r>
            <a:r>
              <a:rPr dirty="0" sz="1200" spc="-229">
                <a:latin typeface="宋体"/>
                <a:cs typeface="宋体"/>
              </a:rPr>
              <a:t>，</a:t>
            </a:r>
            <a:r>
              <a:rPr dirty="0" sz="1200">
                <a:latin typeface="宋体"/>
                <a:cs typeface="宋体"/>
              </a:rPr>
              <a:t>坚持开发创新应 用程序</a:t>
            </a:r>
            <a:r>
              <a:rPr dirty="0" sz="1200" spc="-240">
                <a:latin typeface="宋体"/>
                <a:cs typeface="宋体"/>
              </a:rPr>
              <a:t>，</a:t>
            </a:r>
            <a:r>
              <a:rPr dirty="0" sz="1200">
                <a:latin typeface="宋体"/>
                <a:cs typeface="宋体"/>
              </a:rPr>
              <a:t>在降低成本和提高效率的同时</a:t>
            </a:r>
            <a:r>
              <a:rPr dirty="0" sz="1200" spc="-229">
                <a:latin typeface="宋体"/>
                <a:cs typeface="宋体"/>
              </a:rPr>
              <a:t>，</a:t>
            </a:r>
            <a:r>
              <a:rPr dirty="0" sz="1200">
                <a:latin typeface="宋体"/>
                <a:cs typeface="宋体"/>
              </a:rPr>
              <a:t>系统集成可确保管理和技术数据分析与 处理的准确性，进一步促进科学决策。</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buFont typeface="Calibri"/>
              <a:buAutoNum type="arabicPeriod" startAt="2"/>
              <a:tabLst>
                <a:tab pos="668020" algn="l"/>
              </a:tabLst>
            </a:pPr>
            <a:r>
              <a:rPr dirty="0" sz="1200">
                <a:latin typeface="黑体"/>
                <a:cs typeface="黑体"/>
              </a:rPr>
              <a:t>基</a:t>
            </a:r>
            <a:r>
              <a:rPr dirty="0" sz="1200">
                <a:latin typeface="黑体"/>
                <a:cs typeface="黑体"/>
              </a:rPr>
              <a:t>于设施管理智慧运维革命</a:t>
            </a:r>
            <a:endParaRPr sz="1200">
              <a:latin typeface="黑体"/>
              <a:cs typeface="黑体"/>
            </a:endParaRPr>
          </a:p>
          <a:p>
            <a:pPr algn="just" marL="12700" marR="12065" indent="304800">
              <a:lnSpc>
                <a:spcPct val="162500"/>
              </a:lnSpc>
              <a:spcBef>
                <a:spcPts val="384"/>
              </a:spcBef>
            </a:pPr>
            <a:r>
              <a:rPr dirty="0" sz="1200">
                <a:latin typeface="宋体"/>
                <a:cs typeface="宋体"/>
              </a:rPr>
              <a:t>传统的设施运营和维护以保安</a:t>
            </a:r>
            <a:r>
              <a:rPr dirty="0" sz="1200" spc="-75">
                <a:latin typeface="宋体"/>
                <a:cs typeface="宋体"/>
              </a:rPr>
              <a:t>、</a:t>
            </a:r>
            <a:r>
              <a:rPr dirty="0" sz="1200">
                <a:latin typeface="宋体"/>
                <a:cs typeface="宋体"/>
              </a:rPr>
              <a:t>保洁</a:t>
            </a:r>
            <a:r>
              <a:rPr dirty="0" sz="1200" spc="-85">
                <a:latin typeface="宋体"/>
                <a:cs typeface="宋体"/>
              </a:rPr>
              <a:t>、</a:t>
            </a:r>
            <a:r>
              <a:rPr dirty="0" sz="1200">
                <a:latin typeface="宋体"/>
                <a:cs typeface="宋体"/>
              </a:rPr>
              <a:t>供暖</a:t>
            </a:r>
            <a:r>
              <a:rPr dirty="0" sz="1200" spc="-75">
                <a:latin typeface="宋体"/>
                <a:cs typeface="宋体"/>
              </a:rPr>
              <a:t>、</a:t>
            </a:r>
            <a:r>
              <a:rPr dirty="0" sz="1200">
                <a:latin typeface="宋体"/>
                <a:cs typeface="宋体"/>
              </a:rPr>
              <a:t>通风</a:t>
            </a:r>
            <a:r>
              <a:rPr dirty="0" sz="1200" spc="-85">
                <a:latin typeface="宋体"/>
                <a:cs typeface="宋体"/>
              </a:rPr>
              <a:t>、</a:t>
            </a:r>
            <a:r>
              <a:rPr dirty="0" sz="1200">
                <a:latin typeface="宋体"/>
                <a:cs typeface="宋体"/>
              </a:rPr>
              <a:t>空调</a:t>
            </a:r>
            <a:r>
              <a:rPr dirty="0" sz="1200" spc="-75">
                <a:latin typeface="宋体"/>
                <a:cs typeface="宋体"/>
              </a:rPr>
              <a:t>、</a:t>
            </a:r>
            <a:r>
              <a:rPr dirty="0" sz="1200">
                <a:latin typeface="宋体"/>
                <a:cs typeface="宋体"/>
              </a:rPr>
              <a:t>电气</a:t>
            </a:r>
            <a:r>
              <a:rPr dirty="0" sz="1200" spc="-85">
                <a:latin typeface="宋体"/>
                <a:cs typeface="宋体"/>
              </a:rPr>
              <a:t>、</a:t>
            </a:r>
            <a:r>
              <a:rPr dirty="0" sz="1200">
                <a:latin typeface="宋体"/>
                <a:cs typeface="宋体"/>
              </a:rPr>
              <a:t>给排水等 设施设备的清洁和维护为主要工作内容</a:t>
            </a:r>
            <a:r>
              <a:rPr dirty="0" sz="1200" spc="-120">
                <a:latin typeface="宋体"/>
                <a:cs typeface="宋体"/>
              </a:rPr>
              <a:t>，</a:t>
            </a:r>
            <a:r>
              <a:rPr dirty="0" sz="1200">
                <a:latin typeface="宋体"/>
                <a:cs typeface="宋体"/>
              </a:rPr>
              <a:t>侧重于人员现场管</a:t>
            </a:r>
            <a:r>
              <a:rPr dirty="0" sz="1200" spc="5">
                <a:latin typeface="宋体"/>
                <a:cs typeface="宋体"/>
              </a:rPr>
              <a:t>理</a:t>
            </a:r>
            <a:r>
              <a:rPr dirty="0" sz="1200" spc="-120">
                <a:latin typeface="宋体"/>
                <a:cs typeface="宋体"/>
              </a:rPr>
              <a:t>，以</a:t>
            </a:r>
            <a:r>
              <a:rPr dirty="0" sz="1200">
                <a:latin typeface="宋体"/>
                <a:cs typeface="宋体"/>
              </a:rPr>
              <a:t>“维持</a:t>
            </a:r>
            <a:r>
              <a:rPr dirty="0" sz="1200" spc="-125">
                <a:latin typeface="宋体"/>
                <a:cs typeface="宋体"/>
              </a:rPr>
              <a:t>”</a:t>
            </a:r>
            <a:r>
              <a:rPr dirty="0" sz="1200">
                <a:latin typeface="宋体"/>
                <a:cs typeface="宋体"/>
              </a:rPr>
              <a:t>设施</a:t>
            </a:r>
            <a:endParaRPr sz="1200">
              <a:latin typeface="宋体"/>
              <a:cs typeface="宋体"/>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78</a:t>
            </a:r>
          </a:p>
        </p:txBody>
      </p:sp>
      <p:sp>
        <p:nvSpPr>
          <p:cNvPr id="2" name="object 2"/>
          <p:cNvSpPr txBox="1"/>
          <p:nvPr/>
        </p:nvSpPr>
        <p:spPr>
          <a:xfrm>
            <a:off x="1130300" y="528955"/>
            <a:ext cx="5377815" cy="90525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a:latin typeface="宋体"/>
                <a:cs typeface="宋体"/>
              </a:rPr>
              <a:t>设备的正常运行为首要工作目标</a:t>
            </a:r>
            <a:r>
              <a:rPr dirty="0" sz="1200" spc="-5">
                <a:latin typeface="Calibri"/>
                <a:cs typeface="Calibri"/>
              </a:rPr>
              <a:t>[57]</a:t>
            </a:r>
            <a:r>
              <a:rPr dirty="0" sz="1200">
                <a:latin typeface="宋体"/>
                <a:cs typeface="宋体"/>
              </a:rPr>
              <a:t>。</a:t>
            </a:r>
            <a:endParaRPr sz="1200">
              <a:latin typeface="宋体"/>
              <a:cs typeface="宋体"/>
            </a:endParaRPr>
          </a:p>
          <a:p>
            <a:pPr algn="just" marL="12700" marR="82550" indent="304800">
              <a:lnSpc>
                <a:spcPct val="162500"/>
              </a:lnSpc>
            </a:pPr>
            <a:r>
              <a:rPr dirty="0" sz="1200">
                <a:latin typeface="宋体"/>
                <a:cs typeface="宋体"/>
              </a:rPr>
              <a:t>进入</a:t>
            </a:r>
            <a:r>
              <a:rPr dirty="0" sz="1200" spc="-335">
                <a:latin typeface="宋体"/>
                <a:cs typeface="宋体"/>
              </a:rPr>
              <a:t> </a:t>
            </a:r>
            <a:r>
              <a:rPr dirty="0" sz="1200">
                <a:latin typeface="Calibri"/>
                <a:cs typeface="Calibri"/>
              </a:rPr>
              <a:t>21</a:t>
            </a:r>
            <a:r>
              <a:rPr dirty="0" sz="1200" spc="-15">
                <a:latin typeface="Calibri"/>
                <a:cs typeface="Calibri"/>
              </a:rPr>
              <a:t> </a:t>
            </a:r>
            <a:r>
              <a:rPr dirty="0" sz="1200">
                <a:latin typeface="宋体"/>
                <a:cs typeface="宋体"/>
              </a:rPr>
              <a:t>世纪</a:t>
            </a:r>
            <a:r>
              <a:rPr dirty="0" sz="1200" spc="-95">
                <a:latin typeface="宋体"/>
                <a:cs typeface="宋体"/>
              </a:rPr>
              <a:t>，</a:t>
            </a:r>
            <a:r>
              <a:rPr dirty="0" sz="1200" spc="-95">
                <a:latin typeface="Calibri"/>
                <a:cs typeface="Calibri"/>
              </a:rPr>
              <a:t>FM</a:t>
            </a:r>
            <a:r>
              <a:rPr dirty="0" sz="1200" spc="-5">
                <a:latin typeface="Calibri"/>
                <a:cs typeface="Calibri"/>
              </a:rPr>
              <a:t> </a:t>
            </a:r>
            <a:r>
              <a:rPr dirty="0" sz="1200">
                <a:latin typeface="宋体"/>
                <a:cs typeface="宋体"/>
              </a:rPr>
              <a:t>智慧运维发生了创新性变革</a:t>
            </a:r>
            <a:r>
              <a:rPr dirty="0" sz="1200" spc="-290">
                <a:latin typeface="宋体"/>
                <a:cs typeface="宋体"/>
              </a:rPr>
              <a:t>，</a:t>
            </a:r>
            <a:r>
              <a:rPr dirty="0" sz="1200">
                <a:latin typeface="宋体"/>
                <a:cs typeface="宋体"/>
              </a:rPr>
              <a:t>行业革命主要体现在以下三 个方面：</a:t>
            </a:r>
            <a:endParaRPr sz="1200">
              <a:latin typeface="宋体"/>
              <a:cs typeface="宋体"/>
            </a:endParaRPr>
          </a:p>
          <a:p>
            <a:pPr algn="just" marL="12700" marR="70485" indent="304800">
              <a:lnSpc>
                <a:spcPct val="162500"/>
              </a:lnSpc>
            </a:pPr>
            <a:r>
              <a:rPr dirty="0" sz="1200">
                <a:latin typeface="宋体"/>
                <a:cs typeface="宋体"/>
              </a:rPr>
              <a:t>第一</a:t>
            </a:r>
            <a:r>
              <a:rPr dirty="0" sz="1200" spc="-240">
                <a:latin typeface="宋体"/>
                <a:cs typeface="宋体"/>
              </a:rPr>
              <a:t>，</a:t>
            </a:r>
            <a:r>
              <a:rPr dirty="0" sz="1200">
                <a:latin typeface="宋体"/>
                <a:cs typeface="宋体"/>
              </a:rPr>
              <a:t>建筑领域的技术革命使运营和维护的目标更加复杂</a:t>
            </a:r>
            <a:r>
              <a:rPr dirty="0" sz="1200" spc="-229">
                <a:latin typeface="宋体"/>
                <a:cs typeface="宋体"/>
              </a:rPr>
              <a:t>。</a:t>
            </a:r>
            <a:r>
              <a:rPr dirty="0" sz="1200">
                <a:latin typeface="宋体"/>
                <a:cs typeface="宋体"/>
              </a:rPr>
              <a:t>随着建筑业自身 </a:t>
            </a:r>
            <a:r>
              <a:rPr dirty="0" sz="1200" spc="10">
                <a:latin typeface="宋体"/>
                <a:cs typeface="宋体"/>
              </a:rPr>
              <a:t>的发</a:t>
            </a:r>
            <a:r>
              <a:rPr dirty="0" sz="1200" spc="25">
                <a:latin typeface="宋体"/>
                <a:cs typeface="宋体"/>
              </a:rPr>
              <a:t>展</a:t>
            </a:r>
            <a:r>
              <a:rPr dirty="0" sz="1200">
                <a:latin typeface="宋体"/>
                <a:cs typeface="宋体"/>
              </a:rPr>
              <a:t>和</a:t>
            </a:r>
            <a:r>
              <a:rPr dirty="0" sz="1200" spc="-254">
                <a:latin typeface="宋体"/>
                <a:cs typeface="宋体"/>
              </a:rPr>
              <a:t> </a:t>
            </a:r>
            <a:r>
              <a:rPr dirty="0" sz="1200" spc="-5">
                <a:latin typeface="Calibri"/>
                <a:cs typeface="Calibri"/>
              </a:rPr>
              <a:t>4C(Computer</a:t>
            </a:r>
            <a:r>
              <a:rPr dirty="0" sz="1200" spc="25">
                <a:latin typeface="宋体"/>
                <a:cs typeface="宋体"/>
              </a:rPr>
              <a:t>、</a:t>
            </a:r>
            <a:r>
              <a:rPr dirty="0" sz="1200" spc="-5">
                <a:latin typeface="Calibri"/>
                <a:cs typeface="Calibri"/>
              </a:rPr>
              <a:t>Control</a:t>
            </a:r>
            <a:r>
              <a:rPr dirty="0" sz="1200" spc="10">
                <a:latin typeface="宋体"/>
                <a:cs typeface="宋体"/>
              </a:rPr>
              <a:t>、</a:t>
            </a:r>
            <a:r>
              <a:rPr dirty="0" sz="1200" spc="-5">
                <a:latin typeface="Calibri"/>
                <a:cs typeface="Calibri"/>
              </a:rPr>
              <a:t>Communication</a:t>
            </a:r>
            <a:r>
              <a:rPr dirty="0" sz="1200" spc="25">
                <a:latin typeface="宋体"/>
                <a:cs typeface="宋体"/>
              </a:rPr>
              <a:t>、</a:t>
            </a:r>
            <a:r>
              <a:rPr dirty="0" sz="1200" spc="-5">
                <a:latin typeface="Calibri"/>
                <a:cs typeface="Calibri"/>
              </a:rPr>
              <a:t>CRT</a:t>
            </a:r>
            <a:r>
              <a:rPr dirty="0" sz="1200" spc="60">
                <a:latin typeface="Calibri"/>
                <a:cs typeface="Calibri"/>
              </a:rPr>
              <a:t> </a:t>
            </a:r>
            <a:r>
              <a:rPr dirty="0" sz="1200" spc="10">
                <a:latin typeface="宋体"/>
                <a:cs typeface="宋体"/>
              </a:rPr>
              <a:t>图形</a:t>
            </a:r>
            <a:r>
              <a:rPr dirty="0" sz="1200" spc="25">
                <a:latin typeface="宋体"/>
                <a:cs typeface="宋体"/>
              </a:rPr>
              <a:t>显</a:t>
            </a:r>
            <a:r>
              <a:rPr dirty="0" sz="1200" spc="10">
                <a:latin typeface="宋体"/>
                <a:cs typeface="宋体"/>
              </a:rPr>
              <a:t>示</a:t>
            </a:r>
            <a:r>
              <a:rPr dirty="0" sz="1200" spc="25">
                <a:latin typeface="Calibri"/>
                <a:cs typeface="Calibri"/>
              </a:rPr>
              <a:t>)</a:t>
            </a:r>
            <a:r>
              <a:rPr dirty="0" sz="1200" spc="10">
                <a:latin typeface="宋体"/>
                <a:cs typeface="宋体"/>
              </a:rPr>
              <a:t>技术</a:t>
            </a:r>
            <a:r>
              <a:rPr dirty="0" sz="1200" spc="25">
                <a:latin typeface="宋体"/>
                <a:cs typeface="宋体"/>
              </a:rPr>
              <a:t>的</a:t>
            </a:r>
            <a:r>
              <a:rPr dirty="0" sz="1200" spc="10">
                <a:latin typeface="宋体"/>
                <a:cs typeface="宋体"/>
              </a:rPr>
              <a:t>广泛</a:t>
            </a:r>
            <a:r>
              <a:rPr dirty="0" sz="1200">
                <a:latin typeface="宋体"/>
                <a:cs typeface="宋体"/>
              </a:rPr>
              <a:t>应 用，智能建筑率先</a:t>
            </a:r>
            <a:r>
              <a:rPr dirty="0" sz="1200" spc="5">
                <a:latin typeface="宋体"/>
                <a:cs typeface="宋体"/>
              </a:rPr>
              <a:t>在</a:t>
            </a:r>
            <a:r>
              <a:rPr dirty="0" sz="1200">
                <a:latin typeface="宋体"/>
                <a:cs typeface="宋体"/>
              </a:rPr>
              <a:t>美国出</a:t>
            </a:r>
            <a:r>
              <a:rPr dirty="0" sz="1200" spc="-15">
                <a:latin typeface="宋体"/>
                <a:cs typeface="宋体"/>
              </a:rPr>
              <a:t>现</a:t>
            </a:r>
            <a:r>
              <a:rPr dirty="0" sz="1200">
                <a:latin typeface="宋体"/>
                <a:cs typeface="宋体"/>
              </a:rPr>
              <a:t>，并在欧洲、日本和世界范</a:t>
            </a:r>
            <a:r>
              <a:rPr dirty="0" sz="1200" spc="5">
                <a:latin typeface="宋体"/>
                <a:cs typeface="宋体"/>
              </a:rPr>
              <a:t>围</a:t>
            </a:r>
            <a:r>
              <a:rPr dirty="0" sz="1200">
                <a:latin typeface="宋体"/>
                <a:cs typeface="宋体"/>
              </a:rPr>
              <a:t>内发展迅速</a:t>
            </a:r>
            <a:r>
              <a:rPr dirty="0" sz="1200">
                <a:latin typeface="Calibri"/>
                <a:cs typeface="Calibri"/>
              </a:rPr>
              <a:t>[5</a:t>
            </a:r>
            <a:r>
              <a:rPr dirty="0" sz="1200" spc="-10">
                <a:latin typeface="Calibri"/>
                <a:cs typeface="Calibri"/>
              </a:rPr>
              <a:t>7]</a:t>
            </a:r>
            <a:r>
              <a:rPr dirty="0" sz="1200">
                <a:latin typeface="宋体"/>
                <a:cs typeface="宋体"/>
              </a:rPr>
              <a:t>。依 托信息化的现代建筑设备广泛布局于各种建筑</a:t>
            </a:r>
            <a:r>
              <a:rPr dirty="0" sz="1200" spc="-470">
                <a:latin typeface="宋体"/>
                <a:cs typeface="宋体"/>
              </a:rPr>
              <a:t>，</a:t>
            </a:r>
            <a:r>
              <a:rPr dirty="0" sz="1200">
                <a:latin typeface="宋体"/>
                <a:cs typeface="宋体"/>
              </a:rPr>
              <a:t>使运维管理范围内的设施设备集 成一个庞大而复杂的系统</a:t>
            </a:r>
            <a:r>
              <a:rPr dirty="0" sz="1200" spc="-240">
                <a:latin typeface="宋体"/>
                <a:cs typeface="宋体"/>
              </a:rPr>
              <a:t>，</a:t>
            </a:r>
            <a:r>
              <a:rPr dirty="0" sz="1200">
                <a:latin typeface="宋体"/>
                <a:cs typeface="宋体"/>
              </a:rPr>
              <a:t>各类传统建筑的业务功能也发生了很大的变化</a:t>
            </a:r>
            <a:r>
              <a:rPr dirty="0" sz="1200" spc="-229">
                <a:latin typeface="宋体"/>
                <a:cs typeface="宋体"/>
              </a:rPr>
              <a:t>，</a:t>
            </a:r>
            <a:r>
              <a:rPr dirty="0" sz="1200">
                <a:latin typeface="宋体"/>
                <a:cs typeface="宋体"/>
              </a:rPr>
              <a:t>传统 的运维管理模式无法适应信息化时代庞大而复杂的建筑系统。</a:t>
            </a:r>
            <a:endParaRPr sz="1200">
              <a:latin typeface="宋体"/>
              <a:cs typeface="宋体"/>
            </a:endParaRPr>
          </a:p>
          <a:p>
            <a:pPr marL="12700" marR="5080" indent="304800">
              <a:lnSpc>
                <a:spcPct val="162500"/>
              </a:lnSpc>
            </a:pPr>
            <a:r>
              <a:rPr dirty="0" sz="1200">
                <a:latin typeface="宋体"/>
                <a:cs typeface="宋体"/>
              </a:rPr>
              <a:t>第二</a:t>
            </a:r>
            <a:r>
              <a:rPr dirty="0" sz="1200" spc="-240">
                <a:latin typeface="宋体"/>
                <a:cs typeface="宋体"/>
              </a:rPr>
              <a:t>，</a:t>
            </a:r>
            <a:r>
              <a:rPr dirty="0" sz="1200">
                <a:latin typeface="宋体"/>
                <a:cs typeface="宋体"/>
              </a:rPr>
              <a:t>时代的发展需要运维管理有更高的能源利用效率</a:t>
            </a:r>
            <a:r>
              <a:rPr dirty="0" sz="1200" spc="-229">
                <a:latin typeface="宋体"/>
                <a:cs typeface="宋体"/>
              </a:rPr>
              <a:t>。</a:t>
            </a:r>
            <a:r>
              <a:rPr dirty="0" sz="1200">
                <a:latin typeface="宋体"/>
                <a:cs typeface="宋体"/>
              </a:rPr>
              <a:t>全球化的能源危机 导</a:t>
            </a:r>
            <a:r>
              <a:rPr dirty="0" sz="1200" spc="0">
                <a:latin typeface="宋体"/>
                <a:cs typeface="宋体"/>
              </a:rPr>
              <a:t>致</a:t>
            </a:r>
            <a:r>
              <a:rPr dirty="0" sz="1200">
                <a:latin typeface="宋体"/>
                <a:cs typeface="宋体"/>
              </a:rPr>
              <a:t>提高</a:t>
            </a:r>
            <a:r>
              <a:rPr dirty="0" sz="1200" spc="0">
                <a:latin typeface="宋体"/>
                <a:cs typeface="宋体"/>
              </a:rPr>
              <a:t>能</a:t>
            </a:r>
            <a:r>
              <a:rPr dirty="0" sz="1200">
                <a:latin typeface="宋体"/>
                <a:cs typeface="宋体"/>
              </a:rPr>
              <a:t>源利</a:t>
            </a:r>
            <a:r>
              <a:rPr dirty="0" sz="1200" spc="0">
                <a:latin typeface="宋体"/>
                <a:cs typeface="宋体"/>
              </a:rPr>
              <a:t>用</a:t>
            </a:r>
            <a:r>
              <a:rPr dirty="0" sz="1200">
                <a:latin typeface="宋体"/>
                <a:cs typeface="宋体"/>
              </a:rPr>
              <a:t>效率</a:t>
            </a:r>
            <a:r>
              <a:rPr dirty="0" sz="1200" spc="0">
                <a:latin typeface="宋体"/>
                <a:cs typeface="宋体"/>
              </a:rPr>
              <a:t>成</a:t>
            </a:r>
            <a:r>
              <a:rPr dirty="0" sz="1200">
                <a:latin typeface="宋体"/>
                <a:cs typeface="宋体"/>
              </a:rPr>
              <a:t>为全社</a:t>
            </a:r>
            <a:r>
              <a:rPr dirty="0" sz="1200" spc="0">
                <a:latin typeface="宋体"/>
                <a:cs typeface="宋体"/>
              </a:rPr>
              <a:t>会</a:t>
            </a:r>
            <a:r>
              <a:rPr dirty="0" sz="1200">
                <a:latin typeface="宋体"/>
                <a:cs typeface="宋体"/>
              </a:rPr>
              <a:t>共同</a:t>
            </a:r>
            <a:r>
              <a:rPr dirty="0" sz="1200" spc="0">
                <a:latin typeface="宋体"/>
                <a:cs typeface="宋体"/>
              </a:rPr>
              <a:t>关</a:t>
            </a:r>
            <a:r>
              <a:rPr dirty="0" sz="1200">
                <a:latin typeface="宋体"/>
                <a:cs typeface="宋体"/>
              </a:rPr>
              <a:t>注的</a:t>
            </a:r>
            <a:r>
              <a:rPr dirty="0" sz="1200" spc="0">
                <a:latin typeface="宋体"/>
                <a:cs typeface="宋体"/>
              </a:rPr>
              <a:t>问</a:t>
            </a:r>
            <a:r>
              <a:rPr dirty="0" sz="1200">
                <a:latin typeface="宋体"/>
                <a:cs typeface="宋体"/>
              </a:rPr>
              <a:t>题</a:t>
            </a:r>
            <a:r>
              <a:rPr dirty="0" sz="1200" spc="-300">
                <a:latin typeface="宋体"/>
                <a:cs typeface="宋体"/>
              </a:rPr>
              <a:t>，“</a:t>
            </a:r>
            <a:r>
              <a:rPr dirty="0" sz="1200">
                <a:latin typeface="宋体"/>
                <a:cs typeface="宋体"/>
              </a:rPr>
              <a:t>运</a:t>
            </a:r>
            <a:r>
              <a:rPr dirty="0" sz="1200" spc="0">
                <a:latin typeface="宋体"/>
                <a:cs typeface="宋体"/>
              </a:rPr>
              <a:t>维</a:t>
            </a:r>
            <a:r>
              <a:rPr dirty="0" sz="1200">
                <a:latin typeface="宋体"/>
                <a:cs typeface="宋体"/>
              </a:rPr>
              <a:t>节</a:t>
            </a:r>
            <a:r>
              <a:rPr dirty="0" sz="1200" spc="0">
                <a:latin typeface="宋体"/>
                <a:cs typeface="宋体"/>
              </a:rPr>
              <a:t>能</a:t>
            </a:r>
            <a:r>
              <a:rPr dirty="0" sz="1200">
                <a:latin typeface="宋体"/>
                <a:cs typeface="宋体"/>
              </a:rPr>
              <a:t>”成</a:t>
            </a:r>
            <a:r>
              <a:rPr dirty="0" sz="1200" spc="0">
                <a:latin typeface="宋体"/>
                <a:cs typeface="宋体"/>
              </a:rPr>
              <a:t>为</a:t>
            </a:r>
            <a:r>
              <a:rPr dirty="0" sz="1200">
                <a:latin typeface="宋体"/>
                <a:cs typeface="宋体"/>
              </a:rPr>
              <a:t>建筑</a:t>
            </a:r>
            <a:r>
              <a:rPr dirty="0" sz="1200" spc="0">
                <a:latin typeface="宋体"/>
                <a:cs typeface="宋体"/>
              </a:rPr>
              <a:t>管</a:t>
            </a:r>
            <a:r>
              <a:rPr dirty="0" sz="1200">
                <a:latin typeface="宋体"/>
                <a:cs typeface="宋体"/>
              </a:rPr>
              <a:t>理 行业的一大热点</a:t>
            </a:r>
            <a:r>
              <a:rPr dirty="0" sz="1200" spc="-160">
                <a:latin typeface="宋体"/>
                <a:cs typeface="宋体"/>
              </a:rPr>
              <a:t>。</a:t>
            </a:r>
            <a:r>
              <a:rPr dirty="0" sz="1200">
                <a:latin typeface="宋体"/>
                <a:cs typeface="宋体"/>
              </a:rPr>
              <a:t>然而</a:t>
            </a:r>
            <a:r>
              <a:rPr dirty="0" sz="1200" spc="-160">
                <a:latin typeface="宋体"/>
                <a:cs typeface="宋体"/>
              </a:rPr>
              <a:t>，</a:t>
            </a:r>
            <a:r>
              <a:rPr dirty="0" sz="1200">
                <a:latin typeface="宋体"/>
                <a:cs typeface="宋体"/>
              </a:rPr>
              <a:t>目前许多物业能源利用效率依旧达不到预期程</a:t>
            </a:r>
            <a:r>
              <a:rPr dirty="0" sz="1200" spc="0">
                <a:latin typeface="宋体"/>
                <a:cs typeface="宋体"/>
              </a:rPr>
              <a:t>度</a:t>
            </a:r>
            <a:r>
              <a:rPr dirty="0" sz="1200" spc="-170">
                <a:latin typeface="宋体"/>
                <a:cs typeface="宋体"/>
              </a:rPr>
              <a:t>。</a:t>
            </a:r>
            <a:r>
              <a:rPr dirty="0" sz="1200">
                <a:latin typeface="宋体"/>
                <a:cs typeface="宋体"/>
              </a:rPr>
              <a:t>照明 设备彻夜通明</a:t>
            </a:r>
            <a:r>
              <a:rPr dirty="0" sz="1200" spc="-280">
                <a:latin typeface="宋体"/>
                <a:cs typeface="宋体"/>
              </a:rPr>
              <a:t>、</a:t>
            </a:r>
            <a:r>
              <a:rPr dirty="0" sz="1200">
                <a:latin typeface="宋体"/>
                <a:cs typeface="宋体"/>
              </a:rPr>
              <a:t>电力负载失</a:t>
            </a:r>
            <a:r>
              <a:rPr dirty="0" sz="1200" spc="5">
                <a:latin typeface="宋体"/>
                <a:cs typeface="宋体"/>
              </a:rPr>
              <a:t>衡</a:t>
            </a:r>
            <a:r>
              <a:rPr dirty="0" sz="1200" spc="-280">
                <a:latin typeface="宋体"/>
                <a:cs typeface="宋体"/>
              </a:rPr>
              <a:t>，</a:t>
            </a:r>
            <a:r>
              <a:rPr dirty="0" sz="1200">
                <a:latin typeface="宋体"/>
                <a:cs typeface="宋体"/>
              </a:rPr>
              <a:t>给排水管</a:t>
            </a:r>
            <a:r>
              <a:rPr dirty="0" sz="1200" spc="5">
                <a:latin typeface="宋体"/>
                <a:cs typeface="宋体"/>
              </a:rPr>
              <a:t>道</a:t>
            </a:r>
            <a:r>
              <a:rPr dirty="0" sz="1200" spc="-280">
                <a:latin typeface="宋体"/>
                <a:cs typeface="宋体"/>
              </a:rPr>
              <a:t>、</a:t>
            </a:r>
            <a:r>
              <a:rPr dirty="0" sz="1200">
                <a:latin typeface="宋体"/>
                <a:cs typeface="宋体"/>
              </a:rPr>
              <a:t>公共水阀漏水</a:t>
            </a:r>
            <a:r>
              <a:rPr dirty="0" sz="1200" spc="-265">
                <a:latin typeface="宋体"/>
                <a:cs typeface="宋体"/>
              </a:rPr>
              <a:t>，</a:t>
            </a:r>
            <a:r>
              <a:rPr dirty="0" sz="1200">
                <a:latin typeface="宋体"/>
                <a:cs typeface="宋体"/>
              </a:rPr>
              <a:t>空调供暖通风不</a:t>
            </a:r>
            <a:r>
              <a:rPr dirty="0" sz="1200" spc="5">
                <a:latin typeface="宋体"/>
                <a:cs typeface="宋体"/>
              </a:rPr>
              <a:t>稳</a:t>
            </a:r>
            <a:r>
              <a:rPr dirty="0" sz="1200">
                <a:latin typeface="宋体"/>
                <a:cs typeface="宋体"/>
              </a:rPr>
              <a:t>、 室内空气严重恶化</a:t>
            </a:r>
            <a:r>
              <a:rPr dirty="0" sz="1200" spc="-240">
                <a:latin typeface="宋体"/>
                <a:cs typeface="宋体"/>
              </a:rPr>
              <a:t>，</a:t>
            </a:r>
            <a:r>
              <a:rPr dirty="0" sz="1200">
                <a:latin typeface="宋体"/>
                <a:cs typeface="宋体"/>
              </a:rPr>
              <a:t>自动控制设备故障等情况十分常见</a:t>
            </a:r>
            <a:r>
              <a:rPr dirty="0" sz="1200" spc="-229">
                <a:latin typeface="宋体"/>
                <a:cs typeface="宋体"/>
              </a:rPr>
              <a:t>。</a:t>
            </a:r>
            <a:r>
              <a:rPr dirty="0" sz="1200">
                <a:latin typeface="宋体"/>
                <a:cs typeface="宋体"/>
              </a:rPr>
              <a:t>面对更高的能源利用运 维管理需求，传统的运维管理模式亟待升级换代。</a:t>
            </a:r>
            <a:endParaRPr sz="1200">
              <a:latin typeface="宋体"/>
              <a:cs typeface="宋体"/>
            </a:endParaRPr>
          </a:p>
          <a:p>
            <a:pPr marL="12700" marR="22860" indent="304800">
              <a:lnSpc>
                <a:spcPct val="162500"/>
              </a:lnSpc>
            </a:pPr>
            <a:r>
              <a:rPr dirty="0" sz="1200">
                <a:latin typeface="宋体"/>
                <a:cs typeface="宋体"/>
              </a:rPr>
              <a:t>第三</a:t>
            </a:r>
            <a:r>
              <a:rPr dirty="0" sz="1200" spc="-240">
                <a:latin typeface="宋体"/>
                <a:cs typeface="宋体"/>
              </a:rPr>
              <a:t>，</a:t>
            </a:r>
            <a:r>
              <a:rPr dirty="0" sz="1200">
                <a:latin typeface="宋体"/>
                <a:cs typeface="宋体"/>
              </a:rPr>
              <a:t>产业价值链分解和非核心业务的外包促进了设施管理行业的产生</a:t>
            </a:r>
            <a:r>
              <a:rPr dirty="0" sz="1200" spc="-229">
                <a:latin typeface="宋体"/>
                <a:cs typeface="宋体"/>
              </a:rPr>
              <a:t>。</a:t>
            </a:r>
            <a:r>
              <a:rPr dirty="0" sz="1200">
                <a:latin typeface="宋体"/>
                <a:cs typeface="宋体"/>
              </a:rPr>
              <a:t>经 济全球化的浪潮使得企业之间的竞争越来越激烈，企业必须更专注于核心业务， 而将非核心业务外包给专业公司运营管理</a:t>
            </a:r>
            <a:r>
              <a:rPr dirty="0" sz="1200" spc="-240">
                <a:latin typeface="宋体"/>
                <a:cs typeface="宋体"/>
              </a:rPr>
              <a:t>。</a:t>
            </a:r>
            <a:r>
              <a:rPr dirty="0" sz="1200">
                <a:latin typeface="宋体"/>
                <a:cs typeface="宋体"/>
              </a:rPr>
              <a:t>同时</a:t>
            </a:r>
            <a:r>
              <a:rPr dirty="0" sz="1200" spc="-229">
                <a:latin typeface="宋体"/>
                <a:cs typeface="宋体"/>
              </a:rPr>
              <a:t>，</a:t>
            </a:r>
            <a:r>
              <a:rPr dirty="0" sz="1200">
                <a:latin typeface="宋体"/>
                <a:cs typeface="宋体"/>
              </a:rPr>
              <a:t>公司的运营和维护部门或将解 散</a:t>
            </a:r>
            <a:r>
              <a:rPr dirty="0" sz="1200" spc="-240">
                <a:latin typeface="宋体"/>
                <a:cs typeface="宋体"/>
              </a:rPr>
              <a:t>，</a:t>
            </a:r>
            <a:r>
              <a:rPr dirty="0" sz="1200">
                <a:latin typeface="宋体"/>
                <a:cs typeface="宋体"/>
              </a:rPr>
              <a:t>重构为独立的专业资产管理或设施管理提供商</a:t>
            </a:r>
            <a:r>
              <a:rPr dirty="0" sz="1200" spc="-229">
                <a:latin typeface="宋体"/>
                <a:cs typeface="宋体"/>
              </a:rPr>
              <a:t>。</a:t>
            </a:r>
            <a:r>
              <a:rPr dirty="0" sz="1200">
                <a:latin typeface="宋体"/>
                <a:cs typeface="宋体"/>
              </a:rPr>
              <a:t>产业价值链分解和非核心业 务外包推动了运维管理行业朝着专业化方向发展</a:t>
            </a:r>
            <a:r>
              <a:rPr dirty="0" sz="1200" spc="-470">
                <a:latin typeface="宋体"/>
                <a:cs typeface="宋体"/>
              </a:rPr>
              <a:t>，</a:t>
            </a:r>
            <a:r>
              <a:rPr dirty="0" sz="1200">
                <a:latin typeface="宋体"/>
                <a:cs typeface="宋体"/>
              </a:rPr>
              <a:t>也促成了设施管理行业的诞生</a:t>
            </a:r>
            <a:endParaRPr sz="1200">
              <a:latin typeface="宋体"/>
              <a:cs typeface="宋体"/>
            </a:endParaRPr>
          </a:p>
          <a:p>
            <a:pPr marL="12700">
              <a:lnSpc>
                <a:spcPct val="100000"/>
              </a:lnSpc>
              <a:spcBef>
                <a:spcPts val="900"/>
              </a:spcBef>
            </a:pPr>
            <a:r>
              <a:rPr dirty="0" sz="1200" spc="-5">
                <a:latin typeface="Calibri"/>
                <a:cs typeface="Calibri"/>
              </a:rPr>
              <a:t>[57]</a:t>
            </a:r>
            <a:r>
              <a:rPr dirty="0" sz="1200">
                <a:latin typeface="宋体"/>
                <a:cs typeface="宋体"/>
              </a:rPr>
              <a:t>。</a:t>
            </a:r>
            <a:endParaRPr sz="1200">
              <a:latin typeface="宋体"/>
              <a:cs typeface="宋体"/>
            </a:endParaRPr>
          </a:p>
          <a:p>
            <a:pPr algn="just" marL="12700" marR="82550" indent="304800">
              <a:lnSpc>
                <a:spcPct val="162500"/>
              </a:lnSpc>
            </a:pPr>
            <a:r>
              <a:rPr dirty="0" sz="1200">
                <a:latin typeface="宋体"/>
                <a:cs typeface="宋体"/>
              </a:rPr>
              <a:t>传统的运维管理模式在面临信息化时代的全新变革时显得力不从心</a:t>
            </a:r>
            <a:r>
              <a:rPr dirty="0" sz="1200" spc="-470">
                <a:latin typeface="宋体"/>
                <a:cs typeface="宋体"/>
              </a:rPr>
              <a:t>，</a:t>
            </a:r>
            <a:r>
              <a:rPr dirty="0" sz="1200">
                <a:latin typeface="宋体"/>
                <a:cs typeface="宋体"/>
              </a:rPr>
              <a:t>这要求 运维管理朝着专业化</a:t>
            </a:r>
            <a:r>
              <a:rPr dirty="0" sz="1200" spc="-160">
                <a:latin typeface="宋体"/>
                <a:cs typeface="宋体"/>
              </a:rPr>
              <a:t>、</a:t>
            </a:r>
            <a:r>
              <a:rPr dirty="0" sz="1200">
                <a:latin typeface="宋体"/>
                <a:cs typeface="宋体"/>
              </a:rPr>
              <a:t>集约化</a:t>
            </a:r>
            <a:r>
              <a:rPr dirty="0" sz="1200" spc="-160">
                <a:latin typeface="宋体"/>
                <a:cs typeface="宋体"/>
              </a:rPr>
              <a:t>、</a:t>
            </a:r>
            <a:r>
              <a:rPr dirty="0" sz="1200">
                <a:latin typeface="宋体"/>
                <a:cs typeface="宋体"/>
              </a:rPr>
              <a:t>精细化的方向发展</a:t>
            </a:r>
            <a:r>
              <a:rPr dirty="0" sz="1200" spc="-160">
                <a:latin typeface="宋体"/>
                <a:cs typeface="宋体"/>
              </a:rPr>
              <a:t>，</a:t>
            </a:r>
            <a:r>
              <a:rPr dirty="0" sz="1200">
                <a:latin typeface="宋体"/>
                <a:cs typeface="宋体"/>
              </a:rPr>
              <a:t>并逐渐从劳动密集型向知识 密集型过渡，设施管理应运而生，并显示出巨大的行业发展潜力。</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4.6.3</a:t>
            </a:r>
            <a:r>
              <a:rPr dirty="0" sz="1200" spc="55">
                <a:latin typeface="Calibri"/>
                <a:cs typeface="Calibri"/>
              </a:rPr>
              <a:t> </a:t>
            </a:r>
            <a:r>
              <a:rPr dirty="0" sz="1200">
                <a:latin typeface="黑体"/>
                <a:cs typeface="黑体"/>
              </a:rPr>
              <a:t>国内设施管理未来发展</a:t>
            </a:r>
            <a:endParaRPr sz="1200">
              <a:latin typeface="黑体"/>
              <a:cs typeface="黑体"/>
            </a:endParaRPr>
          </a:p>
          <a:p>
            <a:pPr algn="just" marL="12700" marR="82550" indent="304800">
              <a:lnSpc>
                <a:spcPct val="162500"/>
              </a:lnSpc>
              <a:spcBef>
                <a:spcPts val="380"/>
              </a:spcBef>
            </a:pPr>
            <a:r>
              <a:rPr dirty="0" sz="1200">
                <a:latin typeface="Calibri"/>
                <a:cs typeface="Calibri"/>
              </a:rPr>
              <a:t>21</a:t>
            </a:r>
            <a:r>
              <a:rPr dirty="0" sz="1200" spc="60">
                <a:latin typeface="Calibri"/>
                <a:cs typeface="Calibri"/>
              </a:rPr>
              <a:t> </a:t>
            </a:r>
            <a:r>
              <a:rPr dirty="0" sz="1200" spc="0">
                <a:latin typeface="宋体"/>
                <a:cs typeface="宋体"/>
              </a:rPr>
              <a:t>世纪以</a:t>
            </a:r>
            <a:r>
              <a:rPr dirty="0" sz="1200" spc="10">
                <a:latin typeface="宋体"/>
                <a:cs typeface="宋体"/>
              </a:rPr>
              <a:t>来</a:t>
            </a:r>
            <a:r>
              <a:rPr dirty="0" sz="1200" spc="0">
                <a:latin typeface="宋体"/>
                <a:cs typeface="宋体"/>
              </a:rPr>
              <a:t>，中国的房地产</a:t>
            </a:r>
            <a:r>
              <a:rPr dirty="0" sz="1200" spc="10">
                <a:latin typeface="宋体"/>
                <a:cs typeface="宋体"/>
              </a:rPr>
              <a:t>业</a:t>
            </a:r>
            <a:r>
              <a:rPr dirty="0" sz="1200" spc="0">
                <a:latin typeface="宋体"/>
                <a:cs typeface="宋体"/>
              </a:rPr>
              <a:t>保持着蓬勃发展</a:t>
            </a:r>
            <a:r>
              <a:rPr dirty="0" sz="1200" spc="10">
                <a:latin typeface="宋体"/>
                <a:cs typeface="宋体"/>
              </a:rPr>
              <a:t>的</a:t>
            </a:r>
            <a:r>
              <a:rPr dirty="0" sz="1200" spc="0">
                <a:latin typeface="宋体"/>
                <a:cs typeface="宋体"/>
              </a:rPr>
              <a:t>势头，全国各地</a:t>
            </a:r>
            <a:r>
              <a:rPr dirty="0" sz="1200" spc="10">
                <a:latin typeface="宋体"/>
                <a:cs typeface="宋体"/>
              </a:rPr>
              <a:t>各</a:t>
            </a:r>
            <a:r>
              <a:rPr dirty="0" sz="1200" spc="0">
                <a:latin typeface="宋体"/>
                <a:cs typeface="宋体"/>
              </a:rPr>
              <a:t>种类</a:t>
            </a:r>
            <a:r>
              <a:rPr dirty="0" sz="1200">
                <a:latin typeface="宋体"/>
                <a:cs typeface="宋体"/>
              </a:rPr>
              <a:t>型 的建筑</a:t>
            </a:r>
            <a:r>
              <a:rPr dirty="0" sz="1200" spc="-160">
                <a:latin typeface="宋体"/>
                <a:cs typeface="宋体"/>
              </a:rPr>
              <a:t>、</a:t>
            </a:r>
            <a:r>
              <a:rPr dirty="0" sz="1200">
                <a:latin typeface="宋体"/>
                <a:cs typeface="宋体"/>
              </a:rPr>
              <a:t>场馆不断增加</a:t>
            </a:r>
            <a:r>
              <a:rPr dirty="0" sz="1200" spc="-160">
                <a:latin typeface="宋体"/>
                <a:cs typeface="宋体"/>
              </a:rPr>
              <a:t>，</a:t>
            </a:r>
            <a:r>
              <a:rPr dirty="0" sz="1200">
                <a:latin typeface="宋体"/>
                <a:cs typeface="宋体"/>
              </a:rPr>
              <a:t>丰富的运维类别以及多元化的开发运营模</a:t>
            </a:r>
            <a:r>
              <a:rPr dirty="0" sz="1200" spc="5">
                <a:latin typeface="宋体"/>
                <a:cs typeface="宋体"/>
              </a:rPr>
              <a:t>式</a:t>
            </a:r>
            <a:r>
              <a:rPr dirty="0" sz="1200" spc="-170">
                <a:latin typeface="宋体"/>
                <a:cs typeface="宋体"/>
              </a:rPr>
              <a:t>，</a:t>
            </a:r>
            <a:r>
              <a:rPr dirty="0" sz="1200">
                <a:latin typeface="宋体"/>
                <a:cs typeface="宋体"/>
              </a:rPr>
              <a:t>是设施管 </a:t>
            </a:r>
            <a:r>
              <a:rPr dirty="0" sz="1200" spc="10">
                <a:latin typeface="宋体"/>
                <a:cs typeface="宋体"/>
              </a:rPr>
              <a:t>理理论</a:t>
            </a:r>
            <a:r>
              <a:rPr dirty="0" sz="1200" spc="0">
                <a:latin typeface="宋体"/>
                <a:cs typeface="宋体"/>
              </a:rPr>
              <a:t>实</a:t>
            </a:r>
            <a:r>
              <a:rPr dirty="0" sz="1200" spc="10">
                <a:latin typeface="宋体"/>
                <a:cs typeface="宋体"/>
              </a:rPr>
              <a:t>践的最佳市</a:t>
            </a:r>
            <a:r>
              <a:rPr dirty="0" sz="1200" spc="0">
                <a:latin typeface="宋体"/>
                <a:cs typeface="宋体"/>
              </a:rPr>
              <a:t>场</a:t>
            </a:r>
            <a:r>
              <a:rPr dirty="0" sz="1200" spc="10">
                <a:latin typeface="宋体"/>
                <a:cs typeface="宋体"/>
              </a:rPr>
              <a:t>。正如住宅</a:t>
            </a:r>
            <a:r>
              <a:rPr dirty="0" sz="1200" spc="0">
                <a:latin typeface="宋体"/>
                <a:cs typeface="宋体"/>
              </a:rPr>
              <a:t>物</a:t>
            </a:r>
            <a:r>
              <a:rPr dirty="0" sz="1200" spc="10">
                <a:latin typeface="宋体"/>
                <a:cs typeface="宋体"/>
              </a:rPr>
              <a:t>业管理随着住</a:t>
            </a:r>
            <a:r>
              <a:rPr dirty="0" sz="1200" spc="0">
                <a:latin typeface="宋体"/>
                <a:cs typeface="宋体"/>
              </a:rPr>
              <a:t>房</a:t>
            </a:r>
            <a:r>
              <a:rPr dirty="0" sz="1200" spc="10">
                <a:latin typeface="宋体"/>
                <a:cs typeface="宋体"/>
              </a:rPr>
              <a:t>制度的改革</a:t>
            </a:r>
            <a:r>
              <a:rPr dirty="0" sz="1200" spc="0">
                <a:latin typeface="宋体"/>
                <a:cs typeface="宋体"/>
              </a:rPr>
              <a:t>而</a:t>
            </a:r>
            <a:r>
              <a:rPr dirty="0" sz="1200" spc="10">
                <a:latin typeface="宋体"/>
                <a:cs typeface="宋体"/>
              </a:rPr>
              <a:t>快速发展</a:t>
            </a:r>
            <a:r>
              <a:rPr dirty="0" sz="1200">
                <a:latin typeface="宋体"/>
                <a:cs typeface="宋体"/>
              </a:rPr>
              <a:t>一 般</a:t>
            </a:r>
            <a:r>
              <a:rPr dirty="0" sz="1200" spc="-85">
                <a:latin typeface="宋体"/>
                <a:cs typeface="宋体"/>
              </a:rPr>
              <a:t>，</a:t>
            </a:r>
            <a:r>
              <a:rPr dirty="0" sz="1200">
                <a:latin typeface="宋体"/>
                <a:cs typeface="宋体"/>
              </a:rPr>
              <a:t>政府机关</a:t>
            </a:r>
            <a:r>
              <a:rPr dirty="0" sz="1200" spc="-75">
                <a:latin typeface="宋体"/>
                <a:cs typeface="宋体"/>
              </a:rPr>
              <a:t>、</a:t>
            </a:r>
            <a:r>
              <a:rPr dirty="0" sz="1200">
                <a:latin typeface="宋体"/>
                <a:cs typeface="宋体"/>
              </a:rPr>
              <a:t>学校</a:t>
            </a:r>
            <a:r>
              <a:rPr dirty="0" sz="1200" spc="-85">
                <a:latin typeface="宋体"/>
                <a:cs typeface="宋体"/>
              </a:rPr>
              <a:t>、</a:t>
            </a:r>
            <a:r>
              <a:rPr dirty="0" sz="1200">
                <a:latin typeface="宋体"/>
                <a:cs typeface="宋体"/>
              </a:rPr>
              <a:t>医院</a:t>
            </a:r>
            <a:r>
              <a:rPr dirty="0" sz="1200" spc="-75">
                <a:latin typeface="宋体"/>
                <a:cs typeface="宋体"/>
              </a:rPr>
              <a:t>、</a:t>
            </a:r>
            <a:r>
              <a:rPr dirty="0" sz="1200">
                <a:latin typeface="宋体"/>
                <a:cs typeface="宋体"/>
              </a:rPr>
              <a:t>影剧院</a:t>
            </a:r>
            <a:r>
              <a:rPr dirty="0" sz="1200" spc="-85">
                <a:latin typeface="宋体"/>
                <a:cs typeface="宋体"/>
              </a:rPr>
              <a:t>、</a:t>
            </a:r>
            <a:r>
              <a:rPr dirty="0" sz="1200">
                <a:latin typeface="宋体"/>
                <a:cs typeface="宋体"/>
              </a:rPr>
              <a:t>博物馆</a:t>
            </a:r>
            <a:r>
              <a:rPr dirty="0" sz="1200" spc="-75">
                <a:latin typeface="宋体"/>
                <a:cs typeface="宋体"/>
              </a:rPr>
              <a:t>、</a:t>
            </a:r>
            <a:r>
              <a:rPr dirty="0" sz="1200">
                <a:latin typeface="宋体"/>
                <a:cs typeface="宋体"/>
              </a:rPr>
              <a:t>体育馆等公共设施的管理模式改</a:t>
            </a:r>
            <a:endParaRPr sz="1200">
              <a:latin typeface="宋体"/>
              <a:cs typeface="宋体"/>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79</a:t>
            </a:r>
          </a:p>
        </p:txBody>
      </p:sp>
      <p:sp>
        <p:nvSpPr>
          <p:cNvPr id="2" name="object 2"/>
          <p:cNvSpPr txBox="1"/>
          <p:nvPr/>
        </p:nvSpPr>
        <p:spPr>
          <a:xfrm>
            <a:off x="1130300" y="528955"/>
            <a:ext cx="5377815"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22860">
              <a:lnSpc>
                <a:spcPct val="162500"/>
              </a:lnSpc>
            </a:pPr>
            <a:r>
              <a:rPr dirty="0" sz="1200">
                <a:latin typeface="宋体"/>
                <a:cs typeface="宋体"/>
              </a:rPr>
              <a:t>革也将随着相关领域</a:t>
            </a:r>
            <a:r>
              <a:rPr dirty="0" sz="1200" spc="0">
                <a:latin typeface="宋体"/>
                <a:cs typeface="宋体"/>
              </a:rPr>
              <a:t>的</a:t>
            </a:r>
            <a:r>
              <a:rPr dirty="0" sz="1200">
                <a:latin typeface="宋体"/>
                <a:cs typeface="宋体"/>
              </a:rPr>
              <a:t>改革而快速发展</a:t>
            </a:r>
            <a:r>
              <a:rPr dirty="0" sz="1200" spc="-5">
                <a:latin typeface="Calibri"/>
                <a:cs typeface="Calibri"/>
              </a:rPr>
              <a:t>[58]</a:t>
            </a:r>
            <a:r>
              <a:rPr dirty="0" sz="1200" spc="-15">
                <a:latin typeface="宋体"/>
                <a:cs typeface="宋体"/>
              </a:rPr>
              <a:t>。</a:t>
            </a:r>
            <a:r>
              <a:rPr dirty="0" sz="1200">
                <a:latin typeface="宋体"/>
                <a:cs typeface="宋体"/>
              </a:rPr>
              <a:t>此外，随着越来越多的大型</a:t>
            </a:r>
            <a:r>
              <a:rPr dirty="0" sz="1200" spc="0">
                <a:latin typeface="宋体"/>
                <a:cs typeface="宋体"/>
              </a:rPr>
              <a:t>企</a:t>
            </a:r>
            <a:r>
              <a:rPr dirty="0" sz="1200">
                <a:latin typeface="宋体"/>
                <a:cs typeface="宋体"/>
              </a:rPr>
              <a:t>业意 识到科学运维管理公司资产的重要战略地位</a:t>
            </a:r>
            <a:r>
              <a:rPr dirty="0" sz="1200" spc="-470">
                <a:latin typeface="宋体"/>
                <a:cs typeface="宋体"/>
              </a:rPr>
              <a:t>，</a:t>
            </a:r>
            <a:r>
              <a:rPr dirty="0" sz="1200">
                <a:latin typeface="宋体"/>
                <a:cs typeface="宋体"/>
              </a:rPr>
              <a:t>现代智能建筑和高新技术产业用房 的数量将不断增加</a:t>
            </a:r>
            <a:r>
              <a:rPr dirty="0" sz="1200" spc="-240">
                <a:latin typeface="宋体"/>
                <a:cs typeface="宋体"/>
              </a:rPr>
              <a:t>，</a:t>
            </a:r>
            <a:r>
              <a:rPr dirty="0" sz="1200">
                <a:latin typeface="宋体"/>
                <a:cs typeface="宋体"/>
              </a:rPr>
              <a:t>对工作和生产空间的质量要求也将不断提高</a:t>
            </a:r>
            <a:r>
              <a:rPr dirty="0" sz="1200" spc="-229">
                <a:latin typeface="宋体"/>
                <a:cs typeface="宋体"/>
              </a:rPr>
              <a:t>，</a:t>
            </a:r>
            <a:r>
              <a:rPr dirty="0" sz="1200">
                <a:latin typeface="宋体"/>
                <a:cs typeface="宋体"/>
              </a:rPr>
              <a:t>这无疑需要更 高质量的专业化设施管理服务</a:t>
            </a:r>
            <a:r>
              <a:rPr dirty="0" sz="1200" spc="-240">
                <a:latin typeface="宋体"/>
                <a:cs typeface="宋体"/>
              </a:rPr>
              <a:t>。</a:t>
            </a:r>
            <a:r>
              <a:rPr dirty="0" sz="1200">
                <a:latin typeface="宋体"/>
                <a:cs typeface="宋体"/>
              </a:rPr>
              <a:t>而当前国内的传统设施管理模式相对落后</a:t>
            </a:r>
            <a:r>
              <a:rPr dirty="0" sz="1200" spc="-229">
                <a:latin typeface="宋体"/>
                <a:cs typeface="宋体"/>
              </a:rPr>
              <a:t>，</a:t>
            </a:r>
            <a:r>
              <a:rPr dirty="0" sz="1200">
                <a:latin typeface="宋体"/>
                <a:cs typeface="宋体"/>
              </a:rPr>
              <a:t>更是 造成了庞大的市场需求。因此，中国的设施管理市场需求巨大，发展潜力无限。</a:t>
            </a:r>
            <a:endParaRPr sz="1200">
              <a:latin typeface="宋体"/>
              <a:cs typeface="宋体"/>
            </a:endParaRPr>
          </a:p>
          <a:p>
            <a:pPr algn="just" marL="12700" marR="82550" indent="304800">
              <a:lnSpc>
                <a:spcPct val="162500"/>
              </a:lnSpc>
            </a:pPr>
            <a:r>
              <a:rPr dirty="0" sz="1200">
                <a:latin typeface="宋体"/>
                <a:cs typeface="宋体"/>
              </a:rPr>
              <a:t>随着世界经济全球化趋势越发明显</a:t>
            </a:r>
            <a:r>
              <a:rPr dirty="0" sz="1200" spc="-470">
                <a:latin typeface="宋体"/>
                <a:cs typeface="宋体"/>
              </a:rPr>
              <a:t>，</a:t>
            </a:r>
            <a:r>
              <a:rPr dirty="0" sz="1200">
                <a:latin typeface="宋体"/>
                <a:cs typeface="宋体"/>
              </a:rPr>
              <a:t>中国包括设施管理服务在内的专业服务 也呈现出国际化发展趋势</a:t>
            </a:r>
            <a:r>
              <a:rPr dirty="0" sz="1200" spc="-240">
                <a:latin typeface="宋体"/>
                <a:cs typeface="宋体"/>
              </a:rPr>
              <a:t>，</a:t>
            </a:r>
            <a:r>
              <a:rPr dirty="0" sz="1200">
                <a:latin typeface="宋体"/>
                <a:cs typeface="宋体"/>
              </a:rPr>
              <a:t>发达国家和地区的设施管理服务理念</a:t>
            </a:r>
            <a:r>
              <a:rPr dirty="0" sz="1200" spc="-229">
                <a:latin typeface="宋体"/>
                <a:cs typeface="宋体"/>
              </a:rPr>
              <a:t>、</a:t>
            </a:r>
            <a:r>
              <a:rPr dirty="0" sz="1200">
                <a:latin typeface="宋体"/>
                <a:cs typeface="宋体"/>
              </a:rPr>
              <a:t>模式和技术必 将快速引进至国内并得到新的发展</a:t>
            </a:r>
            <a:r>
              <a:rPr dirty="0" sz="1200" spc="-470">
                <a:latin typeface="宋体"/>
                <a:cs typeface="宋体"/>
              </a:rPr>
              <a:t>。</a:t>
            </a:r>
            <a:r>
              <a:rPr dirty="0" sz="1200">
                <a:latin typeface="宋体"/>
                <a:cs typeface="宋体"/>
              </a:rPr>
              <a:t>希望有更多的有识之士能够投身于设施管理 领域的研究</a:t>
            </a:r>
            <a:r>
              <a:rPr dirty="0" sz="1200" spc="-160">
                <a:latin typeface="宋体"/>
                <a:cs typeface="宋体"/>
              </a:rPr>
              <a:t>，</a:t>
            </a:r>
            <a:r>
              <a:rPr dirty="0" sz="1200">
                <a:latin typeface="宋体"/>
                <a:cs typeface="宋体"/>
              </a:rPr>
              <a:t>推进中国的设施管理行业迅速起步</a:t>
            </a:r>
            <a:r>
              <a:rPr dirty="0" sz="1200" spc="-160">
                <a:latin typeface="宋体"/>
                <a:cs typeface="宋体"/>
              </a:rPr>
              <a:t>、</a:t>
            </a:r>
            <a:r>
              <a:rPr dirty="0" sz="1200">
                <a:latin typeface="宋体"/>
                <a:cs typeface="宋体"/>
              </a:rPr>
              <a:t>发展</a:t>
            </a:r>
            <a:r>
              <a:rPr dirty="0" sz="1200" spc="-160">
                <a:latin typeface="宋体"/>
                <a:cs typeface="宋体"/>
              </a:rPr>
              <a:t>，</a:t>
            </a:r>
            <a:r>
              <a:rPr dirty="0" sz="1200">
                <a:latin typeface="宋体"/>
                <a:cs typeface="宋体"/>
              </a:rPr>
              <a:t>并对整个社会的可持续 发展做出贡献</a:t>
            </a:r>
            <a:r>
              <a:rPr dirty="0" sz="1200" spc="-5">
                <a:latin typeface="Calibri"/>
                <a:cs typeface="Calibri"/>
              </a:rPr>
              <a:t>[58]</a:t>
            </a:r>
            <a:r>
              <a:rPr dirty="0" sz="1200">
                <a:latin typeface="宋体"/>
                <a:cs typeface="宋体"/>
              </a:rPr>
              <a:t>。</a:t>
            </a:r>
            <a:endParaRPr sz="1200">
              <a:latin typeface="宋体"/>
              <a:cs typeface="宋体"/>
            </a:endParaRPr>
          </a:p>
          <a:p>
            <a:pPr>
              <a:lnSpc>
                <a:spcPct val="100000"/>
              </a:lnSpc>
              <a:spcBef>
                <a:spcPts val="50"/>
              </a:spcBef>
            </a:pPr>
            <a:endParaRPr sz="1450">
              <a:latin typeface="Times New Roman"/>
              <a:cs typeface="Times New Roman"/>
            </a:endParaRPr>
          </a:p>
          <a:p>
            <a:pPr lvl="1" marL="288290" indent="-275590">
              <a:lnSpc>
                <a:spcPct val="100000"/>
              </a:lnSpc>
              <a:buFont typeface="Cambria"/>
              <a:buAutoNum type="arabicPeriod" startAt="7"/>
              <a:tabLst>
                <a:tab pos="288925" algn="l"/>
              </a:tabLst>
            </a:pPr>
            <a:r>
              <a:rPr dirty="0" sz="1200">
                <a:latin typeface="黑体"/>
                <a:cs typeface="黑体"/>
              </a:rPr>
              <a:t>应</a:t>
            </a:r>
            <a:r>
              <a:rPr dirty="0" sz="1200">
                <a:latin typeface="黑体"/>
                <a:cs typeface="黑体"/>
              </a:rPr>
              <a:t>急事件管理</a:t>
            </a:r>
            <a:endParaRPr sz="1200">
              <a:latin typeface="黑体"/>
              <a:cs typeface="黑体"/>
            </a:endParaRPr>
          </a:p>
          <a:p>
            <a:pPr marL="12700" marR="5080" indent="304800">
              <a:lnSpc>
                <a:spcPct val="162500"/>
              </a:lnSpc>
              <a:spcBef>
                <a:spcPts val="805"/>
              </a:spcBef>
            </a:pPr>
            <a:r>
              <a:rPr dirty="0" sz="1200">
                <a:latin typeface="Calibri"/>
                <a:cs typeface="Calibri"/>
              </a:rPr>
              <a:t>2020</a:t>
            </a:r>
            <a:r>
              <a:rPr dirty="0" sz="1200" spc="35">
                <a:latin typeface="Calibri"/>
                <a:cs typeface="Calibri"/>
              </a:rPr>
              <a:t> </a:t>
            </a:r>
            <a:r>
              <a:rPr dirty="0" sz="1200" spc="0">
                <a:latin typeface="宋体"/>
                <a:cs typeface="宋体"/>
              </a:rPr>
              <a:t>年伊始</a:t>
            </a:r>
            <a:r>
              <a:rPr dirty="0" sz="1200" spc="10">
                <a:latin typeface="宋体"/>
                <a:cs typeface="宋体"/>
              </a:rPr>
              <a:t>，</a:t>
            </a:r>
            <a:r>
              <a:rPr dirty="0" sz="1200" spc="0">
                <a:latin typeface="宋体"/>
                <a:cs typeface="宋体"/>
              </a:rPr>
              <a:t>新型冠状病毒</a:t>
            </a:r>
            <a:r>
              <a:rPr dirty="0" sz="1200" spc="10">
                <a:latin typeface="宋体"/>
                <a:cs typeface="宋体"/>
              </a:rPr>
              <a:t>疫</a:t>
            </a:r>
            <a:r>
              <a:rPr dirty="0" sz="1200" spc="0">
                <a:latin typeface="宋体"/>
                <a:cs typeface="宋体"/>
              </a:rPr>
              <a:t>情风暴席卷武汉</a:t>
            </a:r>
            <a:r>
              <a:rPr dirty="0" sz="1200" spc="10">
                <a:latin typeface="宋体"/>
                <a:cs typeface="宋体"/>
              </a:rPr>
              <a:t>。</a:t>
            </a:r>
            <a:r>
              <a:rPr dirty="0" sz="1200" spc="0">
                <a:latin typeface="宋体"/>
                <a:cs typeface="宋体"/>
              </a:rPr>
              <a:t>对武汉、湖北</a:t>
            </a:r>
            <a:r>
              <a:rPr dirty="0" sz="1200" spc="10">
                <a:latin typeface="宋体"/>
                <a:cs typeface="宋体"/>
              </a:rPr>
              <a:t>乃</a:t>
            </a:r>
            <a:r>
              <a:rPr dirty="0" sz="1200" spc="0">
                <a:latin typeface="宋体"/>
                <a:cs typeface="宋体"/>
              </a:rPr>
              <a:t>至全国</a:t>
            </a:r>
            <a:r>
              <a:rPr dirty="0" sz="1200">
                <a:latin typeface="宋体"/>
                <a:cs typeface="宋体"/>
              </a:rPr>
              <a:t>人 民的生活</a:t>
            </a:r>
            <a:r>
              <a:rPr dirty="0" sz="1200" spc="-280">
                <a:latin typeface="宋体"/>
                <a:cs typeface="宋体"/>
              </a:rPr>
              <a:t>、</a:t>
            </a:r>
            <a:r>
              <a:rPr dirty="0" sz="1200">
                <a:latin typeface="宋体"/>
                <a:cs typeface="宋体"/>
              </a:rPr>
              <a:t>工作</a:t>
            </a:r>
            <a:r>
              <a:rPr dirty="0" sz="1200" spc="-265">
                <a:latin typeface="宋体"/>
                <a:cs typeface="宋体"/>
              </a:rPr>
              <a:t>、</a:t>
            </a:r>
            <a:r>
              <a:rPr dirty="0" sz="1200">
                <a:latin typeface="宋体"/>
                <a:cs typeface="宋体"/>
              </a:rPr>
              <a:t>经济活动都带来了极大的影</a:t>
            </a:r>
            <a:r>
              <a:rPr dirty="0" sz="1200" spc="5">
                <a:latin typeface="宋体"/>
                <a:cs typeface="宋体"/>
              </a:rPr>
              <a:t>响</a:t>
            </a:r>
            <a:r>
              <a:rPr dirty="0" sz="1200" spc="-280">
                <a:latin typeface="宋体"/>
                <a:cs typeface="宋体"/>
              </a:rPr>
              <a:t>。</a:t>
            </a:r>
            <a:r>
              <a:rPr dirty="0" sz="1200">
                <a:latin typeface="宋体"/>
                <a:cs typeface="宋体"/>
              </a:rPr>
              <a:t>基于这个影</a:t>
            </a:r>
            <a:r>
              <a:rPr dirty="0" sz="1200" spc="5">
                <a:latin typeface="宋体"/>
                <a:cs typeface="宋体"/>
              </a:rPr>
              <a:t>响</a:t>
            </a:r>
            <a:r>
              <a:rPr dirty="0" sz="1200" spc="-280">
                <a:latin typeface="宋体"/>
                <a:cs typeface="宋体"/>
              </a:rPr>
              <a:t>，</a:t>
            </a:r>
            <a:r>
              <a:rPr dirty="0" sz="1200">
                <a:latin typeface="宋体"/>
                <a:cs typeface="宋体"/>
              </a:rPr>
              <a:t>从供应端来</a:t>
            </a:r>
            <a:r>
              <a:rPr dirty="0" sz="1200" spc="5">
                <a:latin typeface="宋体"/>
                <a:cs typeface="宋体"/>
              </a:rPr>
              <a:t>看</a:t>
            </a:r>
            <a:r>
              <a:rPr dirty="0" sz="1200">
                <a:latin typeface="宋体"/>
                <a:cs typeface="宋体"/>
              </a:rPr>
              <a:t>， 虽然写字楼项目建设周期较长</a:t>
            </a:r>
            <a:r>
              <a:rPr dirty="0" sz="1200" spc="-120">
                <a:latin typeface="宋体"/>
                <a:cs typeface="宋体"/>
              </a:rPr>
              <a:t>，</a:t>
            </a:r>
            <a:r>
              <a:rPr dirty="0" sz="1200">
                <a:latin typeface="宋体"/>
                <a:cs typeface="宋体"/>
              </a:rPr>
              <a:t>从短期来看影响不大</a:t>
            </a:r>
            <a:r>
              <a:rPr dirty="0" sz="1200" spc="-120">
                <a:latin typeface="宋体"/>
                <a:cs typeface="宋体"/>
              </a:rPr>
              <a:t>，</a:t>
            </a:r>
            <a:r>
              <a:rPr dirty="0" sz="1200">
                <a:latin typeface="宋体"/>
                <a:cs typeface="宋体"/>
              </a:rPr>
              <a:t>但今后尤其是后</a:t>
            </a:r>
            <a:r>
              <a:rPr dirty="0" sz="1200" spc="-325">
                <a:latin typeface="宋体"/>
                <a:cs typeface="宋体"/>
              </a:rPr>
              <a:t> </a:t>
            </a:r>
            <a:r>
              <a:rPr dirty="0" sz="1200">
                <a:latin typeface="Calibri"/>
                <a:cs typeface="Calibri"/>
              </a:rPr>
              <a:t>2-3</a:t>
            </a:r>
            <a:r>
              <a:rPr dirty="0" sz="1200" spc="-5">
                <a:latin typeface="Calibri"/>
                <a:cs typeface="Calibri"/>
              </a:rPr>
              <a:t> </a:t>
            </a:r>
            <a:r>
              <a:rPr dirty="0" sz="1200">
                <a:latin typeface="宋体"/>
                <a:cs typeface="宋体"/>
              </a:rPr>
              <a:t>年入 市的建筑项目可能会受较大影响</a:t>
            </a:r>
            <a:r>
              <a:rPr dirty="0" sz="1200" spc="-470">
                <a:latin typeface="宋体"/>
                <a:cs typeface="宋体"/>
              </a:rPr>
              <a:t>，</a:t>
            </a:r>
            <a:r>
              <a:rPr dirty="0" sz="1200">
                <a:latin typeface="宋体"/>
                <a:cs typeface="宋体"/>
              </a:rPr>
              <a:t>很多楼宇从此刻起必须将类似敏感事件适应纳 </a:t>
            </a:r>
            <a:r>
              <a:rPr dirty="0" sz="1200" spc="10">
                <a:latin typeface="宋体"/>
                <a:cs typeface="宋体"/>
              </a:rPr>
              <a:t>入初始</a:t>
            </a:r>
            <a:r>
              <a:rPr dirty="0" sz="1200" spc="0">
                <a:latin typeface="宋体"/>
                <a:cs typeface="宋体"/>
              </a:rPr>
              <a:t>考</a:t>
            </a:r>
            <a:r>
              <a:rPr dirty="0" sz="1200" spc="10">
                <a:latin typeface="宋体"/>
                <a:cs typeface="宋体"/>
              </a:rPr>
              <a:t>虑。从需求</a:t>
            </a:r>
            <a:r>
              <a:rPr dirty="0" sz="1200" spc="0">
                <a:latin typeface="宋体"/>
                <a:cs typeface="宋体"/>
              </a:rPr>
              <a:t>端</a:t>
            </a:r>
            <a:r>
              <a:rPr dirty="0" sz="1200" spc="10">
                <a:latin typeface="宋体"/>
                <a:cs typeface="宋体"/>
              </a:rPr>
              <a:t>来看，有楼</a:t>
            </a:r>
            <a:r>
              <a:rPr dirty="0" sz="1200" spc="0">
                <a:latin typeface="宋体"/>
                <a:cs typeface="宋体"/>
              </a:rPr>
              <a:t>宇</a:t>
            </a:r>
            <a:r>
              <a:rPr dirty="0" sz="1200" spc="10">
                <a:latin typeface="宋体"/>
                <a:cs typeface="宋体"/>
              </a:rPr>
              <a:t>自控系统中的</a:t>
            </a:r>
            <a:r>
              <a:rPr dirty="0" sz="1200" spc="0">
                <a:latin typeface="宋体"/>
                <a:cs typeface="宋体"/>
              </a:rPr>
              <a:t>公</a:t>
            </a:r>
            <a:r>
              <a:rPr dirty="0" sz="1200" spc="10">
                <a:latin typeface="宋体"/>
                <a:cs typeface="宋体"/>
              </a:rPr>
              <a:t>建中，可通</a:t>
            </a:r>
            <a:r>
              <a:rPr dirty="0" sz="1200" spc="0">
                <a:latin typeface="宋体"/>
                <a:cs typeface="宋体"/>
              </a:rPr>
              <a:t>过</a:t>
            </a:r>
            <a:r>
              <a:rPr dirty="0" sz="1200" spc="10">
                <a:latin typeface="宋体"/>
                <a:cs typeface="宋体"/>
              </a:rPr>
              <a:t>楼控系</a:t>
            </a:r>
            <a:r>
              <a:rPr dirty="0" sz="1200" spc="0">
                <a:latin typeface="宋体"/>
                <a:cs typeface="宋体"/>
              </a:rPr>
              <a:t>统</a:t>
            </a:r>
            <a:r>
              <a:rPr dirty="0" sz="1200">
                <a:latin typeface="宋体"/>
                <a:cs typeface="宋体"/>
              </a:rPr>
              <a:t>对</a:t>
            </a:r>
            <a:endParaRPr sz="1200">
              <a:latin typeface="宋体"/>
              <a:cs typeface="宋体"/>
            </a:endParaRPr>
          </a:p>
          <a:p>
            <a:pPr algn="just" marL="12700" marR="81280">
              <a:lnSpc>
                <a:spcPct val="162500"/>
              </a:lnSpc>
            </a:pPr>
            <a:r>
              <a:rPr dirty="0" sz="1200" spc="-15">
                <a:latin typeface="Calibri"/>
                <a:cs typeface="Calibri"/>
              </a:rPr>
              <a:t>HVAC</a:t>
            </a:r>
            <a:r>
              <a:rPr dirty="0" sz="1200" spc="-25">
                <a:latin typeface="Calibri"/>
                <a:cs typeface="Calibri"/>
              </a:rPr>
              <a:t> </a:t>
            </a:r>
            <a:r>
              <a:rPr dirty="0" sz="1200">
                <a:latin typeface="宋体"/>
                <a:cs typeface="宋体"/>
              </a:rPr>
              <a:t>设</a:t>
            </a:r>
            <a:r>
              <a:rPr dirty="0" sz="1200" spc="0">
                <a:latin typeface="宋体"/>
                <a:cs typeface="宋体"/>
              </a:rPr>
              <a:t>备</a:t>
            </a:r>
            <a:r>
              <a:rPr dirty="0" sz="1200">
                <a:latin typeface="宋体"/>
                <a:cs typeface="宋体"/>
              </a:rPr>
              <a:t>的</a:t>
            </a:r>
            <a:r>
              <a:rPr dirty="0" sz="1200" spc="0">
                <a:latin typeface="宋体"/>
                <a:cs typeface="宋体"/>
              </a:rPr>
              <a:t>有</a:t>
            </a:r>
            <a:r>
              <a:rPr dirty="0" sz="1200">
                <a:latin typeface="宋体"/>
                <a:cs typeface="宋体"/>
              </a:rPr>
              <a:t>效管</a:t>
            </a:r>
            <a:r>
              <a:rPr dirty="0" sz="1200" spc="0">
                <a:latin typeface="宋体"/>
                <a:cs typeface="宋体"/>
              </a:rPr>
              <a:t>控</a:t>
            </a:r>
            <a:r>
              <a:rPr dirty="0" sz="1200">
                <a:latin typeface="宋体"/>
                <a:cs typeface="宋体"/>
              </a:rPr>
              <a:t>，打</a:t>
            </a:r>
            <a:r>
              <a:rPr dirty="0" sz="1200" spc="0">
                <a:latin typeface="宋体"/>
                <a:cs typeface="宋体"/>
              </a:rPr>
              <a:t>造</a:t>
            </a:r>
            <a:r>
              <a:rPr dirty="0" sz="1200">
                <a:latin typeface="宋体"/>
                <a:cs typeface="宋体"/>
              </a:rPr>
              <a:t>疫</a:t>
            </a:r>
            <a:r>
              <a:rPr dirty="0" sz="1200" spc="0">
                <a:latin typeface="宋体"/>
                <a:cs typeface="宋体"/>
              </a:rPr>
              <a:t>情</a:t>
            </a:r>
            <a:r>
              <a:rPr dirty="0" sz="1200">
                <a:latin typeface="宋体"/>
                <a:cs typeface="宋体"/>
              </a:rPr>
              <a:t>期间</a:t>
            </a:r>
            <a:r>
              <a:rPr dirty="0" sz="1200" spc="0">
                <a:latin typeface="宋体"/>
                <a:cs typeface="宋体"/>
              </a:rPr>
              <a:t>更</a:t>
            </a:r>
            <a:r>
              <a:rPr dirty="0" sz="1200">
                <a:latin typeface="宋体"/>
                <a:cs typeface="宋体"/>
              </a:rPr>
              <a:t>安全</a:t>
            </a:r>
            <a:r>
              <a:rPr dirty="0" sz="1200" spc="0">
                <a:latin typeface="宋体"/>
                <a:cs typeface="宋体"/>
              </a:rPr>
              <a:t>的</a:t>
            </a:r>
            <a:r>
              <a:rPr dirty="0" sz="1200">
                <a:latin typeface="宋体"/>
                <a:cs typeface="宋体"/>
              </a:rPr>
              <a:t>办</a:t>
            </a:r>
            <a:r>
              <a:rPr dirty="0" sz="1200" spc="0">
                <a:latin typeface="宋体"/>
                <a:cs typeface="宋体"/>
              </a:rPr>
              <a:t>公</a:t>
            </a:r>
            <a:r>
              <a:rPr dirty="0" sz="1200">
                <a:latin typeface="宋体"/>
                <a:cs typeface="宋体"/>
              </a:rPr>
              <a:t>环境</a:t>
            </a:r>
            <a:r>
              <a:rPr dirty="0" sz="1200" spc="0">
                <a:latin typeface="宋体"/>
                <a:cs typeface="宋体"/>
              </a:rPr>
              <a:t>，</a:t>
            </a:r>
            <a:r>
              <a:rPr dirty="0" sz="1200">
                <a:latin typeface="宋体"/>
                <a:cs typeface="宋体"/>
              </a:rPr>
              <a:t>预先</a:t>
            </a:r>
            <a:r>
              <a:rPr dirty="0" sz="1200" spc="0">
                <a:latin typeface="宋体"/>
                <a:cs typeface="宋体"/>
              </a:rPr>
              <a:t>为</a:t>
            </a:r>
            <a:r>
              <a:rPr dirty="0" sz="1200">
                <a:latin typeface="宋体"/>
                <a:cs typeface="宋体"/>
              </a:rPr>
              <a:t>突</a:t>
            </a:r>
            <a:r>
              <a:rPr dirty="0" sz="1200" spc="0">
                <a:latin typeface="宋体"/>
                <a:cs typeface="宋体"/>
              </a:rPr>
              <a:t>发</a:t>
            </a:r>
            <a:r>
              <a:rPr dirty="0" sz="1200">
                <a:latin typeface="宋体"/>
                <a:cs typeface="宋体"/>
              </a:rPr>
              <a:t>事件</a:t>
            </a:r>
            <a:r>
              <a:rPr dirty="0" sz="1200" spc="0">
                <a:latin typeface="宋体"/>
                <a:cs typeface="宋体"/>
              </a:rPr>
              <a:t>期</a:t>
            </a:r>
            <a:r>
              <a:rPr dirty="0" sz="1200">
                <a:latin typeface="宋体"/>
                <a:cs typeface="宋体"/>
              </a:rPr>
              <a:t>间 业务存续做好准备的楼宇将更受用户青睐。</a:t>
            </a:r>
            <a:endParaRPr sz="1200">
              <a:latin typeface="宋体"/>
              <a:cs typeface="宋体"/>
            </a:endParaRPr>
          </a:p>
          <a:p>
            <a:pPr marL="12700" marR="82550" indent="304800">
              <a:lnSpc>
                <a:spcPct val="162500"/>
              </a:lnSpc>
            </a:pPr>
            <a:r>
              <a:rPr dirty="0" sz="1200">
                <a:latin typeface="宋体"/>
                <a:cs typeface="宋体"/>
              </a:rPr>
              <a:t>继续引申</a:t>
            </a:r>
            <a:r>
              <a:rPr dirty="0" sz="1200" spc="-240">
                <a:latin typeface="宋体"/>
                <a:cs typeface="宋体"/>
              </a:rPr>
              <a:t>，</a:t>
            </a:r>
            <a:r>
              <a:rPr dirty="0" sz="1200">
                <a:latin typeface="宋体"/>
                <a:cs typeface="宋体"/>
              </a:rPr>
              <a:t>根据现有国际关系</a:t>
            </a:r>
            <a:r>
              <a:rPr dirty="0" sz="1200" spc="-229">
                <a:latin typeface="宋体"/>
                <a:cs typeface="宋体"/>
              </a:rPr>
              <a:t>，</a:t>
            </a:r>
            <a:r>
              <a:rPr dirty="0" sz="1200">
                <a:latin typeface="宋体"/>
                <a:cs typeface="宋体"/>
              </a:rPr>
              <a:t>楼宇自控设计者必须开始思考提升一些突发 事件（战争、经济封锁、自然灾害等）情况下建筑的敏感事件适应能力。</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能提供更为健康全面防护能力的优质楼宇将具备更强竞争力；</a:t>
            </a:r>
            <a:endParaRPr sz="1200">
              <a:latin typeface="宋体"/>
              <a:cs typeface="宋体"/>
            </a:endParaRPr>
          </a:p>
          <a:p>
            <a:pPr algn="just" lvl="2" marL="584200" marR="82550" indent="-266700">
              <a:lnSpc>
                <a:spcPct val="162500"/>
              </a:lnSpc>
              <a:buFont typeface="Wingdings"/>
              <a:buChar char=""/>
              <a:tabLst>
                <a:tab pos="546100" algn="l"/>
              </a:tabLst>
            </a:pPr>
            <a:r>
              <a:rPr dirty="0" sz="1200">
                <a:latin typeface="宋体"/>
                <a:cs typeface="宋体"/>
              </a:rPr>
              <a:t>空</a:t>
            </a:r>
            <a:r>
              <a:rPr dirty="0" sz="1200" spc="5">
                <a:latin typeface="宋体"/>
                <a:cs typeface="宋体"/>
              </a:rPr>
              <a:t>调</a:t>
            </a:r>
            <a:r>
              <a:rPr dirty="0" sz="1200">
                <a:latin typeface="宋体"/>
                <a:cs typeface="宋体"/>
              </a:rPr>
              <a:t>系统</a:t>
            </a:r>
            <a:r>
              <a:rPr dirty="0" sz="1200" spc="5">
                <a:latin typeface="宋体"/>
                <a:cs typeface="宋体"/>
              </a:rPr>
              <a:t>设</a:t>
            </a:r>
            <a:r>
              <a:rPr dirty="0" sz="1200">
                <a:latin typeface="宋体"/>
                <a:cs typeface="宋体"/>
              </a:rPr>
              <a:t>计</a:t>
            </a:r>
            <a:r>
              <a:rPr dirty="0" sz="1200" spc="5">
                <a:latin typeface="宋体"/>
                <a:cs typeface="宋体"/>
              </a:rPr>
              <a:t>应</a:t>
            </a:r>
            <a:r>
              <a:rPr dirty="0" sz="1200">
                <a:latin typeface="宋体"/>
                <a:cs typeface="宋体"/>
              </a:rPr>
              <a:t>尽量</a:t>
            </a:r>
            <a:r>
              <a:rPr dirty="0" sz="1200" spc="5">
                <a:latin typeface="宋体"/>
                <a:cs typeface="宋体"/>
              </a:rPr>
              <a:t>考</a:t>
            </a:r>
            <a:r>
              <a:rPr dirty="0" sz="1200">
                <a:latin typeface="宋体"/>
                <a:cs typeface="宋体"/>
              </a:rPr>
              <a:t>虑发</a:t>
            </a:r>
            <a:r>
              <a:rPr dirty="0" sz="1200" spc="5">
                <a:latin typeface="宋体"/>
                <a:cs typeface="宋体"/>
              </a:rPr>
              <a:t>生</a:t>
            </a:r>
            <a:r>
              <a:rPr dirty="0" sz="1200">
                <a:latin typeface="宋体"/>
                <a:cs typeface="宋体"/>
              </a:rPr>
              <a:t>公共</a:t>
            </a:r>
            <a:r>
              <a:rPr dirty="0" sz="1200" spc="5">
                <a:latin typeface="宋体"/>
                <a:cs typeface="宋体"/>
              </a:rPr>
              <a:t>卫</a:t>
            </a:r>
            <a:r>
              <a:rPr dirty="0" sz="1200">
                <a:latin typeface="宋体"/>
                <a:cs typeface="宋体"/>
              </a:rPr>
              <a:t>生事</a:t>
            </a:r>
            <a:r>
              <a:rPr dirty="0" sz="1200" spc="5">
                <a:latin typeface="宋体"/>
                <a:cs typeface="宋体"/>
              </a:rPr>
              <a:t>件</a:t>
            </a:r>
            <a:r>
              <a:rPr dirty="0" sz="1200">
                <a:latin typeface="宋体"/>
                <a:cs typeface="宋体"/>
              </a:rPr>
              <a:t>时</a:t>
            </a:r>
            <a:r>
              <a:rPr dirty="0" sz="1200" spc="5">
                <a:latin typeface="宋体"/>
                <a:cs typeface="宋体"/>
              </a:rPr>
              <a:t>的</a:t>
            </a:r>
            <a:r>
              <a:rPr dirty="0" sz="1200">
                <a:latin typeface="宋体"/>
                <a:cs typeface="宋体"/>
              </a:rPr>
              <a:t>应急</a:t>
            </a:r>
            <a:r>
              <a:rPr dirty="0" sz="1200" spc="5">
                <a:latin typeface="宋体"/>
                <a:cs typeface="宋体"/>
              </a:rPr>
              <a:t>使</a:t>
            </a:r>
            <a:r>
              <a:rPr dirty="0" sz="1200">
                <a:latin typeface="宋体"/>
                <a:cs typeface="宋体"/>
              </a:rPr>
              <a:t>用。</a:t>
            </a:r>
            <a:r>
              <a:rPr dirty="0" sz="1200" spc="5">
                <a:latin typeface="宋体"/>
                <a:cs typeface="宋体"/>
              </a:rPr>
              <a:t>尽</a:t>
            </a:r>
            <a:r>
              <a:rPr dirty="0" sz="1200">
                <a:latin typeface="宋体"/>
                <a:cs typeface="宋体"/>
              </a:rPr>
              <a:t>量避</a:t>
            </a:r>
            <a:r>
              <a:rPr dirty="0" sz="1200" spc="5">
                <a:latin typeface="宋体"/>
                <a:cs typeface="宋体"/>
              </a:rPr>
              <a:t>免</a:t>
            </a:r>
            <a:r>
              <a:rPr dirty="0" sz="1200">
                <a:latin typeface="宋体"/>
                <a:cs typeface="宋体"/>
              </a:rPr>
              <a:t>在 发生公共卫生事件时出现交叉感染</a:t>
            </a:r>
            <a:r>
              <a:rPr dirty="0" sz="1200" spc="-170">
                <a:latin typeface="宋体"/>
                <a:cs typeface="宋体"/>
              </a:rPr>
              <a:t>，</a:t>
            </a:r>
            <a:r>
              <a:rPr dirty="0" sz="1200">
                <a:latin typeface="宋体"/>
                <a:cs typeface="宋体"/>
              </a:rPr>
              <a:t>楼控需要为其预先定制运行方案及 切换流程；</a:t>
            </a:r>
            <a:endParaRPr sz="1200">
              <a:latin typeface="宋体"/>
              <a:cs typeface="宋体"/>
            </a:endParaRPr>
          </a:p>
          <a:p>
            <a:pPr algn="just" lvl="2" marL="584200" marR="82550" indent="-266700">
              <a:lnSpc>
                <a:spcPct val="162500"/>
              </a:lnSpc>
              <a:buFont typeface="Wingdings"/>
              <a:buChar char=""/>
              <a:tabLst>
                <a:tab pos="546100" algn="l"/>
              </a:tabLst>
            </a:pPr>
            <a:r>
              <a:rPr dirty="0" sz="1200">
                <a:latin typeface="宋体"/>
                <a:cs typeface="宋体"/>
              </a:rPr>
              <a:t>高</a:t>
            </a:r>
            <a:r>
              <a:rPr dirty="0" sz="1200" spc="5">
                <a:latin typeface="宋体"/>
                <a:cs typeface="宋体"/>
              </a:rPr>
              <a:t>水</a:t>
            </a:r>
            <a:r>
              <a:rPr dirty="0" sz="1200">
                <a:latin typeface="宋体"/>
                <a:cs typeface="宋体"/>
              </a:rPr>
              <a:t>平物</a:t>
            </a:r>
            <a:r>
              <a:rPr dirty="0" sz="1200" spc="5">
                <a:latin typeface="宋体"/>
                <a:cs typeface="宋体"/>
              </a:rPr>
              <a:t>业</a:t>
            </a:r>
            <a:r>
              <a:rPr dirty="0" sz="1200">
                <a:latin typeface="宋体"/>
                <a:cs typeface="宋体"/>
              </a:rPr>
              <a:t>管</a:t>
            </a:r>
            <a:r>
              <a:rPr dirty="0" sz="1200" spc="5">
                <a:latin typeface="宋体"/>
                <a:cs typeface="宋体"/>
              </a:rPr>
              <a:t>理</a:t>
            </a:r>
            <a:r>
              <a:rPr dirty="0" sz="1200">
                <a:latin typeface="宋体"/>
                <a:cs typeface="宋体"/>
              </a:rPr>
              <a:t>将不</a:t>
            </a:r>
            <a:r>
              <a:rPr dirty="0" sz="1200" spc="5">
                <a:latin typeface="宋体"/>
                <a:cs typeface="宋体"/>
              </a:rPr>
              <a:t>断</a:t>
            </a:r>
            <a:r>
              <a:rPr dirty="0" sz="1200">
                <a:latin typeface="宋体"/>
                <a:cs typeface="宋体"/>
              </a:rPr>
              <a:t>凸显</a:t>
            </a:r>
            <a:r>
              <a:rPr dirty="0" sz="1200" spc="5">
                <a:latin typeface="宋体"/>
                <a:cs typeface="宋体"/>
              </a:rPr>
              <a:t>价</a:t>
            </a:r>
            <a:r>
              <a:rPr dirty="0" sz="1200">
                <a:latin typeface="宋体"/>
                <a:cs typeface="宋体"/>
              </a:rPr>
              <a:t>值。</a:t>
            </a:r>
            <a:r>
              <a:rPr dirty="0" sz="1200" spc="5">
                <a:latin typeface="宋体"/>
                <a:cs typeface="宋体"/>
              </a:rPr>
              <a:t>高</a:t>
            </a:r>
            <a:r>
              <a:rPr dirty="0" sz="1200">
                <a:latin typeface="宋体"/>
                <a:cs typeface="宋体"/>
              </a:rPr>
              <a:t>水平</a:t>
            </a:r>
            <a:r>
              <a:rPr dirty="0" sz="1200" spc="5">
                <a:latin typeface="宋体"/>
                <a:cs typeface="宋体"/>
              </a:rPr>
              <a:t>物</a:t>
            </a:r>
            <a:r>
              <a:rPr dirty="0" sz="1200">
                <a:latin typeface="宋体"/>
                <a:cs typeface="宋体"/>
              </a:rPr>
              <a:t>业</a:t>
            </a:r>
            <a:r>
              <a:rPr dirty="0" sz="1200" spc="5">
                <a:latin typeface="宋体"/>
                <a:cs typeface="宋体"/>
              </a:rPr>
              <a:t>管</a:t>
            </a:r>
            <a:r>
              <a:rPr dirty="0" sz="1200">
                <a:latin typeface="宋体"/>
                <a:cs typeface="宋体"/>
              </a:rPr>
              <a:t>理高</a:t>
            </a:r>
            <a:r>
              <a:rPr dirty="0" sz="1200" spc="5">
                <a:latin typeface="宋体"/>
                <a:cs typeface="宋体"/>
              </a:rPr>
              <a:t>效</a:t>
            </a:r>
            <a:r>
              <a:rPr dirty="0" sz="1200">
                <a:latin typeface="宋体"/>
                <a:cs typeface="宋体"/>
              </a:rPr>
              <a:t>应对</a:t>
            </a:r>
            <a:r>
              <a:rPr dirty="0" sz="1200" spc="5">
                <a:latin typeface="宋体"/>
                <a:cs typeface="宋体"/>
              </a:rPr>
              <a:t>突</a:t>
            </a:r>
            <a:r>
              <a:rPr dirty="0" sz="1200">
                <a:latin typeface="宋体"/>
                <a:cs typeface="宋体"/>
              </a:rPr>
              <a:t>发事</a:t>
            </a:r>
            <a:r>
              <a:rPr dirty="0" sz="1200" spc="5">
                <a:latin typeface="宋体"/>
                <a:cs typeface="宋体"/>
              </a:rPr>
              <a:t>件</a:t>
            </a:r>
            <a:r>
              <a:rPr dirty="0" sz="1200">
                <a:latin typeface="宋体"/>
                <a:cs typeface="宋体"/>
              </a:rPr>
              <a:t>的 能力为楼控的发展带来启示</a:t>
            </a:r>
            <a:r>
              <a:rPr dirty="0" sz="1200" spc="-170">
                <a:latin typeface="宋体"/>
                <a:cs typeface="宋体"/>
              </a:rPr>
              <a:t>，</a:t>
            </a:r>
            <a:r>
              <a:rPr dirty="0" sz="1200">
                <a:latin typeface="宋体"/>
                <a:cs typeface="宋体"/>
              </a:rPr>
              <a:t>以高水平物业管理为目的新型楼控产品将 带来新的行业风口；</a:t>
            </a:r>
            <a:endParaRPr sz="1200">
              <a:latin typeface="宋体"/>
              <a:cs typeface="宋体"/>
            </a:endParaRPr>
          </a:p>
          <a:p>
            <a:pPr lvl="2" marL="584200" indent="-266700">
              <a:lnSpc>
                <a:spcPct val="100000"/>
              </a:lnSpc>
              <a:spcBef>
                <a:spcPts val="900"/>
              </a:spcBef>
              <a:buFont typeface="Wingdings"/>
              <a:buChar char=""/>
              <a:tabLst>
                <a:tab pos="546100" algn="l"/>
              </a:tabLst>
            </a:pPr>
            <a:r>
              <a:rPr dirty="0" sz="1200">
                <a:latin typeface="宋体"/>
                <a:cs typeface="宋体"/>
              </a:rPr>
              <a:t>楼</a:t>
            </a:r>
            <a:r>
              <a:rPr dirty="0" sz="1200" spc="0">
                <a:latin typeface="宋体"/>
                <a:cs typeface="宋体"/>
              </a:rPr>
              <a:t>宇</a:t>
            </a:r>
            <a:r>
              <a:rPr dirty="0" sz="1200">
                <a:latin typeface="宋体"/>
                <a:cs typeface="宋体"/>
              </a:rPr>
              <a:t>智慧</a:t>
            </a:r>
            <a:r>
              <a:rPr dirty="0" sz="1200" spc="0">
                <a:latin typeface="宋体"/>
                <a:cs typeface="宋体"/>
              </a:rPr>
              <a:t>楼</a:t>
            </a:r>
            <a:r>
              <a:rPr dirty="0" sz="1200">
                <a:latin typeface="宋体"/>
                <a:cs typeface="宋体"/>
              </a:rPr>
              <a:t>控</a:t>
            </a:r>
            <a:r>
              <a:rPr dirty="0" sz="1200" spc="0">
                <a:latin typeface="宋体"/>
                <a:cs typeface="宋体"/>
              </a:rPr>
              <a:t>服</a:t>
            </a:r>
            <a:r>
              <a:rPr dirty="0" sz="1200">
                <a:latin typeface="宋体"/>
                <a:cs typeface="宋体"/>
              </a:rPr>
              <a:t>务将</a:t>
            </a:r>
            <a:r>
              <a:rPr dirty="0" sz="1200" spc="0">
                <a:latin typeface="宋体"/>
                <a:cs typeface="宋体"/>
              </a:rPr>
              <a:t>愈</a:t>
            </a:r>
            <a:r>
              <a:rPr dirty="0" sz="1200">
                <a:latin typeface="宋体"/>
                <a:cs typeface="宋体"/>
              </a:rPr>
              <a:t>发引</a:t>
            </a:r>
            <a:r>
              <a:rPr dirty="0" sz="1200" spc="0">
                <a:latin typeface="宋体"/>
                <a:cs typeface="宋体"/>
              </a:rPr>
              <a:t>起</a:t>
            </a:r>
            <a:r>
              <a:rPr dirty="0" sz="1200">
                <a:latin typeface="宋体"/>
                <a:cs typeface="宋体"/>
              </a:rPr>
              <a:t>市场</a:t>
            </a:r>
            <a:r>
              <a:rPr dirty="0" sz="1200" spc="0">
                <a:latin typeface="宋体"/>
                <a:cs typeface="宋体"/>
              </a:rPr>
              <a:t>青</a:t>
            </a:r>
            <a:r>
              <a:rPr dirty="0" sz="1200">
                <a:latin typeface="宋体"/>
                <a:cs typeface="宋体"/>
              </a:rPr>
              <a:t>睐，</a:t>
            </a:r>
            <a:r>
              <a:rPr dirty="0" sz="1200" spc="0">
                <a:latin typeface="宋体"/>
                <a:cs typeface="宋体"/>
              </a:rPr>
              <a:t>例</a:t>
            </a:r>
            <a:r>
              <a:rPr dirty="0" sz="1200">
                <a:latin typeface="宋体"/>
                <a:cs typeface="宋体"/>
              </a:rPr>
              <a:t>如</a:t>
            </a:r>
            <a:r>
              <a:rPr dirty="0" sz="1200" spc="0">
                <a:latin typeface="宋体"/>
                <a:cs typeface="宋体"/>
              </a:rPr>
              <a:t>智</a:t>
            </a:r>
            <a:r>
              <a:rPr dirty="0" sz="1200">
                <a:latin typeface="宋体"/>
                <a:cs typeface="宋体"/>
              </a:rPr>
              <a:t>能体</a:t>
            </a:r>
            <a:r>
              <a:rPr dirty="0" sz="1200" spc="0">
                <a:latin typeface="宋体"/>
                <a:cs typeface="宋体"/>
              </a:rPr>
              <a:t>温</a:t>
            </a:r>
            <a:r>
              <a:rPr dirty="0" sz="1200">
                <a:latin typeface="宋体"/>
                <a:cs typeface="宋体"/>
              </a:rPr>
              <a:t>检测</a:t>
            </a:r>
            <a:r>
              <a:rPr dirty="0" sz="1200" spc="0">
                <a:latin typeface="宋体"/>
                <a:cs typeface="宋体"/>
              </a:rPr>
              <a:t>、</a:t>
            </a:r>
            <a:r>
              <a:rPr dirty="0" sz="1200">
                <a:latin typeface="宋体"/>
                <a:cs typeface="宋体"/>
              </a:rPr>
              <a:t>空气</a:t>
            </a:r>
            <a:r>
              <a:rPr dirty="0" sz="1200" spc="0">
                <a:latin typeface="宋体"/>
                <a:cs typeface="宋体"/>
              </a:rPr>
              <a:t>实</a:t>
            </a:r>
            <a:r>
              <a:rPr dirty="0" sz="1200">
                <a:latin typeface="宋体"/>
                <a:cs typeface="宋体"/>
              </a:rPr>
              <a:t>时</a:t>
            </a:r>
            <a:endParaRPr sz="1200">
              <a:latin typeface="宋体"/>
              <a:cs typeface="宋体"/>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80</a:t>
            </a:r>
          </a:p>
        </p:txBody>
      </p:sp>
      <p:sp>
        <p:nvSpPr>
          <p:cNvPr id="2" name="object 2"/>
          <p:cNvSpPr txBox="1"/>
          <p:nvPr/>
        </p:nvSpPr>
        <p:spPr>
          <a:xfrm>
            <a:off x="1435100" y="528955"/>
            <a:ext cx="4995545" cy="1226820"/>
          </a:xfrm>
          <a:prstGeom prst="rect">
            <a:avLst/>
          </a:prstGeom>
        </p:spPr>
        <p:txBody>
          <a:bodyPr wrap="square" lIns="0" tIns="12700" rIns="0" bIns="0" rtlCol="0" vert="horz">
            <a:spAutoFit/>
          </a:bodyPr>
          <a:lstStyle/>
          <a:p>
            <a:pPr marL="16021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279400">
              <a:lnSpc>
                <a:spcPct val="100000"/>
              </a:lnSpc>
            </a:pPr>
            <a:r>
              <a:rPr dirty="0" sz="1200">
                <a:latin typeface="宋体"/>
                <a:cs typeface="宋体"/>
              </a:rPr>
              <a:t>监控、人员智能定位等可视化无接触服务备受瞩目；</a:t>
            </a:r>
            <a:endParaRPr sz="1200">
              <a:latin typeface="宋体"/>
              <a:cs typeface="宋体"/>
            </a:endParaRPr>
          </a:p>
          <a:p>
            <a:pPr marL="279400" marR="5080" indent="-266700">
              <a:lnSpc>
                <a:spcPct val="162500"/>
              </a:lnSpc>
              <a:buFont typeface="Wingdings"/>
              <a:buChar char=""/>
              <a:tabLst>
                <a:tab pos="241300" algn="l"/>
              </a:tabLst>
            </a:pPr>
            <a:r>
              <a:rPr dirty="0" sz="1200">
                <a:latin typeface="宋体"/>
                <a:cs typeface="宋体"/>
              </a:rPr>
              <a:t>智</a:t>
            </a:r>
            <a:r>
              <a:rPr dirty="0" sz="1200" spc="5">
                <a:latin typeface="宋体"/>
                <a:cs typeface="宋体"/>
              </a:rPr>
              <a:t>慧</a:t>
            </a:r>
            <a:r>
              <a:rPr dirty="0" sz="1200">
                <a:latin typeface="宋体"/>
                <a:cs typeface="宋体"/>
              </a:rPr>
              <a:t>楼控</a:t>
            </a:r>
            <a:r>
              <a:rPr dirty="0" sz="1200" spc="5">
                <a:latin typeface="宋体"/>
                <a:cs typeface="宋体"/>
              </a:rPr>
              <a:t>具</a:t>
            </a:r>
            <a:r>
              <a:rPr dirty="0" sz="1200">
                <a:latin typeface="宋体"/>
                <a:cs typeface="宋体"/>
              </a:rPr>
              <a:t>备</a:t>
            </a:r>
            <a:r>
              <a:rPr dirty="0" sz="1200" spc="5">
                <a:latin typeface="宋体"/>
                <a:cs typeface="宋体"/>
              </a:rPr>
              <a:t>建</a:t>
            </a:r>
            <a:r>
              <a:rPr dirty="0" sz="1200">
                <a:latin typeface="宋体"/>
                <a:cs typeface="宋体"/>
              </a:rPr>
              <a:t>筑自</a:t>
            </a:r>
            <a:r>
              <a:rPr dirty="0" sz="1200" spc="5">
                <a:latin typeface="宋体"/>
                <a:cs typeface="宋体"/>
              </a:rPr>
              <a:t>洁</a:t>
            </a:r>
            <a:r>
              <a:rPr dirty="0" sz="1200">
                <a:latin typeface="宋体"/>
                <a:cs typeface="宋体"/>
              </a:rPr>
              <a:t>能力</a:t>
            </a:r>
            <a:r>
              <a:rPr dirty="0" sz="1200" spc="5">
                <a:latin typeface="宋体"/>
                <a:cs typeface="宋体"/>
              </a:rPr>
              <a:t>，</a:t>
            </a:r>
            <a:r>
              <a:rPr dirty="0" sz="1200">
                <a:latin typeface="宋体"/>
                <a:cs typeface="宋体"/>
              </a:rPr>
              <a:t>需要</a:t>
            </a:r>
            <a:r>
              <a:rPr dirty="0" sz="1200" spc="5">
                <a:latin typeface="宋体"/>
                <a:cs typeface="宋体"/>
              </a:rPr>
              <a:t>通</a:t>
            </a:r>
            <a:r>
              <a:rPr dirty="0" sz="1200">
                <a:latin typeface="宋体"/>
                <a:cs typeface="宋体"/>
              </a:rPr>
              <a:t>过物</a:t>
            </a:r>
            <a:r>
              <a:rPr dirty="0" sz="1200" spc="5">
                <a:latin typeface="宋体"/>
                <a:cs typeface="宋体"/>
              </a:rPr>
              <a:t>联</a:t>
            </a:r>
            <a:r>
              <a:rPr dirty="0" sz="1200">
                <a:latin typeface="宋体"/>
                <a:cs typeface="宋体"/>
              </a:rPr>
              <a:t>网</a:t>
            </a:r>
            <a:r>
              <a:rPr dirty="0" sz="1200" spc="5">
                <a:latin typeface="宋体"/>
                <a:cs typeface="宋体"/>
              </a:rPr>
              <a:t>将</a:t>
            </a:r>
            <a:r>
              <a:rPr dirty="0" sz="1200">
                <a:latin typeface="宋体"/>
                <a:cs typeface="宋体"/>
              </a:rPr>
              <a:t>过滤</a:t>
            </a:r>
            <a:r>
              <a:rPr dirty="0" sz="1200" spc="5">
                <a:latin typeface="宋体"/>
                <a:cs typeface="宋体"/>
              </a:rPr>
              <a:t>器</a:t>
            </a:r>
            <a:r>
              <a:rPr dirty="0" sz="1200">
                <a:latin typeface="宋体"/>
                <a:cs typeface="宋体"/>
              </a:rPr>
              <a:t>、消</a:t>
            </a:r>
            <a:r>
              <a:rPr dirty="0" sz="1200" spc="5">
                <a:latin typeface="宋体"/>
                <a:cs typeface="宋体"/>
              </a:rPr>
              <a:t>毒</a:t>
            </a:r>
            <a:r>
              <a:rPr dirty="0" sz="1200">
                <a:latin typeface="宋体"/>
                <a:cs typeface="宋体"/>
              </a:rPr>
              <a:t>灯具</a:t>
            </a:r>
            <a:r>
              <a:rPr dirty="0" sz="1200" spc="5">
                <a:latin typeface="宋体"/>
                <a:cs typeface="宋体"/>
              </a:rPr>
              <a:t>、</a:t>
            </a:r>
            <a:r>
              <a:rPr dirty="0" sz="1200">
                <a:latin typeface="宋体"/>
                <a:cs typeface="宋体"/>
              </a:rPr>
              <a:t>换 气设备纳入一体化管理，并提供日常和敏感期间多套控制流程。</a:t>
            </a:r>
            <a:endParaRPr sz="1200">
              <a:latin typeface="宋体"/>
              <a:cs typeface="宋体"/>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2678683" y="1105014"/>
            <a:ext cx="220345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黑体"/>
                <a:cs typeface="黑体"/>
              </a:rPr>
              <a:t>第</a:t>
            </a:r>
            <a:r>
              <a:rPr dirty="0" sz="1800" spc="-10" b="1">
                <a:latin typeface="黑体"/>
                <a:cs typeface="黑体"/>
              </a:rPr>
              <a:t>五章</a:t>
            </a:r>
            <a:r>
              <a:rPr dirty="0" sz="1800" spc="-60" b="1">
                <a:latin typeface="黑体"/>
                <a:cs typeface="黑体"/>
              </a:rPr>
              <a:t> </a:t>
            </a:r>
            <a:r>
              <a:rPr dirty="0" sz="1800" spc="-5" b="1">
                <a:latin typeface="黑体"/>
                <a:cs typeface="黑体"/>
              </a:rPr>
              <a:t>经</a:t>
            </a:r>
            <a:r>
              <a:rPr dirty="0" sz="1800" spc="-10" b="1">
                <a:latin typeface="黑体"/>
                <a:cs typeface="黑体"/>
              </a:rPr>
              <a:t>典</a:t>
            </a:r>
            <a:r>
              <a:rPr dirty="0" sz="1800" spc="-5" b="1">
                <a:latin typeface="黑体"/>
                <a:cs typeface="黑体"/>
              </a:rPr>
              <a:t>应</a:t>
            </a:r>
            <a:r>
              <a:rPr dirty="0" sz="1800" spc="-10" b="1">
                <a:latin typeface="黑体"/>
                <a:cs typeface="黑体"/>
              </a:rPr>
              <a:t>用</a:t>
            </a:r>
            <a:r>
              <a:rPr dirty="0" sz="1800" spc="-5" b="1">
                <a:latin typeface="黑体"/>
                <a:cs typeface="黑体"/>
              </a:rPr>
              <a:t>案</a:t>
            </a:r>
            <a:r>
              <a:rPr dirty="0" sz="1800" spc="-10" b="1">
                <a:latin typeface="黑体"/>
                <a:cs typeface="黑体"/>
              </a:rPr>
              <a:t>例</a:t>
            </a:r>
            <a:endParaRPr sz="1800">
              <a:latin typeface="黑体"/>
              <a:cs typeface="黑体"/>
            </a:endParaRPr>
          </a:p>
        </p:txBody>
      </p:sp>
      <p:sp>
        <p:nvSpPr>
          <p:cNvPr id="4" name="object 4"/>
          <p:cNvSpPr txBox="1"/>
          <p:nvPr/>
        </p:nvSpPr>
        <p:spPr>
          <a:xfrm>
            <a:off x="1130300" y="1539354"/>
            <a:ext cx="5300345" cy="125730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智慧建筑在我国仍处于起步阶段</a:t>
            </a:r>
            <a:r>
              <a:rPr dirty="0" sz="1200" spc="-240">
                <a:latin typeface="宋体"/>
                <a:cs typeface="宋体"/>
              </a:rPr>
              <a:t>。</a:t>
            </a:r>
            <a:r>
              <a:rPr dirty="0" sz="1200">
                <a:latin typeface="宋体"/>
                <a:cs typeface="宋体"/>
              </a:rPr>
              <a:t>通过调研</a:t>
            </a:r>
            <a:r>
              <a:rPr dirty="0" sz="1200" spc="-229">
                <a:latin typeface="宋体"/>
                <a:cs typeface="宋体"/>
              </a:rPr>
              <a:t>，</a:t>
            </a:r>
            <a:r>
              <a:rPr dirty="0" sz="1200">
                <a:latin typeface="宋体"/>
                <a:cs typeface="宋体"/>
              </a:rPr>
              <a:t>本章介绍具备一定智慧建筑特</a:t>
            </a:r>
            <a:endParaRPr sz="1200">
              <a:latin typeface="宋体"/>
              <a:cs typeface="宋体"/>
            </a:endParaRPr>
          </a:p>
          <a:p>
            <a:pPr marL="12700">
              <a:lnSpc>
                <a:spcPct val="100000"/>
              </a:lnSpc>
              <a:spcBef>
                <a:spcPts val="900"/>
              </a:spcBef>
            </a:pPr>
            <a:r>
              <a:rPr dirty="0" sz="1200">
                <a:latin typeface="宋体"/>
                <a:cs typeface="宋体"/>
              </a:rPr>
              <a:t>征的应用范例和系统产品，供行业参考。</a:t>
            </a:r>
            <a:endParaRPr sz="1200">
              <a:latin typeface="宋体"/>
              <a:cs typeface="宋体"/>
            </a:endParaRPr>
          </a:p>
          <a:p>
            <a:pPr>
              <a:lnSpc>
                <a:spcPct val="100000"/>
              </a:lnSpc>
              <a:spcBef>
                <a:spcPts val="45"/>
              </a:spcBef>
            </a:pPr>
            <a:endParaRPr sz="1450">
              <a:latin typeface="Times New Roman"/>
              <a:cs typeface="Times New Roman"/>
            </a:endParaRPr>
          </a:p>
          <a:p>
            <a:pPr marL="12700">
              <a:lnSpc>
                <a:spcPct val="100000"/>
              </a:lnSpc>
            </a:pPr>
            <a:r>
              <a:rPr dirty="0" sz="1200" spc="-5">
                <a:latin typeface="Cambria"/>
                <a:cs typeface="Cambria"/>
              </a:rPr>
              <a:t>5.1</a:t>
            </a:r>
            <a:r>
              <a:rPr dirty="0" sz="1200" spc="60">
                <a:latin typeface="Cambria"/>
                <a:cs typeface="Cambria"/>
              </a:rPr>
              <a:t> </a:t>
            </a:r>
            <a:r>
              <a:rPr dirty="0" sz="1200">
                <a:latin typeface="黑体"/>
                <a:cs typeface="黑体"/>
              </a:rPr>
              <a:t>工程范例</a:t>
            </a:r>
            <a:endParaRPr sz="1200">
              <a:latin typeface="黑体"/>
              <a:cs typeface="黑体"/>
            </a:endParaRPr>
          </a:p>
          <a:p>
            <a:pPr>
              <a:lnSpc>
                <a:spcPct val="100000"/>
              </a:lnSpc>
            </a:pPr>
            <a:endParaRPr sz="1150">
              <a:latin typeface="Times New Roman"/>
              <a:cs typeface="Times New Roman"/>
            </a:endParaRPr>
          </a:p>
          <a:p>
            <a:pPr marL="281940">
              <a:lnSpc>
                <a:spcPct val="100000"/>
              </a:lnSpc>
            </a:pPr>
            <a:r>
              <a:rPr dirty="0" sz="1200" spc="-5">
                <a:latin typeface="Calibri"/>
                <a:cs typeface="Calibri"/>
              </a:rPr>
              <a:t>5.1.1</a:t>
            </a:r>
            <a:r>
              <a:rPr dirty="0" sz="1200" spc="55">
                <a:latin typeface="Calibri"/>
                <a:cs typeface="Calibri"/>
              </a:rPr>
              <a:t> </a:t>
            </a:r>
            <a:r>
              <a:rPr dirty="0" sz="1200">
                <a:latin typeface="黑体"/>
                <a:cs typeface="黑体"/>
              </a:rPr>
              <a:t>江森自控新亚太总部大楼</a:t>
            </a:r>
            <a:endParaRPr sz="1200">
              <a:latin typeface="黑体"/>
              <a:cs typeface="黑体"/>
            </a:endParaRPr>
          </a:p>
        </p:txBody>
      </p:sp>
      <p:sp>
        <p:nvSpPr>
          <p:cNvPr id="5" name="object 5"/>
          <p:cNvSpPr/>
          <p:nvPr/>
        </p:nvSpPr>
        <p:spPr>
          <a:xfrm>
            <a:off x="1417319" y="2987040"/>
            <a:ext cx="4724400" cy="2988564"/>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30300" y="6120638"/>
            <a:ext cx="5377815" cy="3460750"/>
          </a:xfrm>
          <a:prstGeom prst="rect">
            <a:avLst/>
          </a:prstGeom>
        </p:spPr>
        <p:txBody>
          <a:bodyPr wrap="square" lIns="0" tIns="12065" rIns="0" bIns="0" rtlCol="0" vert="horz">
            <a:spAutoFit/>
          </a:bodyPr>
          <a:lstStyle/>
          <a:p>
            <a:pPr marL="1652270">
              <a:lnSpc>
                <a:spcPct val="100000"/>
              </a:lnSpc>
              <a:spcBef>
                <a:spcPts val="95"/>
              </a:spcBef>
              <a:tabLst>
                <a:tab pos="22498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21	</a:t>
            </a:r>
            <a:r>
              <a:rPr dirty="0" sz="1000" spc="-5" b="1">
                <a:latin typeface="黑体"/>
                <a:cs typeface="黑体"/>
              </a:rPr>
              <a:t>江</a:t>
            </a:r>
            <a:r>
              <a:rPr dirty="0" sz="1000" spc="-10" b="1">
                <a:latin typeface="黑体"/>
                <a:cs typeface="黑体"/>
              </a:rPr>
              <a:t>森</a:t>
            </a:r>
            <a:r>
              <a:rPr dirty="0" sz="1000" spc="-5" b="1">
                <a:latin typeface="黑体"/>
                <a:cs typeface="黑体"/>
              </a:rPr>
              <a:t>自控</a:t>
            </a:r>
            <a:r>
              <a:rPr dirty="0" sz="1000" spc="-10" b="1">
                <a:latin typeface="黑体"/>
                <a:cs typeface="黑体"/>
              </a:rPr>
              <a:t>新</a:t>
            </a:r>
            <a:r>
              <a:rPr dirty="0" sz="1000" spc="-5" b="1">
                <a:latin typeface="黑体"/>
                <a:cs typeface="黑体"/>
              </a:rPr>
              <a:t>亚太</a:t>
            </a:r>
            <a:r>
              <a:rPr dirty="0" sz="1000" spc="-10" b="1">
                <a:latin typeface="黑体"/>
                <a:cs typeface="黑体"/>
              </a:rPr>
              <a:t>总</a:t>
            </a:r>
            <a:r>
              <a:rPr dirty="0" sz="1000" spc="-5" b="1">
                <a:latin typeface="黑体"/>
                <a:cs typeface="黑体"/>
              </a:rPr>
              <a:t>部大</a:t>
            </a:r>
            <a:r>
              <a:rPr dirty="0" sz="1000" spc="-10" b="1">
                <a:latin typeface="黑体"/>
                <a:cs typeface="黑体"/>
              </a:rPr>
              <a:t>楼</a:t>
            </a:r>
            <a:endParaRPr sz="1000">
              <a:latin typeface="黑体"/>
              <a:cs typeface="黑体"/>
            </a:endParaRPr>
          </a:p>
          <a:p>
            <a:pPr marL="12700" marR="5080" indent="304800">
              <a:lnSpc>
                <a:spcPct val="162500"/>
              </a:lnSpc>
              <a:spcBef>
                <a:spcPts val="110"/>
              </a:spcBef>
            </a:pPr>
            <a:r>
              <a:rPr dirty="0" sz="1200">
                <a:latin typeface="宋体"/>
                <a:cs typeface="宋体"/>
              </a:rPr>
              <a:t>江森自控新亚太总部大楼处于上海长宁区</a:t>
            </a:r>
            <a:r>
              <a:rPr dirty="0" sz="1200" spc="0">
                <a:latin typeface="宋体"/>
                <a:cs typeface="宋体"/>
              </a:rPr>
              <a:t>虹</a:t>
            </a:r>
            <a:r>
              <a:rPr dirty="0" sz="1200">
                <a:latin typeface="宋体"/>
                <a:cs typeface="宋体"/>
              </a:rPr>
              <a:t>桥经济园</a:t>
            </a:r>
            <a:r>
              <a:rPr dirty="0" sz="1200" spc="-15">
                <a:latin typeface="宋体"/>
                <a:cs typeface="宋体"/>
              </a:rPr>
              <a:t>区</a:t>
            </a:r>
            <a:r>
              <a:rPr dirty="0" sz="1200" spc="-180">
                <a:latin typeface="宋体"/>
                <a:cs typeface="宋体"/>
              </a:rPr>
              <a:t>，</a:t>
            </a:r>
            <a:r>
              <a:rPr dirty="0" sz="1200">
                <a:latin typeface="宋体"/>
                <a:cs typeface="宋体"/>
              </a:rPr>
              <a:t>占地约</a:t>
            </a:r>
            <a:r>
              <a:rPr dirty="0" sz="1200" spc="-325">
                <a:latin typeface="宋体"/>
                <a:cs typeface="宋体"/>
              </a:rPr>
              <a:t> </a:t>
            </a:r>
            <a:r>
              <a:rPr dirty="0" sz="1200" spc="-5">
                <a:latin typeface="Calibri"/>
                <a:cs typeface="Calibri"/>
              </a:rPr>
              <a:t>3.5 </a:t>
            </a:r>
            <a:r>
              <a:rPr dirty="0" sz="1200">
                <a:latin typeface="宋体"/>
                <a:cs typeface="宋体"/>
              </a:rPr>
              <a:t>万平方 米</a:t>
            </a:r>
            <a:r>
              <a:rPr dirty="0" sz="1200" spc="-120">
                <a:latin typeface="宋体"/>
                <a:cs typeface="宋体"/>
              </a:rPr>
              <a:t>，</a:t>
            </a:r>
            <a:r>
              <a:rPr dirty="0" sz="1200">
                <a:latin typeface="宋体"/>
                <a:cs typeface="宋体"/>
              </a:rPr>
              <a:t>其中使用了大量江森自控先进的智慧建筑技术</a:t>
            </a:r>
            <a:r>
              <a:rPr dirty="0" sz="1200" spc="0">
                <a:latin typeface="宋体"/>
                <a:cs typeface="宋体"/>
              </a:rPr>
              <a:t>与</a:t>
            </a:r>
            <a:r>
              <a:rPr dirty="0" sz="1200">
                <a:latin typeface="宋体"/>
                <a:cs typeface="宋体"/>
              </a:rPr>
              <a:t>产</a:t>
            </a:r>
            <a:r>
              <a:rPr dirty="0" sz="1200" spc="-15">
                <a:latin typeface="宋体"/>
                <a:cs typeface="宋体"/>
              </a:rPr>
              <a:t>品</a:t>
            </a:r>
            <a:r>
              <a:rPr dirty="0" sz="1200" spc="-110">
                <a:latin typeface="宋体"/>
                <a:cs typeface="宋体"/>
              </a:rPr>
              <a:t>，</a:t>
            </a:r>
            <a:r>
              <a:rPr dirty="0" sz="1200">
                <a:latin typeface="宋体"/>
                <a:cs typeface="宋体"/>
              </a:rPr>
              <a:t>有安防</a:t>
            </a:r>
            <a:r>
              <a:rPr dirty="0" sz="1200" spc="-120">
                <a:latin typeface="宋体"/>
                <a:cs typeface="宋体"/>
              </a:rPr>
              <a:t>、</a:t>
            </a:r>
            <a:r>
              <a:rPr dirty="0" sz="1200">
                <a:latin typeface="宋体"/>
                <a:cs typeface="宋体"/>
              </a:rPr>
              <a:t>消防</a:t>
            </a:r>
            <a:r>
              <a:rPr dirty="0" sz="1200" spc="-125">
                <a:latin typeface="宋体"/>
                <a:cs typeface="宋体"/>
              </a:rPr>
              <a:t>、</a:t>
            </a:r>
            <a:r>
              <a:rPr dirty="0" sz="1200">
                <a:latin typeface="宋体"/>
                <a:cs typeface="宋体"/>
              </a:rPr>
              <a:t>楼宇 自控和暖通空调等整体解决方案</a:t>
            </a:r>
            <a:r>
              <a:rPr dirty="0" sz="1200" spc="-240">
                <a:latin typeface="宋体"/>
                <a:cs typeface="宋体"/>
              </a:rPr>
              <a:t>，</a:t>
            </a:r>
            <a:r>
              <a:rPr dirty="0" sz="1200">
                <a:latin typeface="宋体"/>
                <a:cs typeface="宋体"/>
              </a:rPr>
              <a:t>是江森自控对于智慧建筑理解的表现成果</a:t>
            </a:r>
            <a:r>
              <a:rPr dirty="0" sz="1200" spc="-229">
                <a:latin typeface="宋体"/>
                <a:cs typeface="宋体"/>
              </a:rPr>
              <a:t>。</a:t>
            </a:r>
            <a:r>
              <a:rPr dirty="0" sz="1200">
                <a:latin typeface="宋体"/>
                <a:cs typeface="宋体"/>
              </a:rPr>
              <a:t>该 </a:t>
            </a:r>
            <a:r>
              <a:rPr dirty="0" sz="1200" spc="0">
                <a:latin typeface="宋体"/>
                <a:cs typeface="宋体"/>
              </a:rPr>
              <a:t>项目获得</a:t>
            </a:r>
            <a:r>
              <a:rPr dirty="0" sz="1200" spc="10">
                <a:latin typeface="宋体"/>
                <a:cs typeface="宋体"/>
              </a:rPr>
              <a:t>了</a:t>
            </a:r>
            <a:r>
              <a:rPr dirty="0" sz="1200" spc="0">
                <a:latin typeface="宋体"/>
                <a:cs typeface="宋体"/>
              </a:rPr>
              <a:t>中国绿色建筑设计标</a:t>
            </a:r>
            <a:r>
              <a:rPr dirty="0" sz="1200" spc="10">
                <a:latin typeface="宋体"/>
                <a:cs typeface="宋体"/>
              </a:rPr>
              <a:t>识</a:t>
            </a:r>
            <a:r>
              <a:rPr dirty="0" sz="1200" spc="0">
                <a:latin typeface="宋体"/>
                <a:cs typeface="宋体"/>
              </a:rPr>
              <a:t>三星级认证、美国</a:t>
            </a:r>
            <a:r>
              <a:rPr dirty="0" sz="1200" spc="10">
                <a:latin typeface="宋体"/>
                <a:cs typeface="宋体"/>
              </a:rPr>
              <a:t>绿</a:t>
            </a:r>
            <a:r>
              <a:rPr dirty="0" sz="1200" spc="0">
                <a:latin typeface="宋体"/>
                <a:cs typeface="宋体"/>
              </a:rPr>
              <a:t>色建筑协</a:t>
            </a:r>
            <a:r>
              <a:rPr dirty="0" sz="1200">
                <a:latin typeface="宋体"/>
                <a:cs typeface="宋体"/>
              </a:rPr>
              <a:t>会</a:t>
            </a:r>
            <a:r>
              <a:rPr dirty="0" sz="1200" spc="-275">
                <a:latin typeface="宋体"/>
                <a:cs typeface="宋体"/>
              </a:rPr>
              <a:t> </a:t>
            </a:r>
            <a:r>
              <a:rPr dirty="0" sz="1200">
                <a:latin typeface="Calibri"/>
                <a:cs typeface="Calibri"/>
              </a:rPr>
              <a:t>LEED</a:t>
            </a:r>
            <a:r>
              <a:rPr dirty="0" sz="1200">
                <a:latin typeface="宋体"/>
                <a:cs typeface="宋体"/>
              </a:rPr>
              <a:t>（</a:t>
            </a:r>
            <a:r>
              <a:rPr dirty="0" sz="1200" spc="0">
                <a:latin typeface="宋体"/>
                <a:cs typeface="宋体"/>
              </a:rPr>
              <a:t>能</a:t>
            </a:r>
            <a:r>
              <a:rPr dirty="0" sz="1200">
                <a:latin typeface="宋体"/>
                <a:cs typeface="宋体"/>
              </a:rPr>
              <a:t>源 与环境设计先锋奖</a:t>
            </a:r>
            <a:r>
              <a:rPr dirty="0" sz="1200" spc="-360">
                <a:latin typeface="宋体"/>
                <a:cs typeface="宋体"/>
              </a:rPr>
              <a:t>）</a:t>
            </a:r>
            <a:r>
              <a:rPr dirty="0" sz="1200">
                <a:latin typeface="宋体"/>
                <a:cs typeface="宋体"/>
              </a:rPr>
              <a:t>新建建筑铂金级</a:t>
            </a:r>
            <a:r>
              <a:rPr dirty="0" sz="1200" spc="0">
                <a:latin typeface="宋体"/>
                <a:cs typeface="宋体"/>
              </a:rPr>
              <a:t>认</a:t>
            </a:r>
            <a:r>
              <a:rPr dirty="0" sz="1200">
                <a:latin typeface="宋体"/>
                <a:cs typeface="宋体"/>
              </a:rPr>
              <a:t>证</a:t>
            </a:r>
            <a:r>
              <a:rPr dirty="0" sz="1200" spc="-375">
                <a:latin typeface="宋体"/>
                <a:cs typeface="宋体"/>
              </a:rPr>
              <a:t>、</a:t>
            </a:r>
            <a:r>
              <a:rPr dirty="0" sz="1200" spc="-5">
                <a:latin typeface="Calibri"/>
                <a:cs typeface="Calibri"/>
              </a:rPr>
              <a:t>IFC-</a:t>
            </a:r>
            <a:r>
              <a:rPr dirty="0" sz="1200">
                <a:latin typeface="宋体"/>
                <a:cs typeface="宋体"/>
              </a:rPr>
              <a:t>世界银行</a:t>
            </a:r>
            <a:r>
              <a:rPr dirty="0" sz="1200" spc="-375">
                <a:latin typeface="宋体"/>
                <a:cs typeface="宋体"/>
              </a:rPr>
              <a:t> </a:t>
            </a:r>
            <a:r>
              <a:rPr dirty="0" sz="1200" spc="-75">
                <a:latin typeface="Calibri"/>
                <a:cs typeface="Calibri"/>
              </a:rPr>
              <a:t>EDGE</a:t>
            </a:r>
            <a:r>
              <a:rPr dirty="0" sz="1200" spc="-75">
                <a:latin typeface="宋体"/>
                <a:cs typeface="宋体"/>
              </a:rPr>
              <a:t>（</a:t>
            </a:r>
            <a:r>
              <a:rPr dirty="0" sz="1200">
                <a:latin typeface="宋体"/>
                <a:cs typeface="宋体"/>
              </a:rPr>
              <a:t>卓越高能效设计）  认证三项可持续认</a:t>
            </a:r>
            <a:r>
              <a:rPr dirty="0" sz="1200" spc="-15">
                <a:latin typeface="宋体"/>
                <a:cs typeface="宋体"/>
              </a:rPr>
              <a:t>，</a:t>
            </a:r>
            <a:r>
              <a:rPr dirty="0" sz="1200">
                <a:latin typeface="宋体"/>
                <a:cs typeface="宋体"/>
              </a:rPr>
              <a:t>是中国第一座获得三</a:t>
            </a:r>
            <a:r>
              <a:rPr dirty="0" sz="1200" spc="0">
                <a:latin typeface="宋体"/>
                <a:cs typeface="宋体"/>
              </a:rPr>
              <a:t>项</a:t>
            </a:r>
            <a:r>
              <a:rPr dirty="0" sz="1200">
                <a:latin typeface="宋体"/>
                <a:cs typeface="宋体"/>
              </a:rPr>
              <a:t>认证的建筑</a:t>
            </a:r>
            <a:r>
              <a:rPr dirty="0" sz="1200" spc="-5">
                <a:latin typeface="Calibri"/>
                <a:cs typeface="Calibri"/>
              </a:rPr>
              <a:t>[59]</a:t>
            </a:r>
            <a:r>
              <a:rPr dirty="0" sz="1200" spc="-15">
                <a:latin typeface="宋体"/>
                <a:cs typeface="宋体"/>
              </a:rPr>
              <a:t>。</a:t>
            </a:r>
            <a:r>
              <a:rPr dirty="0" sz="1200">
                <a:latin typeface="宋体"/>
                <a:cs typeface="宋体"/>
              </a:rPr>
              <a:t>江森自控和设计单 位</a:t>
            </a:r>
            <a:r>
              <a:rPr dirty="0" sz="1200" spc="-315">
                <a:latin typeface="宋体"/>
                <a:cs typeface="宋体"/>
              </a:rPr>
              <a:t> </a:t>
            </a:r>
            <a:r>
              <a:rPr dirty="0" sz="1200" spc="-5">
                <a:latin typeface="Calibri"/>
                <a:cs typeface="Calibri"/>
              </a:rPr>
              <a:t>Gensler</a:t>
            </a:r>
            <a:r>
              <a:rPr dirty="0" sz="1200">
                <a:latin typeface="Calibri"/>
                <a:cs typeface="Calibri"/>
              </a:rPr>
              <a:t> </a:t>
            </a:r>
            <a:r>
              <a:rPr dirty="0" sz="1200">
                <a:latin typeface="宋体"/>
                <a:cs typeface="宋体"/>
              </a:rPr>
              <a:t>为其设定了高标准的</a:t>
            </a:r>
            <a:r>
              <a:rPr dirty="0" sz="1200" spc="0">
                <a:latin typeface="宋体"/>
                <a:cs typeface="宋体"/>
              </a:rPr>
              <a:t>环</a:t>
            </a:r>
            <a:r>
              <a:rPr dirty="0" sz="1200">
                <a:latin typeface="宋体"/>
                <a:cs typeface="宋体"/>
              </a:rPr>
              <a:t>保可持续目</a:t>
            </a:r>
            <a:r>
              <a:rPr dirty="0" sz="1200" spc="-5">
                <a:latin typeface="宋体"/>
                <a:cs typeface="宋体"/>
              </a:rPr>
              <a:t>标</a:t>
            </a:r>
            <a:r>
              <a:rPr dirty="0" sz="1200" spc="-15">
                <a:latin typeface="宋体"/>
                <a:cs typeface="宋体"/>
              </a:rPr>
              <a:t>，</a:t>
            </a:r>
            <a:r>
              <a:rPr dirty="0" sz="1200">
                <a:latin typeface="宋体"/>
                <a:cs typeface="宋体"/>
              </a:rPr>
              <a:t>比起当地的市场标</a:t>
            </a:r>
            <a:r>
              <a:rPr dirty="0" sz="1200" spc="0">
                <a:latin typeface="宋体"/>
                <a:cs typeface="宋体"/>
              </a:rPr>
              <a:t>准</a:t>
            </a:r>
            <a:r>
              <a:rPr dirty="0" sz="1200" spc="-15">
                <a:latin typeface="宋体"/>
                <a:cs typeface="宋体"/>
              </a:rPr>
              <a:t>，</a:t>
            </a:r>
            <a:r>
              <a:rPr dirty="0" sz="1200">
                <a:latin typeface="宋体"/>
                <a:cs typeface="宋体"/>
              </a:rPr>
              <a:t>该建筑 的预计节能可达</a:t>
            </a:r>
            <a:r>
              <a:rPr dirty="0" sz="1200" spc="-305">
                <a:latin typeface="宋体"/>
                <a:cs typeface="宋体"/>
              </a:rPr>
              <a:t> </a:t>
            </a:r>
            <a:r>
              <a:rPr dirty="0" sz="1200" spc="-5">
                <a:latin typeface="Calibri"/>
                <a:cs typeface="Calibri"/>
              </a:rPr>
              <a:t>45.47%</a:t>
            </a:r>
            <a:r>
              <a:rPr dirty="0" sz="1200" spc="-5">
                <a:latin typeface="宋体"/>
                <a:cs typeface="宋体"/>
              </a:rPr>
              <a:t>，</a:t>
            </a:r>
            <a:r>
              <a:rPr dirty="0" sz="1200">
                <a:latin typeface="宋体"/>
                <a:cs typeface="宋体"/>
              </a:rPr>
              <a:t>节水约</a:t>
            </a:r>
            <a:r>
              <a:rPr dirty="0" sz="1200" spc="-305">
                <a:latin typeface="宋体"/>
                <a:cs typeface="宋体"/>
              </a:rPr>
              <a:t> </a:t>
            </a:r>
            <a:r>
              <a:rPr dirty="0" sz="1200" spc="-5">
                <a:latin typeface="Calibri"/>
                <a:cs typeface="Calibri"/>
              </a:rPr>
              <a:t>42.27%</a:t>
            </a:r>
            <a:r>
              <a:rPr dirty="0" sz="1200" spc="-5">
                <a:latin typeface="宋体"/>
                <a:cs typeface="宋体"/>
              </a:rPr>
              <a:t>，</a:t>
            </a:r>
            <a:r>
              <a:rPr dirty="0" sz="1200">
                <a:latin typeface="宋体"/>
                <a:cs typeface="宋体"/>
              </a:rPr>
              <a:t>节约物化能源约</a:t>
            </a:r>
            <a:r>
              <a:rPr dirty="0" sz="1200" spc="-305">
                <a:latin typeface="宋体"/>
                <a:cs typeface="宋体"/>
              </a:rPr>
              <a:t> </a:t>
            </a:r>
            <a:r>
              <a:rPr dirty="0" sz="1200" spc="-5">
                <a:latin typeface="Calibri"/>
                <a:cs typeface="Calibri"/>
              </a:rPr>
              <a:t>20.82%</a:t>
            </a:r>
            <a:r>
              <a:rPr dirty="0" sz="1200">
                <a:latin typeface="宋体"/>
                <a:cs typeface="宋体"/>
              </a:rPr>
              <a:t>。</a:t>
            </a:r>
            <a:endParaRPr sz="1200">
              <a:latin typeface="宋体"/>
              <a:cs typeface="宋体"/>
            </a:endParaRPr>
          </a:p>
          <a:p>
            <a:pPr algn="just" marL="12700" marR="22860" indent="304800">
              <a:lnSpc>
                <a:spcPct val="162500"/>
              </a:lnSpc>
            </a:pPr>
            <a:r>
              <a:rPr dirty="0" sz="1200">
                <a:latin typeface="宋体"/>
                <a:cs typeface="宋体"/>
              </a:rPr>
              <a:t>在江森自控亚太总部大楼中</a:t>
            </a:r>
            <a:r>
              <a:rPr dirty="0" sz="1200" spc="-240">
                <a:latin typeface="宋体"/>
                <a:cs typeface="宋体"/>
              </a:rPr>
              <a:t>，</a:t>
            </a:r>
            <a:r>
              <a:rPr dirty="0" sz="1200">
                <a:latin typeface="宋体"/>
                <a:cs typeface="宋体"/>
              </a:rPr>
              <a:t>设计团队聚焦社交互联空间</a:t>
            </a:r>
            <a:r>
              <a:rPr dirty="0" sz="1200" spc="-229">
                <a:latin typeface="宋体"/>
                <a:cs typeface="宋体"/>
              </a:rPr>
              <a:t>、</a:t>
            </a:r>
            <a:r>
              <a:rPr dirty="0" sz="1200">
                <a:latin typeface="宋体"/>
                <a:cs typeface="宋体"/>
              </a:rPr>
              <a:t>自然光线和视野 以及户外空间的可达性三个方面来体现楼宇健康设计理念</a:t>
            </a:r>
            <a:r>
              <a:rPr dirty="0" sz="1200" spc="-470">
                <a:latin typeface="宋体"/>
                <a:cs typeface="宋体"/>
              </a:rPr>
              <a:t>。</a:t>
            </a:r>
            <a:r>
              <a:rPr dirty="0" sz="1200">
                <a:latin typeface="宋体"/>
                <a:cs typeface="宋体"/>
              </a:rPr>
              <a:t>这些设计理念除了功 能价值外，还体现在了大楼外观等空间元素的应用中。空间元素的运用为环境、</a:t>
            </a:r>
            <a:endParaRPr sz="1200">
              <a:latin typeface="宋体"/>
              <a:cs typeface="宋体"/>
            </a:endParaRPr>
          </a:p>
        </p:txBody>
      </p:sp>
      <p:sp>
        <p:nvSpPr>
          <p:cNvPr id="7" name="object 7"/>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00345" cy="182118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5080">
              <a:lnSpc>
                <a:spcPct val="162500"/>
              </a:lnSpc>
            </a:pPr>
            <a:r>
              <a:rPr dirty="0" sz="1200">
                <a:latin typeface="宋体"/>
                <a:cs typeface="宋体"/>
              </a:rPr>
              <a:t>使用者</a:t>
            </a:r>
            <a:r>
              <a:rPr dirty="0" sz="1200" spc="-240">
                <a:latin typeface="宋体"/>
                <a:cs typeface="宋体"/>
              </a:rPr>
              <a:t>、</a:t>
            </a:r>
            <a:r>
              <a:rPr dirty="0" sz="1200">
                <a:latin typeface="宋体"/>
                <a:cs typeface="宋体"/>
              </a:rPr>
              <a:t>运维者带来了独特价值</a:t>
            </a:r>
            <a:r>
              <a:rPr dirty="0" sz="1200" spc="-229">
                <a:latin typeface="宋体"/>
                <a:cs typeface="宋体"/>
              </a:rPr>
              <a:t>。</a:t>
            </a:r>
            <a:r>
              <a:rPr dirty="0" sz="1200">
                <a:latin typeface="宋体"/>
                <a:cs typeface="宋体"/>
              </a:rPr>
              <a:t>例如将旨在保障保障员工健康的建筑特征通过 视觉设计元素体现出来</a:t>
            </a:r>
            <a:r>
              <a:rPr dirty="0" sz="1200" spc="-240">
                <a:latin typeface="宋体"/>
                <a:cs typeface="宋体"/>
              </a:rPr>
              <a:t>，</a:t>
            </a:r>
            <a:r>
              <a:rPr dirty="0" sz="1200">
                <a:latin typeface="宋体"/>
                <a:cs typeface="宋体"/>
              </a:rPr>
              <a:t>这样既可以给员工带来良好的心理体验</a:t>
            </a:r>
            <a:r>
              <a:rPr dirty="0" sz="1200" spc="-229">
                <a:latin typeface="宋体"/>
                <a:cs typeface="宋体"/>
              </a:rPr>
              <a:t>，</a:t>
            </a:r>
            <a:r>
              <a:rPr dirty="0" sz="1200">
                <a:latin typeface="宋体"/>
                <a:cs typeface="宋体"/>
              </a:rPr>
              <a:t>也能增长居住 的舒适度</a:t>
            </a:r>
            <a:r>
              <a:rPr dirty="0" sz="1200" spc="-160">
                <a:latin typeface="宋体"/>
                <a:cs typeface="宋体"/>
              </a:rPr>
              <a:t>，</a:t>
            </a:r>
            <a:r>
              <a:rPr dirty="0" sz="1200">
                <a:latin typeface="宋体"/>
                <a:cs typeface="宋体"/>
              </a:rPr>
              <a:t>还可以提升空间之间的社交互联</a:t>
            </a:r>
            <a:r>
              <a:rPr dirty="0" sz="1200" spc="-160">
                <a:latin typeface="宋体"/>
                <a:cs typeface="宋体"/>
              </a:rPr>
              <a:t>。</a:t>
            </a:r>
            <a:r>
              <a:rPr dirty="0" sz="1200">
                <a:latin typeface="宋体"/>
                <a:cs typeface="宋体"/>
              </a:rPr>
              <a:t>长此以往</a:t>
            </a:r>
            <a:r>
              <a:rPr dirty="0" sz="1200" spc="-160">
                <a:latin typeface="宋体"/>
                <a:cs typeface="宋体"/>
              </a:rPr>
              <a:t>，</a:t>
            </a:r>
            <a:r>
              <a:rPr dirty="0" sz="1200">
                <a:latin typeface="宋体"/>
                <a:cs typeface="宋体"/>
              </a:rPr>
              <a:t>通过这些空间元素的运 用</a:t>
            </a:r>
            <a:r>
              <a:rPr dirty="0" sz="1200" spc="-160">
                <a:latin typeface="宋体"/>
                <a:cs typeface="宋体"/>
              </a:rPr>
              <a:t>，</a:t>
            </a:r>
            <a:r>
              <a:rPr dirty="0" sz="1200">
                <a:latin typeface="宋体"/>
                <a:cs typeface="宋体"/>
              </a:rPr>
              <a:t>可以给员工带来一个高效的工作环境</a:t>
            </a:r>
            <a:r>
              <a:rPr dirty="0" sz="1200" spc="-160">
                <a:latin typeface="宋体"/>
                <a:cs typeface="宋体"/>
              </a:rPr>
              <a:t>，</a:t>
            </a:r>
            <a:r>
              <a:rPr dirty="0" sz="1200">
                <a:latin typeface="宋体"/>
                <a:cs typeface="宋体"/>
              </a:rPr>
              <a:t>健康的身体</a:t>
            </a:r>
            <a:r>
              <a:rPr dirty="0" sz="1200" spc="-160">
                <a:latin typeface="宋体"/>
                <a:cs typeface="宋体"/>
              </a:rPr>
              <a:t>，</a:t>
            </a:r>
            <a:r>
              <a:rPr dirty="0" sz="1200">
                <a:latin typeface="宋体"/>
                <a:cs typeface="宋体"/>
              </a:rPr>
              <a:t>以及充满灵感与活力的 空间。这也是江森自控吸引并留住人才的优点之一。</a:t>
            </a:r>
            <a:endParaRPr sz="1200">
              <a:latin typeface="宋体"/>
              <a:cs typeface="宋体"/>
            </a:endParaRPr>
          </a:p>
        </p:txBody>
      </p:sp>
      <p:sp>
        <p:nvSpPr>
          <p:cNvPr id="3" name="object 3"/>
          <p:cNvSpPr/>
          <p:nvPr/>
        </p:nvSpPr>
        <p:spPr>
          <a:xfrm>
            <a:off x="1185672" y="2412492"/>
            <a:ext cx="5190744" cy="275081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5222989"/>
            <a:ext cx="5359400" cy="4358005"/>
          </a:xfrm>
          <a:prstGeom prst="rect">
            <a:avLst/>
          </a:prstGeom>
        </p:spPr>
        <p:txBody>
          <a:bodyPr wrap="square" lIns="0" tIns="12065" rIns="0" bIns="0" rtlCol="0" vert="horz">
            <a:spAutoFit/>
          </a:bodyPr>
          <a:lstStyle/>
          <a:p>
            <a:pPr marL="1742439">
              <a:lnSpc>
                <a:spcPct val="100000"/>
              </a:lnSpc>
              <a:spcBef>
                <a:spcPts val="95"/>
              </a:spcBef>
              <a:tabLst>
                <a:tab pos="2339340"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22	</a:t>
            </a:r>
            <a:r>
              <a:rPr dirty="0" sz="1000" spc="-5" b="0">
                <a:latin typeface="等线 Light"/>
                <a:cs typeface="等线 Light"/>
              </a:rPr>
              <a:t>M</a:t>
            </a:r>
            <a:r>
              <a:rPr dirty="0" sz="1000" spc="-5" b="0">
                <a:latin typeface="等线 Light"/>
                <a:cs typeface="等线 Light"/>
              </a:rPr>
              <a:t>etasys</a:t>
            </a:r>
            <a:r>
              <a:rPr dirty="0" sz="1000" spc="-45" b="0">
                <a:latin typeface="等线 Light"/>
                <a:cs typeface="等线 Light"/>
              </a:rPr>
              <a:t> </a:t>
            </a:r>
            <a:r>
              <a:rPr dirty="0" sz="1000" spc="-5" b="1">
                <a:latin typeface="黑体"/>
                <a:cs typeface="黑体"/>
              </a:rPr>
              <a:t>楼</a:t>
            </a:r>
            <a:r>
              <a:rPr dirty="0" sz="1000" spc="-10" b="1">
                <a:latin typeface="黑体"/>
                <a:cs typeface="黑体"/>
              </a:rPr>
              <a:t>宇</a:t>
            </a:r>
            <a:r>
              <a:rPr dirty="0" sz="1000" spc="-5" b="1">
                <a:latin typeface="黑体"/>
                <a:cs typeface="黑体"/>
              </a:rPr>
              <a:t>控制</a:t>
            </a:r>
            <a:r>
              <a:rPr dirty="0" sz="1000" spc="-10" b="1">
                <a:latin typeface="黑体"/>
                <a:cs typeface="黑体"/>
              </a:rPr>
              <a:t>系统</a:t>
            </a:r>
            <a:endParaRPr sz="1000">
              <a:latin typeface="黑体"/>
              <a:cs typeface="黑体"/>
            </a:endParaRPr>
          </a:p>
          <a:p>
            <a:pPr algn="just" marL="12700" marR="5080" indent="304800">
              <a:lnSpc>
                <a:spcPct val="162500"/>
              </a:lnSpc>
              <a:spcBef>
                <a:spcPts val="160"/>
              </a:spcBef>
            </a:pPr>
            <a:r>
              <a:rPr dirty="0" sz="1200">
                <a:latin typeface="宋体"/>
                <a:cs typeface="宋体"/>
              </a:rPr>
              <a:t>江森自控亚太总部大楼通</a:t>
            </a:r>
            <a:r>
              <a:rPr dirty="0" sz="1200" spc="150">
                <a:latin typeface="宋体"/>
                <a:cs typeface="宋体"/>
              </a:rPr>
              <a:t>过</a:t>
            </a:r>
            <a:r>
              <a:rPr dirty="0" sz="1200" spc="-10">
                <a:latin typeface="Calibri"/>
                <a:cs typeface="Calibri"/>
              </a:rPr>
              <a:t>Metasys</a:t>
            </a:r>
            <a:r>
              <a:rPr dirty="0" sz="1200" spc="-150">
                <a:latin typeface="Calibri"/>
                <a:cs typeface="Calibri"/>
              </a:rPr>
              <a:t> </a:t>
            </a:r>
            <a:r>
              <a:rPr dirty="0" sz="1200">
                <a:latin typeface="宋体"/>
                <a:cs typeface="宋体"/>
              </a:rPr>
              <a:t>楼宇控制系统来对整栋建</a:t>
            </a:r>
            <a:r>
              <a:rPr dirty="0" sz="1200" spc="0">
                <a:latin typeface="宋体"/>
                <a:cs typeface="宋体"/>
              </a:rPr>
              <a:t>筑</a:t>
            </a:r>
            <a:r>
              <a:rPr dirty="0" sz="1200">
                <a:latin typeface="宋体"/>
                <a:cs typeface="宋体"/>
              </a:rPr>
              <a:t>实现全面指 挥负责</a:t>
            </a:r>
            <a:r>
              <a:rPr dirty="0" sz="1200" spc="-240">
                <a:latin typeface="宋体"/>
                <a:cs typeface="宋体"/>
              </a:rPr>
              <a:t>，</a:t>
            </a:r>
            <a:r>
              <a:rPr dirty="0" sz="1200">
                <a:latin typeface="宋体"/>
                <a:cs typeface="宋体"/>
              </a:rPr>
              <a:t>全面监控管理建筑内的设备与建筑环境</a:t>
            </a:r>
            <a:r>
              <a:rPr dirty="0" sz="1200" spc="-229">
                <a:latin typeface="宋体"/>
                <a:cs typeface="宋体"/>
              </a:rPr>
              <a:t>，</a:t>
            </a:r>
            <a:r>
              <a:rPr dirty="0" sz="1200">
                <a:latin typeface="宋体"/>
                <a:cs typeface="宋体"/>
              </a:rPr>
              <a:t>集中监测和遥控整个建筑的公 用机电设备</a:t>
            </a:r>
            <a:r>
              <a:rPr dirty="0" sz="1200" spc="-100">
                <a:latin typeface="宋体"/>
                <a:cs typeface="宋体"/>
              </a:rPr>
              <a:t>，</a:t>
            </a:r>
            <a:r>
              <a:rPr dirty="0" sz="1200">
                <a:latin typeface="宋体"/>
                <a:cs typeface="宋体"/>
              </a:rPr>
              <a:t>包括中央空调系统</a:t>
            </a:r>
            <a:r>
              <a:rPr dirty="0" sz="1200" spc="-100">
                <a:latin typeface="宋体"/>
                <a:cs typeface="宋体"/>
              </a:rPr>
              <a:t>、</a:t>
            </a:r>
            <a:r>
              <a:rPr dirty="0" sz="1200">
                <a:latin typeface="宋体"/>
                <a:cs typeface="宋体"/>
              </a:rPr>
              <a:t>供配电系统</a:t>
            </a:r>
            <a:r>
              <a:rPr dirty="0" sz="1200" spc="-85">
                <a:latin typeface="宋体"/>
                <a:cs typeface="宋体"/>
              </a:rPr>
              <a:t>、</a:t>
            </a:r>
            <a:r>
              <a:rPr dirty="0" sz="1200">
                <a:latin typeface="宋体"/>
                <a:cs typeface="宋体"/>
              </a:rPr>
              <a:t>给排水系统</a:t>
            </a:r>
            <a:r>
              <a:rPr dirty="0" sz="1200" spc="-100">
                <a:latin typeface="宋体"/>
                <a:cs typeface="宋体"/>
              </a:rPr>
              <a:t>、</a:t>
            </a:r>
            <a:r>
              <a:rPr dirty="0" sz="1200">
                <a:latin typeface="宋体"/>
                <a:cs typeface="宋体"/>
              </a:rPr>
              <a:t>电梯系统等等</a:t>
            </a:r>
            <a:r>
              <a:rPr dirty="0" sz="1200" spc="-100">
                <a:latin typeface="宋体"/>
                <a:cs typeface="宋体"/>
              </a:rPr>
              <a:t>。</a:t>
            </a:r>
            <a:r>
              <a:rPr dirty="0" sz="1200">
                <a:latin typeface="宋体"/>
                <a:cs typeface="宋体"/>
              </a:rPr>
              <a:t>这 样既便于建筑的管理，也可以降低设备的故障率，降低损耗成本。而新版本中，</a:t>
            </a:r>
            <a:endParaRPr sz="1200">
              <a:latin typeface="宋体"/>
              <a:cs typeface="宋体"/>
            </a:endParaRPr>
          </a:p>
          <a:p>
            <a:pPr algn="just" marL="12700" marR="50800">
              <a:lnSpc>
                <a:spcPct val="162500"/>
              </a:lnSpc>
            </a:pPr>
            <a:r>
              <a:rPr dirty="0" sz="1200" spc="-10">
                <a:latin typeface="Calibri"/>
                <a:cs typeface="Calibri"/>
              </a:rPr>
              <a:t>Metasys</a:t>
            </a:r>
            <a:r>
              <a:rPr dirty="0" sz="1200" spc="-45">
                <a:latin typeface="Calibri"/>
                <a:cs typeface="Calibri"/>
              </a:rPr>
              <a:t> </a:t>
            </a:r>
            <a:r>
              <a:rPr dirty="0" sz="1200">
                <a:latin typeface="宋体"/>
                <a:cs typeface="宋体"/>
              </a:rPr>
              <a:t>实现了移动化，使得</a:t>
            </a:r>
            <a:r>
              <a:rPr dirty="0" sz="1200" spc="0">
                <a:latin typeface="宋体"/>
                <a:cs typeface="宋体"/>
              </a:rPr>
              <a:t>大</a:t>
            </a:r>
            <a:r>
              <a:rPr dirty="0" sz="1200">
                <a:latin typeface="宋体"/>
                <a:cs typeface="宋体"/>
              </a:rPr>
              <a:t>楼管理者可以随时随地的得到大楼的运</a:t>
            </a:r>
            <a:r>
              <a:rPr dirty="0" sz="1200" spc="0">
                <a:latin typeface="宋体"/>
                <a:cs typeface="宋体"/>
              </a:rPr>
              <a:t>行</a:t>
            </a:r>
            <a:r>
              <a:rPr dirty="0" sz="1200">
                <a:latin typeface="宋体"/>
                <a:cs typeface="宋体"/>
              </a:rPr>
              <a:t>信息数 </a:t>
            </a:r>
            <a:r>
              <a:rPr dirty="0" sz="1200" spc="10">
                <a:latin typeface="宋体"/>
                <a:cs typeface="宋体"/>
              </a:rPr>
              <a:t>据</a:t>
            </a:r>
            <a:r>
              <a:rPr dirty="0" sz="1200" spc="25">
                <a:latin typeface="宋体"/>
                <a:cs typeface="宋体"/>
              </a:rPr>
              <a:t>。</a:t>
            </a:r>
            <a:r>
              <a:rPr dirty="0" sz="1200" spc="10">
                <a:latin typeface="宋体"/>
                <a:cs typeface="宋体"/>
              </a:rPr>
              <a:t>同时</a:t>
            </a:r>
            <a:r>
              <a:rPr dirty="0" sz="1200" spc="-5">
                <a:latin typeface="宋体"/>
                <a:cs typeface="宋体"/>
              </a:rPr>
              <a:t>，</a:t>
            </a:r>
            <a:r>
              <a:rPr dirty="0" sz="1200" spc="-5">
                <a:latin typeface="Calibri"/>
                <a:cs typeface="Calibri"/>
              </a:rPr>
              <a:t>JEM(Jonhson</a:t>
            </a:r>
            <a:r>
              <a:rPr dirty="0" sz="1200" spc="50">
                <a:latin typeface="Calibri"/>
                <a:cs typeface="Calibri"/>
              </a:rPr>
              <a:t> </a:t>
            </a:r>
            <a:r>
              <a:rPr dirty="0" sz="1200" spc="-10">
                <a:latin typeface="Calibri"/>
                <a:cs typeface="Calibri"/>
              </a:rPr>
              <a:t>Controls</a:t>
            </a:r>
            <a:r>
              <a:rPr dirty="0" sz="1200" spc="50">
                <a:latin typeface="Calibri"/>
                <a:cs typeface="Calibri"/>
              </a:rPr>
              <a:t> </a:t>
            </a:r>
            <a:r>
              <a:rPr dirty="0" sz="1200" spc="-5">
                <a:latin typeface="Calibri"/>
                <a:cs typeface="Calibri"/>
              </a:rPr>
              <a:t>Enterprise</a:t>
            </a:r>
            <a:r>
              <a:rPr dirty="0" sz="1200" spc="40">
                <a:latin typeface="Calibri"/>
                <a:cs typeface="Calibri"/>
              </a:rPr>
              <a:t> </a:t>
            </a:r>
            <a:r>
              <a:rPr dirty="0" sz="1200" spc="-5">
                <a:latin typeface="Calibri"/>
                <a:cs typeface="Calibri"/>
              </a:rPr>
              <a:t>Management)</a:t>
            </a:r>
            <a:r>
              <a:rPr dirty="0" sz="1200" spc="10">
                <a:latin typeface="宋体"/>
                <a:cs typeface="宋体"/>
              </a:rPr>
              <a:t>企</a:t>
            </a:r>
            <a:r>
              <a:rPr dirty="0" sz="1200" spc="25">
                <a:latin typeface="宋体"/>
                <a:cs typeface="宋体"/>
              </a:rPr>
              <a:t>业</a:t>
            </a:r>
            <a:r>
              <a:rPr dirty="0" sz="1200" spc="10">
                <a:latin typeface="宋体"/>
                <a:cs typeface="宋体"/>
              </a:rPr>
              <a:t>级建筑</a:t>
            </a:r>
            <a:r>
              <a:rPr dirty="0" sz="1200" spc="25">
                <a:latin typeface="宋体"/>
                <a:cs typeface="宋体"/>
              </a:rPr>
              <a:t>智</a:t>
            </a:r>
            <a:r>
              <a:rPr dirty="0" sz="1200" spc="10">
                <a:latin typeface="宋体"/>
                <a:cs typeface="宋体"/>
              </a:rPr>
              <a:t>慧运营</a:t>
            </a:r>
            <a:r>
              <a:rPr dirty="0" sz="1200">
                <a:latin typeface="宋体"/>
                <a:cs typeface="宋体"/>
              </a:rPr>
              <a:t>管 理系统</a:t>
            </a:r>
            <a:r>
              <a:rPr dirty="0" sz="1200" spc="-160">
                <a:latin typeface="宋体"/>
                <a:cs typeface="宋体"/>
              </a:rPr>
              <a:t>，</a:t>
            </a:r>
            <a:r>
              <a:rPr dirty="0" sz="1200">
                <a:latin typeface="宋体"/>
                <a:cs typeface="宋体"/>
              </a:rPr>
              <a:t>实现对江森自控在全球三大总部的建筑数据</a:t>
            </a:r>
            <a:r>
              <a:rPr dirty="0" sz="1200" spc="-160">
                <a:latin typeface="宋体"/>
                <a:cs typeface="宋体"/>
              </a:rPr>
              <a:t>、</a:t>
            </a:r>
            <a:r>
              <a:rPr dirty="0" sz="1200">
                <a:latin typeface="宋体"/>
                <a:cs typeface="宋体"/>
              </a:rPr>
              <a:t>能耗情况的实时掌</a:t>
            </a:r>
            <a:r>
              <a:rPr dirty="0" sz="1200" spc="5">
                <a:latin typeface="宋体"/>
                <a:cs typeface="宋体"/>
              </a:rPr>
              <a:t>控</a:t>
            </a:r>
            <a:r>
              <a:rPr dirty="0" sz="1200" spc="-170">
                <a:latin typeface="宋体"/>
                <a:cs typeface="宋体"/>
              </a:rPr>
              <a:t>，</a:t>
            </a:r>
            <a:r>
              <a:rPr dirty="0" sz="1200">
                <a:latin typeface="宋体"/>
                <a:cs typeface="宋体"/>
              </a:rPr>
              <a:t>并 实现了针对潜在的</a:t>
            </a:r>
            <a:r>
              <a:rPr dirty="0" sz="1200" spc="0">
                <a:latin typeface="宋体"/>
                <a:cs typeface="宋体"/>
              </a:rPr>
              <a:t>设</a:t>
            </a:r>
            <a:r>
              <a:rPr dirty="0" sz="1200" spc="-15">
                <a:latin typeface="宋体"/>
                <a:cs typeface="宋体"/>
              </a:rPr>
              <a:t>备</a:t>
            </a:r>
            <a:r>
              <a:rPr dirty="0" sz="1200">
                <a:latin typeface="Calibri"/>
                <a:cs typeface="Calibri"/>
              </a:rPr>
              <a:t>/</a:t>
            </a:r>
            <a:r>
              <a:rPr dirty="0" sz="1200">
                <a:latin typeface="宋体"/>
                <a:cs typeface="宋体"/>
              </a:rPr>
              <a:t>能耗</a:t>
            </a:r>
            <a:r>
              <a:rPr dirty="0" sz="1200">
                <a:latin typeface="Calibri"/>
                <a:cs typeface="Calibri"/>
              </a:rPr>
              <a:t>/</a:t>
            </a:r>
            <a:r>
              <a:rPr dirty="0" sz="1200">
                <a:latin typeface="宋体"/>
                <a:cs typeface="宋体"/>
              </a:rPr>
              <a:t>建筑运营风险进行</a:t>
            </a:r>
            <a:r>
              <a:rPr dirty="0" sz="1200" spc="0">
                <a:latin typeface="宋体"/>
                <a:cs typeface="宋体"/>
              </a:rPr>
              <a:t>预</a:t>
            </a:r>
            <a:r>
              <a:rPr dirty="0" sz="1200">
                <a:latin typeface="宋体"/>
                <a:cs typeface="宋体"/>
              </a:rPr>
              <a:t>测性分析</a:t>
            </a:r>
            <a:r>
              <a:rPr dirty="0" sz="1200" spc="-100">
                <a:latin typeface="Calibri"/>
                <a:cs typeface="Calibri"/>
              </a:rPr>
              <a:t>(FDD)</a:t>
            </a:r>
            <a:r>
              <a:rPr dirty="0" sz="1200" spc="-100">
                <a:latin typeface="宋体"/>
                <a:cs typeface="宋体"/>
              </a:rPr>
              <a:t>，</a:t>
            </a:r>
            <a:r>
              <a:rPr dirty="0" sz="1200">
                <a:latin typeface="宋体"/>
                <a:cs typeface="宋体"/>
              </a:rPr>
              <a:t>当之无愧地成 为新总部大楼的新科技之一。</a:t>
            </a:r>
            <a:endParaRPr sz="1200">
              <a:latin typeface="宋体"/>
              <a:cs typeface="宋体"/>
            </a:endParaRPr>
          </a:p>
          <a:p>
            <a:pPr marL="12700" marR="5080" indent="304800">
              <a:lnSpc>
                <a:spcPct val="162500"/>
              </a:lnSpc>
            </a:pPr>
            <a:r>
              <a:rPr dirty="0" sz="1200">
                <a:latin typeface="宋体"/>
                <a:cs typeface="宋体"/>
              </a:rPr>
              <a:t>整</a:t>
            </a:r>
            <a:r>
              <a:rPr dirty="0" sz="1200" spc="0">
                <a:latin typeface="宋体"/>
                <a:cs typeface="宋体"/>
              </a:rPr>
              <a:t>座</a:t>
            </a:r>
            <a:r>
              <a:rPr dirty="0" sz="1200">
                <a:latin typeface="宋体"/>
                <a:cs typeface="宋体"/>
              </a:rPr>
              <a:t>大</a:t>
            </a:r>
            <a:r>
              <a:rPr dirty="0" sz="1200" spc="0">
                <a:latin typeface="宋体"/>
                <a:cs typeface="宋体"/>
              </a:rPr>
              <a:t>楼</a:t>
            </a:r>
            <a:r>
              <a:rPr dirty="0" sz="1200">
                <a:latin typeface="宋体"/>
                <a:cs typeface="宋体"/>
              </a:rPr>
              <a:t>整</a:t>
            </a:r>
            <a:r>
              <a:rPr dirty="0" sz="1200" spc="0">
                <a:latin typeface="宋体"/>
                <a:cs typeface="宋体"/>
              </a:rPr>
              <a:t>体</a:t>
            </a:r>
            <a:r>
              <a:rPr dirty="0" sz="1200">
                <a:latin typeface="宋体"/>
                <a:cs typeface="宋体"/>
              </a:rPr>
              <a:t>的</a:t>
            </a:r>
            <a:r>
              <a:rPr dirty="0" sz="1200" spc="0">
                <a:latin typeface="宋体"/>
                <a:cs typeface="宋体"/>
              </a:rPr>
              <a:t>照</a:t>
            </a:r>
            <a:r>
              <a:rPr dirty="0" sz="1200">
                <a:latin typeface="宋体"/>
                <a:cs typeface="宋体"/>
              </a:rPr>
              <a:t>明</a:t>
            </a:r>
            <a:r>
              <a:rPr dirty="0" sz="1200" spc="0">
                <a:latin typeface="宋体"/>
                <a:cs typeface="宋体"/>
              </a:rPr>
              <a:t>用</a:t>
            </a:r>
            <a:r>
              <a:rPr dirty="0" sz="1200">
                <a:latin typeface="宋体"/>
                <a:cs typeface="宋体"/>
              </a:rPr>
              <a:t>电</a:t>
            </a:r>
            <a:r>
              <a:rPr dirty="0" sz="1200" spc="0">
                <a:latin typeface="宋体"/>
                <a:cs typeface="宋体"/>
              </a:rPr>
              <a:t>相</a:t>
            </a:r>
            <a:r>
              <a:rPr dirty="0" sz="1200">
                <a:latin typeface="宋体"/>
                <a:cs typeface="宋体"/>
              </a:rPr>
              <a:t>对</a:t>
            </a:r>
            <a:r>
              <a:rPr dirty="0" sz="1200" spc="-305">
                <a:latin typeface="宋体"/>
                <a:cs typeface="宋体"/>
              </a:rPr>
              <a:t> </a:t>
            </a:r>
            <a:r>
              <a:rPr dirty="0" sz="1200" spc="-5">
                <a:latin typeface="Calibri"/>
                <a:cs typeface="Calibri"/>
              </a:rPr>
              <a:t>LEED</a:t>
            </a:r>
            <a:r>
              <a:rPr dirty="0" sz="1200" spc="10">
                <a:latin typeface="Calibri"/>
                <a:cs typeface="Calibri"/>
              </a:rPr>
              <a:t> </a:t>
            </a:r>
            <a:r>
              <a:rPr dirty="0" sz="1200">
                <a:latin typeface="宋体"/>
                <a:cs typeface="宋体"/>
              </a:rPr>
              <a:t>认</a:t>
            </a:r>
            <a:r>
              <a:rPr dirty="0" sz="1200" spc="0">
                <a:latin typeface="宋体"/>
                <a:cs typeface="宋体"/>
              </a:rPr>
              <a:t>证</a:t>
            </a:r>
            <a:r>
              <a:rPr dirty="0" sz="1200">
                <a:latin typeface="宋体"/>
                <a:cs typeface="宋体"/>
              </a:rPr>
              <a:t>基</a:t>
            </a:r>
            <a:r>
              <a:rPr dirty="0" sz="1200" spc="0">
                <a:latin typeface="宋体"/>
                <a:cs typeface="宋体"/>
              </a:rPr>
              <a:t>准</a:t>
            </a:r>
            <a:r>
              <a:rPr dirty="0" sz="1200">
                <a:latin typeface="宋体"/>
                <a:cs typeface="宋体"/>
              </a:rPr>
              <a:t>约</a:t>
            </a:r>
            <a:r>
              <a:rPr dirty="0" sz="1200" spc="0">
                <a:latin typeface="宋体"/>
                <a:cs typeface="宋体"/>
              </a:rPr>
              <a:t>可</a:t>
            </a:r>
            <a:r>
              <a:rPr dirty="0" sz="1200">
                <a:latin typeface="宋体"/>
                <a:cs typeface="宋体"/>
              </a:rPr>
              <a:t>以</a:t>
            </a:r>
            <a:r>
              <a:rPr dirty="0" sz="1200" spc="0">
                <a:latin typeface="宋体"/>
                <a:cs typeface="宋体"/>
              </a:rPr>
              <a:t>减</a:t>
            </a:r>
            <a:r>
              <a:rPr dirty="0" sz="1200">
                <a:latin typeface="宋体"/>
                <a:cs typeface="宋体"/>
              </a:rPr>
              <a:t>少</a:t>
            </a:r>
            <a:r>
              <a:rPr dirty="0" sz="1200" spc="-295">
                <a:latin typeface="宋体"/>
                <a:cs typeface="宋体"/>
              </a:rPr>
              <a:t> </a:t>
            </a:r>
            <a:r>
              <a:rPr dirty="0" sz="1200" spc="-5">
                <a:latin typeface="Calibri"/>
                <a:cs typeface="Calibri"/>
              </a:rPr>
              <a:t>50%</a:t>
            </a:r>
            <a:r>
              <a:rPr dirty="0" sz="1200" spc="-5">
                <a:latin typeface="宋体"/>
                <a:cs typeface="宋体"/>
              </a:rPr>
              <a:t>，</a:t>
            </a:r>
            <a:r>
              <a:rPr dirty="0" sz="1200" spc="0">
                <a:latin typeface="宋体"/>
                <a:cs typeface="宋体"/>
              </a:rPr>
              <a:t>因</a:t>
            </a:r>
            <a:r>
              <a:rPr dirty="0" sz="1200">
                <a:latin typeface="宋体"/>
                <a:cs typeface="宋体"/>
              </a:rPr>
              <a:t>为</a:t>
            </a:r>
            <a:r>
              <a:rPr dirty="0" sz="1200" spc="0">
                <a:latin typeface="宋体"/>
                <a:cs typeface="宋体"/>
              </a:rPr>
              <a:t>大</a:t>
            </a:r>
            <a:r>
              <a:rPr dirty="0" sz="1200">
                <a:latin typeface="宋体"/>
                <a:cs typeface="宋体"/>
              </a:rPr>
              <a:t>楼内 有日光感应系统，它可以感应太阳光照射方位，并以此调节调节建筑内部窗帘， 保证楼内</a:t>
            </a:r>
            <a:r>
              <a:rPr dirty="0" sz="1200" spc="-340">
                <a:latin typeface="宋体"/>
                <a:cs typeface="宋体"/>
              </a:rPr>
              <a:t> </a:t>
            </a:r>
            <a:r>
              <a:rPr dirty="0" sz="1200" spc="-5">
                <a:latin typeface="Calibri"/>
                <a:cs typeface="Calibri"/>
              </a:rPr>
              <a:t>80%</a:t>
            </a:r>
            <a:r>
              <a:rPr dirty="0" sz="1200">
                <a:latin typeface="宋体"/>
                <a:cs typeface="宋体"/>
              </a:rPr>
              <a:t>的常规人员活动区域有较高的光照度</a:t>
            </a:r>
            <a:r>
              <a:rPr dirty="0" sz="1200" spc="-445">
                <a:latin typeface="宋体"/>
                <a:cs typeface="宋体"/>
              </a:rPr>
              <a:t>。</a:t>
            </a:r>
            <a:r>
              <a:rPr dirty="0" sz="1200">
                <a:latin typeface="宋体"/>
                <a:cs typeface="宋体"/>
              </a:rPr>
              <a:t>再根据人员感知系统上传的 员工位置信息，适当调整室内照明度，这样可以节省约</a:t>
            </a:r>
            <a:r>
              <a:rPr dirty="0" sz="1200" spc="-310">
                <a:latin typeface="宋体"/>
                <a:cs typeface="宋体"/>
              </a:rPr>
              <a:t> </a:t>
            </a:r>
            <a:r>
              <a:rPr dirty="0" sz="1200" spc="-10">
                <a:latin typeface="Calibri"/>
                <a:cs typeface="Calibri"/>
              </a:rPr>
              <a:t>10%</a:t>
            </a:r>
            <a:r>
              <a:rPr dirty="0" sz="1200">
                <a:latin typeface="宋体"/>
                <a:cs typeface="宋体"/>
              </a:rPr>
              <a:t>的照明电能。</a:t>
            </a:r>
            <a:endParaRPr sz="1200">
              <a:latin typeface="宋体"/>
              <a:cs typeface="宋体"/>
            </a:endParaRPr>
          </a:p>
          <a:p>
            <a:pPr marL="317500">
              <a:lnSpc>
                <a:spcPct val="100000"/>
              </a:lnSpc>
              <a:spcBef>
                <a:spcPts val="900"/>
              </a:spcBef>
            </a:pPr>
            <a:r>
              <a:rPr dirty="0" sz="1200">
                <a:latin typeface="宋体"/>
                <a:cs typeface="宋体"/>
              </a:rPr>
              <a:t>江森自控亚太总部大楼是现代智慧建筑的典型案例</a:t>
            </a:r>
            <a:r>
              <a:rPr dirty="0" sz="1200" spc="-240">
                <a:latin typeface="宋体"/>
                <a:cs typeface="宋体"/>
              </a:rPr>
              <a:t>，</a:t>
            </a:r>
            <a:r>
              <a:rPr dirty="0" sz="1200">
                <a:latin typeface="宋体"/>
                <a:cs typeface="宋体"/>
              </a:rPr>
              <a:t>实现了能源高效化</a:t>
            </a:r>
            <a:r>
              <a:rPr dirty="0" sz="1200" spc="-229">
                <a:latin typeface="宋体"/>
                <a:cs typeface="宋体"/>
              </a:rPr>
              <a:t>、</a:t>
            </a:r>
            <a:r>
              <a:rPr dirty="0" sz="1200">
                <a:latin typeface="宋体"/>
                <a:cs typeface="宋体"/>
              </a:rPr>
              <a:t>楼</a:t>
            </a:r>
            <a:endParaRPr sz="1200">
              <a:latin typeface="宋体"/>
              <a:cs typeface="宋体"/>
            </a:endParaRPr>
          </a:p>
        </p:txBody>
      </p:sp>
      <p:sp>
        <p:nvSpPr>
          <p:cNvPr id="5" name="object 5"/>
          <p:cNvSpPr txBox="1"/>
          <p:nvPr/>
        </p:nvSpPr>
        <p:spPr>
          <a:xfrm>
            <a:off x="3704335" y="9645682"/>
            <a:ext cx="153035" cy="153670"/>
          </a:xfrm>
          <a:prstGeom prst="rect">
            <a:avLst/>
          </a:prstGeom>
        </p:spPr>
        <p:txBody>
          <a:bodyPr wrap="square" lIns="0" tIns="1905" rIns="0" bIns="0" rtlCol="0" vert="horz">
            <a:spAutoFit/>
          </a:bodyPr>
          <a:lstStyle/>
          <a:p>
            <a:pPr marL="12700">
              <a:lnSpc>
                <a:spcPct val="100000"/>
              </a:lnSpc>
              <a:spcBef>
                <a:spcPts val="15"/>
              </a:spcBef>
            </a:pPr>
            <a:r>
              <a:rPr dirty="0" sz="900">
                <a:latin typeface="Arial"/>
                <a:cs typeface="Arial"/>
              </a:rPr>
              <a:t>82</a:t>
            </a:r>
            <a:endParaRPr sz="900">
              <a:latin typeface="Arial"/>
              <a:cs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76545" cy="31089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80645">
              <a:lnSpc>
                <a:spcPct val="162500"/>
              </a:lnSpc>
            </a:pPr>
            <a:r>
              <a:rPr dirty="0" sz="1200">
                <a:latin typeface="宋体"/>
                <a:cs typeface="宋体"/>
              </a:rPr>
              <a:t>宇设计健康化和科技智能化</a:t>
            </a:r>
            <a:r>
              <a:rPr dirty="0" sz="1200" spc="-160">
                <a:latin typeface="宋体"/>
                <a:cs typeface="宋体"/>
              </a:rPr>
              <a:t>，</a:t>
            </a:r>
            <a:r>
              <a:rPr dirty="0" sz="1200">
                <a:latin typeface="宋体"/>
                <a:cs typeface="宋体"/>
              </a:rPr>
              <a:t>并将之融为一体</a:t>
            </a:r>
            <a:r>
              <a:rPr dirty="0" sz="1200" spc="-160">
                <a:latin typeface="宋体"/>
                <a:cs typeface="宋体"/>
              </a:rPr>
              <a:t>，</a:t>
            </a:r>
            <a:r>
              <a:rPr dirty="0" sz="1200">
                <a:latin typeface="宋体"/>
                <a:cs typeface="宋体"/>
              </a:rPr>
              <a:t>增加了员工福祉</a:t>
            </a:r>
            <a:r>
              <a:rPr dirty="0" sz="1200" spc="-160">
                <a:latin typeface="宋体"/>
                <a:cs typeface="宋体"/>
              </a:rPr>
              <a:t>，</a:t>
            </a:r>
            <a:r>
              <a:rPr dirty="0" sz="1200">
                <a:latin typeface="宋体"/>
                <a:cs typeface="宋体"/>
              </a:rPr>
              <a:t>实现了人与空 间和科技的高效协调。</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5.1.2</a:t>
            </a:r>
            <a:r>
              <a:rPr dirty="0" sz="1200" spc="55">
                <a:latin typeface="Calibri"/>
                <a:cs typeface="Calibri"/>
              </a:rPr>
              <a:t> </a:t>
            </a:r>
            <a:r>
              <a:rPr dirty="0" sz="1200">
                <a:latin typeface="黑体"/>
                <a:cs typeface="黑体"/>
              </a:rPr>
              <a:t>上海中山医院</a:t>
            </a:r>
            <a:endParaRPr sz="1200">
              <a:latin typeface="黑体"/>
              <a:cs typeface="黑体"/>
            </a:endParaRPr>
          </a:p>
          <a:p>
            <a:pPr>
              <a:lnSpc>
                <a:spcPct val="100000"/>
              </a:lnSpc>
              <a:spcBef>
                <a:spcPts val="15"/>
              </a:spcBef>
            </a:pPr>
            <a:endParaRPr sz="1100">
              <a:latin typeface="Times New Roman"/>
              <a:cs typeface="Times New Roman"/>
            </a:endParaRPr>
          </a:p>
          <a:p>
            <a:pPr marL="317500">
              <a:lnSpc>
                <a:spcPct val="100000"/>
              </a:lnSpc>
              <a:tabLst>
                <a:tab pos="812165" algn="l"/>
              </a:tabLst>
            </a:pPr>
            <a:r>
              <a:rPr dirty="0" sz="1200">
                <a:latin typeface="宋体"/>
                <a:cs typeface="宋体"/>
              </a:rPr>
              <a:t>(一)	项目概述</a:t>
            </a:r>
            <a:endParaRPr sz="1200">
              <a:latin typeface="宋体"/>
              <a:cs typeface="宋体"/>
            </a:endParaRPr>
          </a:p>
          <a:p>
            <a:pPr marL="12700" marR="5715" indent="304800">
              <a:lnSpc>
                <a:spcPct val="162500"/>
              </a:lnSpc>
            </a:pPr>
            <a:r>
              <a:rPr dirty="0" sz="1200">
                <a:latin typeface="宋体"/>
                <a:cs typeface="宋体"/>
              </a:rPr>
              <a:t>中山医院是上海首批获</a:t>
            </a:r>
            <a:r>
              <a:rPr dirty="0" sz="1200" spc="-540">
                <a:latin typeface="宋体"/>
                <a:cs typeface="宋体"/>
              </a:rPr>
              <a:t>得</a:t>
            </a:r>
            <a:r>
              <a:rPr dirty="0" sz="1200">
                <a:latin typeface="宋体"/>
                <a:cs typeface="宋体"/>
              </a:rPr>
              <a:t>“三级甲等医院</a:t>
            </a:r>
            <a:r>
              <a:rPr dirty="0" sz="1200" spc="-530">
                <a:latin typeface="宋体"/>
                <a:cs typeface="宋体"/>
              </a:rPr>
              <a:t>”</a:t>
            </a:r>
            <a:r>
              <a:rPr dirty="0" sz="1200">
                <a:latin typeface="宋体"/>
                <a:cs typeface="宋体"/>
              </a:rPr>
              <a:t>称号的一家大型综合性医疗机</a:t>
            </a:r>
            <a:r>
              <a:rPr dirty="0" sz="1200" spc="-5">
                <a:latin typeface="宋体"/>
                <a:cs typeface="宋体"/>
              </a:rPr>
              <a:t>构</a:t>
            </a:r>
            <a:r>
              <a:rPr dirty="0" sz="1200">
                <a:latin typeface="宋体"/>
                <a:cs typeface="宋体"/>
              </a:rPr>
              <a:t>， </a:t>
            </a:r>
            <a:r>
              <a:rPr dirty="0" sz="1200" spc="0">
                <a:latin typeface="宋体"/>
                <a:cs typeface="宋体"/>
              </a:rPr>
              <a:t>院本部占</a:t>
            </a:r>
            <a:r>
              <a:rPr dirty="0" sz="1200">
                <a:latin typeface="宋体"/>
                <a:cs typeface="宋体"/>
              </a:rPr>
              <a:t>地</a:t>
            </a:r>
            <a:r>
              <a:rPr dirty="0" sz="1200" spc="-290">
                <a:latin typeface="宋体"/>
                <a:cs typeface="宋体"/>
              </a:rPr>
              <a:t> </a:t>
            </a:r>
            <a:r>
              <a:rPr dirty="0" sz="1200" spc="-5">
                <a:latin typeface="Calibri"/>
                <a:cs typeface="Calibri"/>
              </a:rPr>
              <a:t>143.84</a:t>
            </a:r>
            <a:r>
              <a:rPr dirty="0" sz="1200" spc="35">
                <a:latin typeface="Calibri"/>
                <a:cs typeface="Calibri"/>
              </a:rPr>
              <a:t> </a:t>
            </a:r>
            <a:r>
              <a:rPr dirty="0" sz="1200" spc="0">
                <a:latin typeface="宋体"/>
                <a:cs typeface="宋体"/>
              </a:rPr>
              <a:t>亩，核定病</a:t>
            </a:r>
            <a:r>
              <a:rPr dirty="0" sz="1200">
                <a:latin typeface="宋体"/>
                <a:cs typeface="宋体"/>
              </a:rPr>
              <a:t>床</a:t>
            </a:r>
            <a:r>
              <a:rPr dirty="0" sz="1200" spc="-290">
                <a:latin typeface="宋体"/>
                <a:cs typeface="宋体"/>
              </a:rPr>
              <a:t> </a:t>
            </a:r>
            <a:r>
              <a:rPr dirty="0" sz="1200">
                <a:latin typeface="Calibri"/>
                <a:cs typeface="Calibri"/>
              </a:rPr>
              <a:t>2005</a:t>
            </a:r>
            <a:r>
              <a:rPr dirty="0" sz="1200" spc="25">
                <a:latin typeface="Calibri"/>
                <a:cs typeface="Calibri"/>
              </a:rPr>
              <a:t> </a:t>
            </a:r>
            <a:r>
              <a:rPr dirty="0" sz="1200" spc="0">
                <a:latin typeface="宋体"/>
                <a:cs typeface="宋体"/>
              </a:rPr>
              <a:t>张，总建筑面</a:t>
            </a:r>
            <a:r>
              <a:rPr dirty="0" sz="1200" spc="10">
                <a:latin typeface="宋体"/>
                <a:cs typeface="宋体"/>
              </a:rPr>
              <a:t>积</a:t>
            </a:r>
            <a:r>
              <a:rPr dirty="0" sz="1200">
                <a:latin typeface="宋体"/>
                <a:cs typeface="宋体"/>
              </a:rPr>
              <a:t>约</a:t>
            </a:r>
            <a:r>
              <a:rPr dirty="0" sz="1200" spc="-290">
                <a:latin typeface="宋体"/>
                <a:cs typeface="宋体"/>
              </a:rPr>
              <a:t> </a:t>
            </a:r>
            <a:r>
              <a:rPr dirty="0" sz="1200">
                <a:latin typeface="Calibri"/>
                <a:cs typeface="Calibri"/>
              </a:rPr>
              <a:t>32</a:t>
            </a:r>
            <a:r>
              <a:rPr dirty="0" sz="1200" spc="25">
                <a:latin typeface="Calibri"/>
                <a:cs typeface="Calibri"/>
              </a:rPr>
              <a:t> </a:t>
            </a:r>
            <a:r>
              <a:rPr dirty="0" sz="1200" spc="0">
                <a:latin typeface="宋体"/>
                <a:cs typeface="宋体"/>
              </a:rPr>
              <a:t>万平方米。医</a:t>
            </a:r>
            <a:r>
              <a:rPr dirty="0" sz="1200" spc="10">
                <a:latin typeface="宋体"/>
                <a:cs typeface="宋体"/>
              </a:rPr>
              <a:t>院</a:t>
            </a:r>
            <a:r>
              <a:rPr dirty="0" sz="1200">
                <a:latin typeface="宋体"/>
                <a:cs typeface="宋体"/>
              </a:rPr>
              <a:t>里 机电设备安装位置分散</a:t>
            </a:r>
            <a:r>
              <a:rPr dirty="0" sz="1200" spc="-240">
                <a:latin typeface="宋体"/>
                <a:cs typeface="宋体"/>
              </a:rPr>
              <a:t>、</a:t>
            </a:r>
            <a:r>
              <a:rPr dirty="0" sz="1200">
                <a:latin typeface="宋体"/>
                <a:cs typeface="宋体"/>
              </a:rPr>
              <a:t>种类繁多</a:t>
            </a:r>
            <a:r>
              <a:rPr dirty="0" sz="1200" spc="-229">
                <a:latin typeface="宋体"/>
                <a:cs typeface="宋体"/>
              </a:rPr>
              <a:t>，</a:t>
            </a:r>
            <a:r>
              <a:rPr dirty="0" sz="1200">
                <a:latin typeface="宋体"/>
                <a:cs typeface="宋体"/>
              </a:rPr>
              <a:t>医院运维平台对整个医院的机电运维进行信 息化管理</a:t>
            </a:r>
            <a:r>
              <a:rPr dirty="0" sz="1200" spc="-240">
                <a:latin typeface="宋体"/>
                <a:cs typeface="宋体"/>
              </a:rPr>
              <a:t>，</a:t>
            </a:r>
            <a:r>
              <a:rPr dirty="0" sz="1200">
                <a:latin typeface="宋体"/>
                <a:cs typeface="宋体"/>
              </a:rPr>
              <a:t>实现医院门诊</a:t>
            </a:r>
            <a:r>
              <a:rPr dirty="0" sz="1200" spc="-229">
                <a:latin typeface="宋体"/>
                <a:cs typeface="宋体"/>
              </a:rPr>
              <a:t>、</a:t>
            </a:r>
            <a:r>
              <a:rPr dirty="0" sz="1200">
                <a:latin typeface="宋体"/>
                <a:cs typeface="宋体"/>
              </a:rPr>
              <a:t>住院及手术空间的中央动力及公共机电系统在管理上 充分覆盖，在保障上确保安全运行。</a:t>
            </a:r>
            <a:endParaRPr sz="1200">
              <a:latin typeface="宋体"/>
              <a:cs typeface="宋体"/>
            </a:endParaRPr>
          </a:p>
        </p:txBody>
      </p:sp>
      <p:sp>
        <p:nvSpPr>
          <p:cNvPr id="3" name="object 3"/>
          <p:cNvSpPr/>
          <p:nvPr/>
        </p:nvSpPr>
        <p:spPr>
          <a:xfrm>
            <a:off x="1209570" y="3718560"/>
            <a:ext cx="5259107" cy="1920239"/>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5724398"/>
            <a:ext cx="5376545" cy="3757929"/>
          </a:xfrm>
          <a:prstGeom prst="rect">
            <a:avLst/>
          </a:prstGeom>
        </p:spPr>
        <p:txBody>
          <a:bodyPr wrap="square" lIns="0" tIns="12065" rIns="0" bIns="0" rtlCol="0" vert="horz">
            <a:spAutoFit/>
          </a:bodyPr>
          <a:lstStyle/>
          <a:p>
            <a:pPr marL="2033270">
              <a:lnSpc>
                <a:spcPct val="100000"/>
              </a:lnSpc>
              <a:spcBef>
                <a:spcPts val="95"/>
              </a:spcBef>
              <a:tabLst>
                <a:tab pos="26308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23	</a:t>
            </a:r>
            <a:r>
              <a:rPr dirty="0" sz="1000" spc="-5" b="1">
                <a:latin typeface="黑体"/>
                <a:cs typeface="黑体"/>
              </a:rPr>
              <a:t>系</a:t>
            </a:r>
            <a:r>
              <a:rPr dirty="0" sz="1000" spc="-10" b="1">
                <a:latin typeface="黑体"/>
                <a:cs typeface="黑体"/>
              </a:rPr>
              <a:t>统</a:t>
            </a:r>
            <a:r>
              <a:rPr dirty="0" sz="1000" spc="-5" b="1">
                <a:latin typeface="黑体"/>
                <a:cs typeface="黑体"/>
              </a:rPr>
              <a:t>场景</a:t>
            </a:r>
            <a:r>
              <a:rPr dirty="0" sz="1000" spc="-10" b="1">
                <a:latin typeface="黑体"/>
                <a:cs typeface="黑体"/>
              </a:rPr>
              <a:t>图</a:t>
            </a:r>
            <a:endParaRPr sz="1000">
              <a:latin typeface="黑体"/>
              <a:cs typeface="黑体"/>
            </a:endParaRPr>
          </a:p>
          <a:p>
            <a:pPr algn="just" marL="12700" marR="52069" indent="304800">
              <a:lnSpc>
                <a:spcPct val="162500"/>
              </a:lnSpc>
              <a:spcBef>
                <a:spcPts val="110"/>
              </a:spcBef>
            </a:pPr>
            <a:r>
              <a:rPr dirty="0" sz="1200" spc="0">
                <a:latin typeface="宋体"/>
                <a:cs typeface="宋体"/>
              </a:rPr>
              <a:t>运维平</a:t>
            </a:r>
            <a:r>
              <a:rPr dirty="0" sz="1200">
                <a:latin typeface="宋体"/>
                <a:cs typeface="宋体"/>
              </a:rPr>
              <a:t>台</a:t>
            </a:r>
            <a:r>
              <a:rPr dirty="0" sz="1200" spc="0">
                <a:latin typeface="宋体"/>
                <a:cs typeface="宋体"/>
              </a:rPr>
              <a:t>以实时数据库和</a:t>
            </a:r>
            <a:r>
              <a:rPr dirty="0" sz="1200">
                <a:latin typeface="宋体"/>
                <a:cs typeface="宋体"/>
              </a:rPr>
              <a:t>关</a:t>
            </a:r>
            <a:r>
              <a:rPr dirty="0" sz="1200" spc="0">
                <a:latin typeface="宋体"/>
                <a:cs typeface="宋体"/>
              </a:rPr>
              <a:t>系数据库为核心</a:t>
            </a:r>
            <a:r>
              <a:rPr dirty="0" sz="1200">
                <a:latin typeface="宋体"/>
                <a:cs typeface="宋体"/>
              </a:rPr>
              <a:t>，</a:t>
            </a:r>
            <a:r>
              <a:rPr dirty="0" sz="1200" spc="0">
                <a:latin typeface="宋体"/>
                <a:cs typeface="宋体"/>
              </a:rPr>
              <a:t>电子地图</a:t>
            </a:r>
            <a:r>
              <a:rPr dirty="0" sz="1200">
                <a:latin typeface="宋体"/>
                <a:cs typeface="宋体"/>
              </a:rPr>
              <a:t>（</a:t>
            </a:r>
            <a:r>
              <a:rPr dirty="0" sz="1200">
                <a:latin typeface="Calibri"/>
                <a:cs typeface="Calibri"/>
              </a:rPr>
              <a:t>GIS</a:t>
            </a:r>
            <a:r>
              <a:rPr dirty="0" sz="1200">
                <a:latin typeface="宋体"/>
                <a:cs typeface="宋体"/>
              </a:rPr>
              <a:t>）</a:t>
            </a:r>
            <a:r>
              <a:rPr dirty="0" sz="1200" spc="0">
                <a:latin typeface="宋体"/>
                <a:cs typeface="宋体"/>
              </a:rPr>
              <a:t>为主</a:t>
            </a:r>
            <a:r>
              <a:rPr dirty="0" sz="1200">
                <a:latin typeface="宋体"/>
                <a:cs typeface="宋体"/>
              </a:rPr>
              <a:t>要</a:t>
            </a:r>
            <a:r>
              <a:rPr dirty="0" sz="1200" spc="0">
                <a:latin typeface="宋体"/>
                <a:cs typeface="宋体"/>
              </a:rPr>
              <a:t>管</a:t>
            </a:r>
            <a:r>
              <a:rPr dirty="0" sz="1200">
                <a:latin typeface="宋体"/>
                <a:cs typeface="宋体"/>
              </a:rPr>
              <a:t>理 </a:t>
            </a:r>
            <a:r>
              <a:rPr dirty="0" sz="1200" spc="0">
                <a:latin typeface="宋体"/>
                <a:cs typeface="宋体"/>
              </a:rPr>
              <a:t>工具</a:t>
            </a:r>
            <a:r>
              <a:rPr dirty="0" sz="1200" spc="10">
                <a:latin typeface="宋体"/>
                <a:cs typeface="宋体"/>
              </a:rPr>
              <a:t>，</a:t>
            </a:r>
            <a:r>
              <a:rPr dirty="0" sz="1200" spc="0">
                <a:latin typeface="宋体"/>
                <a:cs typeface="宋体"/>
              </a:rPr>
              <a:t>结</a:t>
            </a:r>
            <a:r>
              <a:rPr dirty="0" sz="1200">
                <a:latin typeface="宋体"/>
                <a:cs typeface="宋体"/>
              </a:rPr>
              <a:t>合</a:t>
            </a:r>
            <a:r>
              <a:rPr dirty="0" sz="1200" spc="-275">
                <a:latin typeface="宋体"/>
                <a:cs typeface="宋体"/>
              </a:rPr>
              <a:t> </a:t>
            </a:r>
            <a:r>
              <a:rPr dirty="0" sz="1200" spc="-5">
                <a:latin typeface="Calibri"/>
                <a:cs typeface="Calibri"/>
              </a:rPr>
              <a:t>web</a:t>
            </a:r>
            <a:r>
              <a:rPr dirty="0" sz="1200" spc="40">
                <a:latin typeface="Calibri"/>
                <a:cs typeface="Calibri"/>
              </a:rPr>
              <a:t> </a:t>
            </a:r>
            <a:r>
              <a:rPr dirty="0" sz="1200" spc="0">
                <a:latin typeface="宋体"/>
                <a:cs typeface="宋体"/>
              </a:rPr>
              <a:t>技术</a:t>
            </a:r>
            <a:r>
              <a:rPr dirty="0" sz="1200" spc="10">
                <a:latin typeface="宋体"/>
                <a:cs typeface="宋体"/>
              </a:rPr>
              <a:t>，</a:t>
            </a:r>
            <a:r>
              <a:rPr dirty="0" sz="1200" spc="0">
                <a:latin typeface="宋体"/>
                <a:cs typeface="宋体"/>
              </a:rPr>
              <a:t>利用通讯</a:t>
            </a:r>
            <a:r>
              <a:rPr dirty="0" sz="1200" spc="10">
                <a:latin typeface="宋体"/>
                <a:cs typeface="宋体"/>
              </a:rPr>
              <a:t>接</a:t>
            </a:r>
            <a:r>
              <a:rPr dirty="0" sz="1200" spc="0">
                <a:latin typeface="宋体"/>
                <a:cs typeface="宋体"/>
              </a:rPr>
              <a:t>口、物联</a:t>
            </a:r>
            <a:r>
              <a:rPr dirty="0" sz="1200" spc="10">
                <a:latin typeface="宋体"/>
                <a:cs typeface="宋体"/>
              </a:rPr>
              <a:t>网</a:t>
            </a:r>
            <a:r>
              <a:rPr dirty="0" sz="1200" spc="0">
                <a:latin typeface="宋体"/>
                <a:cs typeface="宋体"/>
              </a:rPr>
              <a:t>采集等多</a:t>
            </a:r>
            <a:r>
              <a:rPr dirty="0" sz="1200" spc="10">
                <a:latin typeface="宋体"/>
                <a:cs typeface="宋体"/>
              </a:rPr>
              <a:t>种</a:t>
            </a:r>
            <a:r>
              <a:rPr dirty="0" sz="1200" spc="0">
                <a:latin typeface="宋体"/>
                <a:cs typeface="宋体"/>
              </a:rPr>
              <a:t>形式，将</a:t>
            </a:r>
            <a:r>
              <a:rPr dirty="0" sz="1200" spc="10">
                <a:latin typeface="宋体"/>
                <a:cs typeface="宋体"/>
              </a:rPr>
              <a:t>中</a:t>
            </a:r>
            <a:r>
              <a:rPr dirty="0" sz="1200" spc="0">
                <a:latin typeface="宋体"/>
                <a:cs typeface="宋体"/>
              </a:rPr>
              <a:t>山医院</a:t>
            </a:r>
            <a:r>
              <a:rPr dirty="0" sz="1200">
                <a:latin typeface="宋体"/>
                <a:cs typeface="宋体"/>
              </a:rPr>
              <a:t>的 水</a:t>
            </a:r>
            <a:r>
              <a:rPr dirty="0" sz="1200" spc="-100">
                <a:latin typeface="宋体"/>
                <a:cs typeface="宋体"/>
              </a:rPr>
              <a:t>、</a:t>
            </a:r>
            <a:r>
              <a:rPr dirty="0" sz="1200">
                <a:latin typeface="宋体"/>
                <a:cs typeface="宋体"/>
              </a:rPr>
              <a:t>电</a:t>
            </a:r>
            <a:r>
              <a:rPr dirty="0" sz="1200" spc="-100">
                <a:latin typeface="宋体"/>
                <a:cs typeface="宋体"/>
              </a:rPr>
              <a:t>、</a:t>
            </a:r>
            <a:r>
              <a:rPr dirty="0" sz="1200">
                <a:latin typeface="宋体"/>
                <a:cs typeface="宋体"/>
              </a:rPr>
              <a:t>气</a:t>
            </a:r>
            <a:r>
              <a:rPr dirty="0" sz="1200" spc="-100">
                <a:latin typeface="宋体"/>
                <a:cs typeface="宋体"/>
              </a:rPr>
              <a:t>、</a:t>
            </a:r>
            <a:r>
              <a:rPr dirty="0" sz="1200">
                <a:latin typeface="宋体"/>
                <a:cs typeface="宋体"/>
              </a:rPr>
              <a:t>主要机电设备的状</a:t>
            </a:r>
            <a:r>
              <a:rPr dirty="0" sz="1200" spc="0">
                <a:latin typeface="宋体"/>
                <a:cs typeface="宋体"/>
              </a:rPr>
              <a:t>态</a:t>
            </a:r>
            <a:r>
              <a:rPr dirty="0" sz="1200" spc="-100">
                <a:latin typeface="宋体"/>
                <a:cs typeface="宋体"/>
              </a:rPr>
              <a:t>、</a:t>
            </a:r>
            <a:r>
              <a:rPr dirty="0" sz="1200">
                <a:latin typeface="宋体"/>
                <a:cs typeface="宋体"/>
              </a:rPr>
              <a:t>警报</a:t>
            </a:r>
            <a:r>
              <a:rPr dirty="0" sz="1200" spc="-100">
                <a:latin typeface="宋体"/>
                <a:cs typeface="宋体"/>
              </a:rPr>
              <a:t>、</a:t>
            </a:r>
            <a:r>
              <a:rPr dirty="0" sz="1200">
                <a:latin typeface="宋体"/>
                <a:cs typeface="宋体"/>
              </a:rPr>
              <a:t>流量等工况参数纳入到统一管理平台 上</a:t>
            </a:r>
            <a:r>
              <a:rPr dirty="0" sz="1200" spc="-120">
                <a:latin typeface="宋体"/>
                <a:cs typeface="宋体"/>
              </a:rPr>
              <a:t>。</a:t>
            </a:r>
            <a:r>
              <a:rPr dirty="0" sz="1200">
                <a:latin typeface="宋体"/>
                <a:cs typeface="宋体"/>
              </a:rPr>
              <a:t>平台实现了数据综合利用</a:t>
            </a:r>
            <a:r>
              <a:rPr dirty="0" sz="1200" spc="-120">
                <a:latin typeface="宋体"/>
                <a:cs typeface="宋体"/>
              </a:rPr>
              <a:t>、</a:t>
            </a:r>
            <a:r>
              <a:rPr dirty="0" sz="1200">
                <a:latin typeface="宋体"/>
                <a:cs typeface="宋体"/>
              </a:rPr>
              <a:t>跨系统联</a:t>
            </a:r>
            <a:r>
              <a:rPr dirty="0" sz="1200" spc="0">
                <a:latin typeface="宋体"/>
                <a:cs typeface="宋体"/>
              </a:rPr>
              <a:t>动</a:t>
            </a:r>
            <a:r>
              <a:rPr dirty="0" sz="1200" spc="-120">
                <a:latin typeface="宋体"/>
                <a:cs typeface="宋体"/>
              </a:rPr>
              <a:t>、</a:t>
            </a:r>
            <a:r>
              <a:rPr dirty="0" sz="1200">
                <a:latin typeface="宋体"/>
                <a:cs typeface="宋体"/>
              </a:rPr>
              <a:t>子系统间信息共享等功能</a:t>
            </a:r>
            <a:r>
              <a:rPr dirty="0" sz="1200" spc="-125">
                <a:latin typeface="宋体"/>
                <a:cs typeface="宋体"/>
              </a:rPr>
              <a:t>，</a:t>
            </a:r>
            <a:r>
              <a:rPr dirty="0" sz="1200">
                <a:latin typeface="宋体"/>
                <a:cs typeface="宋体"/>
              </a:rPr>
              <a:t>达到智 慧医院系统理念，为医院提供</a:t>
            </a:r>
            <a:r>
              <a:rPr dirty="0" sz="1200" spc="-5">
                <a:latin typeface="Calibri"/>
                <a:cs typeface="Calibri"/>
              </a:rPr>
              <a:t>"</a:t>
            </a:r>
            <a:r>
              <a:rPr dirty="0" sz="1200">
                <a:latin typeface="宋体"/>
                <a:cs typeface="宋体"/>
              </a:rPr>
              <a:t>安全、高效、节能、智慧</a:t>
            </a:r>
            <a:r>
              <a:rPr dirty="0" sz="1200" spc="-5">
                <a:latin typeface="Calibri"/>
                <a:cs typeface="Calibri"/>
              </a:rPr>
              <a:t>"</a:t>
            </a:r>
            <a:r>
              <a:rPr dirty="0" sz="1200">
                <a:latin typeface="宋体"/>
                <a:cs typeface="宋体"/>
              </a:rPr>
              <a:t>的综合管控解决方案。</a:t>
            </a:r>
            <a:endParaRPr sz="1200">
              <a:latin typeface="宋体"/>
              <a:cs typeface="宋体"/>
            </a:endParaRPr>
          </a:p>
          <a:p>
            <a:pPr marL="317500">
              <a:lnSpc>
                <a:spcPct val="100000"/>
              </a:lnSpc>
              <a:spcBef>
                <a:spcPts val="900"/>
              </a:spcBef>
              <a:tabLst>
                <a:tab pos="812165" algn="l"/>
              </a:tabLst>
            </a:pPr>
            <a:r>
              <a:rPr dirty="0" sz="1200">
                <a:latin typeface="宋体"/>
                <a:cs typeface="宋体"/>
              </a:rPr>
              <a:t>(二)	平台建设内容</a:t>
            </a:r>
            <a:endParaRPr sz="1200">
              <a:latin typeface="宋体"/>
              <a:cs typeface="宋体"/>
            </a:endParaRPr>
          </a:p>
          <a:p>
            <a:pPr marL="12700" marR="5715" indent="304800">
              <a:lnSpc>
                <a:spcPct val="162500"/>
              </a:lnSpc>
            </a:pPr>
            <a:r>
              <a:rPr dirty="0" sz="1200">
                <a:latin typeface="宋体"/>
                <a:cs typeface="宋体"/>
              </a:rPr>
              <a:t>集成化</a:t>
            </a:r>
            <a:r>
              <a:rPr dirty="0" sz="1200" spc="-360">
                <a:latin typeface="宋体"/>
                <a:cs typeface="宋体"/>
              </a:rPr>
              <a:t>：</a:t>
            </a:r>
            <a:r>
              <a:rPr dirty="0" sz="1200">
                <a:latin typeface="宋体"/>
                <a:cs typeface="宋体"/>
              </a:rPr>
              <a:t>集成感知层和网络层</a:t>
            </a:r>
            <a:r>
              <a:rPr dirty="0" sz="1200" spc="-350">
                <a:latin typeface="宋体"/>
                <a:cs typeface="宋体"/>
              </a:rPr>
              <a:t>，</a:t>
            </a:r>
            <a:r>
              <a:rPr dirty="0" sz="1200">
                <a:latin typeface="宋体"/>
                <a:cs typeface="宋体"/>
              </a:rPr>
              <a:t>构建医院物联网平</a:t>
            </a:r>
            <a:r>
              <a:rPr dirty="0" sz="1200" spc="-5">
                <a:latin typeface="宋体"/>
                <a:cs typeface="宋体"/>
              </a:rPr>
              <a:t>台</a:t>
            </a:r>
            <a:r>
              <a:rPr dirty="0" sz="1200" spc="-360">
                <a:latin typeface="宋体"/>
                <a:cs typeface="宋体"/>
              </a:rPr>
              <a:t>，</a:t>
            </a:r>
            <a:r>
              <a:rPr dirty="0" sz="1200">
                <a:latin typeface="宋体"/>
                <a:cs typeface="宋体"/>
              </a:rPr>
              <a:t>采集各类智能传感</a:t>
            </a:r>
            <a:r>
              <a:rPr dirty="0" sz="1200" spc="-5">
                <a:latin typeface="宋体"/>
                <a:cs typeface="宋体"/>
              </a:rPr>
              <a:t>器</a:t>
            </a:r>
            <a:r>
              <a:rPr dirty="0" sz="1200">
                <a:latin typeface="宋体"/>
                <a:cs typeface="宋体"/>
              </a:rPr>
              <a:t>、 控制设备的数据</a:t>
            </a:r>
            <a:r>
              <a:rPr dirty="0" sz="1200" spc="-160">
                <a:latin typeface="宋体"/>
                <a:cs typeface="宋体"/>
              </a:rPr>
              <a:t>，</a:t>
            </a:r>
            <a:r>
              <a:rPr dirty="0" sz="1200">
                <a:latin typeface="宋体"/>
                <a:cs typeface="宋体"/>
              </a:rPr>
              <a:t>向上提供标准接口连接控制和管理系统</a:t>
            </a:r>
            <a:r>
              <a:rPr dirty="0" sz="1200" spc="-160">
                <a:latin typeface="宋体"/>
                <a:cs typeface="宋体"/>
              </a:rPr>
              <a:t>、</a:t>
            </a:r>
            <a:r>
              <a:rPr dirty="0" sz="1200">
                <a:latin typeface="宋体"/>
                <a:cs typeface="宋体"/>
              </a:rPr>
              <a:t>共享应</a:t>
            </a:r>
            <a:r>
              <a:rPr dirty="0" sz="1200" spc="0">
                <a:latin typeface="宋体"/>
                <a:cs typeface="宋体"/>
              </a:rPr>
              <a:t>用</a:t>
            </a:r>
            <a:r>
              <a:rPr dirty="0" sz="1200" spc="-170">
                <a:latin typeface="宋体"/>
                <a:cs typeface="宋体"/>
              </a:rPr>
              <a:t>，</a:t>
            </a:r>
            <a:r>
              <a:rPr dirty="0" sz="1200">
                <a:latin typeface="宋体"/>
                <a:cs typeface="宋体"/>
              </a:rPr>
              <a:t>给医院的 业务和流程提供统一的、强有力的支撑。</a:t>
            </a:r>
            <a:endParaRPr sz="1200">
              <a:latin typeface="宋体"/>
              <a:cs typeface="宋体"/>
            </a:endParaRPr>
          </a:p>
          <a:p>
            <a:pPr algn="just" marL="12700" marR="80645" indent="304800">
              <a:lnSpc>
                <a:spcPct val="162500"/>
              </a:lnSpc>
            </a:pPr>
            <a:r>
              <a:rPr dirty="0" sz="1200">
                <a:latin typeface="宋体"/>
                <a:cs typeface="宋体"/>
              </a:rPr>
              <a:t>信息化</a:t>
            </a:r>
            <a:r>
              <a:rPr dirty="0" sz="1200" spc="-240">
                <a:latin typeface="宋体"/>
                <a:cs typeface="宋体"/>
              </a:rPr>
              <a:t>：</a:t>
            </a:r>
            <a:r>
              <a:rPr dirty="0" sz="1200">
                <a:latin typeface="宋体"/>
                <a:cs typeface="宋体"/>
              </a:rPr>
              <a:t>数据层在构建智能医院的场景应用中发挥核心支撑作用</a:t>
            </a:r>
            <a:r>
              <a:rPr dirty="0" sz="1200" spc="-229">
                <a:latin typeface="宋体"/>
                <a:cs typeface="宋体"/>
              </a:rPr>
              <a:t>，</a:t>
            </a:r>
            <a:r>
              <a:rPr dirty="0" sz="1200">
                <a:latin typeface="宋体"/>
                <a:cs typeface="宋体"/>
              </a:rPr>
              <a:t>使得所有 业务流程和设备都能达到信息化</a:t>
            </a:r>
            <a:r>
              <a:rPr dirty="0" sz="1200" spc="-240">
                <a:latin typeface="宋体"/>
                <a:cs typeface="宋体"/>
              </a:rPr>
              <a:t>，</a:t>
            </a:r>
            <a:r>
              <a:rPr dirty="0" sz="1200">
                <a:latin typeface="宋体"/>
                <a:cs typeface="宋体"/>
              </a:rPr>
              <a:t>充分的收集各种信息</a:t>
            </a:r>
            <a:r>
              <a:rPr dirty="0" sz="1200" spc="-229">
                <a:latin typeface="宋体"/>
                <a:cs typeface="宋体"/>
              </a:rPr>
              <a:t>，</a:t>
            </a:r>
            <a:r>
              <a:rPr dirty="0" sz="1200">
                <a:latin typeface="宋体"/>
                <a:cs typeface="宋体"/>
              </a:rPr>
              <a:t>为系统优化和专家经验 系统提供数据支持，为管理者提供有效的决策依据。</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p:nvPr/>
        </p:nvSpPr>
        <p:spPr>
          <a:xfrm>
            <a:off x="1167383" y="1136369"/>
            <a:ext cx="5178810" cy="2844326"/>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4139438"/>
            <a:ext cx="5361305" cy="5243830"/>
          </a:xfrm>
          <a:prstGeom prst="rect">
            <a:avLst/>
          </a:prstGeom>
        </p:spPr>
        <p:txBody>
          <a:bodyPr wrap="square" lIns="0" tIns="12065" rIns="0" bIns="0" rtlCol="0" vert="horz">
            <a:spAutoFit/>
          </a:bodyPr>
          <a:lstStyle/>
          <a:p>
            <a:pPr marL="2033270">
              <a:lnSpc>
                <a:spcPct val="100000"/>
              </a:lnSpc>
              <a:spcBef>
                <a:spcPts val="95"/>
              </a:spcBef>
              <a:tabLst>
                <a:tab pos="2630805"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24	</a:t>
            </a:r>
            <a:r>
              <a:rPr dirty="0" sz="1000" spc="-5" b="1">
                <a:latin typeface="黑体"/>
                <a:cs typeface="黑体"/>
              </a:rPr>
              <a:t>系</a:t>
            </a:r>
            <a:r>
              <a:rPr dirty="0" sz="1000" spc="-10" b="1">
                <a:latin typeface="黑体"/>
                <a:cs typeface="黑体"/>
              </a:rPr>
              <a:t>统</a:t>
            </a:r>
            <a:r>
              <a:rPr dirty="0" sz="1000" spc="-5" b="1">
                <a:latin typeface="黑体"/>
                <a:cs typeface="黑体"/>
              </a:rPr>
              <a:t>架构</a:t>
            </a:r>
            <a:r>
              <a:rPr dirty="0" sz="1000" spc="-10" b="1">
                <a:latin typeface="黑体"/>
                <a:cs typeface="黑体"/>
              </a:rPr>
              <a:t>图</a:t>
            </a:r>
            <a:endParaRPr sz="1000">
              <a:latin typeface="黑体"/>
              <a:cs typeface="黑体"/>
            </a:endParaRPr>
          </a:p>
          <a:p>
            <a:pPr algn="just" marL="12700" marR="62865" indent="304800">
              <a:lnSpc>
                <a:spcPct val="162500"/>
              </a:lnSpc>
              <a:spcBef>
                <a:spcPts val="110"/>
              </a:spcBef>
            </a:pPr>
            <a:r>
              <a:rPr dirty="0" sz="1200">
                <a:latin typeface="宋体"/>
                <a:cs typeface="宋体"/>
              </a:rPr>
              <a:t>智能化</a:t>
            </a:r>
            <a:r>
              <a:rPr dirty="0" sz="1200" spc="-240">
                <a:latin typeface="宋体"/>
                <a:cs typeface="宋体"/>
              </a:rPr>
              <a:t>：</a:t>
            </a:r>
            <a:r>
              <a:rPr dirty="0" sz="1200">
                <a:latin typeface="宋体"/>
                <a:cs typeface="宋体"/>
              </a:rPr>
              <a:t>医院的智能化主要通过场景应用和辅助决策来进行功能实现</a:t>
            </a:r>
            <a:r>
              <a:rPr dirty="0" sz="1200" spc="-229">
                <a:latin typeface="宋体"/>
                <a:cs typeface="宋体"/>
              </a:rPr>
              <a:t>，</a:t>
            </a:r>
            <a:r>
              <a:rPr dirty="0" sz="1200">
                <a:latin typeface="宋体"/>
                <a:cs typeface="宋体"/>
              </a:rPr>
              <a:t>整个 平台建立了</a:t>
            </a:r>
            <a:r>
              <a:rPr dirty="0" sz="1200" spc="-325">
                <a:latin typeface="宋体"/>
                <a:cs typeface="宋体"/>
              </a:rPr>
              <a:t> </a:t>
            </a:r>
            <a:r>
              <a:rPr dirty="0" sz="1200" spc="-5">
                <a:latin typeface="Calibri"/>
                <a:cs typeface="Calibri"/>
              </a:rPr>
              <a:t>BIM</a:t>
            </a:r>
            <a:r>
              <a:rPr dirty="0" sz="1200" spc="0">
                <a:latin typeface="Calibri"/>
                <a:cs typeface="Calibri"/>
              </a:rPr>
              <a:t> </a:t>
            </a:r>
            <a:r>
              <a:rPr dirty="0" sz="1200">
                <a:latin typeface="宋体"/>
                <a:cs typeface="宋体"/>
              </a:rPr>
              <a:t>模型</a:t>
            </a:r>
            <a:r>
              <a:rPr dirty="0" sz="1200" spc="-60">
                <a:latin typeface="宋体"/>
                <a:cs typeface="宋体"/>
              </a:rPr>
              <a:t>、</a:t>
            </a:r>
            <a:r>
              <a:rPr dirty="0" sz="1200">
                <a:latin typeface="Calibri"/>
                <a:cs typeface="Calibri"/>
              </a:rPr>
              <a:t>APP</a:t>
            </a:r>
            <a:r>
              <a:rPr dirty="0" sz="1200" spc="-5">
                <a:latin typeface="Calibri"/>
                <a:cs typeface="Calibri"/>
              </a:rPr>
              <a:t> </a:t>
            </a:r>
            <a:r>
              <a:rPr dirty="0" sz="1200">
                <a:latin typeface="宋体"/>
                <a:cs typeface="宋体"/>
              </a:rPr>
              <a:t>工作站</a:t>
            </a:r>
            <a:r>
              <a:rPr dirty="0" sz="1200" spc="-75">
                <a:latin typeface="宋体"/>
                <a:cs typeface="宋体"/>
              </a:rPr>
              <a:t>、</a:t>
            </a:r>
            <a:r>
              <a:rPr dirty="0" sz="1200">
                <a:latin typeface="Calibri"/>
                <a:cs typeface="Calibri"/>
              </a:rPr>
              <a:t>158</a:t>
            </a:r>
            <a:r>
              <a:rPr dirty="0" sz="1200" spc="-5">
                <a:latin typeface="Calibri"/>
                <a:cs typeface="Calibri"/>
              </a:rPr>
              <a:t> </a:t>
            </a:r>
            <a:r>
              <a:rPr dirty="0" sz="1200">
                <a:latin typeface="宋体"/>
                <a:cs typeface="宋体"/>
              </a:rPr>
              <a:t>报修</a:t>
            </a:r>
            <a:r>
              <a:rPr dirty="0" sz="1200" spc="0">
                <a:latin typeface="宋体"/>
                <a:cs typeface="宋体"/>
              </a:rPr>
              <a:t>台</a:t>
            </a:r>
            <a:r>
              <a:rPr dirty="0" sz="1200" spc="-75">
                <a:latin typeface="宋体"/>
                <a:cs typeface="宋体"/>
              </a:rPr>
              <a:t>、</a:t>
            </a:r>
            <a:r>
              <a:rPr dirty="0" sz="1200">
                <a:latin typeface="宋体"/>
                <a:cs typeface="宋体"/>
              </a:rPr>
              <a:t>机电设施设备</a:t>
            </a:r>
            <a:r>
              <a:rPr dirty="0" sz="1200" spc="0">
                <a:latin typeface="宋体"/>
                <a:cs typeface="宋体"/>
              </a:rPr>
              <a:t>监</a:t>
            </a:r>
            <a:r>
              <a:rPr dirty="0" sz="1200">
                <a:latin typeface="宋体"/>
                <a:cs typeface="宋体"/>
              </a:rPr>
              <a:t>管等三十三个 子系统</a:t>
            </a:r>
            <a:r>
              <a:rPr dirty="0" sz="1200" spc="-160">
                <a:latin typeface="宋体"/>
                <a:cs typeface="宋体"/>
              </a:rPr>
              <a:t>。</a:t>
            </a:r>
            <a:r>
              <a:rPr dirty="0" sz="1200">
                <a:latin typeface="宋体"/>
                <a:cs typeface="宋体"/>
              </a:rPr>
              <a:t>在设定的预案和流程中</a:t>
            </a:r>
            <a:r>
              <a:rPr dirty="0" sz="1200" spc="-160">
                <a:latin typeface="宋体"/>
                <a:cs typeface="宋体"/>
              </a:rPr>
              <a:t>，</a:t>
            </a:r>
            <a:r>
              <a:rPr dirty="0" sz="1200">
                <a:latin typeface="宋体"/>
                <a:cs typeface="宋体"/>
              </a:rPr>
              <a:t>通过科学的数据分析和处理</a:t>
            </a:r>
            <a:r>
              <a:rPr dirty="0" sz="1200" spc="-160">
                <a:latin typeface="宋体"/>
                <a:cs typeface="宋体"/>
              </a:rPr>
              <a:t>，</a:t>
            </a:r>
            <a:r>
              <a:rPr dirty="0" sz="1200">
                <a:latin typeface="宋体"/>
                <a:cs typeface="宋体"/>
              </a:rPr>
              <a:t>高效便捷的进行 协同管</a:t>
            </a:r>
            <a:r>
              <a:rPr dirty="0" sz="1200" spc="-75">
                <a:latin typeface="宋体"/>
                <a:cs typeface="宋体"/>
              </a:rPr>
              <a:t>理</a:t>
            </a:r>
            <a:r>
              <a:rPr dirty="0" sz="1200" spc="-15">
                <a:latin typeface="宋体"/>
                <a:cs typeface="宋体"/>
              </a:rPr>
              <a:t>（</a:t>
            </a:r>
            <a:r>
              <a:rPr dirty="0" sz="1200">
                <a:latin typeface="宋体"/>
                <a:cs typeface="宋体"/>
              </a:rPr>
              <a:t>比如</a:t>
            </a:r>
            <a:r>
              <a:rPr dirty="0" sz="1200" spc="-75">
                <a:latin typeface="宋体"/>
                <a:cs typeface="宋体"/>
              </a:rPr>
              <a:t>：</a:t>
            </a:r>
            <a:r>
              <a:rPr dirty="0" sz="1200">
                <a:latin typeface="宋体"/>
                <a:cs typeface="宋体"/>
              </a:rPr>
              <a:t>医院的环境自适应</a:t>
            </a:r>
            <a:r>
              <a:rPr dirty="0" sz="1200" spc="-85">
                <a:latin typeface="宋体"/>
                <a:cs typeface="宋体"/>
              </a:rPr>
              <a:t>、</a:t>
            </a:r>
            <a:r>
              <a:rPr dirty="0" sz="1200">
                <a:latin typeface="宋体"/>
                <a:cs typeface="宋体"/>
              </a:rPr>
              <a:t>消防联</a:t>
            </a:r>
            <a:r>
              <a:rPr dirty="0" sz="1200" spc="5">
                <a:latin typeface="宋体"/>
                <a:cs typeface="宋体"/>
              </a:rPr>
              <a:t>动</a:t>
            </a:r>
            <a:r>
              <a:rPr dirty="0" sz="1200" spc="-85">
                <a:latin typeface="宋体"/>
                <a:cs typeface="宋体"/>
              </a:rPr>
              <a:t>、</a:t>
            </a:r>
            <a:r>
              <a:rPr dirty="0" sz="1200">
                <a:latin typeface="宋体"/>
                <a:cs typeface="宋体"/>
              </a:rPr>
              <a:t>设备运维</a:t>
            </a:r>
            <a:r>
              <a:rPr dirty="0" sz="1200" spc="-75">
                <a:latin typeface="宋体"/>
                <a:cs typeface="宋体"/>
              </a:rPr>
              <a:t>、</a:t>
            </a:r>
            <a:r>
              <a:rPr dirty="0" sz="1200">
                <a:latin typeface="宋体"/>
                <a:cs typeface="宋体"/>
              </a:rPr>
              <a:t>物业管理</a:t>
            </a:r>
            <a:r>
              <a:rPr dirty="0" sz="1200" spc="-85">
                <a:latin typeface="宋体"/>
                <a:cs typeface="宋体"/>
              </a:rPr>
              <a:t>、</a:t>
            </a:r>
            <a:r>
              <a:rPr dirty="0" sz="1200">
                <a:latin typeface="宋体"/>
                <a:cs typeface="宋体"/>
              </a:rPr>
              <a:t>辅助分 析等</a:t>
            </a:r>
            <a:r>
              <a:rPr dirty="0" sz="1200" spc="-590">
                <a:latin typeface="宋体"/>
                <a:cs typeface="宋体"/>
              </a:rPr>
              <a:t>）</a:t>
            </a:r>
            <a:r>
              <a:rPr dirty="0" sz="1200">
                <a:latin typeface="宋体"/>
                <a:cs typeface="宋体"/>
              </a:rPr>
              <a:t>，</a:t>
            </a:r>
            <a:r>
              <a:rPr dirty="0" sz="1200" spc="5">
                <a:latin typeface="宋体"/>
                <a:cs typeface="宋体"/>
              </a:rPr>
              <a:t>解</a:t>
            </a:r>
            <a:r>
              <a:rPr dirty="0" sz="1200">
                <a:latin typeface="宋体"/>
                <a:cs typeface="宋体"/>
              </a:rPr>
              <a:t>决医</a:t>
            </a:r>
            <a:r>
              <a:rPr dirty="0" sz="1200" spc="5">
                <a:latin typeface="宋体"/>
                <a:cs typeface="宋体"/>
              </a:rPr>
              <a:t>院</a:t>
            </a:r>
            <a:r>
              <a:rPr dirty="0" sz="1200">
                <a:latin typeface="宋体"/>
                <a:cs typeface="宋体"/>
              </a:rPr>
              <a:t>后勤</a:t>
            </a:r>
            <a:r>
              <a:rPr dirty="0" sz="1200" spc="5">
                <a:latin typeface="宋体"/>
                <a:cs typeface="宋体"/>
              </a:rPr>
              <a:t>工</a:t>
            </a:r>
            <a:r>
              <a:rPr dirty="0" sz="1200">
                <a:latin typeface="宋体"/>
                <a:cs typeface="宋体"/>
              </a:rPr>
              <a:t>作外</a:t>
            </a:r>
            <a:r>
              <a:rPr dirty="0" sz="1200" spc="5">
                <a:latin typeface="宋体"/>
                <a:cs typeface="宋体"/>
              </a:rPr>
              <a:t>包</a:t>
            </a:r>
            <a:r>
              <a:rPr dirty="0" sz="1200">
                <a:latin typeface="宋体"/>
                <a:cs typeface="宋体"/>
              </a:rPr>
              <a:t>难度大</a:t>
            </a:r>
            <a:r>
              <a:rPr dirty="0" sz="1200" spc="5">
                <a:latin typeface="宋体"/>
                <a:cs typeface="宋体"/>
              </a:rPr>
              <a:t>、</a:t>
            </a:r>
            <a:r>
              <a:rPr dirty="0" sz="1200">
                <a:latin typeface="宋体"/>
                <a:cs typeface="宋体"/>
              </a:rPr>
              <a:t>技术</a:t>
            </a:r>
            <a:r>
              <a:rPr dirty="0" sz="1200" spc="5">
                <a:latin typeface="宋体"/>
                <a:cs typeface="宋体"/>
              </a:rPr>
              <a:t>复</a:t>
            </a:r>
            <a:r>
              <a:rPr dirty="0" sz="1200">
                <a:latin typeface="宋体"/>
                <a:cs typeface="宋体"/>
              </a:rPr>
              <a:t>杂程</a:t>
            </a:r>
            <a:r>
              <a:rPr dirty="0" sz="1200" spc="5">
                <a:latin typeface="宋体"/>
                <a:cs typeface="宋体"/>
              </a:rPr>
              <a:t>度</a:t>
            </a:r>
            <a:r>
              <a:rPr dirty="0" sz="1200">
                <a:latin typeface="宋体"/>
                <a:cs typeface="宋体"/>
              </a:rPr>
              <a:t>高的</a:t>
            </a:r>
            <a:r>
              <a:rPr dirty="0" sz="1200" spc="5">
                <a:latin typeface="宋体"/>
                <a:cs typeface="宋体"/>
              </a:rPr>
              <a:t>特</a:t>
            </a:r>
            <a:r>
              <a:rPr dirty="0" sz="1200">
                <a:latin typeface="宋体"/>
                <a:cs typeface="宋体"/>
              </a:rPr>
              <a:t>点；</a:t>
            </a:r>
            <a:r>
              <a:rPr dirty="0" sz="1200" spc="5">
                <a:latin typeface="宋体"/>
                <a:cs typeface="宋体"/>
              </a:rPr>
              <a:t>同</a:t>
            </a:r>
            <a:r>
              <a:rPr dirty="0" sz="1200">
                <a:latin typeface="宋体"/>
                <a:cs typeface="宋体"/>
              </a:rPr>
              <a:t>时，</a:t>
            </a:r>
            <a:r>
              <a:rPr dirty="0" sz="1200" spc="5">
                <a:latin typeface="宋体"/>
                <a:cs typeface="宋体"/>
              </a:rPr>
              <a:t>提</a:t>
            </a:r>
            <a:r>
              <a:rPr dirty="0" sz="1200">
                <a:latin typeface="宋体"/>
                <a:cs typeface="宋体"/>
              </a:rPr>
              <a:t>供给 管理者最可靠和详实的报表，并提出相应的成本优化管理和运营方案。</a:t>
            </a:r>
            <a:endParaRPr sz="1200">
              <a:latin typeface="宋体"/>
              <a:cs typeface="宋体"/>
            </a:endParaRPr>
          </a:p>
          <a:p>
            <a:pPr marL="317500">
              <a:lnSpc>
                <a:spcPct val="100000"/>
              </a:lnSpc>
              <a:spcBef>
                <a:spcPts val="900"/>
              </a:spcBef>
              <a:tabLst>
                <a:tab pos="812165" algn="l"/>
              </a:tabLst>
            </a:pPr>
            <a:r>
              <a:rPr dirty="0" sz="1200">
                <a:latin typeface="宋体"/>
                <a:cs typeface="宋体"/>
              </a:rPr>
              <a:t>(三)	系统功能目标</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智能感知：</a:t>
            </a:r>
            <a:endParaRPr sz="1200">
              <a:latin typeface="宋体"/>
              <a:cs typeface="宋体"/>
            </a:endParaRPr>
          </a:p>
          <a:p>
            <a:pPr marL="12700" marR="5080" indent="304800">
              <a:lnSpc>
                <a:spcPct val="162500"/>
              </a:lnSpc>
            </a:pPr>
            <a:r>
              <a:rPr dirty="0" sz="1200">
                <a:latin typeface="宋体"/>
                <a:cs typeface="宋体"/>
              </a:rPr>
              <a:t>采用物联网技术和智能传感器，连接、采集各类机电和环境数据</a:t>
            </a:r>
            <a:r>
              <a:rPr dirty="0" sz="1200" spc="-350">
                <a:latin typeface="宋体"/>
                <a:cs typeface="宋体"/>
              </a:rPr>
              <a:t> </a:t>
            </a:r>
            <a:r>
              <a:rPr dirty="0" sz="1200">
                <a:latin typeface="Calibri"/>
                <a:cs typeface="Calibri"/>
              </a:rPr>
              <a:t>3</a:t>
            </a:r>
            <a:r>
              <a:rPr dirty="0" sz="1200" spc="-20">
                <a:latin typeface="Calibri"/>
                <a:cs typeface="Calibri"/>
              </a:rPr>
              <a:t> </a:t>
            </a:r>
            <a:r>
              <a:rPr dirty="0" sz="1200">
                <a:latin typeface="宋体"/>
                <a:cs typeface="宋体"/>
              </a:rPr>
              <a:t>万多点，  组成对医院的环境</a:t>
            </a:r>
            <a:r>
              <a:rPr dirty="0" sz="1200" spc="-240">
                <a:latin typeface="宋体"/>
                <a:cs typeface="宋体"/>
              </a:rPr>
              <a:t>、</a:t>
            </a:r>
            <a:r>
              <a:rPr dirty="0" sz="1200">
                <a:latin typeface="宋体"/>
                <a:cs typeface="宋体"/>
              </a:rPr>
              <a:t>设备和未来医院态势进行预测和感知</a:t>
            </a:r>
            <a:r>
              <a:rPr dirty="0" sz="1200" spc="-229">
                <a:latin typeface="宋体"/>
                <a:cs typeface="宋体"/>
              </a:rPr>
              <a:t>，</a:t>
            </a:r>
            <a:r>
              <a:rPr dirty="0" sz="1200">
                <a:latin typeface="宋体"/>
                <a:cs typeface="宋体"/>
              </a:rPr>
              <a:t>为中山医院智慧医院 平台的决策，构建基础的建筑物联网平台。</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安全可靠：</a:t>
            </a:r>
            <a:endParaRPr sz="1200">
              <a:latin typeface="宋体"/>
              <a:cs typeface="宋体"/>
            </a:endParaRPr>
          </a:p>
          <a:p>
            <a:pPr algn="just" marL="12700" marR="24765" indent="304800">
              <a:lnSpc>
                <a:spcPct val="162500"/>
              </a:lnSpc>
            </a:pPr>
            <a:r>
              <a:rPr dirty="0" sz="1200">
                <a:latin typeface="宋体"/>
                <a:cs typeface="宋体"/>
              </a:rPr>
              <a:t>采用</a:t>
            </a:r>
            <a:r>
              <a:rPr dirty="0" sz="1200" spc="-345">
                <a:latin typeface="宋体"/>
                <a:cs typeface="宋体"/>
              </a:rPr>
              <a:t> </a:t>
            </a:r>
            <a:r>
              <a:rPr dirty="0" sz="1200" spc="-10">
                <a:latin typeface="Calibri"/>
                <a:cs typeface="Calibri"/>
              </a:rPr>
              <a:t>IOT</a:t>
            </a:r>
            <a:r>
              <a:rPr dirty="0" sz="1200" spc="-35">
                <a:latin typeface="Calibri"/>
                <a:cs typeface="Calibri"/>
              </a:rPr>
              <a:t> </a:t>
            </a:r>
            <a:r>
              <a:rPr dirty="0" sz="1200">
                <a:latin typeface="宋体"/>
                <a:cs typeface="宋体"/>
              </a:rPr>
              <a:t>和视频识别技术，做好医院的水、电、气</a:t>
            </a:r>
            <a:r>
              <a:rPr dirty="0" sz="1200" spc="0">
                <a:latin typeface="宋体"/>
                <a:cs typeface="宋体"/>
              </a:rPr>
              <a:t>和</a:t>
            </a:r>
            <a:r>
              <a:rPr dirty="0" sz="1200">
                <a:latin typeface="宋体"/>
                <a:cs typeface="宋体"/>
              </a:rPr>
              <a:t>大型设备的安全保</a:t>
            </a:r>
            <a:r>
              <a:rPr dirty="0" sz="1200" spc="-5">
                <a:latin typeface="宋体"/>
                <a:cs typeface="宋体"/>
              </a:rPr>
              <a:t>证</a:t>
            </a:r>
            <a:r>
              <a:rPr dirty="0" sz="1200">
                <a:latin typeface="宋体"/>
                <a:cs typeface="宋体"/>
              </a:rPr>
              <a:t>；  通过门禁</a:t>
            </a:r>
            <a:r>
              <a:rPr dirty="0" sz="1200" spc="-160">
                <a:latin typeface="宋体"/>
                <a:cs typeface="宋体"/>
              </a:rPr>
              <a:t>、</a:t>
            </a:r>
            <a:r>
              <a:rPr dirty="0" sz="1200">
                <a:latin typeface="宋体"/>
                <a:cs typeface="宋体"/>
              </a:rPr>
              <a:t>周界</a:t>
            </a:r>
            <a:r>
              <a:rPr dirty="0" sz="1200" spc="-160">
                <a:latin typeface="宋体"/>
                <a:cs typeface="宋体"/>
              </a:rPr>
              <a:t>、</a:t>
            </a:r>
            <a:r>
              <a:rPr dirty="0" sz="1200">
                <a:latin typeface="宋体"/>
                <a:cs typeface="宋体"/>
              </a:rPr>
              <a:t>消防</a:t>
            </a:r>
            <a:r>
              <a:rPr dirty="0" sz="1200" spc="-160">
                <a:latin typeface="宋体"/>
                <a:cs typeface="宋体"/>
              </a:rPr>
              <a:t>、</a:t>
            </a:r>
            <a:r>
              <a:rPr dirty="0" sz="1200">
                <a:latin typeface="宋体"/>
                <a:cs typeface="宋体"/>
              </a:rPr>
              <a:t>视频安全系统来保证医院解决非法侵入和消防</a:t>
            </a:r>
            <a:r>
              <a:rPr dirty="0" sz="1200" spc="0">
                <a:latin typeface="宋体"/>
                <a:cs typeface="宋体"/>
              </a:rPr>
              <a:t>联</a:t>
            </a:r>
            <a:r>
              <a:rPr dirty="0" sz="1200">
                <a:latin typeface="宋体"/>
                <a:cs typeface="宋体"/>
              </a:rPr>
              <a:t>动的协 同，保证了医院和设备正常运行的安全管理。</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绿色节能：</a:t>
            </a:r>
            <a:endParaRPr sz="1200">
              <a:latin typeface="宋体"/>
              <a:cs typeface="宋体"/>
            </a:endParaRPr>
          </a:p>
          <a:p>
            <a:pPr marL="317500">
              <a:lnSpc>
                <a:spcPct val="100000"/>
              </a:lnSpc>
              <a:spcBef>
                <a:spcPts val="900"/>
              </a:spcBef>
            </a:pPr>
            <a:r>
              <a:rPr dirty="0" sz="1200">
                <a:latin typeface="宋体"/>
                <a:cs typeface="宋体"/>
              </a:rPr>
              <a:t>通过物联网手段对输配电进行精准化管理</a:t>
            </a:r>
            <a:r>
              <a:rPr dirty="0" sz="1200" spc="-470">
                <a:latin typeface="宋体"/>
                <a:cs typeface="宋体"/>
              </a:rPr>
              <a:t>，</a:t>
            </a:r>
            <a:r>
              <a:rPr dirty="0" sz="1200">
                <a:latin typeface="宋体"/>
                <a:cs typeface="宋体"/>
              </a:rPr>
              <a:t>使得能源流向和使用情况清晰可</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85</a:t>
            </a:r>
          </a:p>
        </p:txBody>
      </p:sp>
      <p:sp>
        <p:nvSpPr>
          <p:cNvPr id="2" name="object 2"/>
          <p:cNvSpPr txBox="1"/>
          <p:nvPr/>
        </p:nvSpPr>
        <p:spPr>
          <a:xfrm>
            <a:off x="1130300" y="528955"/>
            <a:ext cx="5376545" cy="88620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algn="just" marL="12700" marR="80645">
              <a:lnSpc>
                <a:spcPct val="162500"/>
              </a:lnSpc>
            </a:pPr>
            <a:r>
              <a:rPr dirty="0" sz="1200">
                <a:latin typeface="宋体"/>
                <a:cs typeface="宋体"/>
              </a:rPr>
              <a:t>见</a:t>
            </a:r>
            <a:r>
              <a:rPr dirty="0" sz="1200" spc="-160">
                <a:latin typeface="宋体"/>
                <a:cs typeface="宋体"/>
              </a:rPr>
              <a:t>，</a:t>
            </a:r>
            <a:r>
              <a:rPr dirty="0" sz="1200">
                <a:latin typeface="宋体"/>
                <a:cs typeface="宋体"/>
              </a:rPr>
              <a:t>将主要能耗设备进行数据采集和统一管理</a:t>
            </a:r>
            <a:r>
              <a:rPr dirty="0" sz="1200" spc="-160">
                <a:latin typeface="宋体"/>
                <a:cs typeface="宋体"/>
              </a:rPr>
              <a:t>，</a:t>
            </a:r>
            <a:r>
              <a:rPr dirty="0" sz="1200">
                <a:latin typeface="宋体"/>
                <a:cs typeface="宋体"/>
              </a:rPr>
              <a:t>让医院能耗情况可预测分</a:t>
            </a:r>
            <a:r>
              <a:rPr dirty="0" sz="1200" spc="5">
                <a:latin typeface="宋体"/>
                <a:cs typeface="宋体"/>
              </a:rPr>
              <a:t>析</a:t>
            </a:r>
            <a:r>
              <a:rPr dirty="0" sz="1200" spc="-170">
                <a:latin typeface="宋体"/>
                <a:cs typeface="宋体"/>
              </a:rPr>
              <a:t>。</a:t>
            </a:r>
            <a:r>
              <a:rPr dirty="0" sz="1200">
                <a:latin typeface="宋体"/>
                <a:cs typeface="宋体"/>
              </a:rPr>
              <a:t>同 时</a:t>
            </a:r>
            <a:r>
              <a:rPr dirty="0" sz="1200" spc="-240">
                <a:latin typeface="宋体"/>
                <a:cs typeface="宋体"/>
              </a:rPr>
              <a:t>，</a:t>
            </a:r>
            <a:r>
              <a:rPr dirty="0" sz="1200">
                <a:latin typeface="宋体"/>
                <a:cs typeface="宋体"/>
              </a:rPr>
              <a:t>采用大数据和人工智能对医院的冷热源</a:t>
            </a:r>
            <a:r>
              <a:rPr dirty="0" sz="1200" spc="-229">
                <a:latin typeface="宋体"/>
                <a:cs typeface="宋体"/>
              </a:rPr>
              <a:t>、</a:t>
            </a:r>
            <a:r>
              <a:rPr dirty="0" sz="1200">
                <a:latin typeface="宋体"/>
                <a:cs typeface="宋体"/>
              </a:rPr>
              <a:t>空调系统和照明系统的运行状态进 行诊</a:t>
            </a:r>
            <a:r>
              <a:rPr dirty="0" sz="1200" spc="-160">
                <a:latin typeface="宋体"/>
                <a:cs typeface="宋体"/>
              </a:rPr>
              <a:t>、</a:t>
            </a:r>
            <a:r>
              <a:rPr dirty="0" sz="1200">
                <a:latin typeface="宋体"/>
                <a:cs typeface="宋体"/>
              </a:rPr>
              <a:t>分析和预测</a:t>
            </a:r>
            <a:r>
              <a:rPr dirty="0" sz="1200" spc="-160">
                <a:latin typeface="宋体"/>
                <a:cs typeface="宋体"/>
              </a:rPr>
              <a:t>，</a:t>
            </a:r>
            <a:r>
              <a:rPr dirty="0" sz="1200">
                <a:latin typeface="宋体"/>
                <a:cs typeface="宋体"/>
              </a:rPr>
              <a:t>对医院能耗进行节能和优化管理</a:t>
            </a:r>
            <a:r>
              <a:rPr dirty="0" sz="1200" spc="-160">
                <a:latin typeface="宋体"/>
                <a:cs typeface="宋体"/>
              </a:rPr>
              <a:t>，</a:t>
            </a:r>
            <a:r>
              <a:rPr dirty="0" sz="1200">
                <a:latin typeface="宋体"/>
                <a:cs typeface="宋体"/>
              </a:rPr>
              <a:t>在每年医院业务量不断增 加的前提下，单位能耗不断降低。</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协同驱动：</a:t>
            </a:r>
            <a:endParaRPr sz="1200">
              <a:latin typeface="宋体"/>
              <a:cs typeface="宋体"/>
            </a:endParaRPr>
          </a:p>
          <a:p>
            <a:pPr algn="just" marL="12700" marR="81915" indent="304800">
              <a:lnSpc>
                <a:spcPct val="162500"/>
              </a:lnSpc>
            </a:pPr>
            <a:r>
              <a:rPr dirty="0" sz="1200">
                <a:latin typeface="宋体"/>
                <a:cs typeface="宋体"/>
              </a:rPr>
              <a:t>通过人工智能和大数据协同计算</a:t>
            </a:r>
            <a:r>
              <a:rPr dirty="0" sz="1200" spc="-240">
                <a:latin typeface="宋体"/>
                <a:cs typeface="宋体"/>
              </a:rPr>
              <a:t>、</a:t>
            </a:r>
            <a:r>
              <a:rPr dirty="0" sz="1200">
                <a:latin typeface="宋体"/>
                <a:cs typeface="宋体"/>
              </a:rPr>
              <a:t>采用物联网通讯技术保证设备层</a:t>
            </a:r>
            <a:r>
              <a:rPr dirty="0" sz="1200" spc="-229">
                <a:latin typeface="宋体"/>
                <a:cs typeface="宋体"/>
              </a:rPr>
              <a:t>、</a:t>
            </a:r>
            <a:r>
              <a:rPr dirty="0" sz="1200">
                <a:latin typeface="宋体"/>
                <a:cs typeface="宋体"/>
              </a:rPr>
              <a:t>边缘层 和云端的连接的可靠性</a:t>
            </a:r>
            <a:r>
              <a:rPr dirty="0" sz="1200" spc="-160">
                <a:latin typeface="宋体"/>
                <a:cs typeface="宋体"/>
              </a:rPr>
              <a:t>，</a:t>
            </a:r>
            <a:r>
              <a:rPr dirty="0" sz="1200">
                <a:latin typeface="宋体"/>
                <a:cs typeface="宋体"/>
              </a:rPr>
              <a:t>根据医院运行的预案和策略</a:t>
            </a:r>
            <a:r>
              <a:rPr dirty="0" sz="1200" spc="-160">
                <a:latin typeface="宋体"/>
                <a:cs typeface="宋体"/>
              </a:rPr>
              <a:t>，</a:t>
            </a:r>
            <a:r>
              <a:rPr dirty="0" sz="1200">
                <a:latin typeface="宋体"/>
                <a:cs typeface="宋体"/>
              </a:rPr>
              <a:t>保证医院的安</a:t>
            </a:r>
            <a:r>
              <a:rPr dirty="0" sz="1200" spc="5">
                <a:latin typeface="宋体"/>
                <a:cs typeface="宋体"/>
              </a:rPr>
              <a:t>全</a:t>
            </a:r>
            <a:r>
              <a:rPr dirty="0" sz="1200" spc="-170">
                <a:latin typeface="宋体"/>
                <a:cs typeface="宋体"/>
              </a:rPr>
              <a:t>、</a:t>
            </a:r>
            <a:r>
              <a:rPr dirty="0" sz="1200">
                <a:latin typeface="宋体"/>
                <a:cs typeface="宋体"/>
              </a:rPr>
              <a:t>设备运 维、服务响应、环境的协调一致。</a:t>
            </a:r>
            <a:endParaRPr sz="1200">
              <a:latin typeface="宋体"/>
              <a:cs typeface="宋体"/>
            </a:endParaRPr>
          </a:p>
          <a:p>
            <a:pPr marL="546100" indent="-228600">
              <a:lnSpc>
                <a:spcPct val="100000"/>
              </a:lnSpc>
              <a:spcBef>
                <a:spcPts val="900"/>
              </a:spcBef>
              <a:buFont typeface="Wingdings"/>
              <a:buChar char=""/>
              <a:tabLst>
                <a:tab pos="546100" algn="l"/>
              </a:tabLst>
            </a:pPr>
            <a:r>
              <a:rPr dirty="0" sz="1200">
                <a:latin typeface="宋体"/>
                <a:cs typeface="宋体"/>
              </a:rPr>
              <a:t>高效运营：</a:t>
            </a:r>
            <a:endParaRPr sz="1200">
              <a:latin typeface="宋体"/>
              <a:cs typeface="宋体"/>
            </a:endParaRPr>
          </a:p>
          <a:p>
            <a:pPr marL="12700" marR="21590" indent="304800">
              <a:lnSpc>
                <a:spcPct val="162500"/>
              </a:lnSpc>
            </a:pPr>
            <a:r>
              <a:rPr dirty="0" sz="1200" spc="10">
                <a:latin typeface="宋体"/>
                <a:cs typeface="宋体"/>
              </a:rPr>
              <a:t>采</a:t>
            </a:r>
            <a:r>
              <a:rPr dirty="0" sz="1200">
                <a:latin typeface="宋体"/>
                <a:cs typeface="宋体"/>
              </a:rPr>
              <a:t>用</a:t>
            </a:r>
            <a:r>
              <a:rPr dirty="0" sz="1200" spc="-280">
                <a:latin typeface="宋体"/>
                <a:cs typeface="宋体"/>
              </a:rPr>
              <a:t> </a:t>
            </a:r>
            <a:r>
              <a:rPr dirty="0" sz="1200" spc="-5">
                <a:latin typeface="Calibri"/>
                <a:cs typeface="Calibri"/>
              </a:rPr>
              <a:t>BIM</a:t>
            </a:r>
            <a:r>
              <a:rPr dirty="0" sz="1200" spc="60">
                <a:latin typeface="Calibri"/>
                <a:cs typeface="Calibri"/>
              </a:rPr>
              <a:t> </a:t>
            </a:r>
            <a:r>
              <a:rPr dirty="0" sz="1200" spc="10">
                <a:latin typeface="宋体"/>
                <a:cs typeface="宋体"/>
              </a:rPr>
              <a:t>技</a:t>
            </a:r>
            <a:r>
              <a:rPr dirty="0" sz="1200" spc="0">
                <a:latin typeface="宋体"/>
                <a:cs typeface="宋体"/>
              </a:rPr>
              <a:t>术</a:t>
            </a:r>
            <a:r>
              <a:rPr dirty="0" sz="1200" spc="10">
                <a:latin typeface="宋体"/>
                <a:cs typeface="宋体"/>
              </a:rPr>
              <a:t>，</a:t>
            </a:r>
            <a:r>
              <a:rPr dirty="0" sz="1200" spc="0">
                <a:latin typeface="宋体"/>
                <a:cs typeface="宋体"/>
              </a:rPr>
              <a:t>帮</a:t>
            </a:r>
            <a:r>
              <a:rPr dirty="0" sz="1200" spc="10">
                <a:latin typeface="宋体"/>
                <a:cs typeface="宋体"/>
              </a:rPr>
              <a:t>助</a:t>
            </a:r>
            <a:r>
              <a:rPr dirty="0" sz="1200" spc="0">
                <a:latin typeface="宋体"/>
                <a:cs typeface="宋体"/>
              </a:rPr>
              <a:t>业</a:t>
            </a:r>
            <a:r>
              <a:rPr dirty="0" sz="1200" spc="10">
                <a:latin typeface="宋体"/>
                <a:cs typeface="宋体"/>
              </a:rPr>
              <a:t>主</a:t>
            </a:r>
            <a:r>
              <a:rPr dirty="0" sz="1200" spc="0">
                <a:latin typeface="宋体"/>
                <a:cs typeface="宋体"/>
              </a:rPr>
              <a:t>打</a:t>
            </a:r>
            <a:r>
              <a:rPr dirty="0" sz="1200" spc="10">
                <a:latin typeface="宋体"/>
                <a:cs typeface="宋体"/>
              </a:rPr>
              <a:t>造</a:t>
            </a:r>
            <a:r>
              <a:rPr dirty="0" sz="1200" spc="0">
                <a:latin typeface="宋体"/>
                <a:cs typeface="宋体"/>
              </a:rPr>
              <a:t>一</a:t>
            </a:r>
            <a:r>
              <a:rPr dirty="0" sz="1200" spc="10">
                <a:latin typeface="宋体"/>
                <a:cs typeface="宋体"/>
              </a:rPr>
              <a:t>个</a:t>
            </a:r>
            <a:r>
              <a:rPr dirty="0" sz="1200" spc="0">
                <a:latin typeface="宋体"/>
                <a:cs typeface="宋体"/>
              </a:rPr>
              <a:t>动</a:t>
            </a:r>
            <a:r>
              <a:rPr dirty="0" sz="1200" spc="10">
                <a:latin typeface="宋体"/>
                <a:cs typeface="宋体"/>
              </a:rPr>
              <a:t>态的</a:t>
            </a:r>
            <a:r>
              <a:rPr dirty="0" sz="1200" spc="0">
                <a:latin typeface="宋体"/>
                <a:cs typeface="宋体"/>
              </a:rPr>
              <a:t>平</a:t>
            </a:r>
            <a:r>
              <a:rPr dirty="0" sz="1200" spc="10">
                <a:latin typeface="宋体"/>
                <a:cs typeface="宋体"/>
              </a:rPr>
              <a:t>台</a:t>
            </a:r>
            <a:r>
              <a:rPr dirty="0" sz="1200" spc="0">
                <a:latin typeface="宋体"/>
                <a:cs typeface="宋体"/>
              </a:rPr>
              <a:t>，</a:t>
            </a:r>
            <a:r>
              <a:rPr dirty="0" sz="1200" spc="10">
                <a:latin typeface="宋体"/>
                <a:cs typeface="宋体"/>
              </a:rPr>
              <a:t>建</a:t>
            </a:r>
            <a:r>
              <a:rPr dirty="0" sz="1200" spc="0">
                <a:latin typeface="宋体"/>
                <a:cs typeface="宋体"/>
              </a:rPr>
              <a:t>立</a:t>
            </a:r>
            <a:r>
              <a:rPr dirty="0" sz="1200" spc="10">
                <a:latin typeface="宋体"/>
                <a:cs typeface="宋体"/>
              </a:rPr>
              <a:t>与</a:t>
            </a:r>
            <a:r>
              <a:rPr dirty="0" sz="1200" spc="0">
                <a:latin typeface="宋体"/>
                <a:cs typeface="宋体"/>
              </a:rPr>
              <a:t>贯</a:t>
            </a:r>
            <a:r>
              <a:rPr dirty="0" sz="1200" spc="10">
                <a:latin typeface="宋体"/>
                <a:cs typeface="宋体"/>
              </a:rPr>
              <a:t>穿</a:t>
            </a:r>
            <a:r>
              <a:rPr dirty="0" sz="1200" spc="0">
                <a:latin typeface="宋体"/>
                <a:cs typeface="宋体"/>
              </a:rPr>
              <a:t>医</a:t>
            </a:r>
            <a:r>
              <a:rPr dirty="0" sz="1200" spc="10">
                <a:latin typeface="宋体"/>
                <a:cs typeface="宋体"/>
              </a:rPr>
              <a:t>院设</a:t>
            </a:r>
            <a:r>
              <a:rPr dirty="0" sz="1200" spc="0">
                <a:latin typeface="宋体"/>
                <a:cs typeface="宋体"/>
              </a:rPr>
              <a:t>备</a:t>
            </a:r>
            <a:r>
              <a:rPr dirty="0" sz="1200" spc="10">
                <a:latin typeface="宋体"/>
                <a:cs typeface="宋体"/>
              </a:rPr>
              <a:t>全</a:t>
            </a:r>
            <a:r>
              <a:rPr dirty="0" sz="1200">
                <a:latin typeface="宋体"/>
                <a:cs typeface="宋体"/>
              </a:rPr>
              <a:t>生 命周期各环节间的数据模型</a:t>
            </a:r>
            <a:r>
              <a:rPr dirty="0" sz="1200" spc="-160">
                <a:latin typeface="宋体"/>
                <a:cs typeface="宋体"/>
              </a:rPr>
              <a:t>，</a:t>
            </a:r>
            <a:r>
              <a:rPr dirty="0" sz="1200">
                <a:latin typeface="宋体"/>
                <a:cs typeface="宋体"/>
              </a:rPr>
              <a:t>包括医院机电设备的模型</a:t>
            </a:r>
            <a:r>
              <a:rPr dirty="0" sz="1200" spc="-160">
                <a:latin typeface="宋体"/>
                <a:cs typeface="宋体"/>
              </a:rPr>
              <a:t>、</a:t>
            </a:r>
            <a:r>
              <a:rPr dirty="0" sz="1200">
                <a:latin typeface="宋体"/>
                <a:cs typeface="宋体"/>
              </a:rPr>
              <a:t>传感器的模</a:t>
            </a:r>
            <a:r>
              <a:rPr dirty="0" sz="1200" spc="0">
                <a:latin typeface="宋体"/>
                <a:cs typeface="宋体"/>
              </a:rPr>
              <a:t>型</a:t>
            </a:r>
            <a:r>
              <a:rPr dirty="0" sz="1200" spc="-170">
                <a:latin typeface="宋体"/>
                <a:cs typeface="宋体"/>
              </a:rPr>
              <a:t>、</a:t>
            </a:r>
            <a:r>
              <a:rPr dirty="0" sz="1200">
                <a:latin typeface="宋体"/>
                <a:cs typeface="宋体"/>
              </a:rPr>
              <a:t>业务人 物的模型和医院业务流程的模型，通过传感设备持续感知医院环境和设备状态， 提供医院全生命周期状态</a:t>
            </a:r>
            <a:r>
              <a:rPr dirty="0" sz="1200" spc="-160">
                <a:latin typeface="宋体"/>
                <a:cs typeface="宋体"/>
              </a:rPr>
              <a:t>、</a:t>
            </a:r>
            <a:r>
              <a:rPr dirty="0" sz="1200">
                <a:latin typeface="宋体"/>
                <a:cs typeface="宋体"/>
              </a:rPr>
              <a:t>态势</a:t>
            </a:r>
            <a:r>
              <a:rPr dirty="0" sz="1200" spc="-160">
                <a:latin typeface="宋体"/>
                <a:cs typeface="宋体"/>
              </a:rPr>
              <a:t>、</a:t>
            </a:r>
            <a:r>
              <a:rPr dirty="0" sz="1200">
                <a:latin typeface="宋体"/>
                <a:cs typeface="宋体"/>
              </a:rPr>
              <a:t>运维业务的管理和服务</a:t>
            </a:r>
            <a:r>
              <a:rPr dirty="0" sz="1200" spc="-160">
                <a:latin typeface="宋体"/>
                <a:cs typeface="宋体"/>
              </a:rPr>
              <a:t>，</a:t>
            </a:r>
            <a:r>
              <a:rPr dirty="0" sz="1200">
                <a:latin typeface="宋体"/>
                <a:cs typeface="宋体"/>
              </a:rPr>
              <a:t>使得整个医院运营更 加绿色节能、高效便捷、安全可靠。</a:t>
            </a:r>
            <a:endParaRPr sz="1200">
              <a:latin typeface="宋体"/>
              <a:cs typeface="宋体"/>
            </a:endParaRPr>
          </a:p>
          <a:p>
            <a:pPr>
              <a:lnSpc>
                <a:spcPct val="100000"/>
              </a:lnSpc>
              <a:spcBef>
                <a:spcPts val="50"/>
              </a:spcBef>
            </a:pPr>
            <a:endParaRPr sz="1450">
              <a:latin typeface="Times New Roman"/>
              <a:cs typeface="Times New Roman"/>
            </a:endParaRPr>
          </a:p>
          <a:p>
            <a:pPr marL="12700">
              <a:lnSpc>
                <a:spcPct val="100000"/>
              </a:lnSpc>
            </a:pPr>
            <a:r>
              <a:rPr dirty="0" sz="1200" spc="-5">
                <a:latin typeface="Cambria"/>
                <a:cs typeface="Cambria"/>
              </a:rPr>
              <a:t>5.2</a:t>
            </a:r>
            <a:r>
              <a:rPr dirty="0" sz="1200" spc="60">
                <a:latin typeface="Cambria"/>
                <a:cs typeface="Cambria"/>
              </a:rPr>
              <a:t> </a:t>
            </a:r>
            <a:r>
              <a:rPr dirty="0" sz="1200">
                <a:latin typeface="黑体"/>
                <a:cs typeface="黑体"/>
              </a:rPr>
              <a:t>产品范例</a:t>
            </a:r>
            <a:endParaRPr sz="1200">
              <a:latin typeface="黑体"/>
              <a:cs typeface="黑体"/>
            </a:endParaRPr>
          </a:p>
          <a:p>
            <a:pPr>
              <a:lnSpc>
                <a:spcPct val="100000"/>
              </a:lnSpc>
              <a:spcBef>
                <a:spcPts val="55"/>
              </a:spcBef>
            </a:pPr>
            <a:endParaRPr sz="1100">
              <a:latin typeface="Times New Roman"/>
              <a:cs typeface="Times New Roman"/>
            </a:endParaRPr>
          </a:p>
          <a:p>
            <a:pPr marL="281940">
              <a:lnSpc>
                <a:spcPct val="100000"/>
              </a:lnSpc>
            </a:pPr>
            <a:r>
              <a:rPr dirty="0" sz="1200" spc="-5">
                <a:latin typeface="Calibri"/>
                <a:cs typeface="Calibri"/>
              </a:rPr>
              <a:t>5.2.1</a:t>
            </a:r>
            <a:r>
              <a:rPr dirty="0" sz="1200" spc="55">
                <a:latin typeface="Calibri"/>
                <a:cs typeface="Calibri"/>
              </a:rPr>
              <a:t> </a:t>
            </a:r>
            <a:r>
              <a:rPr dirty="0" sz="1200">
                <a:latin typeface="黑体"/>
                <a:cs typeface="黑体"/>
              </a:rPr>
              <a:t>微瓴</a:t>
            </a:r>
            <a:r>
              <a:rPr dirty="0" sz="1200" spc="-10">
                <a:latin typeface="黑体"/>
                <a:cs typeface="黑体"/>
              </a:rPr>
              <a:t>（</a:t>
            </a:r>
            <a:r>
              <a:rPr dirty="0" sz="1200" spc="-10">
                <a:latin typeface="Calibri"/>
                <a:cs typeface="Calibri"/>
              </a:rPr>
              <a:t>Welink</a:t>
            </a:r>
            <a:r>
              <a:rPr dirty="0" sz="1200" spc="-10">
                <a:latin typeface="黑体"/>
                <a:cs typeface="黑体"/>
              </a:rPr>
              <a:t>）</a:t>
            </a:r>
            <a:r>
              <a:rPr dirty="0" sz="1200">
                <a:latin typeface="黑体"/>
                <a:cs typeface="黑体"/>
              </a:rPr>
              <a:t>智慧建筑云平台</a:t>
            </a:r>
            <a:endParaRPr sz="1200">
              <a:latin typeface="黑体"/>
              <a:cs typeface="黑体"/>
            </a:endParaRPr>
          </a:p>
          <a:p>
            <a:pPr marL="12700" marR="5715" indent="304800">
              <a:lnSpc>
                <a:spcPct val="162500"/>
              </a:lnSpc>
              <a:spcBef>
                <a:spcPts val="385"/>
              </a:spcBef>
            </a:pPr>
            <a:r>
              <a:rPr dirty="0" sz="1200">
                <a:latin typeface="宋体"/>
                <a:cs typeface="宋体"/>
              </a:rPr>
              <a:t>腾讯云微</a:t>
            </a:r>
            <a:r>
              <a:rPr dirty="0" sz="1200" spc="-204">
                <a:latin typeface="宋体"/>
                <a:cs typeface="宋体"/>
              </a:rPr>
              <a:t>瓴</a:t>
            </a:r>
            <a:r>
              <a:rPr dirty="0" sz="1200">
                <a:latin typeface="宋体"/>
                <a:cs typeface="宋体"/>
              </a:rPr>
              <a:t>（</a:t>
            </a:r>
            <a:r>
              <a:rPr dirty="0" sz="1200" spc="-25">
                <a:latin typeface="Calibri"/>
                <a:cs typeface="Calibri"/>
              </a:rPr>
              <a:t>W</a:t>
            </a:r>
            <a:r>
              <a:rPr dirty="0" sz="1200" spc="-10">
                <a:latin typeface="Calibri"/>
                <a:cs typeface="Calibri"/>
              </a:rPr>
              <a:t>e</a:t>
            </a:r>
            <a:r>
              <a:rPr dirty="0" sz="1200" spc="-15">
                <a:latin typeface="Calibri"/>
                <a:cs typeface="Calibri"/>
              </a:rPr>
              <a:t>l</a:t>
            </a:r>
            <a:r>
              <a:rPr dirty="0" sz="1200">
                <a:latin typeface="Calibri"/>
                <a:cs typeface="Calibri"/>
              </a:rPr>
              <a:t>i</a:t>
            </a:r>
            <a:r>
              <a:rPr dirty="0" sz="1200" spc="0">
                <a:latin typeface="Calibri"/>
                <a:cs typeface="Calibri"/>
              </a:rPr>
              <a:t>n</a:t>
            </a:r>
            <a:r>
              <a:rPr dirty="0" sz="1200" spc="-10">
                <a:latin typeface="Calibri"/>
                <a:cs typeface="Calibri"/>
              </a:rPr>
              <a:t>k</a:t>
            </a:r>
            <a:r>
              <a:rPr dirty="0" sz="1200" spc="-204">
                <a:latin typeface="宋体"/>
                <a:cs typeface="宋体"/>
              </a:rPr>
              <a:t>）</a:t>
            </a:r>
            <a:r>
              <a:rPr dirty="0" sz="1200">
                <a:latin typeface="宋体"/>
                <a:cs typeface="宋体"/>
              </a:rPr>
              <a:t>平台最初为打破传统楼宇建筑内</a:t>
            </a:r>
            <a:r>
              <a:rPr dirty="0" sz="1200" spc="-195">
                <a:latin typeface="宋体"/>
                <a:cs typeface="宋体"/>
              </a:rPr>
              <a:t>的</a:t>
            </a:r>
            <a:r>
              <a:rPr dirty="0" sz="1200" spc="-15">
                <a:latin typeface="宋体"/>
                <a:cs typeface="宋体"/>
              </a:rPr>
              <a:t>“</a:t>
            </a:r>
            <a:r>
              <a:rPr dirty="0" sz="1200">
                <a:latin typeface="宋体"/>
                <a:cs typeface="宋体"/>
              </a:rPr>
              <a:t>信息孤岛</a:t>
            </a:r>
            <a:r>
              <a:rPr dirty="0" sz="1200" spc="-204">
                <a:latin typeface="宋体"/>
                <a:cs typeface="宋体"/>
              </a:rPr>
              <a:t>”</a:t>
            </a:r>
            <a:r>
              <a:rPr dirty="0" sz="1200">
                <a:latin typeface="宋体"/>
                <a:cs typeface="宋体"/>
              </a:rPr>
              <a:t>而生， 其将既有的楼宇建筑信息全面数据化</a:t>
            </a:r>
            <a:r>
              <a:rPr dirty="0" sz="1200" spc="-240">
                <a:latin typeface="宋体"/>
                <a:cs typeface="宋体"/>
              </a:rPr>
              <a:t>；</a:t>
            </a:r>
            <a:r>
              <a:rPr dirty="0" sz="1200">
                <a:latin typeface="宋体"/>
                <a:cs typeface="宋体"/>
              </a:rPr>
              <a:t>并结合物联网技术</a:t>
            </a:r>
            <a:r>
              <a:rPr dirty="0" sz="1200" spc="-229">
                <a:latin typeface="宋体"/>
                <a:cs typeface="宋体"/>
              </a:rPr>
              <a:t>，</a:t>
            </a:r>
            <a:r>
              <a:rPr dirty="0" sz="1200">
                <a:latin typeface="宋体"/>
                <a:cs typeface="宋体"/>
              </a:rPr>
              <a:t>实现楼宇建筑物内设 备与设备</a:t>
            </a:r>
            <a:r>
              <a:rPr dirty="0" sz="1200" spc="-505">
                <a:latin typeface="宋体"/>
                <a:cs typeface="宋体"/>
              </a:rPr>
              <a:t>、</a:t>
            </a:r>
            <a:r>
              <a:rPr dirty="0" sz="1200">
                <a:latin typeface="宋体"/>
                <a:cs typeface="宋体"/>
              </a:rPr>
              <a:t>设备与人</a:t>
            </a:r>
            <a:r>
              <a:rPr dirty="0" sz="1200" spc="-495">
                <a:latin typeface="宋体"/>
                <a:cs typeface="宋体"/>
              </a:rPr>
              <a:t>、</a:t>
            </a:r>
            <a:r>
              <a:rPr dirty="0" sz="1200">
                <a:latin typeface="宋体"/>
                <a:cs typeface="宋体"/>
              </a:rPr>
              <a:t>人与人的互联互通</a:t>
            </a:r>
            <a:r>
              <a:rPr dirty="0" sz="1200" spc="-505">
                <a:latin typeface="宋体"/>
                <a:cs typeface="宋体"/>
              </a:rPr>
              <a:t>。</a:t>
            </a:r>
            <a:r>
              <a:rPr dirty="0" sz="1200">
                <a:latin typeface="宋体"/>
                <a:cs typeface="宋体"/>
              </a:rPr>
              <a:t>微瓴平台在智慧建筑</a:t>
            </a:r>
            <a:r>
              <a:rPr dirty="0" sz="1200" spc="0">
                <a:latin typeface="宋体"/>
                <a:cs typeface="宋体"/>
              </a:rPr>
              <a:t>中</a:t>
            </a:r>
            <a:r>
              <a:rPr dirty="0" sz="1200">
                <a:latin typeface="宋体"/>
                <a:cs typeface="宋体"/>
              </a:rPr>
              <a:t>类似于</a:t>
            </a:r>
            <a:r>
              <a:rPr dirty="0" sz="1200" spc="-320">
                <a:latin typeface="宋体"/>
                <a:cs typeface="宋体"/>
              </a:rPr>
              <a:t> </a:t>
            </a:r>
            <a:r>
              <a:rPr dirty="0" sz="1200" spc="-10">
                <a:latin typeface="Calibri"/>
                <a:cs typeface="Calibri"/>
              </a:rPr>
              <a:t>windows  </a:t>
            </a:r>
            <a:r>
              <a:rPr dirty="0" sz="1200">
                <a:latin typeface="宋体"/>
                <a:cs typeface="宋体"/>
              </a:rPr>
              <a:t>的角色</a:t>
            </a:r>
            <a:r>
              <a:rPr dirty="0" sz="1200" spc="-160">
                <a:latin typeface="宋体"/>
                <a:cs typeface="宋体"/>
              </a:rPr>
              <a:t>，</a:t>
            </a:r>
            <a:r>
              <a:rPr dirty="0" sz="1200">
                <a:latin typeface="宋体"/>
                <a:cs typeface="宋体"/>
              </a:rPr>
              <a:t>其构建了深度适配智慧建筑场景的物联网操作</a:t>
            </a:r>
            <a:r>
              <a:rPr dirty="0" sz="1200" spc="0">
                <a:latin typeface="宋体"/>
                <a:cs typeface="宋体"/>
              </a:rPr>
              <a:t>系</a:t>
            </a:r>
            <a:r>
              <a:rPr dirty="0" sz="1200" spc="-15">
                <a:latin typeface="宋体"/>
                <a:cs typeface="宋体"/>
              </a:rPr>
              <a:t>统</a:t>
            </a:r>
            <a:r>
              <a:rPr dirty="0" sz="1200" spc="-160">
                <a:latin typeface="宋体"/>
                <a:cs typeface="宋体"/>
              </a:rPr>
              <a:t>，</a:t>
            </a:r>
            <a:r>
              <a:rPr dirty="0" sz="1200">
                <a:latin typeface="宋体"/>
                <a:cs typeface="宋体"/>
              </a:rPr>
              <a:t>向下支撑软</a:t>
            </a:r>
            <a:r>
              <a:rPr dirty="0" sz="1200" spc="0">
                <a:latin typeface="宋体"/>
                <a:cs typeface="宋体"/>
              </a:rPr>
              <a:t>件</a:t>
            </a:r>
            <a:r>
              <a:rPr dirty="0" sz="1200" spc="-170">
                <a:latin typeface="宋体"/>
                <a:cs typeface="宋体"/>
              </a:rPr>
              <a:t>，</a:t>
            </a:r>
            <a:r>
              <a:rPr dirty="0" sz="1200">
                <a:latin typeface="宋体"/>
                <a:cs typeface="宋体"/>
              </a:rPr>
              <a:t>向 上提供包括工程、软件开发、</a:t>
            </a:r>
            <a:r>
              <a:rPr dirty="0" sz="1200">
                <a:latin typeface="Calibri"/>
                <a:cs typeface="Calibri"/>
              </a:rPr>
              <a:t>AI</a:t>
            </a:r>
            <a:r>
              <a:rPr dirty="0" sz="1200" spc="-60">
                <a:latin typeface="Calibri"/>
                <a:cs typeface="Calibri"/>
              </a:rPr>
              <a:t> </a:t>
            </a:r>
            <a:r>
              <a:rPr dirty="0" sz="1200">
                <a:latin typeface="宋体"/>
                <a:cs typeface="宋体"/>
              </a:rPr>
              <a:t>等方面的应用工具。腾讯云微瓴具有七种能</a:t>
            </a:r>
            <a:r>
              <a:rPr dirty="0" sz="1200" spc="0">
                <a:latin typeface="宋体"/>
                <a:cs typeface="宋体"/>
              </a:rPr>
              <a:t>力</a:t>
            </a:r>
            <a:r>
              <a:rPr dirty="0" sz="1200">
                <a:latin typeface="宋体"/>
                <a:cs typeface="宋体"/>
              </a:rPr>
              <a:t>，  让建筑更加“智慧</a:t>
            </a:r>
            <a:r>
              <a:rPr dirty="0" sz="1200" spc="-600">
                <a:latin typeface="宋体"/>
                <a:cs typeface="宋体"/>
              </a:rPr>
              <a:t>”</a:t>
            </a:r>
            <a:r>
              <a:rPr dirty="0" sz="1200">
                <a:latin typeface="宋体"/>
                <a:cs typeface="宋体"/>
              </a:rPr>
              <a:t>。</a:t>
            </a:r>
            <a:endParaRPr sz="1200">
              <a:latin typeface="宋体"/>
              <a:cs typeface="宋体"/>
            </a:endParaRPr>
          </a:p>
          <a:p>
            <a:pPr marL="12700" marR="21590" indent="304800">
              <a:lnSpc>
                <a:spcPct val="162500"/>
              </a:lnSpc>
            </a:pPr>
            <a:r>
              <a:rPr dirty="0" sz="1200" spc="10">
                <a:latin typeface="宋体"/>
                <a:cs typeface="宋体"/>
              </a:rPr>
              <a:t>值得一提的是微瓴基于物联网</a:t>
            </a:r>
            <a:r>
              <a:rPr dirty="0" sz="1200" spc="0">
                <a:latin typeface="宋体"/>
                <a:cs typeface="宋体"/>
              </a:rPr>
              <a:t>平</a:t>
            </a:r>
            <a:r>
              <a:rPr dirty="0" sz="1200" spc="10">
                <a:latin typeface="宋体"/>
                <a:cs typeface="宋体"/>
              </a:rPr>
              <a:t>台以及云平台的连接能力和系统（包括</a:t>
            </a:r>
            <a:r>
              <a:rPr dirty="0" sz="1200">
                <a:latin typeface="宋体"/>
                <a:cs typeface="宋体"/>
              </a:rPr>
              <a:t>设 备）管理能力。腾讯云支持很多主流厂家的设备和协议，其既能接入智能硬件、 传感器和控制器等设备</a:t>
            </a:r>
            <a:r>
              <a:rPr dirty="0" sz="1200" spc="-240">
                <a:latin typeface="宋体"/>
                <a:cs typeface="宋体"/>
              </a:rPr>
              <a:t>，</a:t>
            </a:r>
            <a:r>
              <a:rPr dirty="0" sz="1200">
                <a:latin typeface="宋体"/>
                <a:cs typeface="宋体"/>
              </a:rPr>
              <a:t>又能实现跟楼宇内应用和系统的对接</a:t>
            </a:r>
            <a:r>
              <a:rPr dirty="0" sz="1200" spc="-229">
                <a:latin typeface="宋体"/>
                <a:cs typeface="宋体"/>
              </a:rPr>
              <a:t>，</a:t>
            </a:r>
            <a:r>
              <a:rPr dirty="0" sz="1200">
                <a:latin typeface="宋体"/>
                <a:cs typeface="宋体"/>
              </a:rPr>
              <a:t>并且对终端和系 统可直接进行查询、升级、故障排查等处理操作，降低系统和终端对人的依赖。</a:t>
            </a:r>
            <a:endParaRPr sz="1200">
              <a:latin typeface="宋体"/>
              <a:cs typeface="宋体"/>
            </a:endParaRPr>
          </a:p>
          <a:p>
            <a:pPr marL="12700" marR="80645" indent="304800">
              <a:lnSpc>
                <a:spcPct val="162500"/>
              </a:lnSpc>
            </a:pPr>
            <a:r>
              <a:rPr dirty="0" sz="1200">
                <a:latin typeface="宋体"/>
                <a:cs typeface="宋体"/>
              </a:rPr>
              <a:t>与此同时</a:t>
            </a:r>
            <a:r>
              <a:rPr dirty="0" sz="1200" spc="-240">
                <a:latin typeface="宋体"/>
                <a:cs typeface="宋体"/>
              </a:rPr>
              <a:t>，</a:t>
            </a:r>
            <a:r>
              <a:rPr dirty="0" sz="1200">
                <a:latin typeface="宋体"/>
                <a:cs typeface="宋体"/>
              </a:rPr>
              <a:t>腾讯云微瓴具有的数据管理能力</a:t>
            </a:r>
            <a:r>
              <a:rPr dirty="0" sz="1200" spc="-229">
                <a:latin typeface="宋体"/>
                <a:cs typeface="宋体"/>
              </a:rPr>
              <a:t>、</a:t>
            </a:r>
            <a:r>
              <a:rPr dirty="0" sz="1200">
                <a:latin typeface="宋体"/>
                <a:cs typeface="宋体"/>
              </a:rPr>
              <a:t>消息服务能力和分析能力可以 对收集到的海量多维度数据</a:t>
            </a:r>
            <a:r>
              <a:rPr dirty="0" sz="1200" spc="-160">
                <a:latin typeface="宋体"/>
                <a:cs typeface="宋体"/>
              </a:rPr>
              <a:t>，</a:t>
            </a:r>
            <a:r>
              <a:rPr dirty="0" sz="1200">
                <a:latin typeface="宋体"/>
                <a:cs typeface="宋体"/>
              </a:rPr>
              <a:t>进行集中数据管理</a:t>
            </a:r>
            <a:r>
              <a:rPr dirty="0" sz="1200" spc="-160">
                <a:latin typeface="宋体"/>
                <a:cs typeface="宋体"/>
              </a:rPr>
              <a:t>、</a:t>
            </a:r>
            <a:r>
              <a:rPr dirty="0" sz="1200">
                <a:latin typeface="宋体"/>
                <a:cs typeface="宋体"/>
              </a:rPr>
              <a:t>数据处理和深度分</a:t>
            </a:r>
            <a:r>
              <a:rPr dirty="0" sz="1200" spc="5">
                <a:latin typeface="宋体"/>
                <a:cs typeface="宋体"/>
              </a:rPr>
              <a:t>析</a:t>
            </a:r>
            <a:r>
              <a:rPr dirty="0" sz="1200" spc="-170">
                <a:latin typeface="宋体"/>
                <a:cs typeface="宋体"/>
              </a:rPr>
              <a:t>，</a:t>
            </a:r>
            <a:r>
              <a:rPr dirty="0" sz="1200">
                <a:latin typeface="宋体"/>
                <a:cs typeface="宋体"/>
              </a:rPr>
              <a:t>如借助</a:t>
            </a:r>
            <a:endParaRPr sz="1200">
              <a:latin typeface="宋体"/>
              <a:cs typeface="宋体"/>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300" y="528955"/>
            <a:ext cx="5380990" cy="459486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317500" marR="85725" indent="-304800">
              <a:lnSpc>
                <a:spcPct val="162500"/>
              </a:lnSpc>
            </a:pPr>
            <a:r>
              <a:rPr dirty="0" sz="1200">
                <a:latin typeface="宋体"/>
                <a:cs typeface="宋体"/>
              </a:rPr>
              <a:t>人工智能技术对人脸、图像等数据实行智能化处理，最大化挖掘数据的价值。 针对于开发层面</a:t>
            </a:r>
            <a:r>
              <a:rPr dirty="0" sz="1200" spc="-470">
                <a:latin typeface="宋体"/>
                <a:cs typeface="宋体"/>
              </a:rPr>
              <a:t>，</a:t>
            </a:r>
            <a:r>
              <a:rPr dirty="0" sz="1200">
                <a:latin typeface="宋体"/>
                <a:cs typeface="宋体"/>
              </a:rPr>
              <a:t>微瓴平台的应用开发能力以及安全能力确保了第三方开发</a:t>
            </a:r>
            <a:endParaRPr sz="1200">
              <a:latin typeface="宋体"/>
              <a:cs typeface="宋体"/>
            </a:endParaRPr>
          </a:p>
          <a:p>
            <a:pPr marL="12700" marR="26034">
              <a:lnSpc>
                <a:spcPct val="162500"/>
              </a:lnSpc>
            </a:pPr>
            <a:r>
              <a:rPr dirty="0" sz="1200">
                <a:latin typeface="宋体"/>
                <a:cs typeface="宋体"/>
              </a:rPr>
              <a:t>者可以在平台的基础上进行应用开发和部署，使得开发者不需要考虑底层设施、 通信协议和安全等问题</a:t>
            </a:r>
            <a:r>
              <a:rPr dirty="0" sz="1200" spc="-240">
                <a:latin typeface="宋体"/>
                <a:cs typeface="宋体"/>
              </a:rPr>
              <a:t>，</a:t>
            </a:r>
            <a:r>
              <a:rPr dirty="0" sz="1200">
                <a:latin typeface="宋体"/>
                <a:cs typeface="宋体"/>
              </a:rPr>
              <a:t>也无需忧心各类型的安全问题</a:t>
            </a:r>
            <a:r>
              <a:rPr dirty="0" sz="1200" spc="-229">
                <a:latin typeface="宋体"/>
                <a:cs typeface="宋体"/>
              </a:rPr>
              <a:t>，</a:t>
            </a:r>
            <a:r>
              <a:rPr dirty="0" sz="1200">
                <a:latin typeface="宋体"/>
                <a:cs typeface="宋体"/>
              </a:rPr>
              <a:t>从而极大地降低了项目 开发成本以及缩短了项目开发时间。</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5.2.2</a:t>
            </a:r>
            <a:r>
              <a:rPr dirty="0" sz="1200" spc="55">
                <a:latin typeface="Calibri"/>
                <a:cs typeface="Calibri"/>
              </a:rPr>
              <a:t> </a:t>
            </a:r>
            <a:r>
              <a:rPr dirty="0" sz="1200">
                <a:latin typeface="黑体"/>
                <a:cs typeface="黑体"/>
              </a:rPr>
              <a:t>边缘计算</a:t>
            </a:r>
            <a:r>
              <a:rPr dirty="0" sz="1200" spc="-5">
                <a:latin typeface="Calibri"/>
                <a:cs typeface="Calibri"/>
              </a:rPr>
              <a:t>+AIoT</a:t>
            </a:r>
            <a:r>
              <a:rPr dirty="0" sz="1200" spc="10">
                <a:latin typeface="Calibri"/>
                <a:cs typeface="Calibri"/>
              </a:rPr>
              <a:t> </a:t>
            </a:r>
            <a:r>
              <a:rPr dirty="0" sz="1200">
                <a:latin typeface="黑体"/>
                <a:cs typeface="黑体"/>
              </a:rPr>
              <a:t>智慧建筑云平台</a:t>
            </a:r>
            <a:endParaRPr sz="1200">
              <a:latin typeface="黑体"/>
              <a:cs typeface="黑体"/>
            </a:endParaRPr>
          </a:p>
          <a:p>
            <a:pPr marL="12700" marR="9525" indent="304800">
              <a:lnSpc>
                <a:spcPct val="162500"/>
              </a:lnSpc>
              <a:spcBef>
                <a:spcPts val="380"/>
              </a:spcBef>
            </a:pPr>
            <a:r>
              <a:rPr dirty="0" sz="1200">
                <a:latin typeface="宋体"/>
                <a:cs typeface="宋体"/>
              </a:rPr>
              <a:t>上实龙创公</a:t>
            </a:r>
            <a:r>
              <a:rPr dirty="0" sz="1200" spc="0">
                <a:latin typeface="宋体"/>
                <a:cs typeface="宋体"/>
              </a:rPr>
              <a:t>司</a:t>
            </a:r>
            <a:r>
              <a:rPr dirty="0" sz="1200">
                <a:latin typeface="宋体"/>
                <a:cs typeface="宋体"/>
              </a:rPr>
              <a:t>以自研边缘产品</a:t>
            </a:r>
            <a:r>
              <a:rPr dirty="0" sz="1200" spc="-5">
                <a:latin typeface="Calibri"/>
                <a:cs typeface="Calibri"/>
              </a:rPr>
              <a:t>+AIoT </a:t>
            </a:r>
            <a:r>
              <a:rPr dirty="0" sz="1200">
                <a:latin typeface="宋体"/>
                <a:cs typeface="宋体"/>
              </a:rPr>
              <a:t>智慧建筑云</a:t>
            </a:r>
            <a:r>
              <a:rPr dirty="0" sz="1200" spc="0">
                <a:latin typeface="宋体"/>
                <a:cs typeface="宋体"/>
              </a:rPr>
              <a:t>平</a:t>
            </a:r>
            <a:r>
              <a:rPr dirty="0" sz="1200">
                <a:latin typeface="宋体"/>
                <a:cs typeface="宋体"/>
              </a:rPr>
              <a:t>台，集成融合多家设</a:t>
            </a:r>
            <a:r>
              <a:rPr dirty="0" sz="1200" spc="0">
                <a:latin typeface="宋体"/>
                <a:cs typeface="宋体"/>
              </a:rPr>
              <a:t>备</a:t>
            </a:r>
            <a:r>
              <a:rPr dirty="0" sz="1200">
                <a:latin typeface="宋体"/>
                <a:cs typeface="宋体"/>
              </a:rPr>
              <a:t>和 系统</a:t>
            </a:r>
            <a:r>
              <a:rPr dirty="0" sz="1200" spc="-120">
                <a:latin typeface="宋体"/>
                <a:cs typeface="宋体"/>
              </a:rPr>
              <a:t>，</a:t>
            </a:r>
            <a:r>
              <a:rPr dirty="0" sz="1200">
                <a:latin typeface="宋体"/>
                <a:cs typeface="宋体"/>
              </a:rPr>
              <a:t>对接生态</a:t>
            </a:r>
            <a:r>
              <a:rPr dirty="0" sz="1200" spc="-120">
                <a:latin typeface="宋体"/>
                <a:cs typeface="宋体"/>
              </a:rPr>
              <a:t>，</a:t>
            </a:r>
            <a:r>
              <a:rPr dirty="0" sz="1200">
                <a:latin typeface="宋体"/>
                <a:cs typeface="宋体"/>
              </a:rPr>
              <a:t>提供新一代智慧建筑解决方</a:t>
            </a:r>
            <a:r>
              <a:rPr dirty="0" sz="1200" spc="0">
                <a:latin typeface="宋体"/>
                <a:cs typeface="宋体"/>
              </a:rPr>
              <a:t>案</a:t>
            </a:r>
            <a:r>
              <a:rPr dirty="0" sz="1200" spc="-120">
                <a:latin typeface="宋体"/>
                <a:cs typeface="宋体"/>
              </a:rPr>
              <a:t>，</a:t>
            </a:r>
            <a:r>
              <a:rPr dirty="0" sz="1200">
                <a:latin typeface="宋体"/>
                <a:cs typeface="宋体"/>
              </a:rPr>
              <a:t>赋能智慧建筑</a:t>
            </a:r>
            <a:r>
              <a:rPr dirty="0" sz="1200" spc="-120">
                <a:latin typeface="宋体"/>
                <a:cs typeface="宋体"/>
              </a:rPr>
              <a:t>，</a:t>
            </a:r>
            <a:r>
              <a:rPr dirty="0" sz="1200">
                <a:latin typeface="宋体"/>
                <a:cs typeface="宋体"/>
              </a:rPr>
              <a:t>让建筑变得绿 色</a:t>
            </a:r>
            <a:r>
              <a:rPr dirty="0" sz="1200" spc="-220">
                <a:latin typeface="宋体"/>
                <a:cs typeface="宋体"/>
              </a:rPr>
              <a:t>、</a:t>
            </a:r>
            <a:r>
              <a:rPr dirty="0" sz="1200">
                <a:latin typeface="宋体"/>
                <a:cs typeface="宋体"/>
              </a:rPr>
              <a:t>健康</a:t>
            </a:r>
            <a:r>
              <a:rPr dirty="0" sz="1200" spc="-220">
                <a:latin typeface="宋体"/>
                <a:cs typeface="宋体"/>
              </a:rPr>
              <a:t>、</a:t>
            </a:r>
            <a:r>
              <a:rPr dirty="0" sz="1200">
                <a:latin typeface="宋体"/>
                <a:cs typeface="宋体"/>
              </a:rPr>
              <a:t>呼吸和智慧</a:t>
            </a:r>
            <a:r>
              <a:rPr dirty="0" sz="1200" spc="-220">
                <a:latin typeface="宋体"/>
                <a:cs typeface="宋体"/>
              </a:rPr>
              <a:t>。</a:t>
            </a:r>
            <a:r>
              <a:rPr dirty="0" sz="1200">
                <a:latin typeface="宋体"/>
                <a:cs typeface="宋体"/>
              </a:rPr>
              <a:t>该智慧建筑云平台的边云协同结构平</a:t>
            </a:r>
            <a:r>
              <a:rPr dirty="0" sz="1200" spc="5">
                <a:latin typeface="宋体"/>
                <a:cs typeface="宋体"/>
              </a:rPr>
              <a:t>台</a:t>
            </a:r>
            <a:r>
              <a:rPr dirty="0" sz="1200" spc="-220">
                <a:latin typeface="宋体"/>
                <a:cs typeface="宋体"/>
              </a:rPr>
              <a:t>，</a:t>
            </a:r>
            <a:r>
              <a:rPr dirty="0" sz="1200">
                <a:latin typeface="宋体"/>
                <a:cs typeface="宋体"/>
              </a:rPr>
              <a:t>将运维</a:t>
            </a:r>
            <a:r>
              <a:rPr dirty="0" sz="1200" spc="-220">
                <a:latin typeface="宋体"/>
                <a:cs typeface="宋体"/>
              </a:rPr>
              <a:t>、</a:t>
            </a:r>
            <a:r>
              <a:rPr dirty="0" sz="1200">
                <a:latin typeface="宋体"/>
                <a:cs typeface="宋体"/>
              </a:rPr>
              <a:t>设施、 节能</a:t>
            </a:r>
            <a:r>
              <a:rPr dirty="0" sz="1200" spc="-100">
                <a:latin typeface="宋体"/>
                <a:cs typeface="宋体"/>
              </a:rPr>
              <a:t>、</a:t>
            </a:r>
            <a:r>
              <a:rPr dirty="0" sz="1200">
                <a:latin typeface="宋体"/>
                <a:cs typeface="宋体"/>
              </a:rPr>
              <a:t>流程</a:t>
            </a:r>
            <a:r>
              <a:rPr dirty="0" sz="1200" spc="-100">
                <a:latin typeface="宋体"/>
                <a:cs typeface="宋体"/>
              </a:rPr>
              <a:t>、</a:t>
            </a:r>
            <a:r>
              <a:rPr dirty="0" sz="1200">
                <a:latin typeface="宋体"/>
                <a:cs typeface="宋体"/>
              </a:rPr>
              <a:t>空间</a:t>
            </a:r>
            <a:r>
              <a:rPr dirty="0" sz="1200" spc="-100">
                <a:latin typeface="宋体"/>
                <a:cs typeface="宋体"/>
              </a:rPr>
              <a:t>、</a:t>
            </a:r>
            <a:r>
              <a:rPr dirty="0" sz="1200">
                <a:latin typeface="宋体"/>
                <a:cs typeface="宋体"/>
              </a:rPr>
              <a:t>决策等软件框</a:t>
            </a:r>
            <a:r>
              <a:rPr dirty="0" sz="1200" spc="0">
                <a:latin typeface="宋体"/>
                <a:cs typeface="宋体"/>
              </a:rPr>
              <a:t>架</a:t>
            </a:r>
            <a:r>
              <a:rPr dirty="0" sz="1200" spc="-100">
                <a:latin typeface="宋体"/>
                <a:cs typeface="宋体"/>
              </a:rPr>
              <a:t>，</a:t>
            </a:r>
            <a:r>
              <a:rPr dirty="0" sz="1200">
                <a:latin typeface="宋体"/>
                <a:cs typeface="宋体"/>
              </a:rPr>
              <a:t>与边缘网关</a:t>
            </a:r>
            <a:r>
              <a:rPr dirty="0" sz="1200" spc="-100">
                <a:latin typeface="宋体"/>
                <a:cs typeface="宋体"/>
              </a:rPr>
              <a:t>、</a:t>
            </a:r>
            <a:r>
              <a:rPr dirty="0" sz="1200">
                <a:latin typeface="宋体"/>
                <a:cs typeface="宋体"/>
              </a:rPr>
              <a:t>边缘控制器和智慧终端等边 </a:t>
            </a:r>
            <a:r>
              <a:rPr dirty="0" sz="1200" spc="10">
                <a:latin typeface="宋体"/>
                <a:cs typeface="宋体"/>
              </a:rPr>
              <a:t>缘计算</a:t>
            </a:r>
            <a:r>
              <a:rPr dirty="0" sz="1200" spc="0">
                <a:latin typeface="宋体"/>
                <a:cs typeface="宋体"/>
              </a:rPr>
              <a:t>产</a:t>
            </a:r>
            <a:r>
              <a:rPr dirty="0" sz="1200" spc="10">
                <a:latin typeface="宋体"/>
                <a:cs typeface="宋体"/>
              </a:rPr>
              <a:t>品有机结合</a:t>
            </a:r>
            <a:r>
              <a:rPr dirty="0" sz="1200" spc="0">
                <a:latin typeface="宋体"/>
                <a:cs typeface="宋体"/>
              </a:rPr>
              <a:t>并</a:t>
            </a:r>
            <a:r>
              <a:rPr dirty="0" sz="1200" spc="10">
                <a:latin typeface="宋体"/>
                <a:cs typeface="宋体"/>
              </a:rPr>
              <a:t>形成统一服</a:t>
            </a:r>
            <a:r>
              <a:rPr dirty="0" sz="1200" spc="0">
                <a:latin typeface="宋体"/>
                <a:cs typeface="宋体"/>
              </a:rPr>
              <a:t>务</a:t>
            </a:r>
            <a:r>
              <a:rPr dirty="0" sz="1200" spc="10">
                <a:latin typeface="宋体"/>
                <a:cs typeface="宋体"/>
              </a:rPr>
              <a:t>能力，使得公</a:t>
            </a:r>
            <a:r>
              <a:rPr dirty="0" sz="1200" spc="0">
                <a:latin typeface="宋体"/>
                <a:cs typeface="宋体"/>
              </a:rPr>
              <a:t>司</a:t>
            </a:r>
            <a:r>
              <a:rPr dirty="0" sz="1200" spc="10">
                <a:latin typeface="宋体"/>
                <a:cs typeface="宋体"/>
              </a:rPr>
              <a:t>最终能够整</a:t>
            </a:r>
            <a:r>
              <a:rPr dirty="0" sz="1200" spc="0">
                <a:latin typeface="宋体"/>
                <a:cs typeface="宋体"/>
              </a:rPr>
              <a:t>合</a:t>
            </a:r>
            <a:r>
              <a:rPr dirty="0" sz="1200" spc="10">
                <a:latin typeface="宋体"/>
                <a:cs typeface="宋体"/>
              </a:rPr>
              <a:t>公司现</a:t>
            </a:r>
            <a:r>
              <a:rPr dirty="0" sz="1200" spc="0">
                <a:latin typeface="宋体"/>
                <a:cs typeface="宋体"/>
              </a:rPr>
              <a:t>有</a:t>
            </a:r>
            <a:r>
              <a:rPr dirty="0" sz="1200">
                <a:latin typeface="宋体"/>
                <a:cs typeface="宋体"/>
              </a:rPr>
              <a:t>的</a:t>
            </a:r>
            <a:endParaRPr sz="1200">
              <a:latin typeface="宋体"/>
              <a:cs typeface="宋体"/>
            </a:endParaRPr>
          </a:p>
          <a:p>
            <a:pPr marL="12700" marR="5080">
              <a:lnSpc>
                <a:spcPct val="162500"/>
              </a:lnSpc>
            </a:pPr>
            <a:r>
              <a:rPr dirty="0" sz="1200" spc="-25">
                <a:latin typeface="Calibri"/>
                <a:cs typeface="Calibri"/>
              </a:rPr>
              <a:t>AI</a:t>
            </a:r>
            <a:r>
              <a:rPr dirty="0" sz="1200" spc="-25">
                <a:latin typeface="宋体"/>
                <a:cs typeface="宋体"/>
              </a:rPr>
              <a:t>（</a:t>
            </a:r>
            <a:r>
              <a:rPr dirty="0" sz="1200">
                <a:latin typeface="宋体"/>
                <a:cs typeface="宋体"/>
              </a:rPr>
              <a:t>人工智能应</a:t>
            </a:r>
            <a:r>
              <a:rPr dirty="0" sz="1200" spc="0">
                <a:latin typeface="宋体"/>
                <a:cs typeface="宋体"/>
              </a:rPr>
              <a:t>用</a:t>
            </a:r>
            <a:r>
              <a:rPr dirty="0" sz="1200" spc="-600">
                <a:latin typeface="宋体"/>
                <a:cs typeface="宋体"/>
              </a:rPr>
              <a:t>）</a:t>
            </a:r>
            <a:r>
              <a:rPr dirty="0" sz="1200" spc="-75">
                <a:latin typeface="宋体"/>
                <a:cs typeface="宋体"/>
              </a:rPr>
              <a:t>、</a:t>
            </a:r>
            <a:r>
              <a:rPr dirty="0" sz="1200" spc="-25">
                <a:latin typeface="Calibri"/>
                <a:cs typeface="Calibri"/>
              </a:rPr>
              <a:t>IT</a:t>
            </a:r>
            <a:r>
              <a:rPr dirty="0" sz="1200" spc="-25">
                <a:latin typeface="宋体"/>
                <a:cs typeface="宋体"/>
              </a:rPr>
              <a:t>（</a:t>
            </a:r>
            <a:r>
              <a:rPr dirty="0" sz="1200">
                <a:latin typeface="宋体"/>
                <a:cs typeface="宋体"/>
              </a:rPr>
              <a:t>信息化服</a:t>
            </a:r>
            <a:r>
              <a:rPr dirty="0" sz="1200" spc="0">
                <a:latin typeface="宋体"/>
                <a:cs typeface="宋体"/>
              </a:rPr>
              <a:t>务</a:t>
            </a:r>
            <a:r>
              <a:rPr dirty="0" sz="1200" spc="-75">
                <a:latin typeface="宋体"/>
                <a:cs typeface="宋体"/>
              </a:rPr>
              <a:t>）</a:t>
            </a:r>
            <a:r>
              <a:rPr dirty="0" sz="1200">
                <a:latin typeface="宋体"/>
                <a:cs typeface="宋体"/>
              </a:rPr>
              <a:t>和</a:t>
            </a:r>
            <a:r>
              <a:rPr dirty="0" sz="1200" spc="-365">
                <a:latin typeface="宋体"/>
                <a:cs typeface="宋体"/>
              </a:rPr>
              <a:t> </a:t>
            </a:r>
            <a:r>
              <a:rPr dirty="0" sz="1200" spc="-35">
                <a:latin typeface="Calibri"/>
                <a:cs typeface="Calibri"/>
              </a:rPr>
              <a:t>OT</a:t>
            </a:r>
            <a:r>
              <a:rPr dirty="0" sz="1200" spc="-35">
                <a:latin typeface="宋体"/>
                <a:cs typeface="宋体"/>
              </a:rPr>
              <a:t>（</a:t>
            </a:r>
            <a:r>
              <a:rPr dirty="0" sz="1200">
                <a:latin typeface="宋体"/>
                <a:cs typeface="宋体"/>
              </a:rPr>
              <a:t>物联技术与</a:t>
            </a:r>
            <a:r>
              <a:rPr dirty="0" sz="1200" spc="0">
                <a:latin typeface="宋体"/>
                <a:cs typeface="宋体"/>
              </a:rPr>
              <a:t>实</a:t>
            </a:r>
            <a:r>
              <a:rPr dirty="0" sz="1200">
                <a:latin typeface="宋体"/>
                <a:cs typeface="宋体"/>
              </a:rPr>
              <a:t>施服务</a:t>
            </a:r>
            <a:r>
              <a:rPr dirty="0" sz="1200" spc="-60">
                <a:latin typeface="宋体"/>
                <a:cs typeface="宋体"/>
              </a:rPr>
              <a:t>）</a:t>
            </a:r>
            <a:r>
              <a:rPr dirty="0" sz="1200">
                <a:latin typeface="宋体"/>
                <a:cs typeface="宋体"/>
              </a:rPr>
              <a:t>三种能力，  一站式向重点客户进行产品输出和提供长期服务</a:t>
            </a:r>
            <a:r>
              <a:rPr dirty="0" sz="1200" spc="-470">
                <a:latin typeface="宋体"/>
                <a:cs typeface="宋体"/>
              </a:rPr>
              <a:t>，</a:t>
            </a:r>
            <a:r>
              <a:rPr dirty="0" sz="1200">
                <a:latin typeface="宋体"/>
                <a:cs typeface="宋体"/>
              </a:rPr>
              <a:t>同时达到整合技术资源和销售 资源，提升公司盈利能力的目的。</a:t>
            </a:r>
            <a:endParaRPr sz="1200">
              <a:latin typeface="宋体"/>
              <a:cs typeface="宋体"/>
            </a:endParaRPr>
          </a:p>
        </p:txBody>
      </p:sp>
      <p:sp>
        <p:nvSpPr>
          <p:cNvPr id="3" name="object 3"/>
          <p:cNvSpPr/>
          <p:nvPr/>
        </p:nvSpPr>
        <p:spPr>
          <a:xfrm>
            <a:off x="1475155" y="5439156"/>
            <a:ext cx="4641056" cy="279806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130300" y="8549881"/>
            <a:ext cx="5303520" cy="1090930"/>
          </a:xfrm>
          <a:prstGeom prst="rect">
            <a:avLst/>
          </a:prstGeom>
        </p:spPr>
        <p:txBody>
          <a:bodyPr wrap="square" lIns="0" tIns="12065" rIns="0" bIns="0" rtlCol="0" vert="horz">
            <a:spAutoFit/>
          </a:bodyPr>
          <a:lstStyle/>
          <a:p>
            <a:pPr marL="1473835">
              <a:lnSpc>
                <a:spcPct val="100000"/>
              </a:lnSpc>
              <a:spcBef>
                <a:spcPts val="95"/>
              </a:spcBef>
              <a:tabLst>
                <a:tab pos="2069464" algn="l"/>
              </a:tabLst>
            </a:pPr>
            <a:r>
              <a:rPr dirty="0" sz="1000" spc="-10" b="1">
                <a:latin typeface="黑体"/>
                <a:cs typeface="黑体"/>
              </a:rPr>
              <a:t>图</a:t>
            </a:r>
            <a:r>
              <a:rPr dirty="0" sz="1000" spc="-254" b="1">
                <a:latin typeface="黑体"/>
                <a:cs typeface="黑体"/>
              </a:rPr>
              <a:t> </a:t>
            </a:r>
            <a:r>
              <a:rPr dirty="0" sz="1000" spc="-5" b="0">
                <a:latin typeface="等线 Light"/>
                <a:cs typeface="等线 Light"/>
              </a:rPr>
              <a:t>25	</a:t>
            </a:r>
            <a:r>
              <a:rPr dirty="0" sz="1000" spc="-5" b="1">
                <a:latin typeface="黑体"/>
                <a:cs typeface="黑体"/>
              </a:rPr>
              <a:t>边</a:t>
            </a:r>
            <a:r>
              <a:rPr dirty="0" sz="1000" spc="-10" b="1">
                <a:latin typeface="黑体"/>
                <a:cs typeface="黑体"/>
              </a:rPr>
              <a:t>缘</a:t>
            </a:r>
            <a:r>
              <a:rPr dirty="0" sz="1000" spc="-5" b="1">
                <a:latin typeface="黑体"/>
                <a:cs typeface="黑体"/>
              </a:rPr>
              <a:t>计算</a:t>
            </a:r>
            <a:r>
              <a:rPr dirty="0" sz="1000" spc="-5" b="0">
                <a:latin typeface="等线 Light"/>
                <a:cs typeface="等线 Light"/>
              </a:rPr>
              <a:t>+AIoT</a:t>
            </a:r>
            <a:r>
              <a:rPr dirty="0" sz="1000" spc="-35" b="0">
                <a:latin typeface="等线 Light"/>
                <a:cs typeface="等线 Light"/>
              </a:rPr>
              <a:t> </a:t>
            </a:r>
            <a:r>
              <a:rPr dirty="0" sz="1000" spc="-5" b="1">
                <a:latin typeface="黑体"/>
                <a:cs typeface="黑体"/>
              </a:rPr>
              <a:t>智</a:t>
            </a:r>
            <a:r>
              <a:rPr dirty="0" sz="1000" spc="-10" b="1">
                <a:latin typeface="黑体"/>
                <a:cs typeface="黑体"/>
              </a:rPr>
              <a:t>慧</a:t>
            </a:r>
            <a:r>
              <a:rPr dirty="0" sz="1000" spc="-5" b="1">
                <a:latin typeface="黑体"/>
                <a:cs typeface="黑体"/>
              </a:rPr>
              <a:t>建筑</a:t>
            </a:r>
            <a:r>
              <a:rPr dirty="0" sz="1000" spc="-10" b="1">
                <a:latin typeface="黑体"/>
                <a:cs typeface="黑体"/>
              </a:rPr>
              <a:t>云</a:t>
            </a:r>
            <a:r>
              <a:rPr dirty="0" sz="1000" spc="-5" b="1">
                <a:latin typeface="黑体"/>
                <a:cs typeface="黑体"/>
              </a:rPr>
              <a:t>平</a:t>
            </a:r>
            <a:r>
              <a:rPr dirty="0" sz="1000" spc="-10" b="1">
                <a:latin typeface="黑体"/>
                <a:cs typeface="黑体"/>
              </a:rPr>
              <a:t>台</a:t>
            </a:r>
            <a:endParaRPr sz="1000">
              <a:latin typeface="黑体"/>
              <a:cs typeface="黑体"/>
            </a:endParaRPr>
          </a:p>
          <a:p>
            <a:pPr>
              <a:lnSpc>
                <a:spcPct val="100000"/>
              </a:lnSpc>
              <a:spcBef>
                <a:spcPts val="35"/>
              </a:spcBef>
            </a:pPr>
            <a:endParaRPr sz="900">
              <a:latin typeface="Times New Roman"/>
              <a:cs typeface="Times New Roman"/>
            </a:endParaRPr>
          </a:p>
          <a:p>
            <a:pPr marL="317500">
              <a:lnSpc>
                <a:spcPct val="100000"/>
              </a:lnSpc>
            </a:pPr>
            <a:r>
              <a:rPr dirty="0" sz="1200">
                <a:latin typeface="宋体"/>
                <a:cs typeface="宋体"/>
              </a:rPr>
              <a:t>上实龙创公司根据过往的项目实践和产品经验</a:t>
            </a:r>
            <a:r>
              <a:rPr dirty="0" sz="1200" spc="-480">
                <a:latin typeface="宋体"/>
                <a:cs typeface="宋体"/>
              </a:rPr>
              <a:t>，</a:t>
            </a:r>
            <a:r>
              <a:rPr dirty="0" sz="1200">
                <a:latin typeface="宋体"/>
                <a:cs typeface="宋体"/>
              </a:rPr>
              <a:t>对</a:t>
            </a:r>
            <a:r>
              <a:rPr dirty="0" sz="1200" spc="-350">
                <a:latin typeface="宋体"/>
                <a:cs typeface="宋体"/>
              </a:rPr>
              <a:t> </a:t>
            </a:r>
            <a:r>
              <a:rPr dirty="0" sz="1200">
                <a:latin typeface="Calibri"/>
                <a:cs typeface="Calibri"/>
              </a:rPr>
              <a:t>3</a:t>
            </a:r>
            <a:r>
              <a:rPr dirty="0" sz="1200" spc="-25">
                <a:latin typeface="Calibri"/>
                <a:cs typeface="Calibri"/>
              </a:rPr>
              <a:t> </a:t>
            </a:r>
            <a:r>
              <a:rPr dirty="0" sz="1200">
                <a:latin typeface="宋体"/>
                <a:cs typeface="宋体"/>
              </a:rPr>
              <a:t>大边缘计算硬件产</a:t>
            </a:r>
            <a:r>
              <a:rPr dirty="0" sz="1200" spc="-5">
                <a:latin typeface="宋体"/>
                <a:cs typeface="宋体"/>
              </a:rPr>
              <a:t>品</a:t>
            </a:r>
            <a:r>
              <a:rPr dirty="0" sz="1200">
                <a:latin typeface="宋体"/>
                <a:cs typeface="宋体"/>
              </a:rPr>
              <a:t>和</a:t>
            </a:r>
            <a:endParaRPr sz="1200">
              <a:latin typeface="宋体"/>
              <a:cs typeface="宋体"/>
            </a:endParaRPr>
          </a:p>
          <a:p>
            <a:pPr algn="ctr" marL="12065" marR="5080" indent="-1905">
              <a:lnSpc>
                <a:spcPct val="162500"/>
              </a:lnSpc>
            </a:pPr>
            <a:r>
              <a:rPr dirty="0" sz="1200">
                <a:latin typeface="Calibri"/>
                <a:cs typeface="Calibri"/>
              </a:rPr>
              <a:t>7</a:t>
            </a:r>
            <a:r>
              <a:rPr dirty="0" sz="1200" spc="-15">
                <a:latin typeface="Calibri"/>
                <a:cs typeface="Calibri"/>
              </a:rPr>
              <a:t> </a:t>
            </a:r>
            <a:r>
              <a:rPr dirty="0" sz="1200">
                <a:latin typeface="宋体"/>
                <a:cs typeface="宋体"/>
              </a:rPr>
              <a:t>大软件系列进行了梳</a:t>
            </a:r>
            <a:r>
              <a:rPr dirty="0" sz="1200" spc="0">
                <a:latin typeface="宋体"/>
                <a:cs typeface="宋体"/>
              </a:rPr>
              <a:t>理</a:t>
            </a:r>
            <a:r>
              <a:rPr dirty="0" sz="1200" spc="-60">
                <a:latin typeface="宋体"/>
                <a:cs typeface="宋体"/>
              </a:rPr>
              <a:t>，</a:t>
            </a:r>
            <a:r>
              <a:rPr dirty="0" sz="1200">
                <a:latin typeface="宋体"/>
                <a:cs typeface="宋体"/>
              </a:rPr>
              <a:t>提出了以微服</a:t>
            </a:r>
            <a:r>
              <a:rPr dirty="0" sz="1200" spc="-60">
                <a:latin typeface="宋体"/>
                <a:cs typeface="宋体"/>
              </a:rPr>
              <a:t>务</a:t>
            </a:r>
            <a:r>
              <a:rPr dirty="0" sz="1200">
                <a:latin typeface="宋体"/>
                <a:cs typeface="宋体"/>
              </a:rPr>
              <a:t>（通过肢解业</a:t>
            </a:r>
            <a:r>
              <a:rPr dirty="0" sz="1200" spc="-5">
                <a:latin typeface="宋体"/>
                <a:cs typeface="宋体"/>
              </a:rPr>
              <a:t>务</a:t>
            </a:r>
            <a:r>
              <a:rPr dirty="0" sz="1200" spc="-60">
                <a:latin typeface="宋体"/>
                <a:cs typeface="宋体"/>
              </a:rPr>
              <a:t>，</a:t>
            </a:r>
            <a:r>
              <a:rPr dirty="0" sz="1200">
                <a:latin typeface="宋体"/>
                <a:cs typeface="宋体"/>
              </a:rPr>
              <a:t>使现有</a:t>
            </a:r>
            <a:r>
              <a:rPr dirty="0" sz="1200" spc="-335">
                <a:latin typeface="宋体"/>
                <a:cs typeface="宋体"/>
              </a:rPr>
              <a:t> </a:t>
            </a:r>
            <a:r>
              <a:rPr dirty="0" sz="1200">
                <a:latin typeface="Calibri"/>
                <a:cs typeface="Calibri"/>
              </a:rPr>
              <a:t>7</a:t>
            </a:r>
            <a:r>
              <a:rPr dirty="0" sz="1200" spc="-5">
                <a:latin typeface="Calibri"/>
                <a:cs typeface="Calibri"/>
              </a:rPr>
              <a:t> </a:t>
            </a:r>
            <a:r>
              <a:rPr dirty="0" sz="1200">
                <a:latin typeface="宋体"/>
                <a:cs typeface="宋体"/>
              </a:rPr>
              <a:t>种核心软 件能力服</a:t>
            </a:r>
            <a:r>
              <a:rPr dirty="0" sz="1200" spc="0">
                <a:latin typeface="宋体"/>
                <a:cs typeface="宋体"/>
              </a:rPr>
              <a:t>务</a:t>
            </a:r>
            <a:r>
              <a:rPr dirty="0" sz="1200">
                <a:latin typeface="宋体"/>
                <a:cs typeface="宋体"/>
              </a:rPr>
              <a:t>于不同的客户场景</a:t>
            </a:r>
            <a:r>
              <a:rPr dirty="0" sz="1200" spc="-600">
                <a:latin typeface="宋体"/>
                <a:cs typeface="宋体"/>
              </a:rPr>
              <a:t>）</a:t>
            </a:r>
            <a:r>
              <a:rPr dirty="0" sz="1200" spc="0">
                <a:latin typeface="宋体"/>
                <a:cs typeface="宋体"/>
              </a:rPr>
              <a:t>、</a:t>
            </a:r>
            <a:r>
              <a:rPr dirty="0" sz="1200" spc="-5">
                <a:latin typeface="Calibri"/>
                <a:cs typeface="Calibri"/>
              </a:rPr>
              <a:t>Apache</a:t>
            </a:r>
            <a:r>
              <a:rPr dirty="0" sz="1200" spc="-65">
                <a:latin typeface="Calibri"/>
                <a:cs typeface="Calibri"/>
              </a:rPr>
              <a:t> </a:t>
            </a:r>
            <a:r>
              <a:rPr dirty="0" sz="1200" spc="-15">
                <a:latin typeface="Calibri"/>
                <a:cs typeface="Calibri"/>
              </a:rPr>
              <a:t>Trafodion</a:t>
            </a:r>
            <a:r>
              <a:rPr dirty="0" sz="1200" spc="-15">
                <a:latin typeface="宋体"/>
                <a:cs typeface="宋体"/>
              </a:rPr>
              <a:t>（</a:t>
            </a:r>
            <a:r>
              <a:rPr dirty="0" sz="1200">
                <a:latin typeface="宋体"/>
                <a:cs typeface="宋体"/>
              </a:rPr>
              <a:t>物联网</a:t>
            </a:r>
            <a:r>
              <a:rPr dirty="0" sz="1200" spc="0">
                <a:latin typeface="宋体"/>
                <a:cs typeface="宋体"/>
              </a:rPr>
              <a:t>场</a:t>
            </a:r>
            <a:r>
              <a:rPr dirty="0" sz="1200">
                <a:latin typeface="宋体"/>
                <a:cs typeface="宋体"/>
              </a:rPr>
              <a:t>景下导入性能持续</a:t>
            </a:r>
            <a:endParaRPr sz="1200">
              <a:latin typeface="宋体"/>
              <a:cs typeface="宋体"/>
            </a:endParaRPr>
          </a:p>
        </p:txBody>
      </p:sp>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87</a:t>
            </a:r>
          </a:p>
        </p:txBody>
      </p:sp>
      <p:sp>
        <p:nvSpPr>
          <p:cNvPr id="2" name="object 2"/>
          <p:cNvSpPr txBox="1"/>
          <p:nvPr/>
        </p:nvSpPr>
        <p:spPr>
          <a:xfrm>
            <a:off x="1130300" y="528955"/>
            <a:ext cx="5377815" cy="8854440"/>
          </a:xfrm>
          <a:prstGeom prst="rect">
            <a:avLst/>
          </a:prstGeom>
        </p:spPr>
        <p:txBody>
          <a:bodyPr wrap="square" lIns="0" tIns="12700" rIns="0" bIns="0" rtlCol="0" vert="horz">
            <a:spAutoFit/>
          </a:bodyPr>
          <a:lstStyle/>
          <a:p>
            <a:pPr algn="ctr" marR="69850">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pPr>
            <a:endParaRPr sz="900">
              <a:latin typeface="Times New Roman"/>
              <a:cs typeface="Times New Roman"/>
            </a:endParaRPr>
          </a:p>
          <a:p>
            <a:pPr>
              <a:lnSpc>
                <a:spcPct val="100000"/>
              </a:lnSpc>
              <a:spcBef>
                <a:spcPts val="10"/>
              </a:spcBef>
            </a:pPr>
            <a:endParaRPr sz="1050">
              <a:latin typeface="Times New Roman"/>
              <a:cs typeface="Times New Roman"/>
            </a:endParaRPr>
          </a:p>
          <a:p>
            <a:pPr marL="12700">
              <a:lnSpc>
                <a:spcPct val="100000"/>
              </a:lnSpc>
            </a:pPr>
            <a:r>
              <a:rPr dirty="0" sz="1200" spc="10">
                <a:latin typeface="宋体"/>
                <a:cs typeface="宋体"/>
              </a:rPr>
              <a:t>稳</a:t>
            </a:r>
            <a:r>
              <a:rPr dirty="0" sz="1200" spc="0">
                <a:latin typeface="宋体"/>
                <a:cs typeface="宋体"/>
              </a:rPr>
              <a:t>定</a:t>
            </a:r>
            <a:r>
              <a:rPr dirty="0" sz="1200" spc="10">
                <a:latin typeface="宋体"/>
                <a:cs typeface="宋体"/>
              </a:rPr>
              <a:t>，</a:t>
            </a:r>
            <a:r>
              <a:rPr dirty="0" sz="1200" spc="0">
                <a:latin typeface="宋体"/>
                <a:cs typeface="宋体"/>
              </a:rPr>
              <a:t>且</a:t>
            </a:r>
            <a:r>
              <a:rPr dirty="0" sz="1200" spc="10">
                <a:latin typeface="宋体"/>
                <a:cs typeface="宋体"/>
              </a:rPr>
              <a:t>满</a:t>
            </a:r>
            <a:r>
              <a:rPr dirty="0" sz="1200" spc="0">
                <a:latin typeface="宋体"/>
                <a:cs typeface="宋体"/>
              </a:rPr>
              <a:t>足</a:t>
            </a:r>
            <a:r>
              <a:rPr dirty="0" sz="1200" spc="10">
                <a:latin typeface="宋体"/>
                <a:cs typeface="宋体"/>
              </a:rPr>
              <a:t>高效</a:t>
            </a:r>
            <a:r>
              <a:rPr dirty="0" sz="1200" spc="0">
                <a:latin typeface="宋体"/>
                <a:cs typeface="宋体"/>
              </a:rPr>
              <a:t>实</a:t>
            </a:r>
            <a:r>
              <a:rPr dirty="0" sz="1200" spc="10">
                <a:latin typeface="宋体"/>
                <a:cs typeface="宋体"/>
              </a:rPr>
              <a:t>时</a:t>
            </a:r>
            <a:r>
              <a:rPr dirty="0" sz="1200" spc="0">
                <a:latin typeface="宋体"/>
                <a:cs typeface="宋体"/>
              </a:rPr>
              <a:t>查</a:t>
            </a:r>
            <a:r>
              <a:rPr dirty="0" sz="1200" spc="10">
                <a:latin typeface="宋体"/>
                <a:cs typeface="宋体"/>
              </a:rPr>
              <a:t>询）</a:t>
            </a:r>
            <a:r>
              <a:rPr dirty="0" sz="1200" spc="0">
                <a:latin typeface="宋体"/>
                <a:cs typeface="宋体"/>
              </a:rPr>
              <a:t>为</a:t>
            </a:r>
            <a:r>
              <a:rPr dirty="0" sz="1200" spc="10">
                <a:latin typeface="宋体"/>
                <a:cs typeface="宋体"/>
              </a:rPr>
              <a:t>核</a:t>
            </a:r>
            <a:r>
              <a:rPr dirty="0" sz="1200" spc="0">
                <a:latin typeface="宋体"/>
                <a:cs typeface="宋体"/>
              </a:rPr>
              <a:t>心</a:t>
            </a:r>
            <a:r>
              <a:rPr dirty="0" sz="1200">
                <a:latin typeface="宋体"/>
                <a:cs typeface="宋体"/>
              </a:rPr>
              <a:t>的</a:t>
            </a:r>
            <a:r>
              <a:rPr dirty="0" sz="1200" spc="-270">
                <a:latin typeface="宋体"/>
                <a:cs typeface="宋体"/>
              </a:rPr>
              <a:t> </a:t>
            </a:r>
            <a:r>
              <a:rPr dirty="0" sz="1200" spc="-5">
                <a:latin typeface="Calibri"/>
                <a:cs typeface="Calibri"/>
              </a:rPr>
              <a:t>AIoT</a:t>
            </a:r>
            <a:r>
              <a:rPr dirty="0" sz="1200" spc="50">
                <a:latin typeface="Calibri"/>
                <a:cs typeface="Calibri"/>
              </a:rPr>
              <a:t> </a:t>
            </a:r>
            <a:r>
              <a:rPr dirty="0" sz="1200" spc="10">
                <a:latin typeface="宋体"/>
                <a:cs typeface="宋体"/>
              </a:rPr>
              <a:t>平</a:t>
            </a:r>
            <a:r>
              <a:rPr dirty="0" sz="1200" spc="0">
                <a:latin typeface="宋体"/>
                <a:cs typeface="宋体"/>
              </a:rPr>
              <a:t>台</a:t>
            </a:r>
            <a:r>
              <a:rPr dirty="0" sz="1200" spc="10">
                <a:latin typeface="宋体"/>
                <a:cs typeface="宋体"/>
              </a:rPr>
              <a:t>架</a:t>
            </a:r>
            <a:r>
              <a:rPr dirty="0" sz="1200" spc="0">
                <a:latin typeface="宋体"/>
                <a:cs typeface="宋体"/>
              </a:rPr>
              <a:t>构</a:t>
            </a:r>
            <a:r>
              <a:rPr dirty="0" sz="1200" spc="10">
                <a:latin typeface="宋体"/>
                <a:cs typeface="宋体"/>
              </a:rPr>
              <a:t>设</a:t>
            </a:r>
            <a:r>
              <a:rPr dirty="0" sz="1200" spc="0">
                <a:latin typeface="宋体"/>
                <a:cs typeface="宋体"/>
              </a:rPr>
              <a:t>计</a:t>
            </a:r>
            <a:r>
              <a:rPr dirty="0" sz="1200" spc="10">
                <a:latin typeface="宋体"/>
                <a:cs typeface="宋体"/>
              </a:rPr>
              <a:t>。系</a:t>
            </a:r>
            <a:r>
              <a:rPr dirty="0" sz="1200" spc="0">
                <a:latin typeface="宋体"/>
                <a:cs typeface="宋体"/>
              </a:rPr>
              <a:t>统</a:t>
            </a:r>
            <a:r>
              <a:rPr dirty="0" sz="1200" spc="10">
                <a:latin typeface="宋体"/>
                <a:cs typeface="宋体"/>
              </a:rPr>
              <a:t>采</a:t>
            </a:r>
            <a:r>
              <a:rPr dirty="0" sz="1200" spc="0">
                <a:latin typeface="宋体"/>
                <a:cs typeface="宋体"/>
              </a:rPr>
              <a:t>用</a:t>
            </a:r>
            <a:r>
              <a:rPr dirty="0" sz="1200">
                <a:latin typeface="宋体"/>
                <a:cs typeface="宋体"/>
              </a:rPr>
              <a:t>了</a:t>
            </a:r>
            <a:r>
              <a:rPr dirty="0" sz="1200" spc="-270">
                <a:latin typeface="宋体"/>
                <a:cs typeface="宋体"/>
              </a:rPr>
              <a:t> </a:t>
            </a:r>
            <a:r>
              <a:rPr dirty="0" sz="1200" spc="-5">
                <a:latin typeface="Calibri"/>
                <a:cs typeface="Calibri"/>
              </a:rPr>
              <a:t>Spring</a:t>
            </a:r>
            <a:endParaRPr sz="1200">
              <a:latin typeface="Calibri"/>
              <a:cs typeface="Calibri"/>
            </a:endParaRPr>
          </a:p>
          <a:p>
            <a:pPr algn="just" marL="12700" marR="78740">
              <a:lnSpc>
                <a:spcPct val="162500"/>
              </a:lnSpc>
            </a:pPr>
            <a:r>
              <a:rPr dirty="0" sz="1200" spc="-5">
                <a:latin typeface="Calibri"/>
                <a:cs typeface="Calibri"/>
              </a:rPr>
              <a:t>cloud</a:t>
            </a:r>
            <a:r>
              <a:rPr dirty="0" sz="1200">
                <a:latin typeface="Calibri"/>
                <a:cs typeface="Calibri"/>
              </a:rPr>
              <a:t> </a:t>
            </a:r>
            <a:r>
              <a:rPr dirty="0" sz="1200">
                <a:latin typeface="宋体"/>
                <a:cs typeface="宋体"/>
              </a:rPr>
              <a:t>分布式架构</a:t>
            </a:r>
            <a:r>
              <a:rPr dirty="0" sz="1200" spc="-145">
                <a:latin typeface="宋体"/>
                <a:cs typeface="宋体"/>
              </a:rPr>
              <a:t>，</a:t>
            </a:r>
            <a:r>
              <a:rPr dirty="0" sz="1200">
                <a:latin typeface="宋体"/>
                <a:cs typeface="宋体"/>
              </a:rPr>
              <a:t>客户端通过浏</a:t>
            </a:r>
            <a:r>
              <a:rPr dirty="0" sz="1200" spc="0">
                <a:latin typeface="宋体"/>
                <a:cs typeface="宋体"/>
              </a:rPr>
              <a:t>览</a:t>
            </a:r>
            <a:r>
              <a:rPr dirty="0" sz="1200">
                <a:latin typeface="宋体"/>
                <a:cs typeface="宋体"/>
              </a:rPr>
              <a:t>器访问平台系统</a:t>
            </a:r>
            <a:r>
              <a:rPr dirty="0" sz="1200" spc="-145">
                <a:latin typeface="宋体"/>
                <a:cs typeface="宋体"/>
              </a:rPr>
              <a:t>，</a:t>
            </a:r>
            <a:r>
              <a:rPr dirty="0" sz="1200">
                <a:latin typeface="宋体"/>
                <a:cs typeface="宋体"/>
              </a:rPr>
              <a:t>表现层接收客</a:t>
            </a:r>
            <a:r>
              <a:rPr dirty="0" sz="1200" spc="0">
                <a:latin typeface="宋体"/>
                <a:cs typeface="宋体"/>
              </a:rPr>
              <a:t>户</a:t>
            </a:r>
            <a:r>
              <a:rPr dirty="0" sz="1200">
                <a:latin typeface="宋体"/>
                <a:cs typeface="宋体"/>
              </a:rPr>
              <a:t>端的</a:t>
            </a:r>
            <a:r>
              <a:rPr dirty="0" sz="1200" spc="-335">
                <a:latin typeface="宋体"/>
                <a:cs typeface="宋体"/>
              </a:rPr>
              <a:t> </a:t>
            </a:r>
            <a:r>
              <a:rPr dirty="0" sz="1200">
                <a:latin typeface="Calibri"/>
                <a:cs typeface="Calibri"/>
              </a:rPr>
              <a:t>HTTP  </a:t>
            </a:r>
            <a:r>
              <a:rPr dirty="0" sz="1200">
                <a:latin typeface="宋体"/>
                <a:cs typeface="宋体"/>
              </a:rPr>
              <a:t>请求</a:t>
            </a:r>
            <a:r>
              <a:rPr dirty="0" sz="1200" spc="-120">
                <a:latin typeface="宋体"/>
                <a:cs typeface="宋体"/>
              </a:rPr>
              <a:t>，</a:t>
            </a:r>
            <a:r>
              <a:rPr dirty="0" sz="1200">
                <a:latin typeface="宋体"/>
                <a:cs typeface="宋体"/>
              </a:rPr>
              <a:t>提供系统登陆</a:t>
            </a:r>
            <a:r>
              <a:rPr dirty="0" sz="1200" spc="-120">
                <a:latin typeface="宋体"/>
                <a:cs typeface="宋体"/>
              </a:rPr>
              <a:t>，</a:t>
            </a:r>
            <a:r>
              <a:rPr dirty="0" sz="1200">
                <a:latin typeface="宋体"/>
                <a:cs typeface="宋体"/>
              </a:rPr>
              <a:t>访问控制</a:t>
            </a:r>
            <a:r>
              <a:rPr dirty="0" sz="1200" spc="-110">
                <a:latin typeface="宋体"/>
                <a:cs typeface="宋体"/>
              </a:rPr>
              <a:t>，</a:t>
            </a:r>
            <a:r>
              <a:rPr dirty="0" sz="1200">
                <a:latin typeface="宋体"/>
                <a:cs typeface="宋体"/>
              </a:rPr>
              <a:t>数据封装和分发等功能</a:t>
            </a:r>
            <a:r>
              <a:rPr dirty="0" sz="1200" spc="-120">
                <a:latin typeface="宋体"/>
                <a:cs typeface="宋体"/>
              </a:rPr>
              <a:t>，</a:t>
            </a:r>
            <a:r>
              <a:rPr dirty="0" sz="1200">
                <a:latin typeface="宋体"/>
                <a:cs typeface="宋体"/>
              </a:rPr>
              <a:t>业务控制层对表示层 发来的数据进行检查判断</a:t>
            </a:r>
            <a:r>
              <a:rPr dirty="0" sz="1200" spc="-470">
                <a:latin typeface="宋体"/>
                <a:cs typeface="宋体"/>
              </a:rPr>
              <a:t>，</a:t>
            </a:r>
            <a:r>
              <a:rPr dirty="0" sz="1200">
                <a:latin typeface="宋体"/>
                <a:cs typeface="宋体"/>
              </a:rPr>
              <a:t>根据不同的业务将数据分配到不同的业务处理服务进 行处理</a:t>
            </a:r>
            <a:r>
              <a:rPr dirty="0" sz="1200" spc="-160">
                <a:latin typeface="宋体"/>
                <a:cs typeface="宋体"/>
              </a:rPr>
              <a:t>，</a:t>
            </a:r>
            <a:r>
              <a:rPr dirty="0" sz="1200">
                <a:latin typeface="宋体"/>
                <a:cs typeface="宋体"/>
              </a:rPr>
              <a:t>业务服务层接收展示层分发的处理请求</a:t>
            </a:r>
            <a:r>
              <a:rPr dirty="0" sz="1200" spc="-160">
                <a:latin typeface="宋体"/>
                <a:cs typeface="宋体"/>
              </a:rPr>
              <a:t>，</a:t>
            </a:r>
            <a:r>
              <a:rPr dirty="0" sz="1200">
                <a:latin typeface="宋体"/>
                <a:cs typeface="宋体"/>
              </a:rPr>
              <a:t>完成业务逻辑的具体实</a:t>
            </a:r>
            <a:r>
              <a:rPr dirty="0" sz="1200" spc="5">
                <a:latin typeface="宋体"/>
                <a:cs typeface="宋体"/>
              </a:rPr>
              <a:t>现</a:t>
            </a:r>
            <a:r>
              <a:rPr dirty="0" sz="1200" spc="-170">
                <a:latin typeface="宋体"/>
                <a:cs typeface="宋体"/>
              </a:rPr>
              <a:t>。</a:t>
            </a:r>
            <a:r>
              <a:rPr dirty="0" sz="1200">
                <a:latin typeface="宋体"/>
                <a:cs typeface="宋体"/>
              </a:rPr>
              <a:t>对 不同的业务数据进行处理</a:t>
            </a:r>
            <a:r>
              <a:rPr dirty="0" sz="1200" spc="-160">
                <a:latin typeface="宋体"/>
                <a:cs typeface="宋体"/>
              </a:rPr>
              <a:t>，</a:t>
            </a:r>
            <a:r>
              <a:rPr dirty="0" sz="1200">
                <a:latin typeface="宋体"/>
                <a:cs typeface="宋体"/>
              </a:rPr>
              <a:t>处理完成后</a:t>
            </a:r>
            <a:r>
              <a:rPr dirty="0" sz="1200" spc="-160">
                <a:latin typeface="宋体"/>
                <a:cs typeface="宋体"/>
              </a:rPr>
              <a:t>，</a:t>
            </a:r>
            <a:r>
              <a:rPr dirty="0" sz="1200">
                <a:latin typeface="宋体"/>
                <a:cs typeface="宋体"/>
              </a:rPr>
              <a:t>将处理结果返回表现层</a:t>
            </a:r>
            <a:r>
              <a:rPr dirty="0" sz="1200" spc="-160">
                <a:latin typeface="宋体"/>
                <a:cs typeface="宋体"/>
              </a:rPr>
              <a:t>，</a:t>
            </a:r>
            <a:r>
              <a:rPr dirty="0" sz="1200">
                <a:latin typeface="宋体"/>
                <a:cs typeface="宋体"/>
              </a:rPr>
              <a:t>集成层向业务 层提供统一的内部和外部资源访问</a:t>
            </a:r>
            <a:r>
              <a:rPr dirty="0" sz="1200" spc="-470">
                <a:latin typeface="宋体"/>
                <a:cs typeface="宋体"/>
              </a:rPr>
              <a:t>，</a:t>
            </a:r>
            <a:r>
              <a:rPr dirty="0" sz="1200">
                <a:latin typeface="宋体"/>
                <a:cs typeface="宋体"/>
              </a:rPr>
              <a:t>为业务层的数据访问请求屏蔽不同的数据存 储访问技术</a:t>
            </a:r>
            <a:r>
              <a:rPr dirty="0" sz="1200" spc="-160">
                <a:latin typeface="宋体"/>
                <a:cs typeface="宋体"/>
              </a:rPr>
              <a:t>，</a:t>
            </a:r>
            <a:r>
              <a:rPr dirty="0" sz="1200">
                <a:latin typeface="宋体"/>
                <a:cs typeface="宋体"/>
              </a:rPr>
              <a:t>以及与外部系统整合技术的差异性</a:t>
            </a:r>
            <a:r>
              <a:rPr dirty="0" sz="1200" spc="-160">
                <a:latin typeface="宋体"/>
                <a:cs typeface="宋体"/>
              </a:rPr>
              <a:t>，</a:t>
            </a:r>
            <a:r>
              <a:rPr dirty="0" sz="1200">
                <a:latin typeface="宋体"/>
                <a:cs typeface="宋体"/>
              </a:rPr>
              <a:t>资源层主要由数据</a:t>
            </a:r>
            <a:r>
              <a:rPr dirty="0" sz="1200" spc="5">
                <a:latin typeface="宋体"/>
                <a:cs typeface="宋体"/>
              </a:rPr>
              <a:t>库</a:t>
            </a:r>
            <a:r>
              <a:rPr dirty="0" sz="1200" spc="-170">
                <a:latin typeface="宋体"/>
                <a:cs typeface="宋体"/>
              </a:rPr>
              <a:t>、</a:t>
            </a:r>
            <a:r>
              <a:rPr dirty="0" sz="1200">
                <a:latin typeface="宋体"/>
                <a:cs typeface="宋体"/>
              </a:rPr>
              <a:t>文件系 </a:t>
            </a:r>
            <a:r>
              <a:rPr dirty="0" sz="1200" spc="200">
                <a:latin typeface="宋体"/>
                <a:cs typeface="宋体"/>
              </a:rPr>
              <a:t>统</a:t>
            </a:r>
            <a:r>
              <a:rPr dirty="0" sz="1200">
                <a:latin typeface="宋体"/>
                <a:cs typeface="宋体"/>
              </a:rPr>
              <a:t>和</a:t>
            </a:r>
            <a:r>
              <a:rPr dirty="0" sz="1200" spc="-390">
                <a:latin typeface="宋体"/>
                <a:cs typeface="宋体"/>
              </a:rPr>
              <a:t> </a:t>
            </a:r>
            <a:r>
              <a:rPr dirty="0" sz="1200" spc="200">
                <a:latin typeface="宋体"/>
                <a:cs typeface="宋体"/>
              </a:rPr>
              <a:t>外</a:t>
            </a:r>
            <a:r>
              <a:rPr dirty="0" sz="1200">
                <a:latin typeface="宋体"/>
                <a:cs typeface="宋体"/>
              </a:rPr>
              <a:t>部</a:t>
            </a:r>
            <a:r>
              <a:rPr dirty="0" sz="1200" spc="-390">
                <a:latin typeface="宋体"/>
                <a:cs typeface="宋体"/>
              </a:rPr>
              <a:t> </a:t>
            </a:r>
            <a:r>
              <a:rPr dirty="0" sz="1200" spc="200">
                <a:latin typeface="宋体"/>
                <a:cs typeface="宋体"/>
              </a:rPr>
              <a:t>系统</a:t>
            </a:r>
            <a:r>
              <a:rPr dirty="0" sz="1200">
                <a:latin typeface="宋体"/>
                <a:cs typeface="宋体"/>
              </a:rPr>
              <a:t>构</a:t>
            </a:r>
            <a:r>
              <a:rPr dirty="0" sz="1200" spc="-390">
                <a:latin typeface="宋体"/>
                <a:cs typeface="宋体"/>
              </a:rPr>
              <a:t> </a:t>
            </a:r>
            <a:r>
              <a:rPr dirty="0" sz="1200" spc="200">
                <a:latin typeface="宋体"/>
                <a:cs typeface="宋体"/>
              </a:rPr>
              <a:t>成</a:t>
            </a:r>
            <a:r>
              <a:rPr dirty="0" sz="1200">
                <a:latin typeface="宋体"/>
                <a:cs typeface="宋体"/>
              </a:rPr>
              <a:t>，</a:t>
            </a:r>
            <a:r>
              <a:rPr dirty="0" sz="1200" spc="-390">
                <a:latin typeface="宋体"/>
                <a:cs typeface="宋体"/>
              </a:rPr>
              <a:t> </a:t>
            </a:r>
            <a:r>
              <a:rPr dirty="0" sz="1200" spc="200">
                <a:latin typeface="宋体"/>
                <a:cs typeface="宋体"/>
              </a:rPr>
              <a:t>物联</a:t>
            </a:r>
            <a:r>
              <a:rPr dirty="0" sz="1200">
                <a:latin typeface="宋体"/>
                <a:cs typeface="宋体"/>
              </a:rPr>
              <a:t>网</a:t>
            </a:r>
            <a:r>
              <a:rPr dirty="0" sz="1200" spc="-390">
                <a:latin typeface="宋体"/>
                <a:cs typeface="宋体"/>
              </a:rPr>
              <a:t> </a:t>
            </a:r>
            <a:r>
              <a:rPr dirty="0" sz="1200" spc="200">
                <a:latin typeface="宋体"/>
                <a:cs typeface="宋体"/>
              </a:rPr>
              <a:t>数</a:t>
            </a:r>
            <a:r>
              <a:rPr dirty="0" sz="1200">
                <a:latin typeface="宋体"/>
                <a:cs typeface="宋体"/>
              </a:rPr>
              <a:t>据</a:t>
            </a:r>
            <a:r>
              <a:rPr dirty="0" sz="1200" spc="-390">
                <a:latin typeface="宋体"/>
                <a:cs typeface="宋体"/>
              </a:rPr>
              <a:t> </a:t>
            </a:r>
            <a:r>
              <a:rPr dirty="0" sz="1200" spc="200">
                <a:latin typeface="宋体"/>
                <a:cs typeface="宋体"/>
              </a:rPr>
              <a:t>使用</a:t>
            </a:r>
            <a:r>
              <a:rPr dirty="0" sz="1200">
                <a:latin typeface="宋体"/>
                <a:cs typeface="宋体"/>
              </a:rPr>
              <a:t>开</a:t>
            </a:r>
            <a:r>
              <a:rPr dirty="0" sz="1200" spc="-390">
                <a:latin typeface="宋体"/>
                <a:cs typeface="宋体"/>
              </a:rPr>
              <a:t> </a:t>
            </a:r>
            <a:r>
              <a:rPr dirty="0" sz="1200" spc="200">
                <a:latin typeface="宋体"/>
                <a:cs typeface="宋体"/>
              </a:rPr>
              <a:t>源</a:t>
            </a:r>
            <a:r>
              <a:rPr dirty="0" sz="1200">
                <a:latin typeface="宋体"/>
                <a:cs typeface="宋体"/>
              </a:rPr>
              <a:t>的</a:t>
            </a:r>
            <a:r>
              <a:rPr dirty="0" sz="1200" spc="-110">
                <a:latin typeface="宋体"/>
                <a:cs typeface="宋体"/>
              </a:rPr>
              <a:t> </a:t>
            </a:r>
            <a:r>
              <a:rPr dirty="0" sz="1200" spc="-20">
                <a:latin typeface="Calibri"/>
                <a:cs typeface="Calibri"/>
              </a:rPr>
              <a:t>Trafodion</a:t>
            </a:r>
            <a:r>
              <a:rPr dirty="0" sz="1200" spc="-80">
                <a:latin typeface="Calibri"/>
                <a:cs typeface="Calibri"/>
              </a:rPr>
              <a:t> </a:t>
            </a:r>
            <a:r>
              <a:rPr dirty="0" sz="1200">
                <a:latin typeface="宋体"/>
                <a:cs typeface="宋体"/>
              </a:rPr>
              <a:t>，</a:t>
            </a:r>
            <a:r>
              <a:rPr dirty="0" sz="1200" spc="-405">
                <a:latin typeface="宋体"/>
                <a:cs typeface="宋体"/>
              </a:rPr>
              <a:t> </a:t>
            </a:r>
            <a:r>
              <a:rPr dirty="0" sz="1200">
                <a:latin typeface="宋体"/>
                <a:cs typeface="宋体"/>
              </a:rPr>
              <a:t>业</a:t>
            </a:r>
            <a:r>
              <a:rPr dirty="0" sz="1200" spc="-390">
                <a:latin typeface="宋体"/>
                <a:cs typeface="宋体"/>
              </a:rPr>
              <a:t> </a:t>
            </a:r>
            <a:r>
              <a:rPr dirty="0" sz="1200" spc="200">
                <a:latin typeface="宋体"/>
                <a:cs typeface="宋体"/>
              </a:rPr>
              <a:t>务</a:t>
            </a:r>
            <a:r>
              <a:rPr dirty="0" sz="1200">
                <a:latin typeface="宋体"/>
                <a:cs typeface="宋体"/>
              </a:rPr>
              <a:t>数</a:t>
            </a:r>
            <a:r>
              <a:rPr dirty="0" sz="1200" spc="-390">
                <a:latin typeface="宋体"/>
                <a:cs typeface="宋体"/>
              </a:rPr>
              <a:t> </a:t>
            </a:r>
            <a:r>
              <a:rPr dirty="0" sz="1200" spc="200">
                <a:latin typeface="宋体"/>
                <a:cs typeface="宋体"/>
              </a:rPr>
              <a:t>据</a:t>
            </a:r>
            <a:r>
              <a:rPr dirty="0" sz="1200">
                <a:latin typeface="宋体"/>
                <a:cs typeface="宋体"/>
              </a:rPr>
              <a:t>使</a:t>
            </a:r>
            <a:r>
              <a:rPr dirty="0" sz="1200" spc="-390">
                <a:latin typeface="宋体"/>
                <a:cs typeface="宋体"/>
              </a:rPr>
              <a:t> </a:t>
            </a:r>
            <a:r>
              <a:rPr dirty="0" sz="1200">
                <a:latin typeface="宋体"/>
                <a:cs typeface="宋体"/>
              </a:rPr>
              <a:t>用 </a:t>
            </a:r>
            <a:r>
              <a:rPr dirty="0" sz="1200" spc="-10">
                <a:latin typeface="Calibri"/>
                <a:cs typeface="Calibri"/>
              </a:rPr>
              <a:t>PostgreSQL</a:t>
            </a:r>
            <a:r>
              <a:rPr dirty="0" sz="1200" spc="0">
                <a:latin typeface="Calibri"/>
                <a:cs typeface="Calibri"/>
              </a:rPr>
              <a:t> </a:t>
            </a:r>
            <a:r>
              <a:rPr dirty="0" sz="1200" spc="-590">
                <a:latin typeface="宋体"/>
                <a:cs typeface="宋体"/>
              </a:rPr>
              <a:t>，</a:t>
            </a:r>
            <a:r>
              <a:rPr dirty="0" sz="1200">
                <a:latin typeface="宋体"/>
                <a:cs typeface="宋体"/>
              </a:rPr>
              <a:t>这也是第一次将</a:t>
            </a:r>
            <a:r>
              <a:rPr dirty="0" sz="1200" spc="0">
                <a:latin typeface="宋体"/>
                <a:cs typeface="宋体"/>
              </a:rPr>
              <a:t>业</a:t>
            </a:r>
            <a:r>
              <a:rPr dirty="0" sz="1200">
                <a:latin typeface="宋体"/>
                <a:cs typeface="宋体"/>
              </a:rPr>
              <a:t>务数据和物联网数据在资源管</a:t>
            </a:r>
            <a:r>
              <a:rPr dirty="0" sz="1200" spc="0">
                <a:latin typeface="宋体"/>
                <a:cs typeface="宋体"/>
              </a:rPr>
              <a:t>理</a:t>
            </a:r>
            <a:r>
              <a:rPr dirty="0" sz="1200">
                <a:latin typeface="宋体"/>
                <a:cs typeface="宋体"/>
              </a:rPr>
              <a:t>的层面实现物理 分离。</a:t>
            </a:r>
            <a:endParaRPr sz="1200">
              <a:latin typeface="宋体"/>
              <a:cs typeface="宋体"/>
            </a:endParaRPr>
          </a:p>
          <a:p>
            <a:pPr marL="12700" marR="5080" indent="304800">
              <a:lnSpc>
                <a:spcPct val="162500"/>
              </a:lnSpc>
            </a:pPr>
            <a:r>
              <a:rPr dirty="0" sz="1200">
                <a:latin typeface="宋体"/>
                <a:cs typeface="宋体"/>
              </a:rPr>
              <a:t>不仅如此</a:t>
            </a:r>
            <a:r>
              <a:rPr dirty="0" sz="1200" spc="-135">
                <a:latin typeface="宋体"/>
                <a:cs typeface="宋体"/>
              </a:rPr>
              <a:t>，</a:t>
            </a:r>
            <a:r>
              <a:rPr dirty="0" sz="1200">
                <a:latin typeface="宋体"/>
                <a:cs typeface="宋体"/>
              </a:rPr>
              <a:t>上实龙创公司还将</a:t>
            </a:r>
            <a:r>
              <a:rPr dirty="0" sz="1200" spc="-350">
                <a:latin typeface="宋体"/>
                <a:cs typeface="宋体"/>
              </a:rPr>
              <a:t> </a:t>
            </a:r>
            <a:r>
              <a:rPr dirty="0" sz="1200">
                <a:latin typeface="Calibri"/>
                <a:cs typeface="Calibri"/>
              </a:rPr>
              <a:t>AI</a:t>
            </a:r>
            <a:r>
              <a:rPr dirty="0" sz="1200" spc="-25">
                <a:latin typeface="Calibri"/>
                <a:cs typeface="Calibri"/>
              </a:rPr>
              <a:t> </a:t>
            </a:r>
            <a:r>
              <a:rPr dirty="0" sz="1200">
                <a:latin typeface="宋体"/>
                <a:cs typeface="宋体"/>
              </a:rPr>
              <a:t>人工智能下沉边缘侧</a:t>
            </a:r>
            <a:r>
              <a:rPr dirty="0" sz="1200" spc="-135">
                <a:latin typeface="宋体"/>
                <a:cs typeface="宋体"/>
              </a:rPr>
              <a:t>，</a:t>
            </a:r>
            <a:r>
              <a:rPr dirty="0" sz="1200">
                <a:latin typeface="宋体"/>
                <a:cs typeface="宋体"/>
              </a:rPr>
              <a:t>加强边缘侧的能</a:t>
            </a:r>
            <a:r>
              <a:rPr dirty="0" sz="1200" spc="0">
                <a:latin typeface="宋体"/>
                <a:cs typeface="宋体"/>
              </a:rPr>
              <a:t>力</a:t>
            </a:r>
            <a:r>
              <a:rPr dirty="0" sz="1200">
                <a:latin typeface="宋体"/>
                <a:cs typeface="宋体"/>
              </a:rPr>
              <a:t>，  实现真正意义上的边缘计算</a:t>
            </a:r>
            <a:r>
              <a:rPr dirty="0" sz="1200" spc="-160">
                <a:latin typeface="宋体"/>
                <a:cs typeface="宋体"/>
              </a:rPr>
              <a:t>，</a:t>
            </a:r>
            <a:r>
              <a:rPr dirty="0" sz="1200">
                <a:latin typeface="宋体"/>
                <a:cs typeface="宋体"/>
              </a:rPr>
              <a:t>助力智慧建筑的应用</a:t>
            </a:r>
            <a:r>
              <a:rPr dirty="0" sz="1200" spc="-160">
                <a:latin typeface="宋体"/>
                <a:cs typeface="宋体"/>
              </a:rPr>
              <a:t>。</a:t>
            </a:r>
            <a:r>
              <a:rPr dirty="0" sz="1200">
                <a:latin typeface="宋体"/>
                <a:cs typeface="宋体"/>
              </a:rPr>
              <a:t>以可视化编</a:t>
            </a:r>
            <a:r>
              <a:rPr dirty="0" sz="1200" spc="0">
                <a:latin typeface="宋体"/>
                <a:cs typeface="宋体"/>
              </a:rPr>
              <a:t>程</a:t>
            </a:r>
            <a:r>
              <a:rPr dirty="0" sz="1200" spc="-170">
                <a:latin typeface="宋体"/>
                <a:cs typeface="宋体"/>
              </a:rPr>
              <a:t>、</a:t>
            </a:r>
            <a:r>
              <a:rPr dirty="0" sz="1200">
                <a:latin typeface="宋体"/>
                <a:cs typeface="宋体"/>
              </a:rPr>
              <a:t>可视化组态 为抓手，使操作简单化，可读性强，人机交互友好。</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spcBef>
                <a:spcPts val="5"/>
              </a:spcBef>
              <a:buFont typeface="Calibri"/>
              <a:buAutoNum type="arabicPeriod" startAt="3"/>
              <a:tabLst>
                <a:tab pos="668020" algn="l"/>
              </a:tabLst>
            </a:pPr>
            <a:r>
              <a:rPr dirty="0" sz="1200">
                <a:latin typeface="黑体"/>
                <a:cs typeface="黑体"/>
              </a:rPr>
              <a:t>边</a:t>
            </a:r>
            <a:r>
              <a:rPr dirty="0" sz="1200">
                <a:latin typeface="黑体"/>
                <a:cs typeface="黑体"/>
              </a:rPr>
              <a:t>缘控制服务器</a:t>
            </a:r>
            <a:r>
              <a:rPr dirty="0" sz="1200" spc="-305">
                <a:latin typeface="黑体"/>
                <a:cs typeface="黑体"/>
              </a:rPr>
              <a:t> </a:t>
            </a:r>
            <a:r>
              <a:rPr dirty="0" sz="1200" spc="-20">
                <a:latin typeface="Calibri"/>
                <a:cs typeface="Calibri"/>
              </a:rPr>
              <a:t>WEBTALK</a:t>
            </a:r>
            <a:endParaRPr sz="1200">
              <a:latin typeface="Calibri"/>
              <a:cs typeface="Calibri"/>
            </a:endParaRPr>
          </a:p>
          <a:p>
            <a:pPr algn="just" marL="12700" marR="67310" indent="304800">
              <a:lnSpc>
                <a:spcPct val="162500"/>
              </a:lnSpc>
              <a:spcBef>
                <a:spcPts val="380"/>
              </a:spcBef>
            </a:pPr>
            <a:r>
              <a:rPr dirty="0" sz="1200">
                <a:latin typeface="宋体"/>
                <a:cs typeface="宋体"/>
              </a:rPr>
              <a:t>和欣控制</a:t>
            </a:r>
            <a:r>
              <a:rPr dirty="0" sz="1200" spc="-5">
                <a:latin typeface="Calibri"/>
                <a:cs typeface="Calibri"/>
              </a:rPr>
              <a:t>(Hysine)</a:t>
            </a:r>
            <a:r>
              <a:rPr dirty="0" sz="1200">
                <a:latin typeface="宋体"/>
                <a:cs typeface="宋体"/>
              </a:rPr>
              <a:t>研发的</a:t>
            </a:r>
            <a:r>
              <a:rPr dirty="0" sz="1200" spc="-330">
                <a:latin typeface="宋体"/>
                <a:cs typeface="宋体"/>
              </a:rPr>
              <a:t> </a:t>
            </a:r>
            <a:r>
              <a:rPr dirty="0" sz="1200" spc="-20">
                <a:latin typeface="Calibri"/>
                <a:cs typeface="Calibri"/>
              </a:rPr>
              <a:t>WEBTALK</a:t>
            </a:r>
            <a:r>
              <a:rPr dirty="0" sz="1200" spc="-5">
                <a:latin typeface="Calibri"/>
                <a:cs typeface="Calibri"/>
              </a:rPr>
              <a:t> </a:t>
            </a:r>
            <a:r>
              <a:rPr dirty="0" sz="1200">
                <a:latin typeface="宋体"/>
                <a:cs typeface="宋体"/>
              </a:rPr>
              <a:t>边缘控</a:t>
            </a:r>
            <a:r>
              <a:rPr dirty="0" sz="1200" spc="0">
                <a:latin typeface="宋体"/>
                <a:cs typeface="宋体"/>
              </a:rPr>
              <a:t>制</a:t>
            </a:r>
            <a:r>
              <a:rPr dirty="0" sz="1200">
                <a:latin typeface="宋体"/>
                <a:cs typeface="宋体"/>
              </a:rPr>
              <a:t>服务器可实现</a:t>
            </a:r>
            <a:r>
              <a:rPr dirty="0" sz="1200" spc="0">
                <a:latin typeface="宋体"/>
                <a:cs typeface="宋体"/>
              </a:rPr>
              <a:t>跨</a:t>
            </a:r>
            <a:r>
              <a:rPr dirty="0" sz="1200">
                <a:latin typeface="宋体"/>
                <a:cs typeface="宋体"/>
              </a:rPr>
              <a:t>协议互联互</a:t>
            </a:r>
            <a:r>
              <a:rPr dirty="0" sz="1200" spc="0">
                <a:latin typeface="宋体"/>
                <a:cs typeface="宋体"/>
              </a:rPr>
              <a:t>通</a:t>
            </a:r>
            <a:r>
              <a:rPr dirty="0" sz="1200">
                <a:latin typeface="宋体"/>
                <a:cs typeface="宋体"/>
              </a:rPr>
              <a:t>，  </a:t>
            </a:r>
            <a:r>
              <a:rPr dirty="0" sz="1200" spc="0">
                <a:latin typeface="宋体"/>
                <a:cs typeface="宋体"/>
              </a:rPr>
              <a:t>包</a:t>
            </a:r>
            <a:r>
              <a:rPr dirty="0" sz="1200">
                <a:latin typeface="宋体"/>
                <a:cs typeface="宋体"/>
              </a:rPr>
              <a:t>括</a:t>
            </a:r>
            <a:r>
              <a:rPr dirty="0" sz="1200" spc="-30">
                <a:latin typeface="宋体"/>
                <a:cs typeface="宋体"/>
              </a:rPr>
              <a:t>：</a:t>
            </a:r>
            <a:r>
              <a:rPr dirty="0" sz="1200" spc="-30">
                <a:latin typeface="Calibri"/>
                <a:cs typeface="Calibri"/>
              </a:rPr>
              <a:t>BACnet</a:t>
            </a:r>
            <a:r>
              <a:rPr dirty="0" sz="1200" spc="10">
                <a:latin typeface="Calibri"/>
                <a:cs typeface="Calibri"/>
              </a:rPr>
              <a:t> </a:t>
            </a:r>
            <a:r>
              <a:rPr dirty="0" sz="1200" spc="-5">
                <a:latin typeface="Calibri"/>
                <a:cs typeface="Calibri"/>
              </a:rPr>
              <a:t>IP</a:t>
            </a:r>
            <a:r>
              <a:rPr dirty="0" sz="1200" spc="30">
                <a:latin typeface="Calibri"/>
                <a:cs typeface="Calibri"/>
              </a:rPr>
              <a:t> </a:t>
            </a:r>
            <a:r>
              <a:rPr dirty="0" sz="1200" spc="0">
                <a:latin typeface="宋体"/>
                <a:cs typeface="宋体"/>
              </a:rPr>
              <a:t>协</a:t>
            </a:r>
            <a:r>
              <a:rPr dirty="0" sz="1200">
                <a:latin typeface="宋体"/>
                <a:cs typeface="宋体"/>
              </a:rPr>
              <a:t>议</a:t>
            </a:r>
            <a:r>
              <a:rPr dirty="0" sz="1200" spc="-145">
                <a:latin typeface="宋体"/>
                <a:cs typeface="宋体"/>
              </a:rPr>
              <a:t>、</a:t>
            </a:r>
            <a:r>
              <a:rPr dirty="0" sz="1200" spc="-10">
                <a:latin typeface="Calibri"/>
                <a:cs typeface="Calibri"/>
              </a:rPr>
              <a:t>BACnet</a:t>
            </a:r>
            <a:r>
              <a:rPr dirty="0" sz="1200">
                <a:latin typeface="Calibri"/>
                <a:cs typeface="Calibri"/>
              </a:rPr>
              <a:t> </a:t>
            </a:r>
            <a:r>
              <a:rPr dirty="0" sz="1200" spc="-5">
                <a:latin typeface="Calibri"/>
                <a:cs typeface="Calibri"/>
              </a:rPr>
              <a:t>MS/TP</a:t>
            </a:r>
            <a:r>
              <a:rPr dirty="0" sz="1200" spc="40">
                <a:latin typeface="Calibri"/>
                <a:cs typeface="Calibri"/>
              </a:rPr>
              <a:t> </a:t>
            </a:r>
            <a:r>
              <a:rPr dirty="0" sz="1200" spc="0">
                <a:latin typeface="宋体"/>
                <a:cs typeface="宋体"/>
              </a:rPr>
              <a:t>协</a:t>
            </a:r>
            <a:r>
              <a:rPr dirty="0" sz="1200" spc="-15">
                <a:latin typeface="宋体"/>
                <a:cs typeface="宋体"/>
              </a:rPr>
              <a:t>议</a:t>
            </a:r>
            <a:r>
              <a:rPr dirty="0" sz="1200" spc="-135">
                <a:latin typeface="宋体"/>
                <a:cs typeface="宋体"/>
              </a:rPr>
              <a:t>、</a:t>
            </a:r>
            <a:r>
              <a:rPr dirty="0" sz="1200" spc="-5">
                <a:latin typeface="Calibri"/>
                <a:cs typeface="Calibri"/>
              </a:rPr>
              <a:t>Modbus</a:t>
            </a:r>
            <a:r>
              <a:rPr dirty="0" sz="1200" spc="0">
                <a:latin typeface="Calibri"/>
                <a:cs typeface="Calibri"/>
              </a:rPr>
              <a:t> </a:t>
            </a:r>
            <a:r>
              <a:rPr dirty="0" sz="1200" spc="-15">
                <a:latin typeface="Calibri"/>
                <a:cs typeface="Calibri"/>
              </a:rPr>
              <a:t>UDP/TCP</a:t>
            </a:r>
            <a:r>
              <a:rPr dirty="0" sz="1200" spc="30">
                <a:latin typeface="Calibri"/>
                <a:cs typeface="Calibri"/>
              </a:rPr>
              <a:t> </a:t>
            </a:r>
            <a:r>
              <a:rPr dirty="0" sz="1200" spc="0">
                <a:latin typeface="宋体"/>
                <a:cs typeface="宋体"/>
              </a:rPr>
              <a:t>协</a:t>
            </a:r>
            <a:r>
              <a:rPr dirty="0" sz="1200" spc="-5">
                <a:latin typeface="宋体"/>
                <a:cs typeface="宋体"/>
              </a:rPr>
              <a:t>议</a:t>
            </a:r>
            <a:r>
              <a:rPr dirty="0" sz="1200" spc="-145">
                <a:latin typeface="宋体"/>
                <a:cs typeface="宋体"/>
              </a:rPr>
              <a:t>、</a:t>
            </a:r>
            <a:r>
              <a:rPr dirty="0" sz="1200" spc="-5">
                <a:latin typeface="Calibri"/>
                <a:cs typeface="Calibri"/>
              </a:rPr>
              <a:t>Modbus</a:t>
            </a:r>
            <a:r>
              <a:rPr dirty="0" sz="1200" spc="15">
                <a:latin typeface="Calibri"/>
                <a:cs typeface="Calibri"/>
              </a:rPr>
              <a:t> </a:t>
            </a:r>
            <a:r>
              <a:rPr dirty="0" sz="1200" spc="-10">
                <a:latin typeface="Calibri"/>
                <a:cs typeface="Calibri"/>
              </a:rPr>
              <a:t>RTU  </a:t>
            </a:r>
            <a:r>
              <a:rPr dirty="0" sz="1200">
                <a:latin typeface="宋体"/>
                <a:cs typeface="宋体"/>
              </a:rPr>
              <a:t>协议</a:t>
            </a:r>
            <a:r>
              <a:rPr dirty="0" sz="1200" spc="-254">
                <a:latin typeface="宋体"/>
                <a:cs typeface="宋体"/>
              </a:rPr>
              <a:t>、</a:t>
            </a:r>
            <a:r>
              <a:rPr dirty="0" sz="1200">
                <a:latin typeface="Calibri"/>
                <a:cs typeface="Calibri"/>
              </a:rPr>
              <a:t>WEB</a:t>
            </a:r>
            <a:r>
              <a:rPr dirty="0" sz="1200" spc="5">
                <a:latin typeface="Calibri"/>
                <a:cs typeface="Calibri"/>
              </a:rPr>
              <a:t> </a:t>
            </a:r>
            <a:r>
              <a:rPr dirty="0" sz="1200" spc="-5">
                <a:latin typeface="Calibri"/>
                <a:cs typeface="Calibri"/>
              </a:rPr>
              <a:t>service</a:t>
            </a:r>
            <a:r>
              <a:rPr dirty="0" sz="1200" spc="30">
                <a:latin typeface="Calibri"/>
                <a:cs typeface="Calibri"/>
              </a:rPr>
              <a:t> </a:t>
            </a:r>
            <a:r>
              <a:rPr dirty="0" sz="1200">
                <a:latin typeface="宋体"/>
                <a:cs typeface="宋体"/>
              </a:rPr>
              <a:t>协议</a:t>
            </a:r>
            <a:r>
              <a:rPr dirty="0" sz="1200" spc="-254">
                <a:latin typeface="宋体"/>
                <a:cs typeface="宋体"/>
              </a:rPr>
              <a:t>、</a:t>
            </a:r>
            <a:r>
              <a:rPr dirty="0" sz="1200" spc="-5">
                <a:latin typeface="Calibri"/>
                <a:cs typeface="Calibri"/>
              </a:rPr>
              <a:t>OPC</a:t>
            </a:r>
            <a:r>
              <a:rPr dirty="0" sz="1200" spc="10">
                <a:latin typeface="Calibri"/>
                <a:cs typeface="Calibri"/>
              </a:rPr>
              <a:t> </a:t>
            </a:r>
            <a:r>
              <a:rPr dirty="0" sz="1200">
                <a:latin typeface="宋体"/>
                <a:cs typeface="宋体"/>
              </a:rPr>
              <a:t>接</a:t>
            </a:r>
            <a:r>
              <a:rPr dirty="0" sz="1200" spc="0">
                <a:latin typeface="宋体"/>
                <a:cs typeface="宋体"/>
              </a:rPr>
              <a:t>口</a:t>
            </a:r>
            <a:r>
              <a:rPr dirty="0" sz="1200">
                <a:latin typeface="宋体"/>
                <a:cs typeface="宋体"/>
              </a:rPr>
              <a:t>协</a:t>
            </a:r>
            <a:r>
              <a:rPr dirty="0" sz="1200" spc="0">
                <a:latin typeface="宋体"/>
                <a:cs typeface="宋体"/>
              </a:rPr>
              <a:t>议</a:t>
            </a:r>
            <a:r>
              <a:rPr dirty="0" sz="1200" spc="-265">
                <a:latin typeface="宋体"/>
                <a:cs typeface="宋体"/>
              </a:rPr>
              <a:t>、</a:t>
            </a:r>
            <a:r>
              <a:rPr dirty="0" sz="1200" spc="-5">
                <a:latin typeface="Calibri"/>
                <a:cs typeface="Calibri"/>
              </a:rPr>
              <a:t>M-bus</a:t>
            </a:r>
            <a:r>
              <a:rPr dirty="0" sz="1200" spc="25">
                <a:latin typeface="Calibri"/>
                <a:cs typeface="Calibri"/>
              </a:rPr>
              <a:t> </a:t>
            </a:r>
            <a:r>
              <a:rPr dirty="0" sz="1200">
                <a:latin typeface="宋体"/>
                <a:cs typeface="宋体"/>
              </a:rPr>
              <a:t>仪</a:t>
            </a:r>
            <a:r>
              <a:rPr dirty="0" sz="1200" spc="0">
                <a:latin typeface="宋体"/>
                <a:cs typeface="宋体"/>
              </a:rPr>
              <a:t>表</a:t>
            </a:r>
            <a:r>
              <a:rPr dirty="0" sz="1200">
                <a:latin typeface="宋体"/>
                <a:cs typeface="宋体"/>
              </a:rPr>
              <a:t>协议</a:t>
            </a:r>
            <a:r>
              <a:rPr dirty="0" sz="1200" spc="-254">
                <a:latin typeface="宋体"/>
                <a:cs typeface="宋体"/>
              </a:rPr>
              <a:t>、</a:t>
            </a:r>
            <a:r>
              <a:rPr dirty="0" sz="1200">
                <a:latin typeface="宋体"/>
                <a:cs typeface="宋体"/>
              </a:rPr>
              <a:t>电</a:t>
            </a:r>
            <a:r>
              <a:rPr dirty="0" sz="1200" spc="0">
                <a:latin typeface="宋体"/>
                <a:cs typeface="宋体"/>
              </a:rPr>
              <a:t>力</a:t>
            </a:r>
            <a:r>
              <a:rPr dirty="0" sz="1200">
                <a:latin typeface="宋体"/>
                <a:cs typeface="宋体"/>
              </a:rPr>
              <a:t>规约协</a:t>
            </a:r>
            <a:r>
              <a:rPr dirty="0" sz="1200" spc="0">
                <a:latin typeface="宋体"/>
                <a:cs typeface="宋体"/>
              </a:rPr>
              <a:t>议</a:t>
            </a:r>
            <a:r>
              <a:rPr dirty="0" sz="1200" spc="-254">
                <a:latin typeface="宋体"/>
                <a:cs typeface="宋体"/>
              </a:rPr>
              <a:t>、</a:t>
            </a:r>
            <a:r>
              <a:rPr dirty="0" sz="1200" spc="-10">
                <a:latin typeface="Calibri"/>
                <a:cs typeface="Calibri"/>
              </a:rPr>
              <a:t>DT645  </a:t>
            </a:r>
            <a:r>
              <a:rPr dirty="0" sz="1200">
                <a:latin typeface="宋体"/>
                <a:cs typeface="宋体"/>
              </a:rPr>
              <a:t>协议</a:t>
            </a:r>
            <a:r>
              <a:rPr dirty="0" sz="1200" spc="-600">
                <a:latin typeface="宋体"/>
                <a:cs typeface="宋体"/>
              </a:rPr>
              <a:t>、</a:t>
            </a:r>
            <a:r>
              <a:rPr dirty="0" sz="1200" spc="-5">
                <a:latin typeface="Calibri"/>
                <a:cs typeface="Calibri"/>
              </a:rPr>
              <a:t>CJ/T-188</a:t>
            </a:r>
            <a:r>
              <a:rPr dirty="0" sz="1200" spc="-110">
                <a:latin typeface="Calibri"/>
                <a:cs typeface="Calibri"/>
              </a:rPr>
              <a:t> </a:t>
            </a:r>
            <a:r>
              <a:rPr dirty="0" sz="1200">
                <a:latin typeface="宋体"/>
                <a:cs typeface="宋体"/>
              </a:rPr>
              <a:t>协议</a:t>
            </a:r>
            <a:r>
              <a:rPr dirty="0" sz="1200" spc="0">
                <a:latin typeface="宋体"/>
                <a:cs typeface="宋体"/>
              </a:rPr>
              <a:t>等</a:t>
            </a:r>
            <a:r>
              <a:rPr dirty="0" sz="1200">
                <a:latin typeface="宋体"/>
                <a:cs typeface="宋体"/>
              </a:rPr>
              <a:t>等</a:t>
            </a:r>
            <a:r>
              <a:rPr dirty="0" sz="1200" spc="-590">
                <a:latin typeface="宋体"/>
                <a:cs typeface="宋体"/>
              </a:rPr>
              <a:t>；</a:t>
            </a:r>
            <a:r>
              <a:rPr dirty="0" sz="1200">
                <a:latin typeface="宋体"/>
                <a:cs typeface="宋体"/>
              </a:rPr>
              <a:t>同时</a:t>
            </a:r>
            <a:r>
              <a:rPr dirty="0" sz="1200" spc="-600">
                <a:latin typeface="宋体"/>
                <a:cs typeface="宋体"/>
              </a:rPr>
              <a:t>，</a:t>
            </a:r>
            <a:r>
              <a:rPr dirty="0" sz="1200">
                <a:latin typeface="宋体"/>
                <a:cs typeface="宋体"/>
              </a:rPr>
              <a:t>支持</a:t>
            </a:r>
            <a:r>
              <a:rPr dirty="0" sz="1200" spc="0">
                <a:latin typeface="宋体"/>
                <a:cs typeface="宋体"/>
              </a:rPr>
              <a:t>以</a:t>
            </a:r>
            <a:r>
              <a:rPr dirty="0" sz="1200">
                <a:latin typeface="宋体"/>
                <a:cs typeface="宋体"/>
              </a:rPr>
              <a:t>太</a:t>
            </a:r>
            <a:r>
              <a:rPr dirty="0" sz="1200" spc="-5">
                <a:latin typeface="宋体"/>
                <a:cs typeface="宋体"/>
              </a:rPr>
              <a:t>网</a:t>
            </a:r>
            <a:r>
              <a:rPr dirty="0" sz="1200" spc="-590">
                <a:latin typeface="宋体"/>
                <a:cs typeface="宋体"/>
              </a:rPr>
              <a:t>、</a:t>
            </a:r>
            <a:r>
              <a:rPr dirty="0" sz="1200" spc="-5">
                <a:latin typeface="Calibri"/>
                <a:cs typeface="Calibri"/>
              </a:rPr>
              <a:t>485</a:t>
            </a:r>
            <a:r>
              <a:rPr dirty="0" sz="1200" spc="-110">
                <a:latin typeface="Calibri"/>
                <a:cs typeface="Calibri"/>
              </a:rPr>
              <a:t> </a:t>
            </a:r>
            <a:r>
              <a:rPr dirty="0" sz="1200">
                <a:latin typeface="宋体"/>
                <a:cs typeface="宋体"/>
              </a:rPr>
              <a:t>网络</a:t>
            </a:r>
            <a:r>
              <a:rPr dirty="0" sz="1200" spc="-590">
                <a:latin typeface="宋体"/>
                <a:cs typeface="宋体"/>
              </a:rPr>
              <a:t>、</a:t>
            </a:r>
            <a:r>
              <a:rPr dirty="0" sz="1200" spc="-10">
                <a:latin typeface="Calibri"/>
                <a:cs typeface="Calibri"/>
              </a:rPr>
              <a:t>GPRS</a:t>
            </a:r>
            <a:r>
              <a:rPr dirty="0" sz="1200" spc="-105">
                <a:latin typeface="Calibri"/>
                <a:cs typeface="Calibri"/>
              </a:rPr>
              <a:t> </a:t>
            </a:r>
            <a:r>
              <a:rPr dirty="0" sz="1200">
                <a:latin typeface="宋体"/>
                <a:cs typeface="宋体"/>
              </a:rPr>
              <a:t>无线</a:t>
            </a:r>
            <a:r>
              <a:rPr dirty="0" sz="1200" spc="0">
                <a:latin typeface="宋体"/>
                <a:cs typeface="宋体"/>
              </a:rPr>
              <a:t>网</a:t>
            </a:r>
            <a:r>
              <a:rPr dirty="0" sz="1200">
                <a:latin typeface="宋体"/>
                <a:cs typeface="宋体"/>
              </a:rPr>
              <a:t>络</a:t>
            </a:r>
            <a:r>
              <a:rPr dirty="0" sz="1200" spc="-600">
                <a:latin typeface="宋体"/>
                <a:cs typeface="宋体"/>
              </a:rPr>
              <a:t>、</a:t>
            </a:r>
            <a:r>
              <a:rPr dirty="0" sz="1200" spc="-5">
                <a:latin typeface="Calibri"/>
                <a:cs typeface="Calibri"/>
              </a:rPr>
              <a:t>LoRa/zigbee  </a:t>
            </a:r>
            <a:r>
              <a:rPr dirty="0" sz="1200">
                <a:latin typeface="宋体"/>
                <a:cs typeface="宋体"/>
              </a:rPr>
              <a:t>无线物联网</a:t>
            </a:r>
            <a:r>
              <a:rPr dirty="0" sz="1200" spc="-170">
                <a:latin typeface="宋体"/>
                <a:cs typeface="宋体"/>
              </a:rPr>
              <a:t>、</a:t>
            </a:r>
            <a:r>
              <a:rPr dirty="0" sz="1200" spc="-5">
                <a:latin typeface="Calibri"/>
                <a:cs typeface="Calibri"/>
              </a:rPr>
              <a:t>NB-IOT</a:t>
            </a:r>
            <a:r>
              <a:rPr dirty="0" sz="1200" spc="-20">
                <a:latin typeface="Calibri"/>
                <a:cs typeface="Calibri"/>
              </a:rPr>
              <a:t> </a:t>
            </a:r>
            <a:r>
              <a:rPr dirty="0" sz="1200">
                <a:latin typeface="宋体"/>
                <a:cs typeface="宋体"/>
              </a:rPr>
              <a:t>窄带物联</a:t>
            </a:r>
            <a:r>
              <a:rPr dirty="0" sz="1200" spc="0">
                <a:latin typeface="宋体"/>
                <a:cs typeface="宋体"/>
              </a:rPr>
              <a:t>网</a:t>
            </a:r>
            <a:r>
              <a:rPr dirty="0" sz="1200" spc="-170">
                <a:latin typeface="宋体"/>
                <a:cs typeface="宋体"/>
              </a:rPr>
              <a:t>、</a:t>
            </a:r>
            <a:r>
              <a:rPr dirty="0" sz="1200" spc="-5">
                <a:latin typeface="Calibri"/>
                <a:cs typeface="Calibri"/>
              </a:rPr>
              <a:t>4G/5G</a:t>
            </a:r>
            <a:r>
              <a:rPr dirty="0" sz="1200" spc="-10">
                <a:latin typeface="Calibri"/>
                <a:cs typeface="Calibri"/>
              </a:rPr>
              <a:t> </a:t>
            </a:r>
            <a:r>
              <a:rPr dirty="0" sz="1200">
                <a:latin typeface="宋体"/>
                <a:cs typeface="宋体"/>
              </a:rPr>
              <a:t>移动网</a:t>
            </a:r>
            <a:r>
              <a:rPr dirty="0" sz="1200" spc="0">
                <a:latin typeface="宋体"/>
                <a:cs typeface="宋体"/>
              </a:rPr>
              <a:t>络</a:t>
            </a:r>
            <a:r>
              <a:rPr dirty="0" sz="1200" spc="-180">
                <a:latin typeface="宋体"/>
                <a:cs typeface="宋体"/>
              </a:rPr>
              <a:t>，</a:t>
            </a:r>
            <a:r>
              <a:rPr dirty="0" sz="1200">
                <a:latin typeface="宋体"/>
                <a:cs typeface="宋体"/>
              </a:rPr>
              <a:t>形成多协议</a:t>
            </a:r>
            <a:r>
              <a:rPr dirty="0" sz="1200" spc="0">
                <a:latin typeface="宋体"/>
                <a:cs typeface="宋体"/>
              </a:rPr>
              <a:t>异</a:t>
            </a:r>
            <a:r>
              <a:rPr dirty="0" sz="1200">
                <a:latin typeface="宋体"/>
                <a:cs typeface="宋体"/>
              </a:rPr>
              <a:t>构网络在同一 个智慧建筑运维管理平台的深度融合。</a:t>
            </a:r>
            <a:endParaRPr sz="1200">
              <a:latin typeface="宋体"/>
              <a:cs typeface="宋体"/>
            </a:endParaRPr>
          </a:p>
          <a:p>
            <a:pPr>
              <a:lnSpc>
                <a:spcPct val="100000"/>
              </a:lnSpc>
              <a:spcBef>
                <a:spcPts val="30"/>
              </a:spcBef>
            </a:pPr>
            <a:endParaRPr sz="1100">
              <a:latin typeface="Times New Roman"/>
              <a:cs typeface="Times New Roman"/>
            </a:endParaRPr>
          </a:p>
          <a:p>
            <a:pPr lvl="2" marL="668020" indent="-386080">
              <a:lnSpc>
                <a:spcPct val="100000"/>
              </a:lnSpc>
              <a:spcBef>
                <a:spcPts val="5"/>
              </a:spcBef>
              <a:buFont typeface="Calibri"/>
              <a:buAutoNum type="arabicPeriod" startAt="4"/>
              <a:tabLst>
                <a:tab pos="668020" algn="l"/>
              </a:tabLst>
            </a:pPr>
            <a:r>
              <a:rPr dirty="0" sz="1200">
                <a:latin typeface="黑体"/>
                <a:cs typeface="黑体"/>
              </a:rPr>
              <a:t>物</a:t>
            </a:r>
            <a:r>
              <a:rPr dirty="0" sz="1200">
                <a:latin typeface="黑体"/>
                <a:cs typeface="黑体"/>
              </a:rPr>
              <a:t>联网芯片</a:t>
            </a:r>
            <a:r>
              <a:rPr dirty="0" sz="1200">
                <a:latin typeface="Calibri"/>
                <a:cs typeface="Calibri"/>
              </a:rPr>
              <a:t>--</a:t>
            </a:r>
            <a:r>
              <a:rPr dirty="0" sz="1200" spc="-20">
                <a:latin typeface="Calibri"/>
                <a:cs typeface="Calibri"/>
              </a:rPr>
              <a:t> </a:t>
            </a:r>
            <a:r>
              <a:rPr dirty="0" sz="1200" spc="-5">
                <a:latin typeface="Calibri"/>
                <a:cs typeface="Calibri"/>
              </a:rPr>
              <a:t>FC-3180</a:t>
            </a:r>
            <a:r>
              <a:rPr dirty="0" sz="1200" spc="10">
                <a:latin typeface="Calibri"/>
                <a:cs typeface="Calibri"/>
              </a:rPr>
              <a:t> </a:t>
            </a:r>
            <a:r>
              <a:rPr dirty="0" sz="1200">
                <a:latin typeface="黑体"/>
                <a:cs typeface="黑体"/>
              </a:rPr>
              <a:t>超低功耗嵌入式处理器</a:t>
            </a:r>
            <a:endParaRPr sz="1200">
              <a:latin typeface="黑体"/>
              <a:cs typeface="黑体"/>
            </a:endParaRPr>
          </a:p>
          <a:p>
            <a:pPr algn="just" marL="12700" marR="79375" indent="304800">
              <a:lnSpc>
                <a:spcPct val="162500"/>
              </a:lnSpc>
              <a:spcBef>
                <a:spcPts val="380"/>
              </a:spcBef>
            </a:pPr>
            <a:r>
              <a:rPr dirty="0" sz="1200" spc="-5">
                <a:latin typeface="Calibri"/>
                <a:cs typeface="Calibri"/>
              </a:rPr>
              <a:t>FC-3180</a:t>
            </a:r>
            <a:r>
              <a:rPr dirty="0" sz="1200" spc="-25">
                <a:latin typeface="Calibri"/>
                <a:cs typeface="Calibri"/>
              </a:rPr>
              <a:t> </a:t>
            </a:r>
            <a:r>
              <a:rPr dirty="0" sz="1200">
                <a:latin typeface="宋体"/>
                <a:cs typeface="宋体"/>
              </a:rPr>
              <a:t>是复</a:t>
            </a:r>
            <a:r>
              <a:rPr dirty="0" sz="1200" spc="0">
                <a:latin typeface="宋体"/>
                <a:cs typeface="宋体"/>
              </a:rPr>
              <a:t>旦</a:t>
            </a:r>
            <a:r>
              <a:rPr dirty="0" sz="1200">
                <a:latin typeface="宋体"/>
                <a:cs typeface="宋体"/>
              </a:rPr>
              <a:t>大学团队</a:t>
            </a:r>
            <a:r>
              <a:rPr dirty="0" sz="1200" spc="0">
                <a:latin typeface="宋体"/>
                <a:cs typeface="宋体"/>
              </a:rPr>
              <a:t>研</a:t>
            </a:r>
            <a:r>
              <a:rPr dirty="0" sz="1200">
                <a:latin typeface="宋体"/>
                <a:cs typeface="宋体"/>
              </a:rPr>
              <a:t>制的一款</a:t>
            </a:r>
            <a:r>
              <a:rPr dirty="0" sz="1200" spc="0">
                <a:latin typeface="宋体"/>
                <a:cs typeface="宋体"/>
              </a:rPr>
              <a:t>针</a:t>
            </a:r>
            <a:r>
              <a:rPr dirty="0" sz="1200">
                <a:latin typeface="宋体"/>
                <a:cs typeface="宋体"/>
              </a:rPr>
              <a:t>对智慧建</a:t>
            </a:r>
            <a:r>
              <a:rPr dirty="0" sz="1200" spc="0">
                <a:latin typeface="宋体"/>
                <a:cs typeface="宋体"/>
              </a:rPr>
              <a:t>筑</a:t>
            </a:r>
            <a:r>
              <a:rPr dirty="0" sz="1200">
                <a:latin typeface="宋体"/>
                <a:cs typeface="宋体"/>
              </a:rPr>
              <a:t>工业物联</a:t>
            </a:r>
            <a:r>
              <a:rPr dirty="0" sz="1200" spc="0">
                <a:latin typeface="宋体"/>
                <a:cs typeface="宋体"/>
              </a:rPr>
              <a:t>网</a:t>
            </a:r>
            <a:r>
              <a:rPr dirty="0" sz="1200">
                <a:latin typeface="宋体"/>
                <a:cs typeface="宋体"/>
              </a:rPr>
              <a:t>及智能硬</a:t>
            </a:r>
            <a:r>
              <a:rPr dirty="0" sz="1200" spc="0">
                <a:latin typeface="宋体"/>
                <a:cs typeface="宋体"/>
              </a:rPr>
              <a:t>件</a:t>
            </a:r>
            <a:r>
              <a:rPr dirty="0" sz="1200">
                <a:latin typeface="宋体"/>
                <a:cs typeface="宋体"/>
              </a:rPr>
              <a:t>应 用的超低功耗嵌</a:t>
            </a:r>
            <a:r>
              <a:rPr dirty="0" sz="1200" spc="5">
                <a:latin typeface="宋体"/>
                <a:cs typeface="宋体"/>
              </a:rPr>
              <a:t>入</a:t>
            </a:r>
            <a:r>
              <a:rPr dirty="0" sz="1200">
                <a:latin typeface="宋体"/>
                <a:cs typeface="宋体"/>
              </a:rPr>
              <a:t>式处理</a:t>
            </a:r>
            <a:r>
              <a:rPr dirty="0" sz="1200" spc="-15">
                <a:latin typeface="宋体"/>
                <a:cs typeface="宋体"/>
              </a:rPr>
              <a:t>器</a:t>
            </a:r>
            <a:r>
              <a:rPr dirty="0" sz="1200" spc="-85">
                <a:latin typeface="宋体"/>
                <a:cs typeface="宋体"/>
              </a:rPr>
              <a:t>，</a:t>
            </a:r>
            <a:r>
              <a:rPr dirty="0" sz="1200">
                <a:latin typeface="宋体"/>
                <a:cs typeface="宋体"/>
              </a:rPr>
              <a:t>具有可重构逻辑</a:t>
            </a:r>
            <a:r>
              <a:rPr dirty="0" sz="1200" spc="5">
                <a:latin typeface="宋体"/>
                <a:cs typeface="宋体"/>
              </a:rPr>
              <a:t>操</a:t>
            </a:r>
            <a:r>
              <a:rPr dirty="0" sz="1200" spc="-85">
                <a:latin typeface="宋体"/>
                <a:cs typeface="宋体"/>
              </a:rPr>
              <a:t>作</a:t>
            </a:r>
            <a:r>
              <a:rPr dirty="0" sz="1200">
                <a:latin typeface="宋体"/>
                <a:cs typeface="宋体"/>
              </a:rPr>
              <a:t>（</a:t>
            </a:r>
            <a:r>
              <a:rPr dirty="0" sz="1200" spc="-20">
                <a:latin typeface="Calibri"/>
                <a:cs typeface="Calibri"/>
              </a:rPr>
              <a:t>R</a:t>
            </a:r>
            <a:r>
              <a:rPr dirty="0" sz="1200" spc="-10">
                <a:latin typeface="Calibri"/>
                <a:cs typeface="Calibri"/>
              </a:rPr>
              <a:t>e</a:t>
            </a:r>
            <a:r>
              <a:rPr dirty="0" sz="1200">
                <a:latin typeface="Calibri"/>
                <a:cs typeface="Calibri"/>
              </a:rPr>
              <a:t>_AS</a:t>
            </a:r>
            <a:r>
              <a:rPr dirty="0" sz="1200" spc="-5">
                <a:latin typeface="Calibri"/>
                <a:cs typeface="Calibri"/>
              </a:rPr>
              <a:t>I</a:t>
            </a:r>
            <a:r>
              <a:rPr dirty="0" sz="1200">
                <a:latin typeface="Calibri"/>
                <a:cs typeface="Calibri"/>
              </a:rPr>
              <a:t>P</a:t>
            </a:r>
            <a:r>
              <a:rPr dirty="0" sz="1200" spc="-600">
                <a:latin typeface="宋体"/>
                <a:cs typeface="宋体"/>
              </a:rPr>
              <a:t>）</a:t>
            </a:r>
            <a:r>
              <a:rPr dirty="0" sz="1200" spc="-100">
                <a:latin typeface="宋体"/>
                <a:cs typeface="宋体"/>
              </a:rPr>
              <a:t>。</a:t>
            </a:r>
            <a:r>
              <a:rPr dirty="0" sz="1200">
                <a:latin typeface="宋体"/>
                <a:cs typeface="宋体"/>
              </a:rPr>
              <a:t>该处理器针对特 定的应用</a:t>
            </a:r>
            <a:r>
              <a:rPr dirty="0" sz="1200" spc="-240">
                <a:latin typeface="宋体"/>
                <a:cs typeface="宋体"/>
              </a:rPr>
              <a:t>，</a:t>
            </a:r>
            <a:r>
              <a:rPr dirty="0" sz="1200">
                <a:latin typeface="宋体"/>
                <a:cs typeface="宋体"/>
              </a:rPr>
              <a:t>通过对可编程微代码对逻辑操作和资源分配进行动态化</a:t>
            </a:r>
            <a:r>
              <a:rPr dirty="0" sz="1200" spc="-229">
                <a:latin typeface="宋体"/>
                <a:cs typeface="宋体"/>
              </a:rPr>
              <a:t>，</a:t>
            </a:r>
            <a:r>
              <a:rPr dirty="0" sz="1200">
                <a:latin typeface="宋体"/>
                <a:cs typeface="宋体"/>
              </a:rPr>
              <a:t>从而达到最 佳性能</a:t>
            </a:r>
            <a:r>
              <a:rPr dirty="0" sz="1200" spc="-85">
                <a:latin typeface="宋体"/>
                <a:cs typeface="宋体"/>
              </a:rPr>
              <a:t>。</a:t>
            </a:r>
            <a:r>
              <a:rPr dirty="0" sz="1200">
                <a:latin typeface="宋体"/>
                <a:cs typeface="宋体"/>
              </a:rPr>
              <a:t>这一独特的架</a:t>
            </a:r>
            <a:r>
              <a:rPr dirty="0" sz="1200" spc="0">
                <a:latin typeface="宋体"/>
                <a:cs typeface="宋体"/>
              </a:rPr>
              <a:t>构</a:t>
            </a:r>
            <a:r>
              <a:rPr dirty="0" sz="1200" spc="-85">
                <a:latin typeface="宋体"/>
                <a:cs typeface="宋体"/>
              </a:rPr>
              <a:t>，</a:t>
            </a:r>
            <a:r>
              <a:rPr dirty="0" sz="1200">
                <a:latin typeface="宋体"/>
                <a:cs typeface="宋体"/>
              </a:rPr>
              <a:t>不仅使得</a:t>
            </a:r>
            <a:r>
              <a:rPr dirty="0" sz="1200" spc="-335">
                <a:latin typeface="宋体"/>
                <a:cs typeface="宋体"/>
              </a:rPr>
              <a:t> </a:t>
            </a:r>
            <a:r>
              <a:rPr dirty="0" sz="1200" spc="-5">
                <a:latin typeface="Calibri"/>
                <a:cs typeface="Calibri"/>
              </a:rPr>
              <a:t>FC-3180</a:t>
            </a:r>
            <a:r>
              <a:rPr dirty="0" sz="1200" spc="-15">
                <a:latin typeface="Calibri"/>
                <a:cs typeface="Calibri"/>
              </a:rPr>
              <a:t> </a:t>
            </a:r>
            <a:r>
              <a:rPr dirty="0" sz="1200">
                <a:latin typeface="宋体"/>
                <a:cs typeface="宋体"/>
              </a:rPr>
              <a:t>和其他通用嵌入</a:t>
            </a:r>
            <a:r>
              <a:rPr dirty="0" sz="1200" spc="0">
                <a:latin typeface="宋体"/>
                <a:cs typeface="宋体"/>
              </a:rPr>
              <a:t>式</a:t>
            </a:r>
            <a:r>
              <a:rPr dirty="0" sz="1200">
                <a:latin typeface="宋体"/>
                <a:cs typeface="宋体"/>
              </a:rPr>
              <a:t>处理器一样</a:t>
            </a:r>
            <a:r>
              <a:rPr dirty="0" sz="1200" spc="-100">
                <a:latin typeface="宋体"/>
                <a:cs typeface="宋体"/>
              </a:rPr>
              <a:t>，</a:t>
            </a:r>
            <a:r>
              <a:rPr dirty="0" sz="1200">
                <a:latin typeface="宋体"/>
                <a:cs typeface="宋体"/>
              </a:rPr>
              <a:t>具 备基本的运算操作</a:t>
            </a:r>
            <a:r>
              <a:rPr dirty="0" sz="1200" spc="-240">
                <a:latin typeface="宋体"/>
                <a:cs typeface="宋体"/>
              </a:rPr>
              <a:t>、</a:t>
            </a:r>
            <a:r>
              <a:rPr dirty="0" sz="1200">
                <a:latin typeface="宋体"/>
                <a:cs typeface="宋体"/>
              </a:rPr>
              <a:t>通信协议和用户界面等任务处理能力</a:t>
            </a:r>
            <a:r>
              <a:rPr dirty="0" sz="1200" spc="-229">
                <a:latin typeface="宋体"/>
                <a:cs typeface="宋体"/>
              </a:rPr>
              <a:t>，</a:t>
            </a:r>
            <a:r>
              <a:rPr dirty="0" sz="1200">
                <a:latin typeface="宋体"/>
                <a:cs typeface="宋体"/>
              </a:rPr>
              <a:t>同时可以极大地优化 </a:t>
            </a:r>
            <a:r>
              <a:rPr dirty="0" sz="1200" spc="0">
                <a:latin typeface="宋体"/>
                <a:cs typeface="宋体"/>
              </a:rPr>
              <a:t>用</a:t>
            </a:r>
            <a:r>
              <a:rPr dirty="0" sz="1200" spc="10">
                <a:latin typeface="宋体"/>
                <a:cs typeface="宋体"/>
              </a:rPr>
              <a:t>户</a:t>
            </a:r>
            <a:r>
              <a:rPr dirty="0" sz="1200" spc="0">
                <a:latin typeface="宋体"/>
                <a:cs typeface="宋体"/>
              </a:rPr>
              <a:t>定</a:t>
            </a:r>
            <a:r>
              <a:rPr dirty="0" sz="1200" spc="10">
                <a:latin typeface="宋体"/>
                <a:cs typeface="宋体"/>
              </a:rPr>
              <a:t>制</a:t>
            </a:r>
            <a:r>
              <a:rPr dirty="0" sz="1200" spc="0">
                <a:latin typeface="宋体"/>
                <a:cs typeface="宋体"/>
              </a:rPr>
              <a:t>的信</a:t>
            </a:r>
            <a:r>
              <a:rPr dirty="0" sz="1200" spc="10">
                <a:latin typeface="宋体"/>
                <a:cs typeface="宋体"/>
              </a:rPr>
              <a:t>号</a:t>
            </a:r>
            <a:r>
              <a:rPr dirty="0" sz="1200" spc="0">
                <a:latin typeface="宋体"/>
                <a:cs typeface="宋体"/>
              </a:rPr>
              <a:t>处理</a:t>
            </a:r>
            <a:r>
              <a:rPr dirty="0" sz="1200" spc="10">
                <a:latin typeface="宋体"/>
                <a:cs typeface="宋体"/>
              </a:rPr>
              <a:t>功</a:t>
            </a:r>
            <a:r>
              <a:rPr dirty="0" sz="1200" spc="0">
                <a:latin typeface="宋体"/>
                <a:cs typeface="宋体"/>
              </a:rPr>
              <a:t>能</a:t>
            </a:r>
            <a:r>
              <a:rPr dirty="0" sz="1200" spc="10">
                <a:latin typeface="宋体"/>
                <a:cs typeface="宋体"/>
              </a:rPr>
              <a:t>（</a:t>
            </a:r>
            <a:r>
              <a:rPr dirty="0" sz="1200">
                <a:latin typeface="宋体"/>
                <a:cs typeface="宋体"/>
              </a:rPr>
              <a:t>如</a:t>
            </a:r>
            <a:r>
              <a:rPr dirty="0" sz="1200" spc="-245">
                <a:latin typeface="宋体"/>
                <a:cs typeface="宋体"/>
              </a:rPr>
              <a:t> </a:t>
            </a:r>
            <a:r>
              <a:rPr dirty="0" sz="1200">
                <a:latin typeface="Calibri"/>
                <a:cs typeface="Calibri"/>
              </a:rPr>
              <a:t>FFT</a:t>
            </a:r>
            <a:r>
              <a:rPr dirty="0" sz="1200" spc="0">
                <a:latin typeface="宋体"/>
                <a:cs typeface="宋体"/>
              </a:rPr>
              <a:t>、</a:t>
            </a:r>
            <a:r>
              <a:rPr dirty="0" sz="1200" spc="10">
                <a:latin typeface="宋体"/>
                <a:cs typeface="宋体"/>
              </a:rPr>
              <a:t>相</a:t>
            </a:r>
            <a:r>
              <a:rPr dirty="0" sz="1200" spc="0">
                <a:latin typeface="宋体"/>
                <a:cs typeface="宋体"/>
              </a:rPr>
              <a:t>关</a:t>
            </a:r>
            <a:r>
              <a:rPr dirty="0" sz="1200" spc="10">
                <a:latin typeface="宋体"/>
                <a:cs typeface="宋体"/>
              </a:rPr>
              <a:t>运</a:t>
            </a:r>
            <a:r>
              <a:rPr dirty="0" sz="1200" spc="0">
                <a:latin typeface="宋体"/>
                <a:cs typeface="宋体"/>
              </a:rPr>
              <a:t>算、</a:t>
            </a:r>
            <a:r>
              <a:rPr dirty="0" sz="1200" spc="10">
                <a:latin typeface="宋体"/>
                <a:cs typeface="宋体"/>
              </a:rPr>
              <a:t>加</a:t>
            </a:r>
            <a:r>
              <a:rPr dirty="0" sz="1200" spc="0">
                <a:latin typeface="宋体"/>
                <a:cs typeface="宋体"/>
              </a:rPr>
              <a:t>解密</a:t>
            </a:r>
            <a:r>
              <a:rPr dirty="0" sz="1200" spc="10">
                <a:latin typeface="宋体"/>
                <a:cs typeface="宋体"/>
              </a:rPr>
              <a:t>、</a:t>
            </a:r>
            <a:r>
              <a:rPr dirty="0" sz="1200" spc="0">
                <a:latin typeface="宋体"/>
                <a:cs typeface="宋体"/>
              </a:rPr>
              <a:t>编</a:t>
            </a:r>
            <a:r>
              <a:rPr dirty="0" sz="1200" spc="10">
                <a:latin typeface="宋体"/>
                <a:cs typeface="宋体"/>
              </a:rPr>
              <a:t>解</a:t>
            </a:r>
            <a:r>
              <a:rPr dirty="0" sz="1200" spc="0">
                <a:latin typeface="宋体"/>
                <a:cs typeface="宋体"/>
              </a:rPr>
              <a:t>码等</a:t>
            </a:r>
            <a:r>
              <a:rPr dirty="0" sz="1200" spc="-290">
                <a:latin typeface="宋体"/>
                <a:cs typeface="宋体"/>
              </a:rPr>
              <a:t>），</a:t>
            </a:r>
            <a:r>
              <a:rPr dirty="0" sz="1200" spc="10">
                <a:latin typeface="宋体"/>
                <a:cs typeface="宋体"/>
              </a:rPr>
              <a:t>取</a:t>
            </a:r>
            <a:r>
              <a:rPr dirty="0" sz="1200" spc="0">
                <a:latin typeface="宋体"/>
                <a:cs typeface="宋体"/>
              </a:rPr>
              <a:t>代</a:t>
            </a:r>
            <a:r>
              <a:rPr dirty="0" sz="1200" spc="10">
                <a:latin typeface="宋体"/>
                <a:cs typeface="宋体"/>
              </a:rPr>
              <a:t>高</a:t>
            </a:r>
            <a:r>
              <a:rPr dirty="0" sz="1200">
                <a:latin typeface="宋体"/>
                <a:cs typeface="宋体"/>
              </a:rPr>
              <a:t>性</a:t>
            </a:r>
            <a:endParaRPr sz="1200">
              <a:latin typeface="宋体"/>
              <a:cs typeface="宋体"/>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88</a:t>
            </a:r>
          </a:p>
        </p:txBody>
      </p:sp>
      <p:sp>
        <p:nvSpPr>
          <p:cNvPr id="2" name="object 2"/>
          <p:cNvSpPr txBox="1"/>
          <p:nvPr/>
        </p:nvSpPr>
        <p:spPr>
          <a:xfrm>
            <a:off x="1130300" y="528955"/>
            <a:ext cx="5384165" cy="5189220"/>
          </a:xfrm>
          <a:prstGeom prst="rect">
            <a:avLst/>
          </a:prstGeom>
        </p:spPr>
        <p:txBody>
          <a:bodyPr wrap="square" lIns="0" tIns="12700" rIns="0" bIns="0" rtlCol="0" vert="horz">
            <a:spAutoFit/>
          </a:bodyPr>
          <a:lstStyle/>
          <a:p>
            <a:pPr marL="1906905">
              <a:lnSpc>
                <a:spcPct val="100000"/>
              </a:lnSpc>
              <a:spcBef>
                <a:spcPts val="100"/>
              </a:spcBef>
            </a:pPr>
            <a:r>
              <a:rPr dirty="0" sz="900">
                <a:latin typeface="宋体"/>
                <a:cs typeface="宋体"/>
              </a:rPr>
              <a:t>中国智慧建筑技术发展白皮书</a:t>
            </a:r>
            <a:endParaRPr sz="900">
              <a:latin typeface="宋体"/>
              <a:cs typeface="宋体"/>
            </a:endParaRPr>
          </a:p>
          <a:p>
            <a:pPr>
              <a:lnSpc>
                <a:spcPct val="100000"/>
              </a:lnSpc>
              <a:spcBef>
                <a:spcPts val="30"/>
              </a:spcBef>
            </a:pPr>
            <a:endParaRPr sz="1150">
              <a:latin typeface="Times New Roman"/>
              <a:cs typeface="Times New Roman"/>
            </a:endParaRPr>
          </a:p>
          <a:p>
            <a:pPr marL="12700" marR="5080">
              <a:lnSpc>
                <a:spcPct val="162500"/>
              </a:lnSpc>
            </a:pPr>
            <a:r>
              <a:rPr dirty="0" sz="1200">
                <a:latin typeface="宋体"/>
                <a:cs typeface="宋体"/>
              </a:rPr>
              <a:t>能信号</a:t>
            </a:r>
            <a:r>
              <a:rPr dirty="0" sz="1200" spc="0">
                <a:latin typeface="宋体"/>
                <a:cs typeface="宋体"/>
              </a:rPr>
              <a:t>处</a:t>
            </a:r>
            <a:r>
              <a:rPr dirty="0" sz="1200">
                <a:latin typeface="宋体"/>
                <a:cs typeface="宋体"/>
              </a:rPr>
              <a:t>理所需的</a:t>
            </a:r>
            <a:r>
              <a:rPr dirty="0" sz="1200" spc="-310">
                <a:latin typeface="宋体"/>
                <a:cs typeface="宋体"/>
              </a:rPr>
              <a:t> </a:t>
            </a:r>
            <a:r>
              <a:rPr dirty="0" sz="1200" spc="-5">
                <a:latin typeface="Calibri"/>
                <a:cs typeface="Calibri"/>
              </a:rPr>
              <a:t>FPGA</a:t>
            </a:r>
            <a:r>
              <a:rPr dirty="0" sz="1200" spc="15">
                <a:latin typeface="Calibri"/>
                <a:cs typeface="Calibri"/>
              </a:rPr>
              <a:t> </a:t>
            </a:r>
            <a:r>
              <a:rPr dirty="0" sz="1200">
                <a:latin typeface="宋体"/>
                <a:cs typeface="宋体"/>
              </a:rPr>
              <a:t>加速器</a:t>
            </a:r>
            <a:r>
              <a:rPr dirty="0" sz="1200" spc="0">
                <a:latin typeface="宋体"/>
                <a:cs typeface="宋体"/>
              </a:rPr>
              <a:t>或</a:t>
            </a:r>
            <a:r>
              <a:rPr dirty="0" sz="1200">
                <a:latin typeface="宋体"/>
                <a:cs typeface="宋体"/>
              </a:rPr>
              <a:t>协处理</a:t>
            </a:r>
            <a:r>
              <a:rPr dirty="0" sz="1200" spc="-15">
                <a:latin typeface="宋体"/>
                <a:cs typeface="宋体"/>
              </a:rPr>
              <a:t>器</a:t>
            </a:r>
            <a:r>
              <a:rPr dirty="0" sz="1200" spc="-40">
                <a:latin typeface="宋体"/>
                <a:cs typeface="宋体"/>
              </a:rPr>
              <a:t>。</a:t>
            </a:r>
            <a:r>
              <a:rPr dirty="0" sz="1200" spc="-5">
                <a:latin typeface="Calibri"/>
                <a:cs typeface="Calibri"/>
              </a:rPr>
              <a:t>FC-3180</a:t>
            </a:r>
            <a:r>
              <a:rPr dirty="0" sz="1200" spc="15">
                <a:latin typeface="Calibri"/>
                <a:cs typeface="Calibri"/>
              </a:rPr>
              <a:t> </a:t>
            </a:r>
            <a:r>
              <a:rPr dirty="0" sz="1200">
                <a:latin typeface="宋体"/>
                <a:cs typeface="宋体"/>
              </a:rPr>
              <a:t>主要特</a:t>
            </a:r>
            <a:r>
              <a:rPr dirty="0" sz="1200" spc="0">
                <a:latin typeface="宋体"/>
                <a:cs typeface="宋体"/>
              </a:rPr>
              <a:t>征</a:t>
            </a:r>
            <a:r>
              <a:rPr dirty="0" sz="1200">
                <a:latin typeface="宋体"/>
                <a:cs typeface="宋体"/>
              </a:rPr>
              <a:t>包括</a:t>
            </a:r>
            <a:r>
              <a:rPr dirty="0" sz="1200" spc="-325">
                <a:latin typeface="宋体"/>
                <a:cs typeface="宋体"/>
              </a:rPr>
              <a:t> </a:t>
            </a:r>
            <a:r>
              <a:rPr dirty="0" sz="1200" spc="-10">
                <a:latin typeface="Calibri"/>
                <a:cs typeface="Calibri"/>
              </a:rPr>
              <a:t>J2ME</a:t>
            </a:r>
            <a:r>
              <a:rPr dirty="0" sz="1200" spc="-10">
                <a:latin typeface="宋体"/>
                <a:cs typeface="宋体"/>
              </a:rPr>
              <a:t>，</a:t>
            </a:r>
            <a:r>
              <a:rPr dirty="0" sz="1200">
                <a:latin typeface="宋体"/>
                <a:cs typeface="宋体"/>
              </a:rPr>
              <a:t>直接 执行</a:t>
            </a:r>
            <a:r>
              <a:rPr dirty="0" sz="1200" spc="-315">
                <a:latin typeface="宋体"/>
                <a:cs typeface="宋体"/>
              </a:rPr>
              <a:t> </a:t>
            </a:r>
            <a:r>
              <a:rPr dirty="0" sz="1200" spc="-10">
                <a:latin typeface="Calibri"/>
                <a:cs typeface="Calibri"/>
              </a:rPr>
              <a:t>Java</a:t>
            </a:r>
            <a:r>
              <a:rPr dirty="0" sz="1200" spc="-30">
                <a:latin typeface="Calibri"/>
                <a:cs typeface="Calibri"/>
              </a:rPr>
              <a:t> </a:t>
            </a:r>
            <a:r>
              <a:rPr dirty="0" sz="1200">
                <a:latin typeface="Calibri"/>
                <a:cs typeface="Calibri"/>
              </a:rPr>
              <a:t>8</a:t>
            </a:r>
            <a:r>
              <a:rPr dirty="0" sz="1200" spc="10">
                <a:latin typeface="Calibri"/>
                <a:cs typeface="Calibri"/>
              </a:rPr>
              <a:t> </a:t>
            </a:r>
            <a:r>
              <a:rPr dirty="0" sz="1200">
                <a:latin typeface="宋体"/>
                <a:cs typeface="宋体"/>
              </a:rPr>
              <a:t>位码，微</a:t>
            </a:r>
            <a:r>
              <a:rPr dirty="0" sz="1200" spc="0">
                <a:latin typeface="宋体"/>
                <a:cs typeface="宋体"/>
              </a:rPr>
              <a:t>代</a:t>
            </a:r>
            <a:r>
              <a:rPr dirty="0" sz="1200">
                <a:latin typeface="宋体"/>
                <a:cs typeface="宋体"/>
              </a:rPr>
              <a:t>码在线配置和优化，</a:t>
            </a:r>
            <a:r>
              <a:rPr dirty="0" sz="1200" spc="0">
                <a:latin typeface="宋体"/>
                <a:cs typeface="宋体"/>
              </a:rPr>
              <a:t>支</a:t>
            </a:r>
            <a:r>
              <a:rPr dirty="0" sz="1200">
                <a:latin typeface="宋体"/>
                <a:cs typeface="宋体"/>
              </a:rPr>
              <a:t>持汇编、</a:t>
            </a:r>
            <a:r>
              <a:rPr dirty="0" sz="1200">
                <a:latin typeface="Calibri"/>
                <a:cs typeface="Calibri"/>
              </a:rPr>
              <a:t>C</a:t>
            </a:r>
            <a:r>
              <a:rPr dirty="0" sz="1200">
                <a:latin typeface="宋体"/>
                <a:cs typeface="宋体"/>
              </a:rPr>
              <a:t>、</a:t>
            </a:r>
            <a:r>
              <a:rPr dirty="0" sz="1200" spc="-40">
                <a:latin typeface="Calibri"/>
                <a:cs typeface="Calibri"/>
              </a:rPr>
              <a:t>JAVA</a:t>
            </a:r>
            <a:r>
              <a:rPr dirty="0" sz="1200">
                <a:latin typeface="宋体"/>
                <a:cs typeface="宋体"/>
              </a:rPr>
              <a:t>、微编程</a:t>
            </a:r>
            <a:r>
              <a:rPr dirty="0" sz="1200" spc="0">
                <a:latin typeface="宋体"/>
                <a:cs typeface="宋体"/>
              </a:rPr>
              <a:t>，</a:t>
            </a:r>
            <a:r>
              <a:rPr dirty="0" sz="1200" spc="-5">
                <a:latin typeface="宋体"/>
                <a:cs typeface="宋体"/>
              </a:rPr>
              <a:t>支</a:t>
            </a:r>
            <a:r>
              <a:rPr dirty="0" sz="1200">
                <a:latin typeface="宋体"/>
                <a:cs typeface="宋体"/>
              </a:rPr>
              <a:t>持 </a:t>
            </a:r>
            <a:r>
              <a:rPr dirty="0" sz="1200" spc="-5">
                <a:latin typeface="Calibri"/>
                <a:cs typeface="Calibri"/>
              </a:rPr>
              <a:t>IEEE</a:t>
            </a:r>
            <a:r>
              <a:rPr dirty="0" sz="1200" spc="-15">
                <a:latin typeface="Calibri"/>
                <a:cs typeface="Calibri"/>
              </a:rPr>
              <a:t> </a:t>
            </a:r>
            <a:r>
              <a:rPr dirty="0" sz="1200">
                <a:latin typeface="Calibri"/>
                <a:cs typeface="Calibri"/>
              </a:rPr>
              <a:t>754</a:t>
            </a:r>
            <a:r>
              <a:rPr dirty="0" sz="1200" spc="25">
                <a:latin typeface="Calibri"/>
                <a:cs typeface="Calibri"/>
              </a:rPr>
              <a:t> </a:t>
            </a:r>
            <a:r>
              <a:rPr dirty="0" sz="1200">
                <a:latin typeface="宋体"/>
                <a:cs typeface="宋体"/>
              </a:rPr>
              <a:t>加速</a:t>
            </a:r>
            <a:r>
              <a:rPr dirty="0" sz="1200" spc="0">
                <a:latin typeface="宋体"/>
                <a:cs typeface="宋体"/>
              </a:rPr>
              <a:t>浮</a:t>
            </a:r>
            <a:r>
              <a:rPr dirty="0" sz="1200">
                <a:latin typeface="宋体"/>
                <a:cs typeface="宋体"/>
              </a:rPr>
              <a:t>点运算，</a:t>
            </a:r>
            <a:r>
              <a:rPr dirty="0" sz="1200" spc="0">
                <a:latin typeface="宋体"/>
                <a:cs typeface="宋体"/>
              </a:rPr>
              <a:t>附</a:t>
            </a:r>
            <a:r>
              <a:rPr dirty="0" sz="1200">
                <a:latin typeface="宋体"/>
                <a:cs typeface="宋体"/>
              </a:rPr>
              <a:t>带</a:t>
            </a:r>
            <a:r>
              <a:rPr dirty="0" sz="1200" spc="-320">
                <a:latin typeface="宋体"/>
                <a:cs typeface="宋体"/>
              </a:rPr>
              <a:t> </a:t>
            </a:r>
            <a:r>
              <a:rPr dirty="0" sz="1200" spc="-5">
                <a:latin typeface="Calibri"/>
                <a:cs typeface="Calibri"/>
              </a:rPr>
              <a:t>POSIX</a:t>
            </a:r>
            <a:r>
              <a:rPr dirty="0" sz="1200" spc="25">
                <a:latin typeface="Calibri"/>
                <a:cs typeface="Calibri"/>
              </a:rPr>
              <a:t> </a:t>
            </a:r>
            <a:r>
              <a:rPr dirty="0" sz="1200">
                <a:latin typeface="宋体"/>
                <a:cs typeface="宋体"/>
              </a:rPr>
              <a:t>兼容的</a:t>
            </a:r>
            <a:r>
              <a:rPr dirty="0" sz="1200" spc="-305">
                <a:latin typeface="宋体"/>
                <a:cs typeface="宋体"/>
              </a:rPr>
              <a:t> </a:t>
            </a:r>
            <a:r>
              <a:rPr dirty="0" sz="1200" spc="-15">
                <a:latin typeface="Calibri"/>
                <a:cs typeface="Calibri"/>
              </a:rPr>
              <a:t>RTOS</a:t>
            </a:r>
            <a:r>
              <a:rPr dirty="0" sz="1200" spc="15">
                <a:latin typeface="Calibri"/>
                <a:cs typeface="Calibri"/>
              </a:rPr>
              <a:t> </a:t>
            </a:r>
            <a:r>
              <a:rPr dirty="0" sz="1200">
                <a:latin typeface="宋体"/>
                <a:cs typeface="宋体"/>
              </a:rPr>
              <a:t>和文</a:t>
            </a:r>
            <a:r>
              <a:rPr dirty="0" sz="1200" spc="0">
                <a:latin typeface="宋体"/>
                <a:cs typeface="宋体"/>
              </a:rPr>
              <a:t>件</a:t>
            </a:r>
            <a:r>
              <a:rPr dirty="0" sz="1200">
                <a:latin typeface="宋体"/>
                <a:cs typeface="宋体"/>
              </a:rPr>
              <a:t>系统</a:t>
            </a:r>
            <a:r>
              <a:rPr dirty="0" sz="1200" spc="-5">
                <a:latin typeface="宋体"/>
                <a:cs typeface="宋体"/>
              </a:rPr>
              <a:t>、</a:t>
            </a:r>
            <a:r>
              <a:rPr dirty="0" sz="1200" spc="-15">
                <a:latin typeface="Calibri"/>
                <a:cs typeface="Calibri"/>
              </a:rPr>
              <a:t>TCP/IP</a:t>
            </a:r>
            <a:r>
              <a:rPr dirty="0" sz="1200" spc="10">
                <a:latin typeface="Calibri"/>
                <a:cs typeface="Calibri"/>
              </a:rPr>
              <a:t> </a:t>
            </a:r>
            <a:r>
              <a:rPr dirty="0" sz="1200">
                <a:latin typeface="宋体"/>
                <a:cs typeface="宋体"/>
              </a:rPr>
              <a:t>协议</a:t>
            </a:r>
            <a:r>
              <a:rPr dirty="0" sz="1200" spc="0">
                <a:latin typeface="宋体"/>
                <a:cs typeface="宋体"/>
              </a:rPr>
              <a:t>栈</a:t>
            </a:r>
            <a:r>
              <a:rPr dirty="0" sz="1200" spc="-5">
                <a:latin typeface="宋体"/>
                <a:cs typeface="宋体"/>
              </a:rPr>
              <a:t>等</a:t>
            </a:r>
            <a:r>
              <a:rPr dirty="0" sz="1200">
                <a:latin typeface="宋体"/>
                <a:cs typeface="宋体"/>
              </a:rPr>
              <a:t>。 </a:t>
            </a:r>
            <a:r>
              <a:rPr dirty="0" sz="1200" spc="-5">
                <a:latin typeface="Calibri"/>
                <a:cs typeface="Calibri"/>
              </a:rPr>
              <a:t>FC-3180</a:t>
            </a:r>
            <a:r>
              <a:rPr dirty="0" sz="1200" spc="35">
                <a:latin typeface="Calibri"/>
                <a:cs typeface="Calibri"/>
              </a:rPr>
              <a:t> </a:t>
            </a:r>
            <a:r>
              <a:rPr dirty="0" sz="1200" spc="10">
                <a:latin typeface="宋体"/>
                <a:cs typeface="宋体"/>
              </a:rPr>
              <a:t>支</a:t>
            </a:r>
            <a:r>
              <a:rPr dirty="0" sz="1200" spc="0">
                <a:latin typeface="宋体"/>
                <a:cs typeface="宋体"/>
              </a:rPr>
              <a:t>持</a:t>
            </a:r>
            <a:r>
              <a:rPr dirty="0" sz="1200" spc="10">
                <a:latin typeface="宋体"/>
                <a:cs typeface="宋体"/>
              </a:rPr>
              <a:t>处</a:t>
            </a:r>
            <a:r>
              <a:rPr dirty="0" sz="1200" spc="0">
                <a:latin typeface="宋体"/>
                <a:cs typeface="宋体"/>
              </a:rPr>
              <a:t>理</a:t>
            </a:r>
            <a:r>
              <a:rPr dirty="0" sz="1200" spc="10">
                <a:latin typeface="宋体"/>
                <a:cs typeface="宋体"/>
              </a:rPr>
              <a:t>器</a:t>
            </a:r>
            <a:r>
              <a:rPr dirty="0" sz="1200" spc="0">
                <a:latin typeface="宋体"/>
                <a:cs typeface="宋体"/>
              </a:rPr>
              <a:t>与</a:t>
            </a:r>
            <a:r>
              <a:rPr dirty="0" sz="1200" spc="10">
                <a:latin typeface="宋体"/>
                <a:cs typeface="宋体"/>
              </a:rPr>
              <a:t>云平</a:t>
            </a:r>
            <a:r>
              <a:rPr dirty="0" sz="1200" spc="0">
                <a:latin typeface="宋体"/>
                <a:cs typeface="宋体"/>
              </a:rPr>
              <a:t>台</a:t>
            </a:r>
            <a:r>
              <a:rPr dirty="0" sz="1200" spc="10">
                <a:latin typeface="宋体"/>
                <a:cs typeface="宋体"/>
              </a:rPr>
              <a:t>直</a:t>
            </a:r>
            <a:r>
              <a:rPr dirty="0" sz="1200" spc="0">
                <a:latin typeface="宋体"/>
                <a:cs typeface="宋体"/>
              </a:rPr>
              <a:t>接</a:t>
            </a:r>
            <a:r>
              <a:rPr dirty="0" sz="1200" spc="10">
                <a:latin typeface="宋体"/>
                <a:cs typeface="宋体"/>
              </a:rPr>
              <a:t>连</a:t>
            </a:r>
            <a:r>
              <a:rPr dirty="0" sz="1200" spc="0">
                <a:latin typeface="宋体"/>
                <a:cs typeface="宋体"/>
              </a:rPr>
              <a:t>接</a:t>
            </a:r>
            <a:r>
              <a:rPr dirty="0" sz="1200" spc="10">
                <a:latin typeface="宋体"/>
                <a:cs typeface="宋体"/>
              </a:rPr>
              <a:t>，</a:t>
            </a:r>
            <a:r>
              <a:rPr dirty="0" sz="1200" spc="0">
                <a:latin typeface="宋体"/>
                <a:cs typeface="宋体"/>
              </a:rPr>
              <a:t>支</a:t>
            </a:r>
            <a:r>
              <a:rPr dirty="0" sz="1200">
                <a:latin typeface="宋体"/>
                <a:cs typeface="宋体"/>
              </a:rPr>
              <a:t>持</a:t>
            </a:r>
            <a:r>
              <a:rPr dirty="0" sz="1200" spc="-270">
                <a:latin typeface="宋体"/>
                <a:cs typeface="宋体"/>
              </a:rPr>
              <a:t> </a:t>
            </a:r>
            <a:r>
              <a:rPr dirty="0" sz="1200">
                <a:latin typeface="Calibri"/>
                <a:cs typeface="Calibri"/>
              </a:rPr>
              <a:t>WiFI</a:t>
            </a:r>
            <a:r>
              <a:rPr dirty="0" sz="1200" spc="0">
                <a:latin typeface="宋体"/>
                <a:cs typeface="宋体"/>
              </a:rPr>
              <a:t>、</a:t>
            </a:r>
            <a:r>
              <a:rPr dirty="0" sz="1200">
                <a:latin typeface="Calibri"/>
                <a:cs typeface="Calibri"/>
              </a:rPr>
              <a:t>ZigBee</a:t>
            </a:r>
            <a:r>
              <a:rPr dirty="0" sz="1200" spc="0">
                <a:latin typeface="宋体"/>
                <a:cs typeface="宋体"/>
              </a:rPr>
              <a:t>、</a:t>
            </a:r>
            <a:r>
              <a:rPr dirty="0" sz="1200" spc="-5">
                <a:latin typeface="Calibri"/>
                <a:cs typeface="Calibri"/>
              </a:rPr>
              <a:t>4G/GPRS</a:t>
            </a:r>
            <a:r>
              <a:rPr dirty="0" sz="1200" spc="50">
                <a:latin typeface="Calibri"/>
                <a:cs typeface="Calibri"/>
              </a:rPr>
              <a:t> </a:t>
            </a:r>
            <a:r>
              <a:rPr dirty="0" sz="1200" spc="10">
                <a:latin typeface="宋体"/>
                <a:cs typeface="宋体"/>
              </a:rPr>
              <a:t>等</a:t>
            </a:r>
            <a:r>
              <a:rPr dirty="0" sz="1200" spc="0">
                <a:latin typeface="宋体"/>
                <a:cs typeface="宋体"/>
              </a:rPr>
              <a:t>无</a:t>
            </a:r>
            <a:r>
              <a:rPr dirty="0" sz="1200" spc="10">
                <a:latin typeface="宋体"/>
                <a:cs typeface="宋体"/>
              </a:rPr>
              <a:t>线</a:t>
            </a:r>
            <a:r>
              <a:rPr dirty="0" sz="1200">
                <a:latin typeface="宋体"/>
                <a:cs typeface="宋体"/>
              </a:rPr>
              <a:t>网 络。</a:t>
            </a:r>
            <a:endParaRPr sz="1200">
              <a:latin typeface="宋体"/>
              <a:cs typeface="宋体"/>
            </a:endParaRPr>
          </a:p>
          <a:p>
            <a:pPr>
              <a:lnSpc>
                <a:spcPct val="100000"/>
              </a:lnSpc>
              <a:spcBef>
                <a:spcPts val="30"/>
              </a:spcBef>
            </a:pPr>
            <a:endParaRPr sz="1100">
              <a:latin typeface="Times New Roman"/>
              <a:cs typeface="Times New Roman"/>
            </a:endParaRPr>
          </a:p>
          <a:p>
            <a:pPr marL="281940">
              <a:lnSpc>
                <a:spcPct val="100000"/>
              </a:lnSpc>
              <a:spcBef>
                <a:spcPts val="5"/>
              </a:spcBef>
            </a:pPr>
            <a:r>
              <a:rPr dirty="0" sz="1200" spc="-5">
                <a:latin typeface="Calibri"/>
                <a:cs typeface="Calibri"/>
              </a:rPr>
              <a:t>5.2.5</a:t>
            </a:r>
            <a:r>
              <a:rPr dirty="0" sz="1200" spc="55">
                <a:latin typeface="Calibri"/>
                <a:cs typeface="Calibri"/>
              </a:rPr>
              <a:t> </a:t>
            </a:r>
            <a:r>
              <a:rPr dirty="0" sz="1200">
                <a:latin typeface="黑体"/>
                <a:cs typeface="黑体"/>
              </a:rPr>
              <a:t>物联网芯片</a:t>
            </a:r>
            <a:r>
              <a:rPr dirty="0" sz="1200">
                <a:latin typeface="Calibri"/>
                <a:cs typeface="Calibri"/>
              </a:rPr>
              <a:t>--</a:t>
            </a:r>
            <a:r>
              <a:rPr dirty="0" sz="1200" spc="-20">
                <a:latin typeface="Calibri"/>
                <a:cs typeface="Calibri"/>
              </a:rPr>
              <a:t> Telutop</a:t>
            </a:r>
            <a:r>
              <a:rPr dirty="0" sz="1200" spc="10">
                <a:latin typeface="Calibri"/>
                <a:cs typeface="Calibri"/>
              </a:rPr>
              <a:t> </a:t>
            </a:r>
            <a:r>
              <a:rPr dirty="0" sz="1200">
                <a:latin typeface="黑体"/>
                <a:cs typeface="黑体"/>
              </a:rPr>
              <a:t>智慧建筑</a:t>
            </a:r>
            <a:r>
              <a:rPr dirty="0" sz="1200" spc="-305">
                <a:latin typeface="黑体"/>
                <a:cs typeface="黑体"/>
              </a:rPr>
              <a:t> </a:t>
            </a:r>
            <a:r>
              <a:rPr dirty="0" sz="1200" spc="-5">
                <a:latin typeface="Calibri"/>
                <a:cs typeface="Calibri"/>
              </a:rPr>
              <a:t>PLC</a:t>
            </a:r>
            <a:r>
              <a:rPr dirty="0" sz="1200" spc="10">
                <a:latin typeface="Calibri"/>
                <a:cs typeface="Calibri"/>
              </a:rPr>
              <a:t> </a:t>
            </a:r>
            <a:r>
              <a:rPr dirty="0" sz="1200">
                <a:latin typeface="黑体"/>
                <a:cs typeface="黑体"/>
              </a:rPr>
              <a:t>通信芯片</a:t>
            </a:r>
            <a:endParaRPr sz="1200">
              <a:latin typeface="黑体"/>
              <a:cs typeface="黑体"/>
            </a:endParaRPr>
          </a:p>
          <a:p>
            <a:pPr algn="just" marL="12700" marR="86995" indent="304800">
              <a:lnSpc>
                <a:spcPct val="162500"/>
              </a:lnSpc>
              <a:spcBef>
                <a:spcPts val="380"/>
              </a:spcBef>
            </a:pPr>
            <a:r>
              <a:rPr dirty="0" sz="1200">
                <a:latin typeface="宋体"/>
                <a:cs typeface="宋体"/>
              </a:rPr>
              <a:t>南大天域研发了物联网电力线载波通信芯片——</a:t>
            </a:r>
            <a:r>
              <a:rPr dirty="0" sz="1200" spc="-95">
                <a:latin typeface="Calibri"/>
                <a:cs typeface="Calibri"/>
              </a:rPr>
              <a:t>T</a:t>
            </a:r>
            <a:r>
              <a:rPr dirty="0" sz="1200" spc="-10">
                <a:latin typeface="Calibri"/>
                <a:cs typeface="Calibri"/>
              </a:rPr>
              <a:t>e</a:t>
            </a:r>
            <a:r>
              <a:rPr dirty="0" sz="1200">
                <a:latin typeface="Calibri"/>
                <a:cs typeface="Calibri"/>
              </a:rPr>
              <a:t>l</a:t>
            </a:r>
            <a:r>
              <a:rPr dirty="0" sz="1200" spc="0">
                <a:latin typeface="Calibri"/>
                <a:cs typeface="Calibri"/>
              </a:rPr>
              <a:t>u</a:t>
            </a:r>
            <a:r>
              <a:rPr dirty="0" sz="1200" spc="-10">
                <a:latin typeface="Calibri"/>
                <a:cs typeface="Calibri"/>
              </a:rPr>
              <a:t>top</a:t>
            </a:r>
            <a:r>
              <a:rPr dirty="0" sz="1200" spc="-505">
                <a:latin typeface="宋体"/>
                <a:cs typeface="宋体"/>
              </a:rPr>
              <a:t>。</a:t>
            </a:r>
            <a:r>
              <a:rPr dirty="0" sz="1200">
                <a:latin typeface="宋体"/>
                <a:cs typeface="宋体"/>
              </a:rPr>
              <a:t>由于电力线存在脉 </a:t>
            </a:r>
            <a:r>
              <a:rPr dirty="0" sz="1200" spc="10">
                <a:latin typeface="宋体"/>
                <a:cs typeface="宋体"/>
              </a:rPr>
              <a:t>冲干扰</a:t>
            </a:r>
            <a:r>
              <a:rPr dirty="0" sz="1200" spc="0">
                <a:latin typeface="宋体"/>
                <a:cs typeface="宋体"/>
              </a:rPr>
              <a:t>和</a:t>
            </a:r>
            <a:r>
              <a:rPr dirty="0" sz="1200" spc="10">
                <a:latin typeface="宋体"/>
                <a:cs typeface="宋体"/>
              </a:rPr>
              <a:t>对载波信号</a:t>
            </a:r>
            <a:r>
              <a:rPr dirty="0" sz="1200" spc="0">
                <a:latin typeface="宋体"/>
                <a:cs typeface="宋体"/>
              </a:rPr>
              <a:t>造</a:t>
            </a:r>
            <a:r>
              <a:rPr dirty="0" sz="1200" spc="10">
                <a:latin typeface="宋体"/>
                <a:cs typeface="宋体"/>
              </a:rPr>
              <a:t>成高削减等</a:t>
            </a:r>
            <a:r>
              <a:rPr dirty="0" sz="1200" spc="0">
                <a:latin typeface="宋体"/>
                <a:cs typeface="宋体"/>
              </a:rPr>
              <a:t>问</a:t>
            </a:r>
            <a:r>
              <a:rPr dirty="0" sz="1200" spc="10">
                <a:latin typeface="宋体"/>
                <a:cs typeface="宋体"/>
              </a:rPr>
              <a:t>题，为了完成</a:t>
            </a:r>
            <a:r>
              <a:rPr dirty="0" sz="1200" spc="0">
                <a:latin typeface="宋体"/>
                <a:cs typeface="宋体"/>
              </a:rPr>
              <a:t>在</a:t>
            </a:r>
            <a:r>
              <a:rPr dirty="0" sz="1200" spc="10">
                <a:latin typeface="宋体"/>
                <a:cs typeface="宋体"/>
              </a:rPr>
              <a:t>复杂电网环</a:t>
            </a:r>
            <a:r>
              <a:rPr dirty="0" sz="1200" spc="0">
                <a:latin typeface="宋体"/>
                <a:cs typeface="宋体"/>
              </a:rPr>
              <a:t>境</a:t>
            </a:r>
            <a:r>
              <a:rPr dirty="0" sz="1200" spc="10">
                <a:latin typeface="宋体"/>
                <a:cs typeface="宋体"/>
              </a:rPr>
              <a:t>下的数据</a:t>
            </a:r>
            <a:r>
              <a:rPr dirty="0" sz="1200">
                <a:latin typeface="宋体"/>
                <a:cs typeface="宋体"/>
              </a:rPr>
              <a:t>传 </a:t>
            </a:r>
            <a:r>
              <a:rPr dirty="0" sz="1200" spc="0">
                <a:latin typeface="宋体"/>
                <a:cs typeface="宋体"/>
              </a:rPr>
              <a:t>输</a:t>
            </a:r>
            <a:r>
              <a:rPr dirty="0" sz="1200" spc="-15">
                <a:latin typeface="宋体"/>
                <a:cs typeface="宋体"/>
              </a:rPr>
              <a:t>，</a:t>
            </a:r>
            <a:r>
              <a:rPr dirty="0" sz="1200" spc="-15">
                <a:latin typeface="Calibri"/>
                <a:cs typeface="Calibri"/>
              </a:rPr>
              <a:t>Telutop</a:t>
            </a:r>
            <a:r>
              <a:rPr dirty="0" sz="1200" spc="25">
                <a:latin typeface="Calibri"/>
                <a:cs typeface="Calibri"/>
              </a:rPr>
              <a:t> </a:t>
            </a:r>
            <a:r>
              <a:rPr dirty="0" sz="1200" spc="0">
                <a:latin typeface="宋体"/>
                <a:cs typeface="宋体"/>
              </a:rPr>
              <a:t>芯片采用</a:t>
            </a:r>
            <a:r>
              <a:rPr dirty="0" sz="1200">
                <a:latin typeface="宋体"/>
                <a:cs typeface="宋体"/>
              </a:rPr>
              <a:t>了</a:t>
            </a:r>
            <a:r>
              <a:rPr dirty="0" sz="1200" spc="0">
                <a:latin typeface="宋体"/>
                <a:cs typeface="宋体"/>
              </a:rPr>
              <a:t>目前最前沿</a:t>
            </a:r>
            <a:r>
              <a:rPr dirty="0" sz="1200">
                <a:latin typeface="宋体"/>
                <a:cs typeface="宋体"/>
              </a:rPr>
              <a:t>的</a:t>
            </a:r>
            <a:r>
              <a:rPr dirty="0" sz="1200" spc="-280">
                <a:latin typeface="宋体"/>
                <a:cs typeface="宋体"/>
              </a:rPr>
              <a:t> </a:t>
            </a:r>
            <a:r>
              <a:rPr dirty="0" sz="1200" spc="-5">
                <a:latin typeface="Calibri"/>
                <a:cs typeface="Calibri"/>
              </a:rPr>
              <a:t>OFDM</a:t>
            </a:r>
            <a:r>
              <a:rPr dirty="0" sz="1200" spc="35">
                <a:latin typeface="Calibri"/>
                <a:cs typeface="Calibri"/>
              </a:rPr>
              <a:t> </a:t>
            </a:r>
            <a:r>
              <a:rPr dirty="0" sz="1200" spc="0">
                <a:latin typeface="宋体"/>
                <a:cs typeface="宋体"/>
              </a:rPr>
              <a:t>技术，它</a:t>
            </a:r>
            <a:r>
              <a:rPr dirty="0" sz="1200">
                <a:latin typeface="宋体"/>
                <a:cs typeface="宋体"/>
              </a:rPr>
              <a:t>从</a:t>
            </a:r>
            <a:r>
              <a:rPr dirty="0" sz="1200" spc="0">
                <a:latin typeface="宋体"/>
                <a:cs typeface="宋体"/>
              </a:rPr>
              <a:t>一个数学模型到</a:t>
            </a:r>
            <a:r>
              <a:rPr dirty="0" sz="1200">
                <a:latin typeface="宋体"/>
                <a:cs typeface="宋体"/>
              </a:rPr>
              <a:t>一</a:t>
            </a:r>
            <a:r>
              <a:rPr dirty="0" sz="1200" spc="0">
                <a:latin typeface="宋体"/>
                <a:cs typeface="宋体"/>
              </a:rPr>
              <a:t>个</a:t>
            </a:r>
            <a:r>
              <a:rPr dirty="0" sz="1200">
                <a:latin typeface="宋体"/>
                <a:cs typeface="宋体"/>
              </a:rPr>
              <a:t>通 信理论</a:t>
            </a:r>
            <a:r>
              <a:rPr dirty="0" sz="1200" spc="-240">
                <a:latin typeface="宋体"/>
                <a:cs typeface="宋体"/>
              </a:rPr>
              <a:t>，</a:t>
            </a:r>
            <a:r>
              <a:rPr dirty="0" sz="1200">
                <a:latin typeface="宋体"/>
                <a:cs typeface="宋体"/>
              </a:rPr>
              <a:t>解决了传统通信理论没法实现的难题</a:t>
            </a:r>
            <a:r>
              <a:rPr dirty="0" sz="1200" spc="-229">
                <a:latin typeface="宋体"/>
                <a:cs typeface="宋体"/>
              </a:rPr>
              <a:t>，</a:t>
            </a:r>
            <a:r>
              <a:rPr dirty="0" sz="1200">
                <a:latin typeface="宋体"/>
                <a:cs typeface="宋体"/>
              </a:rPr>
              <a:t>突破了电力线载波通信的技术瓶 颈</a:t>
            </a:r>
            <a:r>
              <a:rPr dirty="0" sz="1200" spc="-120">
                <a:latin typeface="宋体"/>
                <a:cs typeface="宋体"/>
              </a:rPr>
              <a:t>，</a:t>
            </a:r>
            <a:r>
              <a:rPr dirty="0" sz="1200">
                <a:latin typeface="宋体"/>
                <a:cs typeface="宋体"/>
              </a:rPr>
              <a:t>信号幅值允许低于噪</a:t>
            </a:r>
            <a:r>
              <a:rPr dirty="0" sz="1200" spc="0">
                <a:latin typeface="宋体"/>
                <a:cs typeface="宋体"/>
              </a:rPr>
              <a:t>声</a:t>
            </a:r>
            <a:r>
              <a:rPr dirty="0" sz="1200">
                <a:latin typeface="宋体"/>
                <a:cs typeface="宋体"/>
              </a:rPr>
              <a:t>电平</a:t>
            </a:r>
            <a:r>
              <a:rPr dirty="0" sz="1200" spc="-335">
                <a:latin typeface="宋体"/>
                <a:cs typeface="宋体"/>
              </a:rPr>
              <a:t> </a:t>
            </a:r>
            <a:r>
              <a:rPr dirty="0" sz="1200" spc="-35">
                <a:latin typeface="Calibri"/>
                <a:cs typeface="Calibri"/>
              </a:rPr>
              <a:t>3dB</a:t>
            </a:r>
            <a:r>
              <a:rPr dirty="0" sz="1200" spc="-35">
                <a:latin typeface="宋体"/>
                <a:cs typeface="宋体"/>
              </a:rPr>
              <a:t>，</a:t>
            </a:r>
            <a:r>
              <a:rPr dirty="0" sz="1200">
                <a:latin typeface="宋体"/>
                <a:cs typeface="宋体"/>
              </a:rPr>
              <a:t>使电力线载波通信的</a:t>
            </a:r>
            <a:r>
              <a:rPr dirty="0" sz="1200" spc="0">
                <a:latin typeface="宋体"/>
                <a:cs typeface="宋体"/>
              </a:rPr>
              <a:t>通</a:t>
            </a:r>
            <a:r>
              <a:rPr dirty="0" sz="1200">
                <a:latin typeface="宋体"/>
                <a:cs typeface="宋体"/>
              </a:rPr>
              <a:t>信成功率达</a:t>
            </a:r>
            <a:r>
              <a:rPr dirty="0" sz="1200" spc="-335">
                <a:latin typeface="宋体"/>
                <a:cs typeface="宋体"/>
              </a:rPr>
              <a:t> </a:t>
            </a:r>
            <a:r>
              <a:rPr dirty="0" sz="1200" spc="-10">
                <a:latin typeface="Calibri"/>
                <a:cs typeface="Calibri"/>
              </a:rPr>
              <a:t>99%</a:t>
            </a:r>
            <a:r>
              <a:rPr dirty="0" sz="1200">
                <a:latin typeface="宋体"/>
                <a:cs typeface="宋体"/>
              </a:rPr>
              <a:t>以 </a:t>
            </a:r>
            <a:r>
              <a:rPr dirty="0" sz="1200" spc="0">
                <a:latin typeface="宋体"/>
                <a:cs typeface="宋体"/>
              </a:rPr>
              <a:t>上</a:t>
            </a:r>
            <a:r>
              <a:rPr dirty="0" sz="1200" spc="10">
                <a:latin typeface="宋体"/>
                <a:cs typeface="宋体"/>
              </a:rPr>
              <a:t>。</a:t>
            </a:r>
            <a:r>
              <a:rPr dirty="0" sz="1200" spc="0">
                <a:latin typeface="宋体"/>
                <a:cs typeface="宋体"/>
              </a:rPr>
              <a:t>采用</a:t>
            </a:r>
            <a:r>
              <a:rPr dirty="0" sz="1200" spc="10">
                <a:latin typeface="宋体"/>
                <a:cs typeface="宋体"/>
              </a:rPr>
              <a:t>正</a:t>
            </a:r>
            <a:r>
              <a:rPr dirty="0" sz="1200" spc="0">
                <a:latin typeface="宋体"/>
                <a:cs typeface="宋体"/>
              </a:rPr>
              <a:t>交</a:t>
            </a:r>
            <a:r>
              <a:rPr dirty="0" sz="1200" spc="10">
                <a:latin typeface="宋体"/>
                <a:cs typeface="宋体"/>
              </a:rPr>
              <a:t>频</a:t>
            </a:r>
            <a:r>
              <a:rPr dirty="0" sz="1200" spc="0">
                <a:latin typeface="宋体"/>
                <a:cs typeface="宋体"/>
              </a:rPr>
              <a:t>分复用</a:t>
            </a:r>
            <a:r>
              <a:rPr dirty="0" sz="1200">
                <a:latin typeface="Calibri"/>
                <a:cs typeface="Calibri"/>
              </a:rPr>
              <a:t>(OFDM)</a:t>
            </a:r>
            <a:r>
              <a:rPr dirty="0" sz="1200" spc="0">
                <a:latin typeface="宋体"/>
                <a:cs typeface="宋体"/>
              </a:rPr>
              <a:t>调</a:t>
            </a:r>
            <a:r>
              <a:rPr dirty="0" sz="1200" spc="10">
                <a:latin typeface="宋体"/>
                <a:cs typeface="宋体"/>
              </a:rPr>
              <a:t>制</a:t>
            </a:r>
            <a:r>
              <a:rPr dirty="0" sz="1200" spc="0">
                <a:latin typeface="宋体"/>
                <a:cs typeface="宋体"/>
              </a:rPr>
              <a:t>技术</a:t>
            </a:r>
            <a:r>
              <a:rPr dirty="0" sz="1200" spc="10">
                <a:latin typeface="宋体"/>
                <a:cs typeface="宋体"/>
              </a:rPr>
              <a:t>的</a:t>
            </a:r>
            <a:r>
              <a:rPr dirty="0" sz="1200" spc="0">
                <a:latin typeface="宋体"/>
                <a:cs typeface="宋体"/>
              </a:rPr>
              <a:t>芯</a:t>
            </a:r>
            <a:r>
              <a:rPr dirty="0" sz="1200" spc="10">
                <a:latin typeface="宋体"/>
                <a:cs typeface="宋体"/>
              </a:rPr>
              <a:t>片</a:t>
            </a:r>
            <a:r>
              <a:rPr dirty="0" sz="1200" spc="0">
                <a:latin typeface="宋体"/>
                <a:cs typeface="宋体"/>
              </a:rPr>
              <a:t>设计</a:t>
            </a:r>
            <a:r>
              <a:rPr dirty="0" sz="1200" spc="10">
                <a:latin typeface="宋体"/>
                <a:cs typeface="宋体"/>
              </a:rPr>
              <a:t>的</a:t>
            </a:r>
            <a:r>
              <a:rPr dirty="0" sz="1200" spc="0">
                <a:latin typeface="宋体"/>
                <a:cs typeface="宋体"/>
              </a:rPr>
              <a:t>电力</a:t>
            </a:r>
            <a:r>
              <a:rPr dirty="0" sz="1200" spc="10">
                <a:latin typeface="宋体"/>
                <a:cs typeface="宋体"/>
              </a:rPr>
              <a:t>载</a:t>
            </a:r>
            <a:r>
              <a:rPr dirty="0" sz="1200" spc="0">
                <a:latin typeface="宋体"/>
                <a:cs typeface="宋体"/>
              </a:rPr>
              <a:t>波</a:t>
            </a:r>
            <a:r>
              <a:rPr dirty="0" sz="1200" spc="10">
                <a:latin typeface="宋体"/>
                <a:cs typeface="宋体"/>
              </a:rPr>
              <a:t>数</a:t>
            </a:r>
            <a:r>
              <a:rPr dirty="0" sz="1200" spc="0">
                <a:latin typeface="宋体"/>
                <a:cs typeface="宋体"/>
              </a:rPr>
              <a:t>据传</a:t>
            </a:r>
            <a:r>
              <a:rPr dirty="0" sz="1200" spc="10">
                <a:latin typeface="宋体"/>
                <a:cs typeface="宋体"/>
              </a:rPr>
              <a:t>输</a:t>
            </a:r>
            <a:r>
              <a:rPr dirty="0" sz="1200" spc="0">
                <a:latin typeface="宋体"/>
                <a:cs typeface="宋体"/>
              </a:rPr>
              <a:t>系统</a:t>
            </a:r>
            <a:r>
              <a:rPr dirty="0" sz="1200">
                <a:latin typeface="宋体"/>
                <a:cs typeface="宋体"/>
              </a:rPr>
              <a:t>能 很好的解决数据传输过程中信号衰减大</a:t>
            </a:r>
            <a:r>
              <a:rPr dirty="0" sz="1200" spc="-240">
                <a:latin typeface="宋体"/>
                <a:cs typeface="宋体"/>
              </a:rPr>
              <a:t>、</a:t>
            </a:r>
            <a:r>
              <a:rPr dirty="0" sz="1200">
                <a:latin typeface="宋体"/>
                <a:cs typeface="宋体"/>
              </a:rPr>
              <a:t>码间干扰严重</a:t>
            </a:r>
            <a:r>
              <a:rPr dirty="0" sz="1200" spc="-229">
                <a:latin typeface="宋体"/>
                <a:cs typeface="宋体"/>
              </a:rPr>
              <a:t>、</a:t>
            </a:r>
            <a:r>
              <a:rPr dirty="0" sz="1200">
                <a:latin typeface="宋体"/>
                <a:cs typeface="宋体"/>
              </a:rPr>
              <a:t>频谱利用率不高的应用 难题</a:t>
            </a:r>
            <a:r>
              <a:rPr dirty="0" sz="1200">
                <a:latin typeface="Calibri"/>
                <a:cs typeface="Calibri"/>
              </a:rPr>
              <a:t>[60</a:t>
            </a:r>
            <a:r>
              <a:rPr dirty="0" sz="1200" spc="-10">
                <a:latin typeface="Calibri"/>
                <a:cs typeface="Calibri"/>
              </a:rPr>
              <a:t>]</a:t>
            </a:r>
            <a:r>
              <a:rPr dirty="0" sz="1200" spc="-15">
                <a:latin typeface="宋体"/>
                <a:cs typeface="宋体"/>
              </a:rPr>
              <a:t>。</a:t>
            </a:r>
            <a:r>
              <a:rPr dirty="0" sz="1200">
                <a:latin typeface="宋体"/>
                <a:cs typeface="宋体"/>
              </a:rPr>
              <a:t>该芯片具有响</a:t>
            </a:r>
            <a:r>
              <a:rPr dirty="0" sz="1200" spc="5">
                <a:latin typeface="宋体"/>
                <a:cs typeface="宋体"/>
              </a:rPr>
              <a:t>应</a:t>
            </a:r>
            <a:r>
              <a:rPr dirty="0" sz="1200" spc="-5">
                <a:latin typeface="宋体"/>
                <a:cs typeface="宋体"/>
              </a:rPr>
              <a:t>快</a:t>
            </a:r>
            <a:r>
              <a:rPr dirty="0" sz="1200" spc="-15">
                <a:latin typeface="宋体"/>
                <a:cs typeface="宋体"/>
              </a:rPr>
              <a:t>、</a:t>
            </a:r>
            <a:r>
              <a:rPr dirty="0" sz="1200">
                <a:latin typeface="宋体"/>
                <a:cs typeface="宋体"/>
              </a:rPr>
              <a:t>延时</a:t>
            </a:r>
            <a:r>
              <a:rPr dirty="0" sz="1200" spc="5">
                <a:latin typeface="宋体"/>
                <a:cs typeface="宋体"/>
              </a:rPr>
              <a:t>短</a:t>
            </a:r>
            <a:r>
              <a:rPr dirty="0" sz="1200" spc="-15">
                <a:latin typeface="宋体"/>
                <a:cs typeface="宋体"/>
              </a:rPr>
              <a:t>、</a:t>
            </a:r>
            <a:r>
              <a:rPr dirty="0" sz="1200">
                <a:latin typeface="宋体"/>
                <a:cs typeface="宋体"/>
              </a:rPr>
              <a:t>信号安全可靠</a:t>
            </a:r>
            <a:r>
              <a:rPr dirty="0" sz="1200" spc="5">
                <a:latin typeface="宋体"/>
                <a:cs typeface="宋体"/>
              </a:rPr>
              <a:t>等</a:t>
            </a:r>
            <a:r>
              <a:rPr dirty="0" sz="1200">
                <a:latin typeface="宋体"/>
                <a:cs typeface="宋体"/>
              </a:rPr>
              <a:t>优</a:t>
            </a:r>
            <a:r>
              <a:rPr dirty="0" sz="1200" spc="-5">
                <a:latin typeface="宋体"/>
                <a:cs typeface="宋体"/>
              </a:rPr>
              <a:t>点</a:t>
            </a:r>
            <a:r>
              <a:rPr dirty="0" sz="1200" spc="-15">
                <a:latin typeface="宋体"/>
                <a:cs typeface="宋体"/>
              </a:rPr>
              <a:t>。</a:t>
            </a:r>
            <a:r>
              <a:rPr dirty="0" sz="1200">
                <a:latin typeface="宋体"/>
                <a:cs typeface="宋体"/>
              </a:rPr>
              <a:t>末端通信选用既 有的低压电网作为通信通道是最佳选择</a:t>
            </a:r>
            <a:r>
              <a:rPr dirty="0" sz="1200" spc="-240">
                <a:latin typeface="宋体"/>
                <a:cs typeface="宋体"/>
              </a:rPr>
              <a:t>，</a:t>
            </a:r>
            <a:r>
              <a:rPr dirty="0" sz="1200">
                <a:latin typeface="宋体"/>
                <a:cs typeface="宋体"/>
              </a:rPr>
              <a:t>无需重新布线</a:t>
            </a:r>
            <a:r>
              <a:rPr dirty="0" sz="1200" spc="-229">
                <a:latin typeface="宋体"/>
                <a:cs typeface="宋体"/>
              </a:rPr>
              <a:t>，</a:t>
            </a:r>
            <a:r>
              <a:rPr dirty="0" sz="1200">
                <a:latin typeface="宋体"/>
                <a:cs typeface="宋体"/>
              </a:rPr>
              <a:t>极大的降低了智慧建筑 中物联网的建设成本。</a:t>
            </a:r>
            <a:endParaRPr sz="1200">
              <a:latin typeface="宋体"/>
              <a:cs typeface="宋体"/>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idx="7" sz="quarter"/>
          </p:nvPr>
        </p:nvSpPr>
        <p:spPr>
          <a:prstGeom prst="rect"/>
        </p:spPr>
        <p:txBody>
          <a:bodyPr wrap="square" lIns="0" tIns="1905" rIns="0" bIns="0" rtlCol="0" vert="horz">
            <a:spAutoFit/>
          </a:bodyPr>
          <a:lstStyle/>
          <a:p>
            <a:pPr marL="25400">
              <a:lnSpc>
                <a:spcPct val="100000"/>
              </a:lnSpc>
              <a:spcBef>
                <a:spcPts val="15"/>
              </a:spcBef>
            </a:pPr>
            <a:r>
              <a:rPr dirty="0"/>
              <a:t>89</a:t>
            </a:r>
          </a:p>
        </p:txBody>
      </p:sp>
      <p:sp>
        <p:nvSpPr>
          <p:cNvPr id="2" name="object 2"/>
          <p:cNvSpPr txBox="1"/>
          <p:nvPr/>
        </p:nvSpPr>
        <p:spPr>
          <a:xfrm>
            <a:off x="3024619" y="528955"/>
            <a:ext cx="151130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宋体"/>
                <a:cs typeface="宋体"/>
              </a:rPr>
              <a:t>中国智慧建筑技术发展白皮书</a:t>
            </a:r>
            <a:endParaRPr sz="900">
              <a:latin typeface="宋体"/>
              <a:cs typeface="宋体"/>
            </a:endParaRPr>
          </a:p>
        </p:txBody>
      </p:sp>
      <p:sp>
        <p:nvSpPr>
          <p:cNvPr id="3" name="object 3"/>
          <p:cNvSpPr txBox="1"/>
          <p:nvPr/>
        </p:nvSpPr>
        <p:spPr>
          <a:xfrm>
            <a:off x="2564383" y="952614"/>
            <a:ext cx="2433320" cy="299720"/>
          </a:xfrm>
          <a:prstGeom prst="rect">
            <a:avLst/>
          </a:prstGeom>
        </p:spPr>
        <p:txBody>
          <a:bodyPr wrap="square" lIns="0" tIns="12700" rIns="0" bIns="0" rtlCol="0" vert="horz">
            <a:spAutoFit/>
          </a:bodyPr>
          <a:lstStyle/>
          <a:p>
            <a:pPr marL="12700">
              <a:lnSpc>
                <a:spcPct val="100000"/>
              </a:lnSpc>
              <a:spcBef>
                <a:spcPts val="100"/>
              </a:spcBef>
            </a:pPr>
            <a:r>
              <a:rPr dirty="0" sz="1800" spc="-5" b="1">
                <a:latin typeface="黑体"/>
                <a:cs typeface="黑体"/>
              </a:rPr>
              <a:t>第</a:t>
            </a:r>
            <a:r>
              <a:rPr dirty="0" sz="1800" spc="-10" b="1">
                <a:latin typeface="黑体"/>
                <a:cs typeface="黑体"/>
              </a:rPr>
              <a:t>六章</a:t>
            </a:r>
            <a:r>
              <a:rPr dirty="0" sz="1800" spc="-55" b="1">
                <a:latin typeface="黑体"/>
                <a:cs typeface="黑体"/>
              </a:rPr>
              <a:t> </a:t>
            </a:r>
            <a:r>
              <a:rPr dirty="0" sz="1800" spc="-5" b="1">
                <a:latin typeface="黑体"/>
                <a:cs typeface="黑体"/>
              </a:rPr>
              <a:t>前</a:t>
            </a:r>
            <a:r>
              <a:rPr dirty="0" sz="1800" spc="-10" b="1">
                <a:latin typeface="黑体"/>
                <a:cs typeface="黑体"/>
              </a:rPr>
              <a:t>景</a:t>
            </a:r>
            <a:r>
              <a:rPr dirty="0" sz="1800" spc="-5" b="1">
                <a:latin typeface="黑体"/>
                <a:cs typeface="黑体"/>
              </a:rPr>
              <a:t>展</a:t>
            </a:r>
            <a:r>
              <a:rPr dirty="0" sz="1800" spc="-10" b="1">
                <a:latin typeface="黑体"/>
                <a:cs typeface="黑体"/>
              </a:rPr>
              <a:t>望</a:t>
            </a:r>
            <a:r>
              <a:rPr dirty="0" sz="1800" spc="-5" b="1">
                <a:latin typeface="黑体"/>
                <a:cs typeface="黑体"/>
              </a:rPr>
              <a:t>与总</a:t>
            </a:r>
            <a:r>
              <a:rPr dirty="0" sz="1800" spc="-10" b="1">
                <a:latin typeface="黑体"/>
                <a:cs typeface="黑体"/>
              </a:rPr>
              <a:t>结</a:t>
            </a:r>
            <a:endParaRPr sz="1800">
              <a:latin typeface="黑体"/>
              <a:cs typeface="黑体"/>
            </a:endParaRPr>
          </a:p>
        </p:txBody>
      </p:sp>
      <p:sp>
        <p:nvSpPr>
          <p:cNvPr id="4" name="object 4"/>
          <p:cNvSpPr txBox="1"/>
          <p:nvPr/>
        </p:nvSpPr>
        <p:spPr>
          <a:xfrm>
            <a:off x="1130300" y="1386954"/>
            <a:ext cx="5300345" cy="3477260"/>
          </a:xfrm>
          <a:prstGeom prst="rect">
            <a:avLst/>
          </a:prstGeom>
        </p:spPr>
        <p:txBody>
          <a:bodyPr wrap="square" lIns="0" tIns="12700" rIns="0" bIns="0" rtlCol="0" vert="horz">
            <a:spAutoFit/>
          </a:bodyPr>
          <a:lstStyle/>
          <a:p>
            <a:pPr marL="317500">
              <a:lnSpc>
                <a:spcPct val="100000"/>
              </a:lnSpc>
              <a:spcBef>
                <a:spcPts val="100"/>
              </a:spcBef>
            </a:pPr>
            <a:r>
              <a:rPr dirty="0" sz="1200">
                <a:latin typeface="宋体"/>
                <a:cs typeface="宋体"/>
              </a:rPr>
              <a:t>智慧建筑是高品质服务与新兴技术在建筑中的自然结合</a:t>
            </a:r>
            <a:r>
              <a:rPr dirty="0" sz="1200" spc="-470">
                <a:latin typeface="宋体"/>
                <a:cs typeface="宋体"/>
              </a:rPr>
              <a:t>，</a:t>
            </a:r>
            <a:r>
              <a:rPr dirty="0" sz="1200">
                <a:latin typeface="宋体"/>
                <a:cs typeface="宋体"/>
              </a:rPr>
              <a:t>是未来发展的必然</a:t>
            </a:r>
            <a:endParaRPr sz="1200">
              <a:latin typeface="宋体"/>
              <a:cs typeface="宋体"/>
            </a:endParaRPr>
          </a:p>
          <a:p>
            <a:pPr algn="just" marL="12700" marR="5080">
              <a:lnSpc>
                <a:spcPct val="162500"/>
              </a:lnSpc>
            </a:pPr>
            <a:r>
              <a:rPr dirty="0" sz="1200">
                <a:latin typeface="宋体"/>
                <a:cs typeface="宋体"/>
              </a:rPr>
              <a:t>趋势</a:t>
            </a:r>
            <a:r>
              <a:rPr dirty="0" sz="1200" spc="-120">
                <a:latin typeface="宋体"/>
                <a:cs typeface="宋体"/>
              </a:rPr>
              <a:t>。</a:t>
            </a:r>
            <a:r>
              <a:rPr dirty="0" sz="1200">
                <a:latin typeface="宋体"/>
                <a:cs typeface="宋体"/>
              </a:rPr>
              <a:t>在政府</a:t>
            </a:r>
            <a:r>
              <a:rPr dirty="0" sz="1200" spc="-120">
                <a:latin typeface="宋体"/>
                <a:cs typeface="宋体"/>
              </a:rPr>
              <a:t>、</a:t>
            </a:r>
            <a:r>
              <a:rPr dirty="0" sz="1200">
                <a:latin typeface="宋体"/>
                <a:cs typeface="宋体"/>
              </a:rPr>
              <a:t>市场</a:t>
            </a:r>
            <a:r>
              <a:rPr dirty="0" sz="1200" spc="-110">
                <a:latin typeface="宋体"/>
                <a:cs typeface="宋体"/>
              </a:rPr>
              <a:t>、</a:t>
            </a:r>
            <a:r>
              <a:rPr dirty="0" sz="1200">
                <a:latin typeface="宋体"/>
                <a:cs typeface="宋体"/>
              </a:rPr>
              <a:t>企业和社会各界共同努力推动下</a:t>
            </a:r>
            <a:r>
              <a:rPr dirty="0" sz="1200" spc="-120">
                <a:latin typeface="宋体"/>
                <a:cs typeface="宋体"/>
              </a:rPr>
              <a:t>，</a:t>
            </a:r>
            <a:r>
              <a:rPr dirty="0" sz="1200">
                <a:latin typeface="宋体"/>
                <a:cs typeface="宋体"/>
              </a:rPr>
              <a:t>智慧建筑正在快速地启 </a:t>
            </a:r>
            <a:r>
              <a:rPr dirty="0" sz="1200" spc="0">
                <a:latin typeface="宋体"/>
                <a:cs typeface="宋体"/>
              </a:rPr>
              <a:t>动</a:t>
            </a:r>
            <a:r>
              <a:rPr dirty="0" sz="1200">
                <a:latin typeface="宋体"/>
                <a:cs typeface="宋体"/>
              </a:rPr>
              <a:t>。</a:t>
            </a:r>
            <a:r>
              <a:rPr dirty="0" sz="1200" spc="0">
                <a:latin typeface="宋体"/>
                <a:cs typeface="宋体"/>
              </a:rPr>
              <a:t>随着</a:t>
            </a:r>
            <a:r>
              <a:rPr dirty="0" sz="1200">
                <a:latin typeface="宋体"/>
                <a:cs typeface="宋体"/>
              </a:rPr>
              <a:t>人</a:t>
            </a:r>
            <a:r>
              <a:rPr dirty="0" sz="1200" spc="0">
                <a:latin typeface="宋体"/>
                <a:cs typeface="宋体"/>
              </a:rPr>
              <a:t>工智</a:t>
            </a:r>
            <a:r>
              <a:rPr dirty="0" sz="1200">
                <a:latin typeface="宋体"/>
                <a:cs typeface="宋体"/>
              </a:rPr>
              <a:t>能</a:t>
            </a:r>
            <a:r>
              <a:rPr dirty="0" sz="1200" spc="0">
                <a:latin typeface="宋体"/>
                <a:cs typeface="宋体"/>
              </a:rPr>
              <a:t>、大</a:t>
            </a:r>
            <a:r>
              <a:rPr dirty="0" sz="1200">
                <a:latin typeface="宋体"/>
                <a:cs typeface="宋体"/>
              </a:rPr>
              <a:t>数</a:t>
            </a:r>
            <a:r>
              <a:rPr dirty="0" sz="1200" spc="0">
                <a:latin typeface="宋体"/>
                <a:cs typeface="宋体"/>
              </a:rPr>
              <a:t>据、云</a:t>
            </a:r>
            <a:r>
              <a:rPr dirty="0" sz="1200">
                <a:latin typeface="宋体"/>
                <a:cs typeface="宋体"/>
              </a:rPr>
              <a:t>计</a:t>
            </a:r>
            <a:r>
              <a:rPr dirty="0" sz="1200" spc="0">
                <a:latin typeface="宋体"/>
                <a:cs typeface="宋体"/>
              </a:rPr>
              <a:t>算</a:t>
            </a:r>
            <a:r>
              <a:rPr dirty="0" sz="1200">
                <a:latin typeface="宋体"/>
                <a:cs typeface="宋体"/>
              </a:rPr>
              <a:t>、</a:t>
            </a:r>
            <a:r>
              <a:rPr dirty="0" sz="1200">
                <a:latin typeface="Calibri"/>
                <a:cs typeface="Calibri"/>
              </a:rPr>
              <a:t>5G</a:t>
            </a:r>
            <a:r>
              <a:rPr dirty="0" sz="1200" spc="30">
                <a:latin typeface="Calibri"/>
                <a:cs typeface="Calibri"/>
              </a:rPr>
              <a:t> </a:t>
            </a:r>
            <a:r>
              <a:rPr dirty="0" sz="1200" spc="0">
                <a:latin typeface="宋体"/>
                <a:cs typeface="宋体"/>
              </a:rPr>
              <a:t>通</a:t>
            </a:r>
            <a:r>
              <a:rPr dirty="0" sz="1200">
                <a:latin typeface="宋体"/>
                <a:cs typeface="宋体"/>
              </a:rPr>
              <a:t>信</a:t>
            </a:r>
            <a:r>
              <a:rPr dirty="0" sz="1200" spc="0">
                <a:latin typeface="宋体"/>
                <a:cs typeface="宋体"/>
              </a:rPr>
              <a:t>等技</a:t>
            </a:r>
            <a:r>
              <a:rPr dirty="0" sz="1200">
                <a:latin typeface="宋体"/>
                <a:cs typeface="宋体"/>
              </a:rPr>
              <a:t>术</a:t>
            </a:r>
            <a:r>
              <a:rPr dirty="0" sz="1200" spc="0">
                <a:latin typeface="宋体"/>
                <a:cs typeface="宋体"/>
              </a:rPr>
              <a:t>的飞</a:t>
            </a:r>
            <a:r>
              <a:rPr dirty="0" sz="1200">
                <a:latin typeface="宋体"/>
                <a:cs typeface="宋体"/>
              </a:rPr>
              <a:t>速</a:t>
            </a:r>
            <a:r>
              <a:rPr dirty="0" sz="1200" spc="0">
                <a:latin typeface="宋体"/>
                <a:cs typeface="宋体"/>
              </a:rPr>
              <a:t>发展</a:t>
            </a:r>
            <a:r>
              <a:rPr dirty="0" sz="1200">
                <a:latin typeface="宋体"/>
                <a:cs typeface="宋体"/>
              </a:rPr>
              <a:t>，</a:t>
            </a:r>
            <a:r>
              <a:rPr dirty="0" sz="1200" spc="0">
                <a:latin typeface="宋体"/>
                <a:cs typeface="宋体"/>
              </a:rPr>
              <a:t>建筑将</a:t>
            </a:r>
            <a:r>
              <a:rPr dirty="0" sz="1200">
                <a:latin typeface="宋体"/>
                <a:cs typeface="宋体"/>
              </a:rPr>
              <a:t>逐步 演进成为具有绿色低碳</a:t>
            </a:r>
            <a:r>
              <a:rPr dirty="0" sz="1200" spc="-160">
                <a:latin typeface="宋体"/>
                <a:cs typeface="宋体"/>
              </a:rPr>
              <a:t>、</a:t>
            </a:r>
            <a:r>
              <a:rPr dirty="0" sz="1200">
                <a:latin typeface="宋体"/>
                <a:cs typeface="宋体"/>
              </a:rPr>
              <a:t>生态宜居的智慧建筑</a:t>
            </a:r>
            <a:r>
              <a:rPr dirty="0" sz="1200" spc="-160">
                <a:latin typeface="宋体"/>
                <a:cs typeface="宋体"/>
              </a:rPr>
              <a:t>，</a:t>
            </a:r>
            <a:r>
              <a:rPr dirty="0" sz="1200">
                <a:latin typeface="宋体"/>
                <a:cs typeface="宋体"/>
              </a:rPr>
              <a:t>形成环境</a:t>
            </a:r>
            <a:r>
              <a:rPr dirty="0" sz="1200" spc="-160">
                <a:latin typeface="宋体"/>
                <a:cs typeface="宋体"/>
              </a:rPr>
              <a:t>、</a:t>
            </a:r>
            <a:r>
              <a:rPr dirty="0" sz="1200">
                <a:latin typeface="宋体"/>
                <a:cs typeface="宋体"/>
              </a:rPr>
              <a:t>人与建筑互相协调的 开放生态体系。</a:t>
            </a:r>
            <a:endParaRPr sz="1200">
              <a:latin typeface="宋体"/>
              <a:cs typeface="宋体"/>
            </a:endParaRPr>
          </a:p>
          <a:p>
            <a:pPr algn="just" marL="12700" marR="5080" indent="304800">
              <a:lnSpc>
                <a:spcPct val="162500"/>
              </a:lnSpc>
            </a:pPr>
            <a:r>
              <a:rPr dirty="0" sz="1200">
                <a:latin typeface="宋体"/>
                <a:cs typeface="宋体"/>
              </a:rPr>
              <a:t>智慧建筑不是各种新兴技术在建筑物上的简单堆砌和连接</a:t>
            </a:r>
            <a:r>
              <a:rPr dirty="0" sz="1200" spc="-470">
                <a:latin typeface="宋体"/>
                <a:cs typeface="宋体"/>
              </a:rPr>
              <a:t>，</a:t>
            </a:r>
            <a:r>
              <a:rPr dirty="0" sz="1200">
                <a:latin typeface="宋体"/>
                <a:cs typeface="宋体"/>
              </a:rPr>
              <a:t>而是应关注以人 为本</a:t>
            </a:r>
            <a:r>
              <a:rPr dirty="0" sz="1200" spc="-120">
                <a:latin typeface="宋体"/>
                <a:cs typeface="宋体"/>
              </a:rPr>
              <a:t>、</a:t>
            </a:r>
            <a:r>
              <a:rPr dirty="0" sz="1200">
                <a:latin typeface="宋体"/>
                <a:cs typeface="宋体"/>
              </a:rPr>
              <a:t>为人服务的理念</a:t>
            </a:r>
            <a:r>
              <a:rPr dirty="0" sz="1200" spc="-120">
                <a:latin typeface="宋体"/>
                <a:cs typeface="宋体"/>
              </a:rPr>
              <a:t>，</a:t>
            </a:r>
            <a:r>
              <a:rPr dirty="0" sz="1200">
                <a:latin typeface="宋体"/>
                <a:cs typeface="宋体"/>
              </a:rPr>
              <a:t>建筑与自然和谐相处观</a:t>
            </a:r>
            <a:r>
              <a:rPr dirty="0" sz="1200" spc="5">
                <a:latin typeface="宋体"/>
                <a:cs typeface="宋体"/>
              </a:rPr>
              <a:t>念</a:t>
            </a:r>
            <a:r>
              <a:rPr dirty="0" sz="1200" spc="-120">
                <a:latin typeface="宋体"/>
                <a:cs typeface="宋体"/>
              </a:rPr>
              <a:t>，</a:t>
            </a:r>
            <a:r>
              <a:rPr dirty="0" sz="1200">
                <a:latin typeface="宋体"/>
                <a:cs typeface="宋体"/>
              </a:rPr>
              <a:t>依托各项新技术</a:t>
            </a:r>
            <a:r>
              <a:rPr dirty="0" sz="1200" spc="-120">
                <a:latin typeface="宋体"/>
                <a:cs typeface="宋体"/>
              </a:rPr>
              <a:t>，</a:t>
            </a:r>
            <a:r>
              <a:rPr dirty="0" sz="1200">
                <a:latin typeface="宋体"/>
                <a:cs typeface="宋体"/>
              </a:rPr>
              <a:t>使建筑物 具备自我感知</a:t>
            </a:r>
            <a:r>
              <a:rPr dirty="0" sz="1200" spc="-120">
                <a:latin typeface="宋体"/>
                <a:cs typeface="宋体"/>
              </a:rPr>
              <a:t>、</a:t>
            </a:r>
            <a:r>
              <a:rPr dirty="0" sz="1200">
                <a:latin typeface="宋体"/>
                <a:cs typeface="宋体"/>
              </a:rPr>
              <a:t>自我判断</a:t>
            </a:r>
            <a:r>
              <a:rPr dirty="0" sz="1200" spc="-120">
                <a:latin typeface="宋体"/>
                <a:cs typeface="宋体"/>
              </a:rPr>
              <a:t>、</a:t>
            </a:r>
            <a:r>
              <a:rPr dirty="0" sz="1200">
                <a:latin typeface="宋体"/>
                <a:cs typeface="宋体"/>
              </a:rPr>
              <a:t>自我学习</a:t>
            </a:r>
            <a:r>
              <a:rPr dirty="0" sz="1200" spc="-110">
                <a:latin typeface="宋体"/>
                <a:cs typeface="宋体"/>
              </a:rPr>
              <a:t>、</a:t>
            </a:r>
            <a:r>
              <a:rPr dirty="0" sz="1200">
                <a:latin typeface="宋体"/>
                <a:cs typeface="宋体"/>
              </a:rPr>
              <a:t>自我分析和自我决策的能力</a:t>
            </a:r>
            <a:r>
              <a:rPr dirty="0" sz="1200" spc="-120">
                <a:latin typeface="宋体"/>
                <a:cs typeface="宋体"/>
              </a:rPr>
              <a:t>，</a:t>
            </a:r>
            <a:r>
              <a:rPr dirty="0" sz="1200">
                <a:latin typeface="宋体"/>
                <a:cs typeface="宋体"/>
              </a:rPr>
              <a:t>从而为用户 提供多样的</a:t>
            </a:r>
            <a:r>
              <a:rPr dirty="0" sz="1200" spc="-160">
                <a:latin typeface="宋体"/>
                <a:cs typeface="宋体"/>
              </a:rPr>
              <a:t>、</a:t>
            </a:r>
            <a:r>
              <a:rPr dirty="0" sz="1200">
                <a:latin typeface="宋体"/>
                <a:cs typeface="宋体"/>
              </a:rPr>
              <a:t>个性化</a:t>
            </a:r>
            <a:r>
              <a:rPr dirty="0" sz="1200" spc="-160">
                <a:latin typeface="宋体"/>
                <a:cs typeface="宋体"/>
              </a:rPr>
              <a:t>、</a:t>
            </a:r>
            <a:r>
              <a:rPr dirty="0" sz="1200">
                <a:latin typeface="宋体"/>
                <a:cs typeface="宋体"/>
              </a:rPr>
              <a:t>精准化的服务</a:t>
            </a:r>
            <a:r>
              <a:rPr dirty="0" sz="1200" spc="-160">
                <a:latin typeface="宋体"/>
                <a:cs typeface="宋体"/>
              </a:rPr>
              <a:t>，</a:t>
            </a:r>
            <a:r>
              <a:rPr dirty="0" sz="1200">
                <a:latin typeface="宋体"/>
                <a:cs typeface="宋体"/>
              </a:rPr>
              <a:t>更贴切地适应并满足人们对工作和生活环 境中建筑物安全、舒适、高效、便利及可持续发展等功能的需求。</a:t>
            </a:r>
            <a:endParaRPr sz="1200">
              <a:latin typeface="宋体"/>
              <a:cs typeface="宋体"/>
            </a:endParaRPr>
          </a:p>
          <a:p>
            <a:pPr algn="just" marL="12700" marR="5080" indent="304800">
              <a:lnSpc>
                <a:spcPct val="162500"/>
              </a:lnSpc>
            </a:pPr>
            <a:r>
              <a:rPr dirty="0" sz="1200">
                <a:latin typeface="宋体"/>
                <a:cs typeface="宋体"/>
              </a:rPr>
              <a:t>作为智慧城市的重要组成部分</a:t>
            </a:r>
            <a:r>
              <a:rPr dirty="0" sz="1200" spc="-470">
                <a:latin typeface="宋体"/>
                <a:cs typeface="宋体"/>
              </a:rPr>
              <a:t>，</a:t>
            </a:r>
            <a:r>
              <a:rPr dirty="0" sz="1200">
                <a:latin typeface="宋体"/>
                <a:cs typeface="宋体"/>
              </a:rPr>
              <a:t>智慧建筑具有巨大的发展空间和无限的发展 潜力，必将迎来更加美好的明天。</a:t>
            </a:r>
            <a:endParaRPr sz="1200">
              <a:latin typeface="宋体"/>
              <a:cs typeface="宋体"/>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Tencent</dc:creator>
  <dcterms:created xsi:type="dcterms:W3CDTF">2021-12-26T01:35:33Z</dcterms:created>
  <dcterms:modified xsi:type="dcterms:W3CDTF">2021-12-26T01:35:33Z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2020-08-14T00:00:00Z</vt:filetime>
  </property>
  <property fmtid="{D5CDD505-2E9C-101B-9397-08002B2CF9AE}" pid="3" name="Creator">
    <vt:lpwstr>WPS 文字</vt:lpwstr>
  </property>
  <property fmtid="{D5CDD505-2E9C-101B-9397-08002B2CF9AE}" pid="4" name="LastSaved">
    <vt:filetime>2021-12-26T00:00:00Z</vt:filetime>
  </property>
</Properties>
</file>