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360" r:id="rId1"/>
    <p:sldMasterId id="2147487397" r:id="rId2"/>
  </p:sldMasterIdLst>
  <p:notesMasterIdLst>
    <p:notesMasterId r:id="rId3"/>
  </p:notesMasterIdLst>
  <p:sldIdLst>
    <p:sldId id="1940" r:id="rId4"/>
    <p:sldId id="1945" r:id="rId5"/>
    <p:sldId id="1949" r:id="rId6"/>
    <p:sldId id="1952" r:id="rId7"/>
    <p:sldId id="1955" r:id="rId8"/>
    <p:sldId id="1958" r:id="rId9"/>
    <p:sldId id="1961" r:id="rId10"/>
    <p:sldId id="1964" r:id="rId11"/>
    <p:sldId id="1967" r:id="rId12"/>
    <p:sldId id="1970" r:id="rId13"/>
    <p:sldId id="1973" r:id="rId14"/>
    <p:sldId id="1976" r:id="rId15"/>
    <p:sldId id="1979" r:id="rId16"/>
    <p:sldId id="1982" r:id="rId17"/>
    <p:sldId id="1985" r:id="rId18"/>
    <p:sldId id="1988" r:id="rId19"/>
    <p:sldId id="1991" r:id="rId20"/>
    <p:sldId id="1994" r:id="rId21"/>
    <p:sldId id="1997" r:id="rId22"/>
    <p:sldId id="2000" r:id="rId23"/>
    <p:sldId id="2003" r:id="rId24"/>
    <p:sldId id="2006" r:id="rId25"/>
    <p:sldId id="2009" r:id="rId26"/>
    <p:sldId id="2012" r:id="rId27"/>
    <p:sldId id="2015" r:id="rId28"/>
    <p:sldId id="2018" r:id="rId29"/>
    <p:sldId id="2021" r:id="rId30"/>
    <p:sldId id="202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9" name="备注占位符 2"/>
          <p:cNvSpPr>
            <a:spLocks noGrp="1"/>
          </p:cNvSpPr>
          <p:nvPr>
            <p:ph type="body" idx="1"/>
          </p:nvPr>
        </p:nvSpPr>
        <p:spPr/>
        <p:txBody>
          <a:bodyPr/>
          <a:p>
            <a:endParaRPr altLang="en-US" dirty="0" lang="zh-CN"/>
          </a:p>
        </p:txBody>
      </p:sp>
      <p:sp>
        <p:nvSpPr>
          <p:cNvPr id="104863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361" r:id="rId1"/>
    <p:sldLayoutId id="2147487362" r:id="rId2"/>
    <p:sldLayoutId id="2147487363" r:id="rId3"/>
    <p:sldLayoutId id="2147487364" r:id="rId4"/>
    <p:sldLayoutId id="2147487365" r:id="rId5"/>
    <p:sldLayoutId id="2147487366" r:id="rId6"/>
    <p:sldLayoutId id="2147487367" r:id="rId7"/>
    <p:sldLayoutId id="2147487368" r:id="rId8"/>
    <p:sldLayoutId id="2147487369" r:id="rId9"/>
    <p:sldLayoutId id="2147487370" r:id="rId10"/>
    <p:sldLayoutId id="21474873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398" r:id="rId1"/>
    <p:sldLayoutId id="2147487399" r:id="rId2"/>
    <p:sldLayoutId id="2147487400" r:id="rId3"/>
    <p:sldLayoutId id="2147487401" r:id="rId4"/>
    <p:sldLayoutId id="2147487402" r:id="rId5"/>
    <p:sldLayoutId id="2147487403" r:id="rId6"/>
    <p:sldLayoutId id="2147487404" r:id="rId7"/>
    <p:sldLayoutId id="2147487405" r:id="rId8"/>
    <p:sldLayoutId id="2147487406" r:id="rId9"/>
    <p:sldLayoutId id="2147487407" r:id="rId10"/>
    <p:sldLayoutId id="2147487408"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tags" Target="../tags/tag203.xml"/><Relationship Id="rId18" Type="http://schemas.openxmlformats.org/officeDocument/2006/relationships/tags" Target="../tags/tag204.xml"/><Relationship Id="rId19" Type="http://schemas.openxmlformats.org/officeDocument/2006/relationships/tags" Target="../tags/tag205.xml"/><Relationship Id="rId20" Type="http://schemas.openxmlformats.org/officeDocument/2006/relationships/tags" Target="../tags/tag206.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tags" Target="../tags/tag238.xml"/><Relationship Id="rId18" Type="http://schemas.openxmlformats.org/officeDocument/2006/relationships/tags" Target="../tags/tag239.xml"/><Relationship Id="rId19" Type="http://schemas.openxmlformats.org/officeDocument/2006/relationships/tags" Target="../tags/tag240.xml"/><Relationship Id="rId20" Type="http://schemas.openxmlformats.org/officeDocument/2006/relationships/tags" Target="../tags/tag241.xml"/><Relationship Id="rId21" Type="http://schemas.openxmlformats.org/officeDocument/2006/relationships/tags" Target="../tags/tag242.xml"/><Relationship Id="rId22" Type="http://schemas.openxmlformats.org/officeDocument/2006/relationships/tags" Target="../tags/tag243.xml"/><Relationship Id="rId23" Type="http://schemas.openxmlformats.org/officeDocument/2006/relationships/tags" Target="../tags/tag244.xml"/><Relationship Id="rId24" Type="http://schemas.openxmlformats.org/officeDocument/2006/relationships/tags" Target="../tags/tag245.xml"/><Relationship Id="rId25" Type="http://schemas.openxmlformats.org/officeDocument/2006/relationships/tags" Target="../tags/tag246.xml"/><Relationship Id="rId26" Type="http://schemas.openxmlformats.org/officeDocument/2006/relationships/tags" Target="../tags/tag247.xml"/><Relationship Id="rId27" Type="http://schemas.openxmlformats.org/officeDocument/2006/relationships/tags" Target="../tags/tag248.xml"/><Relationship Id="rId28" Type="http://schemas.openxmlformats.org/officeDocument/2006/relationships/tags" Target="../tags/tag249.xml"/><Relationship Id="rId29" Type="http://schemas.openxmlformats.org/officeDocument/2006/relationships/tags" Target="../tags/tag250.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2024年电子产品行业数字化娱乐解决方案</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2"/>
          <p:cNvSpPr>
            <a:spLocks noGrp="1"/>
          </p:cNvSpPr>
          <p:nvPr>
            <p:ph type="title" idx="2"/>
            <p:custDataLst>
              <p:tags r:id="rId1"/>
            </p:custDataLst>
          </p:nvPr>
        </p:nvSpPr>
        <p:spPr/>
        <p:txBody>
          <a:bodyPr>
            <a:normAutofit fontScale="96667"/>
          </a:bodyPr>
          <a:p>
            <a:r>
              <a:rPr altLang="en-US" dirty="0" lang="zh-CN">
                <a:solidFill>
                  <a:schemeClr val="tx1"/>
                </a:solidFill>
              </a:rPr>
              <a:t>目录</a:t>
            </a:r>
            <a:endParaRPr altLang="en-US" dirty="0" lang="zh-CN">
              <a:solidFill>
                <a:schemeClr val="tx1"/>
              </a:solidFill>
            </a:endParaRPr>
          </a:p>
        </p:txBody>
      </p:sp>
      <p:sp>
        <p:nvSpPr>
          <p:cNvPr id="1048912" name="文本占位符 6"/>
          <p:cNvSpPr>
            <a:spLocks noGrp="1"/>
          </p:cNvSpPr>
          <p:nvPr>
            <p:ph type="body" idx="1"/>
            <p:custDataLst>
              <p:tags r:id="rId2"/>
            </p:custDataLst>
          </p:nvPr>
        </p:nvSpPr>
        <p:spPr/>
        <p:txBody>
          <a:bodyPr/>
          <a:p>
            <a:r>
              <a:rPr altLang="en-US" dirty="0" lang="zh-CN"/>
              <a:t>CONTENTS</a:t>
            </a:r>
            <a:endParaRPr altLang="en-US" dirty="0" lang="zh-CN"/>
          </a:p>
        </p:txBody>
      </p:sp>
      <p:sp>
        <p:nvSpPr>
          <p:cNvPr id="1048914" name="矩形 21"/>
          <p:cNvSpPr/>
          <p:nvPr>
            <p:custDataLst>
              <p:tags r:id="rId3"/>
            </p:custDataLst>
          </p:nvPr>
        </p:nvSpPr>
        <p:spPr>
          <a:xfrm>
            <a:off x="4431665" y="65976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77105" y="153543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7914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数字化娱乐解决方案的发展趋势</a:t>
            </a:r>
            <a:endParaRPr altLang="en-US" dirty="0" sz="2000" lang="zh-CN">
              <a:solidFill>
                <a:schemeClr val="lt1"/>
              </a:solidFill>
              <a:latin typeface="+mj-ea"/>
              <a:ea typeface="+mj-ea"/>
              <a:cs typeface="MiSans Normal" panose="00000500000000000000" charset="-122"/>
              <a:sym typeface="+mn-ea"/>
            </a:endParaRPr>
          </a:p>
        </p:txBody>
      </p:sp>
      <p:sp>
        <p:nvSpPr>
          <p:cNvPr id="1048920" name="矩形 3"/>
          <p:cNvSpPr/>
          <p:nvPr>
            <p:custDataLst>
              <p:tags r:id="rId6"/>
            </p:custDataLst>
          </p:nvPr>
        </p:nvSpPr>
        <p:spPr>
          <a:xfrm>
            <a:off x="4431665" y="257492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77105" y="344995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9430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电子产品行业数字化娱乐解决方案的应用场景</a:t>
            </a:r>
            <a:endParaRPr altLang="en-US" dirty="0" sz="2000" lang="zh-CN">
              <a:solidFill>
                <a:schemeClr val="lt1"/>
              </a:solidFill>
              <a:latin typeface="+mj-ea"/>
              <a:ea typeface="+mj-ea"/>
              <a:cs typeface="MiSans Normal" panose="00000500000000000000" charset="-122"/>
              <a:sym typeface="+mn-ea"/>
            </a:endParaRPr>
          </a:p>
        </p:txBody>
      </p:sp>
      <p:sp>
        <p:nvSpPr>
          <p:cNvPr id="1048926" name="矩形 10"/>
          <p:cNvSpPr/>
          <p:nvPr>
            <p:custDataLst>
              <p:tags r:id="rId9"/>
            </p:custDataLst>
          </p:nvPr>
        </p:nvSpPr>
        <p:spPr>
          <a:xfrm>
            <a:off x="4431665" y="449008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77105" y="536511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609465"/>
            <a:ext cx="2800985" cy="82804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数字化娱乐解决方案的关键技术</a:t>
            </a:r>
            <a:endParaRPr altLang="en-US" dirty="0" sz="2000" lang="zh-CN">
              <a:solidFill>
                <a:schemeClr val="lt1"/>
              </a:solidFill>
              <a:latin typeface="+mj-ea"/>
              <a:ea typeface="+mj-ea"/>
              <a:cs typeface="MiSans Normal" panose="00000500000000000000" charset="-122"/>
              <a:sym typeface="+mn-ea"/>
            </a:endParaRPr>
          </a:p>
        </p:txBody>
      </p:sp>
      <p:sp>
        <p:nvSpPr>
          <p:cNvPr id="1048932" name="矩形 40"/>
          <p:cNvSpPr/>
          <p:nvPr>
            <p:custDataLst>
              <p:tags r:id="rId12"/>
            </p:custDataLst>
          </p:nvPr>
        </p:nvSpPr>
        <p:spPr>
          <a:xfrm>
            <a:off x="8164830" y="161734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509635" y="2493010"/>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92795" y="173672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数字化娱乐解决方案的挑战和机遇</a:t>
            </a:r>
            <a:endParaRPr altLang="en-US" dirty="0" sz="2000" lang="zh-CN">
              <a:solidFill>
                <a:schemeClr val="lt1"/>
              </a:solidFill>
              <a:latin typeface="+mj-ea"/>
              <a:ea typeface="+mj-ea"/>
              <a:cs typeface="MiSans Normal" panose="00000500000000000000" charset="-122"/>
              <a:sym typeface="+mn-ea"/>
            </a:endParaRPr>
          </a:p>
        </p:txBody>
      </p:sp>
      <p:sp>
        <p:nvSpPr>
          <p:cNvPr id="1048938" name="矩形 45"/>
          <p:cNvSpPr/>
          <p:nvPr>
            <p:custDataLst>
              <p:tags r:id="rId15"/>
            </p:custDataLst>
          </p:nvPr>
        </p:nvSpPr>
        <p:spPr>
          <a:xfrm>
            <a:off x="8164830" y="3532505"/>
            <a:ext cx="3238500" cy="151638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509635" y="4407535"/>
            <a:ext cx="2847975" cy="816610"/>
          </a:xfrm>
          <a:prstGeom prst="rect"/>
          <a:noFill/>
        </p:spPr>
        <p:txBody>
          <a:bodyPr anchor="t"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92795" y="3651885"/>
            <a:ext cx="2800800" cy="828000"/>
          </a:xfrm>
          <a:prstGeom prst="rect"/>
          <a:noFill/>
        </p:spPr>
        <p:txBody>
          <a:bodyPr anchor="ctr" anchorCtr="0" bIns="0" lIns="0" rIns="0" rtlCol="0" tIns="0" wrap="square"/>
          <a:p>
            <a:pPr algn="l" lvl="0">
              <a:spcBef>
                <a:spcPts val="0"/>
              </a:spcBef>
              <a:spcAft>
                <a:spcPts val="0"/>
              </a:spcAft>
              <a:buClrTx/>
              <a:buSzTx/>
              <a:buFontTx/>
            </a:pPr>
            <a:r>
              <a:rPr altLang="en-US" dirty="0" sz="2000" lang="zh-CN">
                <a:solidFill>
                  <a:schemeClr val="lt1"/>
                </a:solidFill>
                <a:latin typeface="+mj-ea"/>
                <a:ea typeface="+mj-ea"/>
                <a:cs typeface="MiSans Normal" panose="00000500000000000000" charset="-122"/>
                <a:sym typeface="+mn-ea"/>
              </a:rPr>
              <a:t>电子产品行业数字化娱乐解决方案的未来展望</a:t>
            </a:r>
            <a:endParaRPr altLang="en-US" dirty="0" sz="2000" lang="zh-CN">
              <a:solidFill>
                <a:schemeClr val="lt1"/>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04"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06" name="标题 14"/>
          <p:cNvSpPr>
            <a:spLocks noGrp="1"/>
          </p:cNvSpPr>
          <p:nvPr>
            <p:ph type="title" idx="4"/>
            <p:custDataLst>
              <p:tags r:id="rId2"/>
            </p:custDataLst>
          </p:nvPr>
        </p:nvSpPr>
        <p:spPr/>
        <p:txBody>
          <a:bodyPr>
            <a:normAutofit fontScale="90000"/>
          </a:bodyPr>
          <a:p>
            <a:r>
              <a:rPr altLang="en-US" dirty="0" lang="zh-CN"/>
              <a:t>数字化娱乐解决方案的发展趋势</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0" name="标题 1"/>
          <p:cNvSpPr>
            <a:spLocks noGrp="1"/>
          </p:cNvSpPr>
          <p:nvPr>
            <p:ph type="title" idx="3"/>
          </p:nvPr>
        </p:nvSpPr>
        <p:spPr/>
        <p:txBody>
          <a:bodyPr>
            <a:normAutofit fontScale="93750"/>
          </a:bodyPr>
          <a:p>
            <a:r>
              <a:rPr altLang="en-US" lang="zh-CN"/>
              <a:t>5G技术的普及和应用</a:t>
            </a:r>
            <a:endParaRPr altLang="en-US" lang="zh-CN"/>
          </a:p>
        </p:txBody>
      </p:sp>
      <p:sp>
        <p:nvSpPr>
          <p:cNvPr id="1049082"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4"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86"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5G技术为数字化娱乐解决方案提供了更高的传输速度和更低的延迟</a:t>
            </a:r>
            <a:endParaRPr altLang="en-US" dirty="0" sz="2000" lang="zh-CN" spc="200">
              <a:solidFill>
                <a:schemeClr val="tx1">
                  <a:lumMod val="85000"/>
                  <a:lumOff val="15000"/>
                </a:schemeClr>
              </a:solidFill>
              <a:latin typeface="+mn-ea"/>
              <a:sym typeface="+mn-ea"/>
            </a:endParaRPr>
          </a:p>
        </p:txBody>
      </p:sp>
      <p:sp>
        <p:nvSpPr>
          <p:cNvPr id="1049088"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0"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2"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5G技术的应用使得云游戏、VR/AR游戏等新型娱乐方式得以实现</a:t>
            </a:r>
            <a:endParaRPr altLang="en-US" dirty="0" sz="2000" lang="zh-CN" spc="200">
              <a:solidFill>
                <a:schemeClr val="tx1">
                  <a:lumMod val="85000"/>
                  <a:lumOff val="15000"/>
                </a:schemeClr>
              </a:solidFill>
              <a:latin typeface="+mn-ea"/>
              <a:sym typeface="+mn-ea"/>
            </a:endParaRPr>
          </a:p>
        </p:txBody>
      </p:sp>
      <p:sp>
        <p:nvSpPr>
          <p:cNvPr id="1049094"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6"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8"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5G技术为在线视频、流媒体等娱乐平台提供了更好的用户体验</a:t>
            </a:r>
            <a:endParaRPr altLang="en-US" dirty="0" sz="2000" lang="zh-CN" spc="200">
              <a:solidFill>
                <a:schemeClr val="tx1">
                  <a:lumMod val="85000"/>
                  <a:lumOff val="15000"/>
                </a:schemeClr>
              </a:solidFill>
              <a:latin typeface="+mn-ea"/>
              <a:sym typeface="+mn-ea"/>
            </a:endParaRPr>
          </a:p>
        </p:txBody>
      </p:sp>
      <p:sp>
        <p:nvSpPr>
          <p:cNvPr id="1049100"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2"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4"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随着5G技术的普及，数字化娱乐解决方案将更加丰富多样</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2" name="标题 1"/>
          <p:cNvSpPr>
            <a:spLocks noGrp="1"/>
          </p:cNvSpPr>
          <p:nvPr>
            <p:ph type="title" idx="3"/>
          </p:nvPr>
        </p:nvSpPr>
        <p:spPr/>
        <p:txBody>
          <a:bodyPr>
            <a:normAutofit fontScale="90625"/>
          </a:bodyPr>
          <a:p>
            <a:r>
              <a:rPr altLang="en-US" lang="zh-CN"/>
              <a:t>AI技术的广泛应用</a:t>
            </a:r>
            <a:endParaRPr altLang="en-US" lang="zh-CN"/>
          </a:p>
        </p:txBody>
      </p:sp>
      <p:sp>
        <p:nvSpPr>
          <p:cNvPr id="104916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语音识别技术：提高语音交互的准确性和自然度</a:t>
            </a:r>
            <a:endParaRPr altLang="en-US" dirty="0" sz="2000" lang="zh-CN" spc="150">
              <a:solidFill>
                <a:schemeClr val="tx1">
                  <a:lumMod val="75000"/>
                  <a:lumOff val="25000"/>
                </a:schemeClr>
              </a:solidFill>
              <a:latin typeface="+mn-ea"/>
              <a:sym typeface="+mn-ea"/>
            </a:endParaRPr>
          </a:p>
        </p:txBody>
      </p:sp>
      <p:sp>
        <p:nvSpPr>
          <p:cNvPr id="104916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机器学习：在推荐算法、内容过滤等方面发挥重要作用</a:t>
            </a:r>
            <a:endParaRPr altLang="en-US" dirty="0" sz="2000" lang="zh-CN" spc="150">
              <a:solidFill>
                <a:schemeClr val="tx1">
                  <a:lumMod val="75000"/>
                  <a:lumOff val="25000"/>
                </a:schemeClr>
              </a:solidFill>
              <a:latin typeface="+mn-ea"/>
              <a:sym typeface="+mn-ea"/>
            </a:endParaRPr>
          </a:p>
        </p:txBody>
      </p:sp>
      <p:sp>
        <p:nvSpPr>
          <p:cNvPr id="104917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虚拟现实技术：增强沉浸式体验，提高游戏和娱乐的互动性</a:t>
            </a:r>
            <a:endParaRPr altLang="en-US" dirty="0" sz="2000" lang="zh-CN" spc="150">
              <a:solidFill>
                <a:schemeClr val="tx1">
                  <a:lumMod val="75000"/>
                  <a:lumOff val="25000"/>
                </a:schemeClr>
              </a:solidFill>
              <a:latin typeface="+mn-ea"/>
              <a:sym typeface="+mn-ea"/>
            </a:endParaRPr>
          </a:p>
        </p:txBody>
      </p:sp>
      <p:sp>
        <p:nvSpPr>
          <p:cNvPr id="104918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智能家居：实现家庭娱乐设备的互联互通和智能化管理</a:t>
            </a:r>
            <a:endParaRPr altLang="en-US" dirty="0" sz="2000" lang="zh-CN" spc="150">
              <a:solidFill>
                <a:schemeClr val="tx1">
                  <a:lumMod val="75000"/>
                  <a:lumOff val="25000"/>
                </a:schemeClr>
              </a:solidFill>
              <a:latin typeface="+mn-ea"/>
              <a:sym typeface="+mn-ea"/>
            </a:endParaRPr>
          </a:p>
        </p:txBody>
      </p:sp>
      <p:sp>
        <p:nvSpPr>
          <p:cNvPr id="104918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44" name="标题 1"/>
          <p:cNvSpPr>
            <a:spLocks noGrp="1"/>
          </p:cNvSpPr>
          <p:nvPr>
            <p:ph type="title" idx="3"/>
          </p:nvPr>
        </p:nvSpPr>
        <p:spPr/>
        <p:txBody>
          <a:bodyPr>
            <a:normAutofit fontScale="93750"/>
          </a:bodyPr>
          <a:p>
            <a:r>
              <a:rPr altLang="en-US" lang="zh-CN"/>
              <a:t>云计算技术的成熟</a:t>
            </a:r>
            <a:endParaRPr altLang="en-US" lang="zh-CN"/>
          </a:p>
        </p:txBody>
      </p:sp>
      <p:sp>
        <p:nvSpPr>
          <p:cNvPr id="1049246"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云计算技术为数字化娱乐解决方案提供了强大的计算和存储能力，提高了数据处理效率和用户体验。</a:t>
            </a:r>
            <a:endParaRPr altLang="en-US" dirty="0" sz="1200" lang="zh-CN" spc="150">
              <a:solidFill>
                <a:schemeClr val="tx1">
                  <a:lumMod val="65000"/>
                  <a:lumOff val="35000"/>
                </a:schemeClr>
              </a:solidFill>
              <a:latin typeface="+mn-ea"/>
              <a:sym typeface="+mn-ea"/>
            </a:endParaRPr>
          </a:p>
        </p:txBody>
      </p:sp>
      <p:sp>
        <p:nvSpPr>
          <p:cNvPr id="1049248"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云计算技术使得数字化娱乐解决方案更加灵活，可以根据用户需求快速调整资源，实现个性化服务。</a:t>
            </a:r>
            <a:endParaRPr altLang="en-US" dirty="0" sz="1200" lang="zh-CN" spc="150">
              <a:solidFill>
                <a:schemeClr val="tx1">
                  <a:lumMod val="65000"/>
                  <a:lumOff val="35000"/>
                </a:schemeClr>
              </a:solidFill>
              <a:latin typeface="+mn-ea"/>
              <a:sym typeface="+mn-ea"/>
            </a:endParaRPr>
          </a:p>
        </p:txBody>
      </p:sp>
      <p:sp>
        <p:nvSpPr>
          <p:cNvPr id="1049250"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云计算技术为数字化娱乐解决方案提供了安全可靠的数据存储和管理，保障了用户数据的安全性和隐私性。</a:t>
            </a:r>
            <a:endParaRPr altLang="en-US" dirty="0" sz="1200" lang="zh-CN" spc="150">
              <a:solidFill>
                <a:schemeClr val="tx1">
                  <a:lumMod val="65000"/>
                  <a:lumOff val="35000"/>
                </a:schemeClr>
              </a:solidFill>
              <a:latin typeface="+mn-ea"/>
              <a:sym typeface="+mn-ea"/>
            </a:endParaRPr>
          </a:p>
        </p:txBody>
      </p:sp>
      <p:sp>
        <p:nvSpPr>
          <p:cNvPr id="1049252"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云计算技术的发展推动了数字化娱乐解决方案的创新，为行业的发展带来了新的机遇和挑战。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10" name="标题 1"/>
          <p:cNvSpPr>
            <a:spLocks noGrp="1"/>
          </p:cNvSpPr>
          <p:nvPr>
            <p:ph type="title" idx="3"/>
          </p:nvPr>
        </p:nvSpPr>
        <p:spPr/>
        <p:txBody>
          <a:bodyPr>
            <a:normAutofit fontScale="96875"/>
          </a:bodyPr>
          <a:p>
            <a:r>
              <a:rPr altLang="en-US" lang="zh-CN"/>
              <a:t>虚拟现实和增强现实技术的发展</a:t>
            </a:r>
            <a:endParaRPr altLang="en-US" lang="zh-CN"/>
          </a:p>
        </p:txBody>
      </p:sp>
      <p:sp>
        <p:nvSpPr>
          <p:cNvPr id="1049312"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虚拟现实技术：提供沉浸式的娱乐体验，成为数字化娱乐的重要趋势。</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技术发展推动娱乐产业变革：虚拟现实和增强现实技术为娱乐行业带来新的机遇和挑战。</a:t>
            </a:r>
            <a:endParaRPr dirty="0" err="1">
              <a:solidFill>
                <a:schemeClr val="tx1">
                  <a:lumMod val="75000"/>
                  <a:lumOff val="25000"/>
                </a:schemeClr>
              </a:solidFill>
              <a:latin typeface="+mn-ea"/>
              <a:ea typeface="+mn-ea"/>
              <a:cs typeface="+mn-ea"/>
              <a:sym typeface="+mn-lt"/>
            </a:endParaRPr>
          </a:p>
        </p:txBody>
      </p:sp>
      <p:sp>
        <p:nvSpPr>
          <p:cNvPr id="1049332"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8"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未来展望：随着技术的不断进步，虚拟现实和增强现实技术在数字化娱乐领域的应用将更加广泛。</a:t>
            </a:r>
            <a:endParaRPr dirty="0" sz="2000" err="1">
              <a:solidFill>
                <a:schemeClr val="tx1">
                  <a:lumMod val="75000"/>
                  <a:lumOff val="25000"/>
                </a:schemeClr>
              </a:solidFill>
              <a:latin typeface="+mn-ea"/>
              <a:ea typeface="+mn-ea"/>
              <a:cs typeface="+mn-ea"/>
              <a:sym typeface="+mn-lt"/>
            </a:endParaRPr>
          </a:p>
        </p:txBody>
      </p:sp>
      <p:sp>
        <p:nvSpPr>
          <p:cNvPr id="10493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增强现实技术：将虚拟内容与现实世界相结合，为数字化娱乐带来更多创新。</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08"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10" name="标题 14"/>
          <p:cNvSpPr>
            <a:spLocks noGrp="1"/>
          </p:cNvSpPr>
          <p:nvPr>
            <p:ph type="title" idx="4"/>
            <p:custDataLst>
              <p:tags r:id="rId2"/>
            </p:custDataLst>
          </p:nvPr>
        </p:nvSpPr>
        <p:spPr/>
        <p:txBody>
          <a:bodyPr>
            <a:normAutofit fontScale="90000"/>
          </a:bodyPr>
          <a:p>
            <a:r>
              <a:rPr altLang="en-US" dirty="0" lang="zh-CN"/>
              <a:t>电子产品行业数字化娱乐解决方案的应用场景</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84" name="标题 1"/>
          <p:cNvSpPr>
            <a:spLocks noGrp="1"/>
          </p:cNvSpPr>
          <p:nvPr>
            <p:ph type="title" idx="3"/>
          </p:nvPr>
        </p:nvSpPr>
        <p:spPr/>
        <p:txBody>
          <a:bodyPr>
            <a:normAutofit fontScale="96875"/>
          </a:bodyPr>
          <a:p>
            <a:r>
              <a:rPr altLang="en-US" lang="zh-CN"/>
              <a:t>家庭娱乐系统解决方案</a:t>
            </a:r>
            <a:endParaRPr altLang="en-US" lang="zh-CN"/>
          </a:p>
        </p:txBody>
      </p:sp>
      <p:sp>
        <p:nvSpPr>
          <p:cNvPr id="104948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家庭影院：提供高清画质、环绕立体声，打造家庭影院般的观影体验</a:t>
            </a:r>
            <a:endParaRPr altLang="en-US" dirty="0" sz="2000" lang="zh-CN" spc="150">
              <a:solidFill>
                <a:schemeClr val="tx1">
                  <a:lumMod val="85000"/>
                  <a:lumOff val="15000"/>
                </a:schemeClr>
              </a:solidFill>
              <a:latin typeface="+mn-ea"/>
              <a:sym typeface="+mn-ea"/>
            </a:endParaRPr>
          </a:p>
        </p:txBody>
      </p:sp>
      <p:sp>
        <p:nvSpPr>
          <p:cNvPr id="104949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游戏娱乐：支持多平台游戏，提供流畅的游戏体验，满足家庭成员的游戏需求</a:t>
            </a:r>
            <a:endParaRPr altLang="en-US" dirty="0" sz="2000" lang="zh-CN" spc="150">
              <a:solidFill>
                <a:schemeClr val="tx1">
                  <a:lumMod val="85000"/>
                  <a:lumOff val="15000"/>
                </a:schemeClr>
              </a:solidFill>
              <a:latin typeface="+mn-ea"/>
              <a:sym typeface="+mn-ea"/>
            </a:endParaRPr>
          </a:p>
        </p:txBody>
      </p:sp>
      <p:sp>
        <p:nvSpPr>
          <p:cNvPr id="104949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智能家居：与智能家居设备连接，实现智能控制和语音交互，提升家庭生活便利性</a:t>
            </a:r>
            <a:endParaRPr altLang="en-US" dirty="0" sz="2000" lang="zh-CN" spc="150">
              <a:solidFill>
                <a:schemeClr val="tx1">
                  <a:lumMod val="85000"/>
                  <a:lumOff val="15000"/>
                </a:schemeClr>
              </a:solidFill>
              <a:latin typeface="+mn-ea"/>
              <a:sym typeface="+mn-ea"/>
            </a:endParaRPr>
          </a:p>
        </p:txBody>
      </p:sp>
      <p:sp>
        <p:nvSpPr>
          <p:cNvPr id="104950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无线连接：支持多种无线连接方式，方便用户随时随地享受数字化娱乐内容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66" name="标题 1"/>
          <p:cNvSpPr>
            <a:spLocks noGrp="1"/>
          </p:cNvSpPr>
          <p:nvPr>
            <p:ph type="title" idx="3"/>
          </p:nvPr>
        </p:nvSpPr>
        <p:spPr/>
        <p:txBody>
          <a:bodyPr>
            <a:normAutofit fontScale="96875"/>
          </a:bodyPr>
          <a:p>
            <a:r>
              <a:rPr altLang="en-US" lang="zh-CN"/>
              <a:t>游戏娱乐系统解决方案</a:t>
            </a:r>
            <a:endParaRPr altLang="en-US" lang="zh-CN"/>
          </a:p>
        </p:txBody>
      </p:sp>
      <p:sp>
        <p:nvSpPr>
          <p:cNvPr id="1049568"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0"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2"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4"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6"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8"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0"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4"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6"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8"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0"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4"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6"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0"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2"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4"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适用于游戏娱乐行业的数字化解决方案</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结合虚拟现实技术，提供沉浸式游戏体验</a:t>
            </a:r>
            <a:endParaRPr altLang="en-US" dirty="0" sz="1200" lang="zh-CN" spc="150">
              <a:solidFill>
                <a:schemeClr val="tx1">
                  <a:lumMod val="65000"/>
                  <a:lumOff val="35000"/>
                </a:schemeClr>
              </a:solidFill>
              <a:latin typeface="+mn-ea"/>
              <a:sym typeface="+mn-ea"/>
            </a:endParaRPr>
          </a:p>
        </p:txBody>
      </p:sp>
      <p:sp>
        <p:nvSpPr>
          <p:cNvPr id="1049608" name="正文"/>
          <p:cNvSpPr txBox="1"/>
          <p:nvPr>
            <p:custDataLst>
              <p:tags r:id="rId28"/>
            </p:custDataLst>
          </p:nvPr>
        </p:nvSpPr>
        <p:spPr>
          <a:xfrm>
            <a:off x="7063330" y="158021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集成语音识别技术，实现智能交互</a:t>
            </a:r>
            <a:endParaRPr altLang="en-US" dirty="0" sz="1200" lang="zh-CN" spc="150">
              <a:solidFill>
                <a:schemeClr val="tx1">
                  <a:lumMod val="65000"/>
                  <a:lumOff val="35000"/>
                </a:schemeClr>
              </a:solidFill>
              <a:latin typeface="+mn-ea"/>
              <a:sym typeface="+mn-ea"/>
            </a:endParaRPr>
          </a:p>
        </p:txBody>
      </p:sp>
      <p:sp>
        <p:nvSpPr>
          <p:cNvPr id="1049610"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支持多人在线游戏，提供流畅的游戏体验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68" name="标题 1"/>
          <p:cNvSpPr>
            <a:spLocks noGrp="1"/>
          </p:cNvSpPr>
          <p:nvPr>
            <p:ph type="title" idx="3"/>
          </p:nvPr>
        </p:nvSpPr>
        <p:spPr/>
        <p:txBody>
          <a:bodyPr>
            <a:normAutofit fontScale="96875"/>
          </a:bodyPr>
          <a:p>
            <a:r>
              <a:rPr altLang="en-US" lang="zh-CN"/>
              <a:t>移动设备娱乐系统解决方案</a:t>
            </a:r>
            <a:endParaRPr altLang="en-US" lang="zh-CN"/>
          </a:p>
        </p:txBody>
      </p:sp>
      <p:sp>
        <p:nvSpPr>
          <p:cNvPr id="1049670"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4"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适用场景：移动设备游戏、音乐、视频等娱乐应用</a:t>
            </a:r>
            <a:endParaRPr altLang="en-US" dirty="0" sz="2000" lang="zh-CN" spc="150">
              <a:solidFill>
                <a:schemeClr val="tx1">
                  <a:lumMod val="85000"/>
                  <a:lumOff val="15000"/>
                </a:schemeClr>
              </a:solidFill>
              <a:latin typeface="+mn-ea"/>
              <a:sym typeface="+mn-ea"/>
            </a:endParaRPr>
          </a:p>
        </p:txBody>
      </p:sp>
      <p:sp>
        <p:nvSpPr>
          <p:cNvPr id="1049676"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优势：提供高清画质、流畅操作性能，提升用户体验</a:t>
            </a:r>
            <a:endParaRPr altLang="en-US" dirty="0" sz="2000" lang="zh-CN" spc="150">
              <a:solidFill>
                <a:schemeClr val="tx1">
                  <a:lumMod val="85000"/>
                  <a:lumOff val="15000"/>
                </a:schemeClr>
              </a:solidFill>
              <a:latin typeface="+mn-ea"/>
              <a:sym typeface="+mn-ea"/>
            </a:endParaRPr>
          </a:p>
        </p:txBody>
      </p:sp>
      <p:sp>
        <p:nvSpPr>
          <p:cNvPr id="1049682"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技术支持：采用先进的编解码技术和网络传输协议，确保流畅稳定的娱乐体验</a:t>
            </a:r>
            <a:endParaRPr altLang="en-US" dirty="0" sz="2000" lang="zh-CN" spc="150">
              <a:solidFill>
                <a:schemeClr val="tx1">
                  <a:lumMod val="85000"/>
                  <a:lumOff val="15000"/>
                </a:schemeClr>
              </a:solidFill>
              <a:latin typeface="+mn-ea"/>
              <a:sym typeface="+mn-ea"/>
            </a:endParaRPr>
          </a:p>
        </p:txBody>
      </p:sp>
      <p:sp>
        <p:nvSpPr>
          <p:cNvPr id="1049688"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兼容性：支持各类移动设备操作系统，满足不同用户需求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50" name="标题 1"/>
          <p:cNvSpPr>
            <a:spLocks noGrp="1"/>
          </p:cNvSpPr>
          <p:nvPr>
            <p:ph type="title" idx="3"/>
          </p:nvPr>
        </p:nvSpPr>
        <p:spPr/>
        <p:txBody>
          <a:bodyPr>
            <a:normAutofit fontScale="96875"/>
          </a:bodyPr>
          <a:p>
            <a:r>
              <a:rPr altLang="en-US" lang="zh-CN"/>
              <a:t>商业娱乐系统解决方案</a:t>
            </a:r>
            <a:endParaRPr altLang="en-US" lang="zh-CN"/>
          </a:p>
        </p:txBody>
      </p:sp>
      <p:sp>
        <p:nvSpPr>
          <p:cNvPr id="104975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电影院：提供沉浸式的观影体验，提高观众的观影感受</a:t>
            </a:r>
            <a:endParaRPr altLang="en-US" dirty="0" sz="2000" lang="zh-CN" spc="150">
              <a:solidFill>
                <a:schemeClr val="tx1">
                  <a:lumMod val="75000"/>
                  <a:lumOff val="25000"/>
                </a:schemeClr>
              </a:solidFill>
              <a:latin typeface="+mn-ea"/>
              <a:sym typeface="+mn-ea"/>
            </a:endParaRPr>
          </a:p>
        </p:txBody>
      </p:sp>
      <p:sp>
        <p:nvSpPr>
          <p:cNvPr id="104975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主题公园：结合虚拟现实技术，为游客带来身临其境的游玩体验</a:t>
            </a:r>
            <a:endParaRPr altLang="en-US" dirty="0" sz="2000" lang="zh-CN" spc="150">
              <a:solidFill>
                <a:schemeClr val="tx1">
                  <a:lumMod val="75000"/>
                  <a:lumOff val="25000"/>
                </a:schemeClr>
              </a:solidFill>
              <a:latin typeface="+mn-ea"/>
              <a:sym typeface="+mn-ea"/>
            </a:endParaRPr>
          </a:p>
        </p:txBody>
      </p:sp>
      <p:sp>
        <p:nvSpPr>
          <p:cNvPr id="104976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商业地产：通过数字化娱乐系统提升商业地产的吸引力和竞争力</a:t>
            </a:r>
            <a:endParaRPr altLang="en-US" dirty="0" sz="2000" lang="zh-CN" spc="150">
              <a:solidFill>
                <a:schemeClr val="tx1">
                  <a:lumMod val="75000"/>
                  <a:lumOff val="25000"/>
                </a:schemeClr>
              </a:solidFill>
              <a:latin typeface="+mn-ea"/>
              <a:sym typeface="+mn-ea"/>
            </a:endParaRPr>
          </a:p>
        </p:txBody>
      </p:sp>
      <p:sp>
        <p:nvSpPr>
          <p:cNvPr id="104976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家庭娱乐：提供丰富多彩的数字娱乐内容，满足家庭成员的不同需求</a:t>
            </a:r>
            <a:endParaRPr altLang="en-US" dirty="0" sz="2000" lang="zh-CN" spc="150">
              <a:solidFill>
                <a:schemeClr val="tx1">
                  <a:lumMod val="75000"/>
                  <a:lumOff val="25000"/>
                </a:schemeClr>
              </a:solidFill>
              <a:latin typeface="+mn-ea"/>
              <a:sym typeface="+mn-ea"/>
            </a:endParaRPr>
          </a:p>
        </p:txBody>
      </p:sp>
      <p:sp>
        <p:nvSpPr>
          <p:cNvPr id="104977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3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34" name="标题 14"/>
          <p:cNvSpPr>
            <a:spLocks noGrp="1"/>
          </p:cNvSpPr>
          <p:nvPr>
            <p:ph type="title" idx="4"/>
            <p:custDataLst>
              <p:tags r:id="rId2"/>
            </p:custDataLst>
          </p:nvPr>
        </p:nvSpPr>
        <p:spPr/>
        <p:txBody>
          <a:bodyPr>
            <a:normAutofit fontScale="90000"/>
          </a:bodyPr>
          <a:p>
            <a:r>
              <a:rPr altLang="en-US" dirty="0" lang="zh-CN"/>
              <a:t>数字化娱乐解决方案的关键技术</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08" name="标题 1"/>
          <p:cNvSpPr>
            <a:spLocks noGrp="1"/>
          </p:cNvSpPr>
          <p:nvPr>
            <p:ph type="title" idx="3"/>
          </p:nvPr>
        </p:nvSpPr>
        <p:spPr/>
        <p:txBody>
          <a:bodyPr>
            <a:normAutofit fontScale="96875"/>
          </a:bodyPr>
          <a:p>
            <a:r>
              <a:rPr altLang="en-US" lang="zh-CN"/>
              <a:t>音视频编解码技术</a:t>
            </a:r>
            <a:endParaRPr altLang="en-US" lang="zh-CN"/>
          </a:p>
        </p:txBody>
      </p:sp>
      <p:sp>
        <p:nvSpPr>
          <p:cNvPr id="1049910" name="Rectangle 6"/>
          <p:cNvSpPr/>
          <p:nvPr>
            <p:custDataLst>
              <p:tags r:id="rId1"/>
            </p:custDataLst>
          </p:nvPr>
        </p:nvSpPr>
        <p:spPr>
          <a:xfrm>
            <a:off x="810494" y="1704472"/>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12" name="Rectangle 6"/>
          <p:cNvSpPr/>
          <p:nvPr>
            <p:custDataLst>
              <p:tags r:id="rId2"/>
            </p:custDataLst>
          </p:nvPr>
        </p:nvSpPr>
        <p:spPr>
          <a:xfrm>
            <a:off x="810494" y="2839896"/>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14" name="Rectangle 6"/>
          <p:cNvSpPr/>
          <p:nvPr>
            <p:custDataLst>
              <p:tags r:id="rId3"/>
            </p:custDataLst>
          </p:nvPr>
        </p:nvSpPr>
        <p:spPr>
          <a:xfrm>
            <a:off x="810494" y="3975957"/>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16" name="Rectangle 6"/>
          <p:cNvSpPr/>
          <p:nvPr>
            <p:custDataLst>
              <p:tags r:id="rId4"/>
            </p:custDataLst>
          </p:nvPr>
        </p:nvSpPr>
        <p:spPr>
          <a:xfrm>
            <a:off x="810494" y="5111381"/>
            <a:ext cx="10767106" cy="753584"/>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18" name="矩形: 圆角 26"/>
          <p:cNvSpPr/>
          <p:nvPr>
            <p:custDataLst>
              <p:tags r:id="rId5"/>
            </p:custDataLst>
          </p:nvPr>
        </p:nvSpPr>
        <p:spPr>
          <a:xfrm>
            <a:off x="608330" y="2837353"/>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920" name="矩形: 圆角 27"/>
          <p:cNvSpPr/>
          <p:nvPr>
            <p:custDataLst>
              <p:tags r:id="rId6"/>
            </p:custDataLst>
          </p:nvPr>
        </p:nvSpPr>
        <p:spPr>
          <a:xfrm>
            <a:off x="608330" y="1701929"/>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22" name="矩形: 圆角 28"/>
          <p:cNvSpPr/>
          <p:nvPr>
            <p:custDataLst>
              <p:tags r:id="rId7"/>
            </p:custDataLst>
          </p:nvPr>
        </p:nvSpPr>
        <p:spPr>
          <a:xfrm>
            <a:off x="608330" y="5108203"/>
            <a:ext cx="1967178" cy="759595"/>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924" name="矩形: 圆角 29"/>
          <p:cNvSpPr/>
          <p:nvPr>
            <p:custDataLst>
              <p:tags r:id="rId8"/>
            </p:custDataLst>
          </p:nvPr>
        </p:nvSpPr>
        <p:spPr>
          <a:xfrm>
            <a:off x="608330" y="3972778"/>
            <a:ext cx="1967178" cy="759595"/>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926" name="正文"/>
          <p:cNvSpPr txBox="1"/>
          <p:nvPr>
            <p:custDataLst>
              <p:tags r:id="rId9"/>
            </p:custDataLst>
          </p:nvPr>
        </p:nvSpPr>
        <p:spPr>
          <a:xfrm>
            <a:off x="2793355" y="1708922"/>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简介：音视频编解码技术是数字化娱乐解决方案中的关键技术之一，用于对音频和视频信号进行压缩和解压缩，以便在有限带宽和存储空间内传输和存储高质量的音视频内容。</a:t>
            </a:r>
            <a:endParaRPr altLang="en-US" sz="1400" lang="zh-CN" spc="150">
              <a:solidFill>
                <a:schemeClr val="tx1">
                  <a:lumMod val="65000"/>
                  <a:lumOff val="35000"/>
                </a:schemeClr>
              </a:solidFill>
              <a:latin typeface="+mn-ea"/>
            </a:endParaRPr>
          </a:p>
        </p:txBody>
      </p:sp>
      <p:sp>
        <p:nvSpPr>
          <p:cNvPr id="1049928" name="标题"/>
          <p:cNvSpPr txBox="1"/>
          <p:nvPr>
            <p:custDataLst>
              <p:tags r:id="rId10"/>
            </p:custDataLst>
          </p:nvPr>
        </p:nvSpPr>
        <p:spPr>
          <a:xfrm>
            <a:off x="711955" y="1708922"/>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30" name="正文"/>
          <p:cNvSpPr txBox="1"/>
          <p:nvPr>
            <p:custDataLst>
              <p:tags r:id="rId11"/>
            </p:custDataLst>
          </p:nvPr>
        </p:nvSpPr>
        <p:spPr>
          <a:xfrm>
            <a:off x="2793355" y="2844346"/>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技术原理：音视频编解码技术通过去除冗余信息和减少数据量来压缩音视频数据，同时尽可能保留原始信号的质量和细节，以便在播放时能够还原出接近原始质量的音视频效果。</a:t>
            </a:r>
            <a:endParaRPr altLang="en-US" sz="1400" lang="zh-CN" spc="150">
              <a:solidFill>
                <a:schemeClr val="tx1">
                  <a:lumMod val="65000"/>
                  <a:lumOff val="35000"/>
                </a:schemeClr>
              </a:solidFill>
              <a:latin typeface="+mn-ea"/>
            </a:endParaRPr>
          </a:p>
        </p:txBody>
      </p:sp>
      <p:sp>
        <p:nvSpPr>
          <p:cNvPr id="1049932" name="标题"/>
          <p:cNvSpPr txBox="1"/>
          <p:nvPr>
            <p:custDataLst>
              <p:tags r:id="rId12"/>
            </p:custDataLst>
          </p:nvPr>
        </p:nvSpPr>
        <p:spPr>
          <a:xfrm>
            <a:off x="711955" y="2844346"/>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34" name="正文"/>
          <p:cNvSpPr txBox="1"/>
          <p:nvPr>
            <p:custDataLst>
              <p:tags r:id="rId13"/>
            </p:custDataLst>
          </p:nvPr>
        </p:nvSpPr>
        <p:spPr>
          <a:xfrm>
            <a:off x="2793355" y="3979771"/>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技术标准：音视频编解码技术有多种标准，如H.264、H.265、AAC等，这些标准在不同的应用场景下有各自的优势和适用范围。</a:t>
            </a:r>
            <a:endParaRPr altLang="en-US" sz="1400" lang="zh-CN" spc="150">
              <a:solidFill>
                <a:schemeClr val="tx1">
                  <a:lumMod val="65000"/>
                  <a:lumOff val="35000"/>
                </a:schemeClr>
              </a:solidFill>
              <a:latin typeface="+mn-ea"/>
            </a:endParaRPr>
          </a:p>
        </p:txBody>
      </p:sp>
      <p:sp>
        <p:nvSpPr>
          <p:cNvPr id="1049936" name="标题"/>
          <p:cNvSpPr txBox="1"/>
          <p:nvPr>
            <p:custDataLst>
              <p:tags r:id="rId14"/>
            </p:custDataLst>
          </p:nvPr>
        </p:nvSpPr>
        <p:spPr>
          <a:xfrm>
            <a:off x="711955" y="3979771"/>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938" name="正文"/>
          <p:cNvSpPr txBox="1"/>
          <p:nvPr>
            <p:custDataLst>
              <p:tags r:id="rId15"/>
            </p:custDataLst>
          </p:nvPr>
        </p:nvSpPr>
        <p:spPr>
          <a:xfrm>
            <a:off x="2793355" y="5115196"/>
            <a:ext cx="8641539" cy="745486"/>
          </a:xfrm>
          <a:prstGeom prst="rect"/>
          <a:noFill/>
        </p:spPr>
        <p:txBody>
          <a:bodyPr anchor="ctr" anchorCtr="0" bIns="46800" lIns="90000" rIns="90000" rtlCol="0" tIns="46800" wrap="square">
            <a:normAutofit fontScale="92857"/>
          </a:bodyPr>
          <a:p>
            <a:pPr>
              <a:lnSpc>
                <a:spcPct val="130000"/>
              </a:lnSpc>
              <a:spcAft>
                <a:spcPts val="1000"/>
              </a:spcAft>
            </a:pPr>
            <a:r>
              <a:rPr altLang="en-US" sz="1400" lang="zh-CN" spc="150">
                <a:solidFill>
                  <a:schemeClr val="tx1">
                    <a:lumMod val="65000"/>
                    <a:lumOff val="35000"/>
                  </a:schemeClr>
                </a:solidFill>
                <a:latin typeface="+mn-ea"/>
              </a:rPr>
              <a:t>技术发展：随着技术的不断进步和应用需求的不断提高，音视频编解码技术也在不断发展和改进，以提高压缩效率和音视频质量，同时降低对硬件资源的占用和功耗。</a:t>
            </a:r>
            <a:endParaRPr altLang="en-US" sz="1400" lang="zh-CN" spc="150">
              <a:solidFill>
                <a:schemeClr val="tx1">
                  <a:lumMod val="65000"/>
                  <a:lumOff val="35000"/>
                </a:schemeClr>
              </a:solidFill>
              <a:latin typeface="+mn-ea"/>
            </a:endParaRPr>
          </a:p>
        </p:txBody>
      </p:sp>
      <p:sp>
        <p:nvSpPr>
          <p:cNvPr id="1049940" name="标题"/>
          <p:cNvSpPr txBox="1"/>
          <p:nvPr>
            <p:custDataLst>
              <p:tags r:id="rId16"/>
            </p:custDataLst>
          </p:nvPr>
        </p:nvSpPr>
        <p:spPr>
          <a:xfrm>
            <a:off x="711955" y="5115196"/>
            <a:ext cx="1760639" cy="745485"/>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98" name="标题 1"/>
          <p:cNvSpPr>
            <a:spLocks noGrp="1"/>
          </p:cNvSpPr>
          <p:nvPr>
            <p:ph type="title" idx="3"/>
          </p:nvPr>
        </p:nvSpPr>
        <p:spPr/>
        <p:txBody>
          <a:bodyPr>
            <a:normAutofit fontScale="96875"/>
          </a:bodyPr>
          <a:p>
            <a:r>
              <a:rPr altLang="en-US" lang="zh-CN"/>
              <a:t>传输协议和流媒体技术</a:t>
            </a:r>
            <a:endParaRPr altLang="en-US" lang="zh-CN"/>
          </a:p>
        </p:txBody>
      </p:sp>
      <p:sp>
        <p:nvSpPr>
          <p:cNvPr id="105000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压缩技术：降低传输成本，提高存储效率</a:t>
            </a:r>
            <a:endParaRPr altLang="en-US" dirty="0" sz="2400" lang="zh-CN">
              <a:latin typeface="+mn-ea"/>
              <a:ea typeface="+mn-ea"/>
            </a:endParaRPr>
          </a:p>
        </p:txBody>
      </p:sp>
      <p:sp>
        <p:nvSpPr>
          <p:cNvPr id="105001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加密技术：保障数据安全，保护用户隐私</a:t>
            </a:r>
            <a:endParaRPr altLang="en-US" dirty="0" sz="2400" lang="zh-CN">
              <a:latin typeface="+mn-ea"/>
              <a:ea typeface="+mn-ea"/>
            </a:endParaRPr>
          </a:p>
        </p:txBody>
      </p:sp>
      <p:sp>
        <p:nvSpPr>
          <p:cNvPr id="105002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传输协议：高效传输数据，确保稳定性和实时性</a:t>
            </a:r>
            <a:endParaRPr altLang="en-US" dirty="0" sz="2400" lang="zh-CN">
              <a:latin typeface="+mn-ea"/>
              <a:ea typeface="+mn-ea"/>
            </a:endParaRPr>
          </a:p>
        </p:txBody>
      </p:sp>
      <p:sp>
        <p:nvSpPr>
          <p:cNvPr id="105002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流媒体技术：实现视频、音频流的连续播放，提供流畅的娱乐体验</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080" name="标题 1"/>
          <p:cNvSpPr>
            <a:spLocks noGrp="1"/>
          </p:cNvSpPr>
          <p:nvPr>
            <p:ph type="title" idx="3"/>
          </p:nvPr>
        </p:nvSpPr>
        <p:spPr/>
        <p:txBody>
          <a:bodyPr>
            <a:normAutofit fontScale="96875"/>
          </a:bodyPr>
          <a:p>
            <a:r>
              <a:rPr altLang="en-US" lang="zh-CN"/>
              <a:t>人工智能和虚拟现实技术</a:t>
            </a:r>
            <a:endParaRPr altLang="en-US" lang="zh-CN"/>
          </a:p>
        </p:txBody>
      </p:sp>
      <p:sp>
        <p:nvSpPr>
          <p:cNvPr id="105008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人工智能技术：用于实现自动化和智能化的娱乐体验，如语音识别、自然语言处理等。</a:t>
            </a:r>
            <a:endParaRPr altLang="en-US" dirty="0" sz="1200" lang="zh-CN" spc="150">
              <a:solidFill>
                <a:schemeClr val="tx1">
                  <a:lumMod val="65000"/>
                  <a:lumOff val="35000"/>
                </a:schemeClr>
              </a:solidFill>
              <a:latin typeface="+mn-ea"/>
              <a:sym typeface="+mn-ea"/>
            </a:endParaRPr>
          </a:p>
        </p:txBody>
      </p:sp>
      <p:sp>
        <p:nvSpPr>
          <p:cNvPr id="105008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虚拟现实技术：提供沉浸式的娱乐体验，如VR游戏、VR电影等。</a:t>
            </a:r>
            <a:endParaRPr altLang="en-US" dirty="0" sz="1200" lang="zh-CN" spc="150">
              <a:solidFill>
                <a:schemeClr val="tx1">
                  <a:lumMod val="65000"/>
                  <a:lumOff val="35000"/>
                </a:schemeClr>
              </a:solidFill>
              <a:latin typeface="+mn-ea"/>
              <a:sym typeface="+mn-ea"/>
            </a:endParaRPr>
          </a:p>
        </p:txBody>
      </p:sp>
      <p:sp>
        <p:nvSpPr>
          <p:cNvPr id="105008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增强现实技术：将虚拟内容与现实世界相结合，如AR游戏、AR展览等。</a:t>
            </a:r>
            <a:endParaRPr altLang="en-US" dirty="0" sz="1200" lang="zh-CN" spc="150">
              <a:solidFill>
                <a:schemeClr val="tx1">
                  <a:lumMod val="65000"/>
                  <a:lumOff val="35000"/>
                </a:schemeClr>
              </a:solidFill>
              <a:latin typeface="+mn-ea"/>
              <a:sym typeface="+mn-ea"/>
            </a:endParaRPr>
          </a:p>
        </p:txBody>
      </p:sp>
      <p:sp>
        <p:nvSpPr>
          <p:cNvPr id="105008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云计算技术：提供高效、可扩展的计算和存储资源，支持大规模的数字化娱乐服务。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46" name="标题 1"/>
          <p:cNvSpPr>
            <a:spLocks noGrp="1"/>
          </p:cNvSpPr>
          <p:nvPr>
            <p:ph type="title" idx="3"/>
          </p:nvPr>
        </p:nvSpPr>
        <p:spPr/>
        <p:txBody>
          <a:bodyPr>
            <a:normAutofit fontScale="96875"/>
          </a:bodyPr>
          <a:p>
            <a:r>
              <a:rPr altLang="en-US" lang="zh-CN"/>
              <a:t>安全和隐私保护技术</a:t>
            </a:r>
            <a:endParaRPr altLang="en-US" lang="zh-CN"/>
          </a:p>
        </p:txBody>
      </p:sp>
      <p:sp>
        <p:nvSpPr>
          <p:cNvPr id="105014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5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身份验证技术：验证用户身份，防止未经授权的访问</a:t>
            </a:r>
            <a:endParaRPr altLang="en-US" sz="1400" lang="zh-CN" spc="150">
              <a:solidFill>
                <a:schemeClr val="tx1"/>
              </a:solidFill>
              <a:effectLst/>
              <a:latin typeface="+mn-ea"/>
              <a:sym typeface="+mn-ea"/>
            </a:endParaRPr>
          </a:p>
        </p:txBody>
      </p:sp>
      <p:sp>
        <p:nvSpPr>
          <p:cNvPr id="105015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数据加密技术：确保数据传输和存储的安全性</a:t>
            </a:r>
            <a:endParaRPr altLang="en-US" dirty="0" sz="1400" lang="zh-CN" spc="150">
              <a:solidFill>
                <a:schemeClr val="tx1"/>
              </a:solidFill>
              <a:effectLst/>
              <a:latin typeface="+mn-ea"/>
              <a:sym typeface="+mn-ea"/>
            </a:endParaRPr>
          </a:p>
        </p:txBody>
      </p:sp>
      <p:sp>
        <p:nvSpPr>
          <p:cNvPr id="105016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访问控制技术：限制对资源的访问，防止数据泄露</a:t>
            </a:r>
            <a:endParaRPr altLang="en-US" sz="1400" lang="zh-CN" spc="150">
              <a:solidFill>
                <a:schemeClr val="tx1"/>
              </a:solidFill>
              <a:effectLst/>
              <a:latin typeface="+mn-ea"/>
              <a:sym typeface="+mn-ea"/>
            </a:endParaRPr>
          </a:p>
        </p:txBody>
      </p:sp>
      <p:sp>
        <p:nvSpPr>
          <p:cNvPr id="105016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安全审计技术：定期检查系统安全性，及时发现和修复漏洞</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20"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22" name="标题 14"/>
          <p:cNvSpPr>
            <a:spLocks noGrp="1"/>
          </p:cNvSpPr>
          <p:nvPr>
            <p:ph type="title" idx="4"/>
            <p:custDataLst>
              <p:tags r:id="rId2"/>
            </p:custDataLst>
          </p:nvPr>
        </p:nvSpPr>
        <p:spPr/>
        <p:txBody>
          <a:bodyPr>
            <a:normAutofit fontScale="90000"/>
          </a:bodyPr>
          <a:p>
            <a:r>
              <a:rPr altLang="en-US" dirty="0" lang="zh-CN"/>
              <a:t>数字化娱乐解决方案的挑战和机遇</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96" name="标题 1"/>
          <p:cNvSpPr>
            <a:spLocks noGrp="1"/>
          </p:cNvSpPr>
          <p:nvPr>
            <p:ph type="title" idx="3"/>
          </p:nvPr>
        </p:nvSpPr>
        <p:spPr/>
        <p:txBody>
          <a:bodyPr>
            <a:normAutofit fontScale="96875"/>
          </a:bodyPr>
          <a:p>
            <a:r>
              <a:rPr altLang="en-US" lang="zh-CN"/>
              <a:t>技术和标准的统一和标准化</a:t>
            </a:r>
            <a:endParaRPr altLang="en-US" lang="zh-CN"/>
          </a:p>
        </p:txBody>
      </p:sp>
      <p:sp>
        <p:nvSpPr>
          <p:cNvPr id="105029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内容：数字化娱乐解决方案需要统一的技术和标准，以确保不同设备之间的兼容性和互操作性。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内容：缺乏统一的技术和标准会导致不同设备之间的不兼容，阻碍数字化娱乐解决方案的普及和发展。</a:t>
            </a:r>
            <a:endParaRPr dirty="0" sz="2000" err="1">
              <a:solidFill>
                <a:schemeClr val="tx1">
                  <a:lumMod val="75000"/>
                  <a:lumOff val="25000"/>
                </a:schemeClr>
              </a:solidFill>
              <a:latin typeface="+mn-ea"/>
              <a:ea typeface="+mn-ea"/>
              <a:cs typeface="+mn-ea"/>
              <a:sym typeface="+mn-lt"/>
            </a:endParaRPr>
          </a:p>
        </p:txBody>
      </p:sp>
      <p:sp>
        <p:nvSpPr>
          <p:cNvPr id="105031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2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内容：为了实现数字化娱乐解决方案的快速发展，需要行业内的企业和组织共同制定统一的技术和标准。</a:t>
            </a:r>
            <a:endParaRPr dirty="0" sz="2000" err="1">
              <a:solidFill>
                <a:schemeClr val="tx1">
                  <a:lumMod val="75000"/>
                  <a:lumOff val="25000"/>
                </a:schemeClr>
              </a:solidFill>
              <a:latin typeface="+mn-ea"/>
              <a:ea typeface="+mn-ea"/>
              <a:cs typeface="+mn-ea"/>
              <a:sym typeface="+mn-lt"/>
            </a:endParaRPr>
          </a:p>
        </p:txBody>
      </p:sp>
      <p:sp>
        <p:nvSpPr>
          <p:cNvPr id="1050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内容：统一的技术和标准可以降低开发成本，加速产品上市时间，并提高用户体验。</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94" name="标题 1"/>
          <p:cNvSpPr>
            <a:spLocks noGrp="1"/>
          </p:cNvSpPr>
          <p:nvPr>
            <p:ph type="title" idx="3"/>
          </p:nvPr>
        </p:nvSpPr>
        <p:spPr/>
        <p:txBody>
          <a:bodyPr>
            <a:normAutofit fontScale="96875"/>
          </a:bodyPr>
          <a:p>
            <a:r>
              <a:rPr altLang="en-US" lang="zh-CN"/>
              <a:t>网络安全和隐私保护的挑战</a:t>
            </a:r>
            <a:endParaRPr altLang="en-US" lang="zh-CN"/>
          </a:p>
        </p:txBody>
      </p:sp>
      <p:sp>
        <p:nvSpPr>
          <p:cNvPr id="105039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9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保障用户数据安全和隐私：需要采取有效的加密和安全措施，防止数据泄露和被攻击。</a:t>
            </a:r>
            <a:endParaRPr altLang="en-US" dirty="0" lang="zh-CN" spc="150">
              <a:solidFill>
                <a:schemeClr val="tx1">
                  <a:lumMod val="75000"/>
                  <a:lumOff val="25000"/>
                </a:schemeClr>
              </a:solidFill>
              <a:latin typeface="+mn-ea"/>
              <a:sym typeface="+mn-ea"/>
            </a:endParaRPr>
          </a:p>
        </p:txBody>
      </p:sp>
      <p:sp>
        <p:nvSpPr>
          <p:cNvPr id="105040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0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应对网络攻击和病毒威胁：需要建立强大的防御机制，及时发现和应对各种网络威胁。</a:t>
            </a:r>
            <a:endParaRPr altLang="en-US" dirty="0" lang="zh-CN" spc="150">
              <a:solidFill>
                <a:schemeClr val="tx1">
                  <a:lumMod val="75000"/>
                  <a:lumOff val="25000"/>
                </a:schemeClr>
              </a:solidFill>
              <a:latin typeface="+mn-ea"/>
              <a:sym typeface="+mn-ea"/>
            </a:endParaRPr>
          </a:p>
        </p:txBody>
      </p:sp>
      <p:sp>
        <p:nvSpPr>
          <p:cNvPr id="105040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0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1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确保内容安全和合规性：需要采取有效的内容审核和过滤措施，防止不良内容和违规内容的传播。</a:t>
            </a:r>
            <a:endParaRPr altLang="en-US" dirty="0" lang="zh-CN" spc="150">
              <a:solidFill>
                <a:schemeClr val="tx1">
                  <a:lumMod val="75000"/>
                  <a:lumOff val="25000"/>
                </a:schemeClr>
              </a:solidFill>
              <a:latin typeface="+mn-ea"/>
              <a:sym typeface="+mn-ea"/>
            </a:endParaRPr>
          </a:p>
        </p:txBody>
      </p:sp>
      <p:sp>
        <p:nvSpPr>
          <p:cNvPr id="105041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1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1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提高用户信任度和满意度：需要加强网络安全和隐私保护的宣传和教育，提高用户对数字化娱乐解决方案的信任度和满意度。</a:t>
            </a:r>
            <a:endParaRPr altLang="en-US" dirty="0" sz="2000" lang="zh-CN" spc="150">
              <a:solidFill>
                <a:schemeClr val="tx1">
                  <a:lumMod val="75000"/>
                  <a:lumOff val="25000"/>
                </a:schemeClr>
              </a:solidFill>
              <a:latin typeface="+mn-ea"/>
              <a:sym typeface="+mn-ea"/>
            </a:endParaRPr>
          </a:p>
        </p:txBody>
      </p:sp>
      <p:sp>
        <p:nvSpPr>
          <p:cNvPr id="105041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76" name="标题 1"/>
          <p:cNvSpPr>
            <a:spLocks noGrp="1"/>
          </p:cNvSpPr>
          <p:nvPr>
            <p:ph type="title" idx="3"/>
          </p:nvPr>
        </p:nvSpPr>
        <p:spPr/>
        <p:txBody>
          <a:bodyPr>
            <a:normAutofit fontScale="96875"/>
          </a:bodyPr>
          <a:p>
            <a:r>
              <a:rPr altLang="en-US" lang="zh-CN"/>
              <a:t>商业模式和盈利模式的创新</a:t>
            </a:r>
            <a:endParaRPr altLang="en-US" lang="zh-CN"/>
          </a:p>
        </p:txBody>
      </p:sp>
      <p:sp>
        <p:nvSpPr>
          <p:cNvPr id="1050478" name="Freeform 21"/>
          <p:cNvSpPr>
            <a:spLocks noChangeArrowheads="1"/>
          </p:cNvSpPr>
          <p:nvPr>
            <p:custDataLst>
              <p:tags r:id="rId1"/>
            </p:custDataLst>
          </p:nvPr>
        </p:nvSpPr>
        <p:spPr bwMode="auto">
          <a:xfrm>
            <a:off x="608330" y="1808683"/>
            <a:ext cx="2149825" cy="1823359"/>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0" name="Freeform 22"/>
          <p:cNvSpPr>
            <a:spLocks noChangeArrowheads="1"/>
          </p:cNvSpPr>
          <p:nvPr>
            <p:custDataLst>
              <p:tags r:id="rId2"/>
            </p:custDataLst>
          </p:nvPr>
        </p:nvSpPr>
        <p:spPr bwMode="auto">
          <a:xfrm>
            <a:off x="608330" y="2892691"/>
            <a:ext cx="2149825" cy="182805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2" name="Freeform 26"/>
          <p:cNvSpPr>
            <a:spLocks noChangeArrowheads="1"/>
          </p:cNvSpPr>
          <p:nvPr>
            <p:custDataLst>
              <p:tags r:id="rId3"/>
            </p:custDataLst>
          </p:nvPr>
        </p:nvSpPr>
        <p:spPr bwMode="auto">
          <a:xfrm>
            <a:off x="608330" y="2895231"/>
            <a:ext cx="2149825" cy="736795"/>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84" name="Freeform 22"/>
          <p:cNvSpPr>
            <a:spLocks noChangeArrowheads="1"/>
          </p:cNvSpPr>
          <p:nvPr>
            <p:custDataLst>
              <p:tags r:id="rId4"/>
            </p:custDataLst>
          </p:nvPr>
        </p:nvSpPr>
        <p:spPr bwMode="auto">
          <a:xfrm>
            <a:off x="608330" y="3981779"/>
            <a:ext cx="2149825" cy="182805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6" name="Freeform 27"/>
          <p:cNvSpPr>
            <a:spLocks noChangeArrowheads="1"/>
          </p:cNvSpPr>
          <p:nvPr>
            <p:custDataLst>
              <p:tags r:id="rId5"/>
            </p:custDataLst>
          </p:nvPr>
        </p:nvSpPr>
        <p:spPr bwMode="auto">
          <a:xfrm>
            <a:off x="608330" y="5070232"/>
            <a:ext cx="2149825" cy="739202"/>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88" name="Freeform 26"/>
          <p:cNvSpPr>
            <a:spLocks noChangeArrowheads="1"/>
          </p:cNvSpPr>
          <p:nvPr>
            <p:custDataLst>
              <p:tags r:id="rId6"/>
            </p:custDataLst>
          </p:nvPr>
        </p:nvSpPr>
        <p:spPr bwMode="auto">
          <a:xfrm>
            <a:off x="608330" y="3984319"/>
            <a:ext cx="2149825" cy="736795"/>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90" name="正文"/>
          <p:cNvSpPr txBox="1"/>
          <p:nvPr>
            <p:custDataLst>
              <p:tags r:id="rId7"/>
            </p:custDataLst>
          </p:nvPr>
        </p:nvSpPr>
        <p:spPr>
          <a:xfrm>
            <a:off x="2836674" y="1720413"/>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数字化娱乐解决方案的商业模式创新：通过提供定制化、个性化的服务，满足消费者多样化的需求。</a:t>
            </a:r>
            <a:endParaRPr altLang="en-US" sz="1600" lang="zh-CN" spc="150">
              <a:solidFill>
                <a:schemeClr val="tx1">
                  <a:lumMod val="65000"/>
                  <a:lumOff val="35000"/>
                </a:schemeClr>
              </a:solidFill>
              <a:latin typeface="+mn-ea"/>
            </a:endParaRPr>
          </a:p>
        </p:txBody>
      </p:sp>
      <p:sp>
        <p:nvSpPr>
          <p:cNvPr id="1050492" name="正文"/>
          <p:cNvSpPr txBox="1"/>
          <p:nvPr>
            <p:custDataLst>
              <p:tags r:id="rId8"/>
            </p:custDataLst>
          </p:nvPr>
        </p:nvSpPr>
        <p:spPr>
          <a:xfrm>
            <a:off x="2836674" y="2817122"/>
            <a:ext cx="8741387" cy="838203"/>
          </a:xfrm>
          <a:prstGeom prst="rect"/>
          <a:noFill/>
        </p:spPr>
        <p:txBody>
          <a:bodyPr anchor="ctr" anchorCtr="0" bIns="46800" lIns="90000" rIns="90000" rtlCol="0" tIns="46800" wrap="square">
            <a:normAutofit fontScale="93750"/>
          </a:bodyPr>
          <a:p>
            <a:pPr>
              <a:lnSpc>
                <a:spcPct val="130000"/>
              </a:lnSpc>
              <a:spcAft>
                <a:spcPts val="1000"/>
              </a:spcAft>
            </a:pPr>
            <a:r>
              <a:rPr altLang="en-US" sz="1600" lang="zh-CN" spc="150">
                <a:solidFill>
                  <a:schemeClr val="tx1">
                    <a:lumMod val="65000"/>
                    <a:lumOff val="35000"/>
                  </a:schemeClr>
                </a:solidFill>
                <a:latin typeface="+mn-ea"/>
              </a:rPr>
              <a:t>数字化娱乐解决方案的盈利模式创新：通过广告、付费内容、虚拟礼品等多种方式实现盈利。</a:t>
            </a:r>
            <a:endParaRPr altLang="en-US" sz="1600" lang="zh-CN" spc="150">
              <a:solidFill>
                <a:schemeClr val="tx1">
                  <a:lumMod val="65000"/>
                  <a:lumOff val="35000"/>
                </a:schemeClr>
              </a:solidFill>
              <a:latin typeface="+mn-ea"/>
            </a:endParaRPr>
          </a:p>
        </p:txBody>
      </p:sp>
      <p:sp>
        <p:nvSpPr>
          <p:cNvPr id="1050494" name="正文"/>
          <p:cNvSpPr txBox="1"/>
          <p:nvPr>
            <p:custDataLst>
              <p:tags r:id="rId9"/>
            </p:custDataLst>
          </p:nvPr>
        </p:nvSpPr>
        <p:spPr>
          <a:xfrm>
            <a:off x="2836674" y="3913830"/>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数字化娱乐解决方案的创新点：利用大数据、人工智能等技术，实现精准推荐、个性化定制等服务，提高用户体验和满意度。</a:t>
            </a:r>
            <a:endParaRPr altLang="en-US" sz="1600" lang="zh-CN" spc="150">
              <a:solidFill>
                <a:schemeClr val="tx1">
                  <a:lumMod val="65000"/>
                  <a:lumOff val="35000"/>
                </a:schemeClr>
              </a:solidFill>
              <a:latin typeface="+mn-ea"/>
            </a:endParaRPr>
          </a:p>
        </p:txBody>
      </p:sp>
      <p:sp>
        <p:nvSpPr>
          <p:cNvPr id="1050496" name="正文"/>
          <p:cNvSpPr txBox="1"/>
          <p:nvPr>
            <p:custDataLst>
              <p:tags r:id="rId10"/>
            </p:custDataLst>
          </p:nvPr>
        </p:nvSpPr>
        <p:spPr>
          <a:xfrm>
            <a:off x="2836674" y="5010539"/>
            <a:ext cx="8741387" cy="838203"/>
          </a:xfrm>
          <a:prstGeom prst="rect"/>
          <a:noFill/>
        </p:spPr>
        <p:txBody>
          <a:bodyPr anchor="ctr" anchorCtr="0" bIns="46800" lIns="90000" rIns="90000" rtlCol="0" tIns="46800" wrap="square">
            <a:normAutofit fontScale="93750" lnSpcReduction="10000"/>
          </a:bodyPr>
          <a:p>
            <a:pPr>
              <a:lnSpc>
                <a:spcPct val="130000"/>
              </a:lnSpc>
              <a:spcAft>
                <a:spcPts val="1000"/>
              </a:spcAft>
            </a:pPr>
            <a:r>
              <a:rPr altLang="en-US" sz="1600" lang="zh-CN" spc="150">
                <a:solidFill>
                  <a:schemeClr val="tx1">
                    <a:lumMod val="65000"/>
                    <a:lumOff val="35000"/>
                  </a:schemeClr>
                </a:solidFill>
                <a:latin typeface="+mn-ea"/>
              </a:rPr>
              <a:t>数字化娱乐解决方案的创新挑战：需要克服技术、安全、版权保护等方面的难题，同时需要不断创新和优化商业模式和盈利模式，以保持竞争优势。</a:t>
            </a:r>
            <a:endParaRPr altLang="en-US" sz="1600" lang="zh-CN" spc="150">
              <a:solidFill>
                <a:schemeClr val="tx1">
                  <a:lumMod val="65000"/>
                  <a:lumOff val="35000"/>
                </a:schemeClr>
              </a:solidFill>
              <a:latin typeface="+mn-ea"/>
            </a:endParaRPr>
          </a:p>
        </p:txBody>
      </p:sp>
      <p:sp>
        <p:nvSpPr>
          <p:cNvPr id="1050498" name="Freeform 23"/>
          <p:cNvSpPr>
            <a:spLocks noChangeArrowheads="1"/>
          </p:cNvSpPr>
          <p:nvPr>
            <p:custDataLst>
              <p:tags r:id="rId11"/>
            </p:custDataLst>
          </p:nvPr>
        </p:nvSpPr>
        <p:spPr bwMode="auto">
          <a:xfrm>
            <a:off x="608330" y="1785822"/>
            <a:ext cx="2149825" cy="739202"/>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56" name="标题 1"/>
          <p:cNvSpPr>
            <a:spLocks noGrp="1"/>
          </p:cNvSpPr>
          <p:nvPr>
            <p:ph type="title" idx="3"/>
          </p:nvPr>
        </p:nvSpPr>
        <p:spPr/>
        <p:txBody>
          <a:bodyPr>
            <a:normAutofit fontScale="96875"/>
          </a:bodyPr>
          <a:p>
            <a:r>
              <a:rPr altLang="en-US" lang="zh-CN"/>
              <a:t>市场需求和用户习惯的变化</a:t>
            </a:r>
            <a:endParaRPr altLang="en-US" lang="zh-CN"/>
          </a:p>
        </p:txBody>
      </p:sp>
      <p:sp>
        <p:nvSpPr>
          <p:cNvPr id="105055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用户对数字化娱乐的需求持续增长</a:t>
            </a:r>
            <a:endParaRPr altLang="en-US" sz="1400" lang="zh-CN" spc="150">
              <a:solidFill>
                <a:schemeClr val="tx1"/>
              </a:solidFill>
              <a:effectLst/>
              <a:latin typeface="+mn-ea"/>
              <a:sym typeface="+mn-ea"/>
            </a:endParaRPr>
          </a:p>
        </p:txBody>
      </p:sp>
      <p:sp>
        <p:nvSpPr>
          <p:cNvPr id="105056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用户对电子产品性能和功能的要求不断提高</a:t>
            </a:r>
            <a:endParaRPr altLang="en-US" dirty="0" sz="1400" lang="zh-CN" spc="150">
              <a:solidFill>
                <a:schemeClr val="tx1"/>
              </a:solidFill>
              <a:effectLst/>
              <a:latin typeface="+mn-ea"/>
              <a:sym typeface="+mn-ea"/>
            </a:endParaRPr>
          </a:p>
        </p:txBody>
      </p:sp>
      <p:sp>
        <p:nvSpPr>
          <p:cNvPr id="105057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用户对个性化、定制化产品的需求增加</a:t>
            </a:r>
            <a:endParaRPr altLang="en-US" sz="1400" lang="zh-CN" spc="150">
              <a:solidFill>
                <a:schemeClr val="tx1"/>
              </a:solidFill>
              <a:effectLst/>
              <a:latin typeface="+mn-ea"/>
              <a:sym typeface="+mn-ea"/>
            </a:endParaRPr>
          </a:p>
        </p:txBody>
      </p:sp>
      <p:sp>
        <p:nvSpPr>
          <p:cNvPr id="105057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用户对产品体验和服务质量的关注度提高</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30"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32" name="标题 14"/>
          <p:cNvSpPr>
            <a:spLocks noGrp="1"/>
          </p:cNvSpPr>
          <p:nvPr>
            <p:ph type="title" idx="4"/>
            <p:custDataLst>
              <p:tags r:id="rId2"/>
            </p:custDataLst>
          </p:nvPr>
        </p:nvSpPr>
        <p:spPr/>
        <p:txBody>
          <a:bodyPr>
            <a:normAutofit fontScale="90000"/>
          </a:bodyPr>
          <a:p>
            <a:r>
              <a:rPr altLang="en-US" dirty="0" lang="zh-CN"/>
              <a:t>电子产品行业数字化娱乐解决方案的未来展望</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06" name="标题 1"/>
          <p:cNvSpPr>
            <a:spLocks noGrp="1"/>
          </p:cNvSpPr>
          <p:nvPr>
            <p:ph type="title" idx="3"/>
          </p:nvPr>
        </p:nvSpPr>
        <p:spPr/>
        <p:txBody>
          <a:bodyPr>
            <a:normAutofit fontScale="96875"/>
          </a:bodyPr>
          <a:p>
            <a:r>
              <a:rPr altLang="en-US" lang="zh-CN"/>
              <a:t>更高质量和更高效率的数字化娱乐体验</a:t>
            </a:r>
            <a:endParaRPr altLang="en-US" lang="zh-CN"/>
          </a:p>
        </p:txBody>
      </p:sp>
      <p:sp>
        <p:nvSpPr>
          <p:cNvPr id="105070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5G和云计算技术的普及，将提升数字化娱乐的传输质量和处理效率。</a:t>
            </a:r>
            <a:endParaRPr altLang="en-US" sz="1400" lang="zh-CN" spc="150">
              <a:solidFill>
                <a:schemeClr val="tx1"/>
              </a:solidFill>
              <a:effectLst/>
              <a:latin typeface="+mn-ea"/>
              <a:sym typeface="+mn-ea"/>
            </a:endParaRPr>
          </a:p>
        </p:txBody>
      </p:sp>
      <p:sp>
        <p:nvSpPr>
          <p:cNvPr id="105071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增强现实和虚拟现实技术的进一步发展，将为数字化娱乐提供更加沉浸式的体验。</a:t>
            </a:r>
            <a:endParaRPr altLang="en-US" dirty="0" sz="1400" lang="zh-CN" spc="150">
              <a:solidFill>
                <a:schemeClr val="tx1"/>
              </a:solidFill>
              <a:effectLst/>
              <a:latin typeface="+mn-ea"/>
              <a:sym typeface="+mn-ea"/>
            </a:endParaRPr>
          </a:p>
        </p:txBody>
      </p:sp>
      <p:sp>
        <p:nvSpPr>
          <p:cNvPr id="105072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人工智能和机器学习技术将应用于数字化娱乐的内容创作和推荐系统，提供更加个性化的娱乐体验。</a:t>
            </a:r>
            <a:endParaRPr altLang="en-US" sz="1400" lang="zh-CN" spc="150">
              <a:solidFill>
                <a:schemeClr val="tx1"/>
              </a:solidFill>
              <a:effectLst/>
              <a:latin typeface="+mn-ea"/>
              <a:sym typeface="+mn-ea"/>
            </a:endParaRPr>
          </a:p>
        </p:txBody>
      </p:sp>
      <p:sp>
        <p:nvSpPr>
          <p:cNvPr id="105072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数字化娱乐将进一步融合社交功能，提升用户互动和参与度。</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780" name="标题 1"/>
          <p:cNvSpPr>
            <a:spLocks noGrp="1"/>
          </p:cNvSpPr>
          <p:nvPr>
            <p:ph type="title" idx="3"/>
          </p:nvPr>
        </p:nvSpPr>
        <p:spPr/>
        <p:txBody>
          <a:bodyPr>
            <a:normAutofit fontScale="96875"/>
          </a:bodyPr>
          <a:p>
            <a:r>
              <a:rPr altLang="en-US" lang="zh-CN"/>
              <a:t>更广泛的应用场景和更丰富的应用形态</a:t>
            </a:r>
            <a:endParaRPr altLang="en-US" lang="zh-CN"/>
          </a:p>
        </p:txBody>
      </p:sp>
      <p:sp>
        <p:nvSpPr>
          <p:cNvPr id="105078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8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90" name="文本框 3"/>
          <p:cNvSpPr txBox="1"/>
          <p:nvPr>
            <p:custDataLst>
              <p:tags r:id="rId5"/>
            </p:custDataLst>
          </p:nvPr>
        </p:nvSpPr>
        <p:spPr>
          <a:xfrm>
            <a:off x="3159565"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随着物联网技术的发展，数字化娱乐解决方案将与智能家居、智能车载等场景深度融合，为用户提供更加丰富的娱乐体验。</a:t>
            </a:r>
            <a:endParaRPr altLang="en-US" sz="1400" lang="zh-CN" spc="150">
              <a:solidFill>
                <a:schemeClr val="tx1"/>
              </a:solidFill>
              <a:effectLst/>
              <a:latin typeface="+mn-ea"/>
              <a:sym typeface="+mn-ea"/>
            </a:endParaRPr>
          </a:p>
        </p:txBody>
      </p:sp>
      <p:sp>
        <p:nvSpPr>
          <p:cNvPr id="105079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5G技术的普及将推动数字化娱乐解决方案的应用场景更加广泛，如VR/AR游戏、在线视频会议等。</a:t>
            </a:r>
            <a:endParaRPr altLang="en-US" dirty="0" sz="1400" lang="zh-CN" spc="150">
              <a:solidFill>
                <a:schemeClr val="tx1"/>
              </a:solidFill>
              <a:effectLst/>
              <a:latin typeface="+mn-ea"/>
              <a:sym typeface="+mn-ea"/>
            </a:endParaRPr>
          </a:p>
        </p:txBody>
      </p:sp>
      <p:sp>
        <p:nvSpPr>
          <p:cNvPr id="105079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人工智能技术的进步将为数字化娱乐解决方案带来更加智能化的应用形态，如个性化推荐、虚拟助手等。</a:t>
            </a:r>
            <a:endParaRPr altLang="en-US" sz="1400" lang="zh-CN" spc="150">
              <a:solidFill>
                <a:schemeClr val="tx1"/>
              </a:solidFill>
              <a:effectLst/>
              <a:latin typeface="+mn-ea"/>
              <a:sym typeface="+mn-ea"/>
            </a:endParaRPr>
          </a:p>
        </p:txBody>
      </p:sp>
      <p:sp>
        <p:nvSpPr>
          <p:cNvPr id="1050796" name="文本框 8"/>
          <p:cNvSpPr txBox="1"/>
          <p:nvPr>
            <p:custDataLst>
              <p:tags r:id="rId8"/>
            </p:custDataLst>
          </p:nvPr>
        </p:nvSpPr>
        <p:spPr>
          <a:xfrm>
            <a:off x="8441812" y="4641621"/>
            <a:ext cx="3135508" cy="1373878"/>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云计算技术的发展将为数字化娱乐解决方案提供更加灵活和可扩展的计算和存储资源，满足不同场景的需求。</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54" name="标题 1"/>
          <p:cNvSpPr>
            <a:spLocks noGrp="1"/>
          </p:cNvSpPr>
          <p:nvPr>
            <p:ph type="title" idx="3"/>
          </p:nvPr>
        </p:nvSpPr>
        <p:spPr/>
        <p:txBody>
          <a:bodyPr>
            <a:normAutofit fontScale="96875"/>
          </a:bodyPr>
          <a:p>
            <a:r>
              <a:rPr altLang="en-US" lang="zh-CN"/>
              <a:t>更完善的技术体系和更成熟的市场环境</a:t>
            </a:r>
            <a:endParaRPr altLang="en-US" lang="zh-CN"/>
          </a:p>
        </p:txBody>
      </p:sp>
      <p:sp>
        <p:nvSpPr>
          <p:cNvPr id="1050856"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技术进步：随着科技的不断发展，数字化娱乐解决方案将更加完善，提供更高品质的娱乐体验。</a:t>
            </a:r>
            <a:endParaRPr altLang="en-US" dirty="0" sz="1200" lang="zh-CN" spc="150">
              <a:solidFill>
                <a:schemeClr val="tx1">
                  <a:lumMod val="65000"/>
                  <a:lumOff val="35000"/>
                </a:schemeClr>
              </a:solidFill>
              <a:latin typeface="+mn-ea"/>
              <a:sym typeface="+mn-ea"/>
            </a:endParaRPr>
          </a:p>
        </p:txBody>
      </p:sp>
      <p:sp>
        <p:nvSpPr>
          <p:cNvPr id="1050858"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市场扩大：数字化娱乐市场的不断扩大，将吸引更多的企业加入，推动解决方案的成熟。</a:t>
            </a:r>
            <a:endParaRPr altLang="en-US" dirty="0" sz="1200" lang="zh-CN" spc="150">
              <a:solidFill>
                <a:schemeClr val="tx1">
                  <a:lumMod val="65000"/>
                  <a:lumOff val="35000"/>
                </a:schemeClr>
              </a:solidFill>
              <a:latin typeface="+mn-ea"/>
              <a:sym typeface="+mn-ea"/>
            </a:endParaRPr>
          </a:p>
        </p:txBody>
      </p:sp>
      <p:sp>
        <p:nvSpPr>
          <p:cNvPr id="1050860"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用户需求驱动：用户对娱乐体验的需求不断升级，促使解决方案提供商不断创新和完善。</a:t>
            </a:r>
            <a:endParaRPr altLang="en-US" dirty="0" sz="1200" lang="zh-CN" spc="150">
              <a:solidFill>
                <a:schemeClr val="tx1">
                  <a:lumMod val="65000"/>
                  <a:lumOff val="35000"/>
                </a:schemeClr>
              </a:solidFill>
              <a:latin typeface="+mn-ea"/>
              <a:sym typeface="+mn-ea"/>
            </a:endParaRPr>
          </a:p>
        </p:txBody>
      </p:sp>
      <p:sp>
        <p:nvSpPr>
          <p:cNvPr id="1050862"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跨界合作：不同领域的科技企业将与娱乐行业展开更广泛的合作，共同推动数字化娱乐解决方案的发展。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20" name="标题 1"/>
          <p:cNvSpPr>
            <a:spLocks noGrp="1"/>
          </p:cNvSpPr>
          <p:nvPr>
            <p:ph type="title" idx="3"/>
          </p:nvPr>
        </p:nvSpPr>
        <p:spPr/>
        <p:txBody>
          <a:bodyPr>
            <a:normAutofit fontScale="96875"/>
          </a:bodyPr>
          <a:p>
            <a:r>
              <a:rPr altLang="en-US" lang="zh-CN"/>
              <a:t>更强大的创新能力和更广阔的发展前景</a:t>
            </a:r>
            <a:endParaRPr altLang="en-US" lang="zh-CN"/>
          </a:p>
        </p:txBody>
      </p:sp>
      <p:sp>
        <p:nvSpPr>
          <p:cNvPr id="105092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2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2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2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3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市场需求持续增长，推动电子产品行业不断进步</a:t>
            </a:r>
            <a:endParaRPr altLang="en-US" sz="1400" lang="zh-CN" spc="150">
              <a:solidFill>
                <a:schemeClr val="tx1"/>
              </a:solidFill>
              <a:effectLst/>
              <a:latin typeface="+mn-ea"/>
              <a:sym typeface="+mn-ea"/>
            </a:endParaRPr>
          </a:p>
        </p:txBody>
      </p:sp>
      <p:sp>
        <p:nvSpPr>
          <p:cNvPr id="105093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创新技术不断涌现，为数字化娱乐解决方案提供更多可能性</a:t>
            </a:r>
            <a:endParaRPr altLang="en-US" dirty="0" sz="1400" lang="zh-CN" spc="150">
              <a:solidFill>
                <a:schemeClr val="tx1"/>
              </a:solidFill>
              <a:effectLst/>
              <a:latin typeface="+mn-ea"/>
              <a:sym typeface="+mn-ea"/>
            </a:endParaRPr>
          </a:p>
        </p:txBody>
      </p:sp>
      <p:sp>
        <p:nvSpPr>
          <p:cNvPr id="105093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跨界合作成为趋势，拓展数字化娱乐的边界和影响力</a:t>
            </a:r>
            <a:endParaRPr altLang="en-US" sz="1400" lang="zh-CN" spc="150">
              <a:solidFill>
                <a:schemeClr val="tx1"/>
              </a:solidFill>
              <a:effectLst/>
              <a:latin typeface="+mn-ea"/>
              <a:sym typeface="+mn-ea"/>
            </a:endParaRPr>
          </a:p>
        </p:txBody>
      </p:sp>
      <p:sp>
        <p:nvSpPr>
          <p:cNvPr id="105093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政策支持力度加大，为数字化娱乐产业的可持续发展提供保障</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994" name="标题 1"/>
          <p:cNvSpPr>
            <a:spLocks noGrp="1"/>
          </p:cNvSpPr>
          <p:nvPr>
            <p:ph type="title" idx="2"/>
            <p:custDataLst>
              <p:tags r:id="rId1"/>
            </p:custDataLst>
          </p:nvPr>
        </p:nvSpPr>
        <p:spPr/>
        <p:txBody>
          <a:bodyPr/>
          <a:p>
            <a:r>
              <a:rPr altLang="en-US" lang="zh-CN"/>
              <a:t>感谢您的观看</a:t>
            </a:r>
            <a:endParaRPr altLang="en-US" lang="zh-CN"/>
          </a:p>
        </p:txBody>
      </p:sp>
      <p:sp>
        <p:nvSpPr>
          <p:cNvPr id="1050996"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5*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5*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5*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5*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5*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5*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5*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5*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5*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SLIDE_ID" val="custom2023027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58.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0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7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2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7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0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0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2024-01-03T11:53:32Z</dcterms:created>
  <dcterms:modified xsi:type="dcterms:W3CDTF">2024-01-03T11:53:32Z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731884ecfbe444f19c7e4f4ec9b81589_21</vt:lpwstr>
  </property>
</Properties>
</file>