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294" r:id="rId1"/>
    <p:sldMasterId id="2147498331" r:id="rId2"/>
  </p:sldMasterIdLst>
  <p:notesMasterIdLst>
    <p:notesMasterId r:id="rId3"/>
  </p:notesMasterIdLst>
  <p:sldIdLst>
    <p:sldId id="7086" r:id="rId4"/>
    <p:sldId id="7090" r:id="rId5"/>
    <p:sldId id="7093" r:id="rId6"/>
    <p:sldId id="7096" r:id="rId7"/>
    <p:sldId id="7099" r:id="rId8"/>
    <p:sldId id="7102" r:id="rId9"/>
    <p:sldId id="7105" r:id="rId10"/>
    <p:sldId id="7108" r:id="rId11"/>
    <p:sldId id="7111" r:id="rId12"/>
    <p:sldId id="7114" r:id="rId13"/>
    <p:sldId id="7117" r:id="rId14"/>
    <p:sldId id="7120" r:id="rId15"/>
    <p:sldId id="7123" r:id="rId16"/>
    <p:sldId id="7126" r:id="rId17"/>
    <p:sldId id="7129" r:id="rId18"/>
    <p:sldId id="7132" r:id="rId19"/>
    <p:sldId id="7135" r:id="rId20"/>
    <p:sldId id="7138" r:id="rId21"/>
    <p:sldId id="7141" r:id="rId22"/>
    <p:sldId id="7144" r:id="rId23"/>
    <p:sldId id="7147" r:id="rId24"/>
    <p:sldId id="7150" r:id="rId25"/>
    <p:sldId id="7153" r:id="rId26"/>
    <p:sldId id="7156" r:id="rId27"/>
    <p:sldId id="7159" r:id="rId28"/>
    <p:sldId id="7162" r:id="rId29"/>
    <p:sldId id="716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95" r:id="rId1"/>
    <p:sldLayoutId id="2147498296" r:id="rId2"/>
    <p:sldLayoutId id="2147498297" r:id="rId3"/>
    <p:sldLayoutId id="2147498298" r:id="rId4"/>
    <p:sldLayoutId id="2147498299" r:id="rId5"/>
    <p:sldLayoutId id="2147498300" r:id="rId6"/>
    <p:sldLayoutId id="2147498301" r:id="rId7"/>
    <p:sldLayoutId id="2147498302" r:id="rId8"/>
    <p:sldLayoutId id="2147498303" r:id="rId9"/>
    <p:sldLayoutId id="2147498304" r:id="rId10"/>
    <p:sldLayoutId id="21474983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8332" r:id="rId1"/>
    <p:sldLayoutId id="2147498333" r:id="rId2"/>
    <p:sldLayoutId id="2147498334" r:id="rId3"/>
    <p:sldLayoutId id="2147498335" r:id="rId4"/>
    <p:sldLayoutId id="2147498336" r:id="rId5"/>
    <p:sldLayoutId id="2147498337" r:id="rId6"/>
    <p:sldLayoutId id="2147498338" r:id="rId7"/>
    <p:sldLayoutId id="2147498339" r:id="rId8"/>
    <p:sldLayoutId id="2147498340" r:id="rId9"/>
    <p:sldLayoutId id="2147498341" r:id="rId10"/>
    <p:sldLayoutId id="214749834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2024年航空航天产业商业火星探索计划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商业火星探索计划的背景和意义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2024年商业火星探索计划的主要内容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商业火星探索计划的影响和前景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商业火星探索计划的实施主体和合作模式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商业火星探索计划的推广和宣传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商业火星探索计划的背景和意义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当前火星探索的国际竞争态势</a:t>
            </a:r>
            <a:endParaRPr altLang="en-US" lang="zh-CN"/>
          </a:p>
        </p:txBody>
      </p:sp>
      <p:sp>
        <p:nvSpPr>
          <p:cNvPr id="104897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各国火星探测器数量和分布情况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各国火星探测计划的目的和重点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火星探测技术的国际合作与竞争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商业公司在火星探索中的角色和作用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商业火星探索计划的发展历程</a:t>
            </a:r>
            <a:endParaRPr altLang="en-US" lang="zh-CN"/>
          </a:p>
        </p:txBody>
      </p:sp>
      <p:sp>
        <p:nvSpPr>
          <p:cNvPr id="104904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2020年代：随着技术的进步和资金的流入，商业火星探索计划开始加速发展，出现了多家知名的太空探索公司。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2010年代：商业火星探索计划的萌芽期，主要是一些创业公司和太空爱好者的小型项目。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2024年：NASA宣布将与私营公司合作，共同推进商业火星探索计划，计划在2030年代将人类送往火星。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未来展望：商业火星探索计划将继续发展，有望在未来几十年内实现商业化，让更多人有机会前往火星旅行和定居。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商业火星探索计划的重要性和意义</a:t>
            </a:r>
            <a:endParaRPr altLang="en-US" lang="zh-CN"/>
          </a:p>
        </p:txBody>
      </p:sp>
      <p:sp>
        <p:nvSpPr>
          <p:cNvPr id="10491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促进科技发展：商业火星探索计划将推动航天技术的创新与发展，为人类深空探测奠定基础。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提升国际竞争力：商业火星探索计划将提升我国在全球航天领域的地位和影响力，增强国际竞争力。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满足人类好奇心：商业火星探索计划将满足人类对未知世界的好奇心，推动科学知识的普及和发展。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带动经济发展：商业火星探索计划将带动相关产业链的发展，创造更多就业机会，促进经济增长。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2024年商业火星探索计划的主要内容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计划的目标和任务</a:t>
            </a:r>
            <a:endParaRPr altLang="en-US" lang="zh-CN"/>
          </a:p>
        </p:txBody>
      </p:sp>
      <p:sp>
        <p:nvSpPr>
          <p:cNvPr id="1049254" name="正文"/>
          <p:cNvSpPr txBox="1"/>
          <p:nvPr>
            <p:custDataLst>
              <p:tags r:id="rId1"/>
            </p:custDataLst>
          </p:nvPr>
        </p:nvSpPr>
        <p:spPr>
          <a:xfrm>
            <a:off x="654755" y="227400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目标：实现人类首次登陆火星，建立火星基地，开展长期火星探索和开发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2"/>
            </p:custDataLst>
          </p:nvPr>
        </p:nvSpPr>
        <p:spPr>
          <a:xfrm>
            <a:off x="654755" y="416065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任务：建设火星基础设施，包括居住舱、能源站、采矿设施等；开展火星科学实验，包括地质勘查、大气和气候观测等；进行技术验证，为未来火星大规模开发和利用奠定基础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计划的具体实施方案</a:t>
            </a:r>
            <a:endParaRPr altLang="en-US" lang="zh-CN"/>
          </a:p>
        </p:txBody>
      </p:sp>
      <p:sp>
        <p:nvSpPr>
          <p:cNvPr id="104930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飞船组成：由火箭、火星探测器和着陆器组成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任务目标：实现火星着陆，采集火星表面样本并返回地球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发射时间：2024年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发射地点：美国佛罗里达州的肯尼迪航天中心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计划的技术难点和挑战</a:t>
            </a:r>
            <a:endParaRPr altLang="en-US" lang="zh-CN"/>
          </a:p>
        </p:txBody>
      </p:sp>
      <p:sp>
        <p:nvSpPr>
          <p:cNvPr id="104937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火星表面缺乏大气层，对航天器的热控和减速等技术要求高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火星探索计划的资金和技术门槛高，需要国际合作和商业化的支持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火星环境恶劣，对宇航员和设备的安全保障要求极高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火星距离地球远，通信延迟大，需要解决远程控制和自主决策等技术问题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计划的资源需求和保障措施</a:t>
            </a:r>
            <a:endParaRPr altLang="en-US" lang="zh-CN"/>
          </a:p>
        </p:txBody>
      </p:sp>
      <p:sp>
        <p:nvSpPr>
          <p:cNvPr id="1049444" name="圆角矩形 26"/>
          <p:cNvSpPr/>
          <p:nvPr>
            <p:custDataLst>
              <p:tags r:id="rId1"/>
            </p:custDataLst>
          </p:nvPr>
        </p:nvSpPr>
        <p:spPr>
          <a:xfrm>
            <a:off x="1755303" y="156279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28"/>
          <p:cNvSpPr/>
          <p:nvPr>
            <p:custDataLst>
              <p:tags r:id="rId2"/>
            </p:custDataLst>
          </p:nvPr>
        </p:nvSpPr>
        <p:spPr>
          <a:xfrm>
            <a:off x="1759184" y="156279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8" name="圆角矩形 29"/>
          <p:cNvSpPr/>
          <p:nvPr>
            <p:custDataLst>
              <p:tags r:id="rId3"/>
            </p:custDataLst>
          </p:nvPr>
        </p:nvSpPr>
        <p:spPr>
          <a:xfrm>
            <a:off x="6418775" y="156279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文本框 31"/>
          <p:cNvSpPr txBox="1"/>
          <p:nvPr>
            <p:custDataLst>
              <p:tags r:id="rId4"/>
            </p:custDataLst>
          </p:nvPr>
        </p:nvSpPr>
        <p:spPr>
          <a:xfrm>
            <a:off x="2058655" y="217466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资源需求：包括火箭发射、火星探测器、宇航服、食物和氧气等资源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32"/>
          <p:cNvSpPr/>
          <p:nvPr>
            <p:custDataLst>
              <p:tags r:id="rId5"/>
            </p:custDataLst>
          </p:nvPr>
        </p:nvSpPr>
        <p:spPr>
          <a:xfrm>
            <a:off x="6423303" y="156279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34"/>
          <p:cNvSpPr txBox="1"/>
          <p:nvPr>
            <p:custDataLst>
              <p:tags r:id="rId6"/>
            </p:custDataLst>
          </p:nvPr>
        </p:nvSpPr>
        <p:spPr>
          <a:xfrm>
            <a:off x="6723421" y="217402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保障措施：建立完善的应急预案，确保宇航员的安全和健康，提供充足的物资和设备支持，以及建立完善的通信系统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商业火星探索计划的影响和前景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对人类探索宇宙的推动作用</a:t>
            </a:r>
            <a:endParaRPr altLang="en-US" lang="zh-CN"/>
          </a:p>
        </p:txBody>
      </p:sp>
      <p:sp>
        <p:nvSpPr>
          <p:cNvPr id="104956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促进科技发展：商业火星探索计划将推动航天技术的创新与发展，为人类更深入地探索宇宙奠定基础。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拓展人类生存空间：商业火星探索计划有望为人类开辟新的生存空间，缓解地球资源压力，为人类文明的延续提供更多可能性。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推动科学研究：商业火星探索计划将为科学家提供丰富的火星数据和样本，有助于深入了解火星的地质、气候、生物等科学问题。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激发人类探索精神：商业火星探索计划将激发人类的探索精神，促进公众对航天领域的关注和参与，推动航天事业的可持续发展。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对航空航天产业发展的影响</a:t>
            </a:r>
            <a:endParaRPr altLang="en-US" lang="zh-CN"/>
          </a:p>
        </p:txBody>
      </p:sp>
      <p:sp>
        <p:nvSpPr>
          <p:cNvPr id="1049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促进技术创新和产业升级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提升航空航天产业的国际竞争力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推动航空航天产业的可持续发展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带动相关产业链的发展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对科技创新能力提升的促进</a:t>
            </a:r>
            <a:endParaRPr altLang="en-US" lang="zh-CN"/>
          </a:p>
        </p:txBody>
      </p:sp>
      <p:sp>
        <p:nvSpPr>
          <p:cNvPr id="1049722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6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商业火星探索计划将推动航天技术的创新发展，为人类深空探测提供更多可能性。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商业火星探索计划将促进相关产业链的发展，如太空旅游、太空采矿等，进一步推动科技创新。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8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商业火星探索计划将激发更多年轻人对航天科技的兴趣，培养更多的科技创新人才。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2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4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商业火星探索计划将推动国际间的航天合作，加强各国之间的科技交流与合作，共同推进科技创新。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商业化和可持续发展的前景</a:t>
            </a:r>
            <a:endParaRPr altLang="en-US" lang="zh-CN"/>
          </a:p>
        </p:txBody>
      </p:sp>
      <p:sp>
        <p:nvSpPr>
          <p:cNvPr id="10497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促进太空经济和商业航天产业的发展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推动技术创新和产业升级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增强国家科技实力和国际竞争力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为人类探索太空和实现可持续发展提供更多可能性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商业火星探索计划的实施主体和合作模式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实施主体介绍和资质要求</a:t>
            </a:r>
            <a:endParaRPr altLang="en-US" lang="zh-CN"/>
          </a:p>
        </p:txBody>
      </p:sp>
      <p:sp>
        <p:nvSpPr>
          <p:cNvPr id="104992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合作模式：公私合作，政府与私营企业共同参与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实施主体：SpaceX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资质要求：具备航天技术实力和经验，具备火星探测和开发能力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实施主体介绍：SpaceX是一家美国私营航天企业，由埃隆·马斯克创立，致力于降低太空旅行成本，实现人类登陆火星等目标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合作模式和利益分配机制</a:t>
            </a:r>
            <a:endParaRPr altLang="en-US" lang="zh-CN"/>
          </a:p>
        </p:txBody>
      </p:sp>
      <p:sp>
        <p:nvSpPr>
          <p:cNvPr id="104998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合作模式：公私合营，政府与私人企业共同出资、研发和运营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利益分配机制：按出资比例分配利润，政府主要获取社会效益，私人企业获取经济效益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合作模式的优势：整合资源、分散风险、加速研发进程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利益分配机制的益处：激励各方积极参与，促进产业可持续发展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风险评估和分担机制</a:t>
            </a:r>
            <a:endParaRPr altLang="en-US" lang="zh-CN"/>
          </a:p>
        </p:txBody>
      </p:sp>
      <p:sp>
        <p:nvSpPr>
          <p:cNvPr id="105005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分担机制：根据风险评估结果，制定相应的风险分担方案，确保各参与方共同承担风险，促进合作共赢。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风险评估：对火星探索计划中可能出现的风险进行全面评估，包括技术、经济、法律等方面。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合作模式：探讨多种合作模式，包括政府与企业合作、企业与企业合作等，以降低风险、提高成功率。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保险机制：引入保险机制，为火星探索计划提供风险保障，降低参与方的风险压力。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监管和法律责任问题</a:t>
            </a:r>
            <a:endParaRPr altLang="en-US" lang="zh-CN"/>
          </a:p>
        </p:txBody>
      </p:sp>
      <p:sp>
        <p:nvSpPr>
          <p:cNvPr id="105012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监管机构：美国联邦航空管理局（FAA）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法律责任：商业航天公司需承担发射、运行和返回等过程中的法律责任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监管要求：商业航天公司需遵守FAA的监管要求，确保火星探索计划的安全和合规性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法律空白：目前国际上尚未有完善的法律框架来规范商业火星探索计划，存在一定的法律风险和空白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商业火星探索计划的推广和宣传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推广策略和渠道选择</a:t>
            </a:r>
            <a:endParaRPr altLang="en-US" lang="zh-CN"/>
          </a:p>
        </p:txBody>
      </p:sp>
      <p:sp>
        <p:nvSpPr>
          <p:cNvPr id="10502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利用社交媒体平台进行推广，如微博、微信、抖音等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举办线上线下活动，吸引公众参与和关注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利用明星代言和网红直播等形式，扩大影响力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与知名品牌合作，共同推广商业火星探索计划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宣传内容和形式设计</a:t>
            </a:r>
            <a:endParaRPr altLang="en-US" lang="zh-CN"/>
          </a:p>
        </p:txBody>
      </p:sp>
      <p:sp>
        <p:nvSpPr>
          <p:cNvPr id="105032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宣传内容：商业火星探索计划的目的、意义、优势和价值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形式设计：海报、宣传册、社交媒体广告、新闻媒体报道等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宣传渠道：线上和线下渠道，包括官方网站、社交媒体平台、电视广告等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宣传策略：针对不同受众群体，制定不同的宣传策略和内容形式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品牌建设和形象塑造</a:t>
            </a:r>
            <a:endParaRPr altLang="en-US" lang="zh-CN"/>
          </a:p>
        </p:txBody>
      </p:sp>
      <p:sp>
        <p:nvSpPr>
          <p:cNvPr id="105039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建立统一的品牌形象和标识，提高公众认知度和信任度。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利用社交媒体和网络平台进行宣传和推广，扩大影响力。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与知名企业和品牌合作，共同推广商业火星探索计划，提高知名度。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举办各种线上线下活动，吸引公众参与和关注，增强品牌忠诚度。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社会效益和公共关系维护</a:t>
            </a:r>
            <a:endParaRPr altLang="en-US" lang="zh-CN"/>
          </a:p>
        </p:txBody>
      </p:sp>
      <p:sp>
        <p:nvSpPr>
          <p:cNvPr id="1050448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树立企业形象，提升品牌价值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8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促进科技与文化交流，推动国际合作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增强民族自豪感和凝聚力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70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提升公众对航空航天产业的兴趣和关注度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6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2024-01-03T15:00:11Z</dcterms:created>
  <dcterms:modified xsi:type="dcterms:W3CDTF">2024-01-03T15:00:11Z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e7e31dbedd914a89bd577f5c004c4062_21</vt:lpwstr>
  </property>
</Properties>
</file>