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95" r:id="rId1"/>
    <p:sldMasterId id="2147484832" r:id="rId2"/>
  </p:sldMasterIdLst>
  <p:notesMasterIdLst>
    <p:notesMasterId r:id="rId3"/>
  </p:notesMasterIdLst>
  <p:sldIdLst>
    <p:sldId id="793" r:id="rId4"/>
    <p:sldId id="798" r:id="rId5"/>
    <p:sldId id="802" r:id="rId6"/>
    <p:sldId id="805" r:id="rId7"/>
    <p:sldId id="808" r:id="rId8"/>
    <p:sldId id="811" r:id="rId9"/>
    <p:sldId id="814" r:id="rId10"/>
    <p:sldId id="817" r:id="rId11"/>
    <p:sldId id="820" r:id="rId12"/>
    <p:sldId id="823" r:id="rId13"/>
    <p:sldId id="826" r:id="rId14"/>
    <p:sldId id="829" r:id="rId15"/>
    <p:sldId id="832" r:id="rId16"/>
    <p:sldId id="835" r:id="rId17"/>
    <p:sldId id="838" r:id="rId18"/>
    <p:sldId id="841" r:id="rId19"/>
    <p:sldId id="844" r:id="rId20"/>
    <p:sldId id="847" r:id="rId21"/>
    <p:sldId id="850" r:id="rId22"/>
    <p:sldId id="853" r:id="rId23"/>
    <p:sldId id="856" r:id="rId24"/>
    <p:sldId id="859" r:id="rId25"/>
    <p:sldId id="862" r:id="rId26"/>
    <p:sldId id="865" r:id="rId27"/>
    <p:sldId id="868" r:id="rId28"/>
    <p:sldId id="871" r:id="rId29"/>
    <p:sldId id="874" r:id="rId30"/>
    <p:sldId id="877" r:id="rId31"/>
    <p:sldId id="880" r:id="rId32"/>
    <p:sldId id="883" r:id="rId33"/>
    <p:sldId id="88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96" r:id="rId1"/>
    <p:sldLayoutId id="2147484797" r:id="rId2"/>
    <p:sldLayoutId id="2147484798" r:id="rId3"/>
    <p:sldLayoutId id="2147484799" r:id="rId4"/>
    <p:sldLayoutId id="2147484800" r:id="rId5"/>
    <p:sldLayoutId id="2147484801" r:id="rId6"/>
    <p:sldLayoutId id="2147484802" r:id="rId7"/>
    <p:sldLayoutId id="2147484803" r:id="rId8"/>
    <p:sldLayoutId id="2147484804" r:id="rId9"/>
    <p:sldLayoutId id="2147484805" r:id="rId10"/>
    <p:sldLayoutId id="21474848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33" r:id="rId1"/>
    <p:sldLayoutId id="2147484834" r:id="rId2"/>
    <p:sldLayoutId id="2147484835" r:id="rId3"/>
    <p:sldLayoutId id="2147484836" r:id="rId4"/>
    <p:sldLayoutId id="2147484837" r:id="rId5"/>
    <p:sldLayoutId id="2147484838" r:id="rId6"/>
    <p:sldLayoutId id="2147484839" r:id="rId7"/>
    <p:sldLayoutId id="2147484840" r:id="rId8"/>
    <p:sldLayoutId id="2147484841" r:id="rId9"/>
    <p:sldLayoutId id="2147484842" r:id="rId10"/>
    <p:sldLayoutId id="21474848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tags" Target="../tags/tag156.xml"/><Relationship Id="rId22" Type="http://schemas.openxmlformats.org/officeDocument/2006/relationships/tags" Target="../tags/tag157.xml"/><Relationship Id="rId23" Type="http://schemas.openxmlformats.org/officeDocument/2006/relationships/tags" Target="../tags/tag158.xml"/><Relationship Id="rId24" Type="http://schemas.openxmlformats.org/officeDocument/2006/relationships/tags" Target="../tags/tag159.xml"/><Relationship Id="rId25" Type="http://schemas.openxmlformats.org/officeDocument/2006/relationships/tags" Target="../tags/tag160.xml"/><Relationship Id="rId26" Type="http://schemas.openxmlformats.org/officeDocument/2006/relationships/tags" Target="../tags/tag161.xml"/><Relationship Id="rId27" Type="http://schemas.openxmlformats.org/officeDocument/2006/relationships/tags" Target="../tags/tag162.xml"/><Relationship Id="rId28" Type="http://schemas.openxmlformats.org/officeDocument/2006/relationships/tags" Target="../tags/tag163.xml"/><Relationship Id="rId29" Type="http://schemas.openxmlformats.org/officeDocument/2006/relationships/tags" Target="../tags/tag16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tags" Target="../tags/tag223.xml"/><Relationship Id="rId18" Type="http://schemas.openxmlformats.org/officeDocument/2006/relationships/tags" Target="../tags/tag224.xml"/><Relationship Id="rId19" Type="http://schemas.openxmlformats.org/officeDocument/2006/relationships/tags" Target="../tags/tag225.xml"/><Relationship Id="rId20" Type="http://schemas.openxmlformats.org/officeDocument/2006/relationships/tags" Target="../tags/tag226.xml"/><Relationship Id="rId21" Type="http://schemas.openxmlformats.org/officeDocument/2006/relationships/tags" Target="../tags/tag227.xml"/><Relationship Id="rId22" Type="http://schemas.openxmlformats.org/officeDocument/2006/relationships/tags" Target="../tags/tag228.xml"/><Relationship Id="rId23" Type="http://schemas.openxmlformats.org/officeDocument/2006/relationships/tags" Target="../tags/tag229.xml"/><Relationship Id="rId24" Type="http://schemas.openxmlformats.org/officeDocument/2006/relationships/tags" Target="../tags/tag230.xml"/><Relationship Id="rId25" Type="http://schemas.openxmlformats.org/officeDocument/2006/relationships/tags" Target="../tags/tag231.xml"/><Relationship Id="rId26" Type="http://schemas.openxmlformats.org/officeDocument/2006/relationships/tags" Target="../tags/tag232.xml"/><Relationship Id="rId27" Type="http://schemas.openxmlformats.org/officeDocument/2006/relationships/tags" Target="../tags/tag233.xml"/><Relationship Id="rId28" Type="http://schemas.openxmlformats.org/officeDocument/2006/relationships/tags" Target="../tags/tag234.xml"/><Relationship Id="rId29" Type="http://schemas.openxmlformats.org/officeDocument/2006/relationships/tags" Target="../tags/tag235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tags" Target="../tags/tag380.xml"/><Relationship Id="rId14" Type="http://schemas.openxmlformats.org/officeDocument/2006/relationships/tags" Target="../tags/tag381.xml"/><Relationship Id="rId15" Type="http://schemas.openxmlformats.org/officeDocument/2006/relationships/tags" Target="../tags/tag382.xml"/><Relationship Id="rId16" Type="http://schemas.openxmlformats.org/officeDocument/2006/relationships/tags" Target="../tags/tag38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tags" Target="../tags/tag399.xml"/><Relationship Id="rId14" Type="http://schemas.openxmlformats.org/officeDocument/2006/relationships/tags" Target="../tags/tag400.xml"/><Relationship Id="rId15" Type="http://schemas.openxmlformats.org/officeDocument/2006/relationships/tags" Target="../tags/tag401.xml"/><Relationship Id="rId16" Type="http://schemas.openxmlformats.org/officeDocument/2006/relationships/tags" Target="../tags/tag402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tags" Target="../tags/tag415.xml"/><Relationship Id="rId14" Type="http://schemas.openxmlformats.org/officeDocument/2006/relationships/tags" Target="../tags/tag416.xml"/><Relationship Id="rId1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数字校园的未来趋势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数字化校园的发展历程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未来趋势分析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未来技术展望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未来挑战与机遇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未来应用场景展望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数字化校园的发展历程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数字化校园的起源</a:t>
            </a:r>
            <a:endParaRPr altLang="en-US" lang="zh-CN"/>
          </a:p>
        </p:txBody>
      </p:sp>
      <p:sp>
        <p:nvSpPr>
          <p:cNvPr id="104898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数字化校园的未来趋势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数字化校园的起源背景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数字化校园的发展历程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数字化校园的概念定义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数字化校园的发展阶段</a:t>
            </a:r>
            <a:endParaRPr altLang="en-US" lang="zh-CN"/>
          </a:p>
        </p:txBody>
      </p:sp>
      <p:sp>
        <p:nvSpPr>
          <p:cNvPr id="10490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数字化校园的初步建设阶段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数字化校园的全面普及和推广阶段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数字化校园的智能化和个性化阶段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数字化校园的完善和发展阶段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数字化校园的现状</a:t>
            </a:r>
            <a:endParaRPr altLang="en-US" lang="zh-CN"/>
          </a:p>
        </p:txBody>
      </p:sp>
      <p:sp>
        <p:nvSpPr>
          <p:cNvPr id="10491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数字化校园的定义和特点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数字化校园的发展历程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数字化校园的现状和成果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5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数字化校园的未来趋势和展望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未来趋势分析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云计算在数字校园中的应用</a:t>
            </a:r>
            <a:endParaRPr altLang="en-US" lang="zh-CN"/>
          </a:p>
        </p:txBody>
      </p:sp>
      <p:sp>
        <p:nvSpPr>
          <p:cNvPr id="1049242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44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246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云计算技术的定义和特点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50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52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数字校园的现状和需求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56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58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云计算在数字校园中的应用场景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62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64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云计算在数字校园中的优势和挑战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68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70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未来趋势和发展前景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大数据在数字校园中的应用</a:t>
            </a:r>
            <a:endParaRPr altLang="en-US" lang="zh-CN"/>
          </a:p>
        </p:txBody>
      </p:sp>
      <p:sp>
        <p:nvSpPr>
          <p:cNvPr id="10493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大数据技术的定义和特点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数字校园中大数据的应用场景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大数据在数字校园中的优势和挑战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未来趋势和发展前景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人工智能在数字校园中的应用</a:t>
            </a:r>
            <a:endParaRPr altLang="en-US" lang="zh-CN"/>
          </a:p>
        </p:txBody>
      </p:sp>
      <p:sp>
        <p:nvSpPr>
          <p:cNvPr id="104937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人工智能技术为数字校园提供智能化服务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未来数字校园中人工智能技术的发展趋势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人工智能技术对数字校园的影响和作用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人工智能在数字校园中的具体应用场景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物联网在数字校园中的应用</a:t>
            </a:r>
            <a:endParaRPr altLang="en-US" lang="zh-CN"/>
          </a:p>
        </p:txBody>
      </p:sp>
      <p:sp>
        <p:nvSpPr>
          <p:cNvPr id="10494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物联网在数字校园中的优势和挑战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未来趋势和发展前景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物联网技术定义和特点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数字校园中物联网的应用场景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5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未来挑战与机遇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数字化校园面临的挑战</a:t>
            </a:r>
            <a:endParaRPr altLang="en-US" lang="zh-CN"/>
          </a:p>
        </p:txBody>
      </p:sp>
      <p:sp>
        <p:nvSpPr>
          <p:cNvPr id="10495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数据安全问题：数字化校园涉及大量的数据存储和处理，如何确保数据的安全性和隐私保护是一个重要的问题。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技术更新迅速：随着技术的不断发展，数字化校园需要不断更新和升级，以满足不断变化的需求。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用户体验不佳：如果数字化校园的使用体验不佳，将影响用户的使用意愿和满意度。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资源共享问题：数字化校园需要实现资源的共享和互通，但如何确保资源的有效利用和避免资源浪费是一个挑战。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数字化校园的机遇</a:t>
            </a:r>
            <a:endParaRPr altLang="en-US" lang="zh-CN"/>
          </a:p>
        </p:txBody>
      </p:sp>
      <p:sp>
        <p:nvSpPr>
          <p:cNvPr id="10496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数字化校园将促进教育资源的优化配置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数字化校园将提高教育教学的质量和效率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数字化校园的发展前景广阔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数字化校园将带来更多的创新和变革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68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数字化转型加速：随着技术的不断发展，数字校园将更加注重数字化转型，提高教育教学的效率和质量。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智能化应用普及：人工智能、大数据等技术的不断应用，将推动数字校园向智能化方向发展，提高教育教学的智能化水平。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个性化教育实现：数字校园将更加注重个性化教育，通过数据分析和挖掘，为每个学生提供定制化的学习方案和资源。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跨界合作与创新：数字校园将积极开展跨界合作与创新，推动教育教学的创新和发展，提高教育教学的水平和质量。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7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未来技术展望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5G技术在数字校园中的应用</a:t>
            </a:r>
            <a:endParaRPr altLang="en-US" lang="zh-CN"/>
          </a:p>
        </p:txBody>
      </p:sp>
      <p:sp>
        <p:nvSpPr>
          <p:cNvPr id="1049768" name="圆角矩形 30"/>
          <p:cNvSpPr/>
          <p:nvPr>
            <p:custDataLst>
              <p:tags r:id="rId1"/>
            </p:custDataLst>
          </p:nvPr>
        </p:nvSpPr>
        <p:spPr>
          <a:xfrm>
            <a:off x="3068372" y="1490400"/>
            <a:ext cx="6368752" cy="8938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70" name="圆角矩形 65"/>
          <p:cNvSpPr/>
          <p:nvPr>
            <p:custDataLst>
              <p:tags r:id="rId2"/>
            </p:custDataLst>
          </p:nvPr>
        </p:nvSpPr>
        <p:spPr>
          <a:xfrm>
            <a:off x="3068372" y="2456735"/>
            <a:ext cx="6368752" cy="8938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72" name="圆角矩形 72"/>
          <p:cNvSpPr/>
          <p:nvPr>
            <p:custDataLst>
              <p:tags r:id="rId3"/>
            </p:custDataLst>
          </p:nvPr>
        </p:nvSpPr>
        <p:spPr>
          <a:xfrm>
            <a:off x="3068372" y="3423070"/>
            <a:ext cx="6368752" cy="8938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74" name="圆角矩形 78"/>
          <p:cNvSpPr/>
          <p:nvPr>
            <p:custDataLst>
              <p:tags r:id="rId4"/>
            </p:custDataLst>
          </p:nvPr>
        </p:nvSpPr>
        <p:spPr>
          <a:xfrm>
            <a:off x="3068372" y="4389405"/>
            <a:ext cx="6368752" cy="8938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76" name="圆角矩形 84"/>
          <p:cNvSpPr/>
          <p:nvPr>
            <p:custDataLst>
              <p:tags r:id="rId5"/>
            </p:custDataLst>
          </p:nvPr>
        </p:nvSpPr>
        <p:spPr>
          <a:xfrm>
            <a:off x="3068372" y="5355740"/>
            <a:ext cx="6368752" cy="8938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78" name="圆角矩形 35"/>
          <p:cNvSpPr/>
          <p:nvPr>
            <p:custDataLst>
              <p:tags r:id="rId6"/>
            </p:custDataLst>
          </p:nvPr>
        </p:nvSpPr>
        <p:spPr>
          <a:xfrm>
            <a:off x="2749481" y="1658905"/>
            <a:ext cx="1535869" cy="5568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80" name="圆角矩形 35"/>
          <p:cNvSpPr/>
          <p:nvPr>
            <p:custDataLst>
              <p:tags r:id="rId7"/>
            </p:custDataLst>
          </p:nvPr>
        </p:nvSpPr>
        <p:spPr>
          <a:xfrm>
            <a:off x="2749481" y="5524245"/>
            <a:ext cx="1535869" cy="5568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82" name="圆角矩形 35"/>
          <p:cNvSpPr/>
          <p:nvPr>
            <p:custDataLst>
              <p:tags r:id="rId8"/>
            </p:custDataLst>
          </p:nvPr>
        </p:nvSpPr>
        <p:spPr>
          <a:xfrm>
            <a:off x="2749481" y="4557910"/>
            <a:ext cx="1535869" cy="5568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84" name="圆角矩形 35"/>
          <p:cNvSpPr/>
          <p:nvPr>
            <p:custDataLst>
              <p:tags r:id="rId9"/>
            </p:custDataLst>
          </p:nvPr>
        </p:nvSpPr>
        <p:spPr>
          <a:xfrm>
            <a:off x="2749481" y="3591575"/>
            <a:ext cx="1535869" cy="5568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86" name="圆角矩形 35"/>
          <p:cNvSpPr/>
          <p:nvPr>
            <p:custDataLst>
              <p:tags r:id="rId10"/>
            </p:custDataLst>
          </p:nvPr>
        </p:nvSpPr>
        <p:spPr>
          <a:xfrm>
            <a:off x="2749481" y="2625240"/>
            <a:ext cx="1535869" cy="5568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88" name="文本框 4"/>
          <p:cNvSpPr txBox="1"/>
          <p:nvPr>
            <p:custDataLst>
              <p:tags r:id="rId11"/>
            </p:custDataLst>
          </p:nvPr>
        </p:nvSpPr>
        <p:spPr>
          <a:xfrm>
            <a:off x="4485260" y="2501428"/>
            <a:ext cx="4747121" cy="80447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数字校园现状：分析当前数字校园的发展状况、存在的问题和挑战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90" name="文本框 5"/>
          <p:cNvSpPr txBox="1"/>
          <p:nvPr>
            <p:custDataLst>
              <p:tags r:id="rId12"/>
            </p:custDataLst>
          </p:nvPr>
        </p:nvSpPr>
        <p:spPr>
          <a:xfrm>
            <a:off x="4485260" y="3467763"/>
            <a:ext cx="4747121" cy="804474"/>
          </a:xfrm>
          <a:prstGeom prst="rect"/>
          <a:noFill/>
        </p:spPr>
        <p:txBody>
          <a:bodyPr anchor="ctr" anchorCtr="0" rtlCol="0" wrap="square">
            <a:normAutofit lnSpcReduction="10000"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5G技术在数字校园中的应用场景：探讨5G技术在数字校园中的具体应用场景，如智慧教室、智能安防、智能图书馆等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92" name="文本框 10"/>
          <p:cNvSpPr txBox="1"/>
          <p:nvPr>
            <p:custDataLst>
              <p:tags r:id="rId13"/>
            </p:custDataLst>
          </p:nvPr>
        </p:nvSpPr>
        <p:spPr>
          <a:xfrm>
            <a:off x="4485260" y="4434098"/>
            <a:ext cx="4747121" cy="80447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5G技术对数字校园的影响：分析5G技术对数字校园的影响，如提升教学质量、提高管理效率、促进教育信息化等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94" name="文本框 11"/>
          <p:cNvSpPr txBox="1"/>
          <p:nvPr>
            <p:custDataLst>
              <p:tags r:id="rId14"/>
            </p:custDataLst>
          </p:nvPr>
        </p:nvSpPr>
        <p:spPr>
          <a:xfrm>
            <a:off x="4485260" y="5400433"/>
            <a:ext cx="4747121" cy="80447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未来展望：探讨5G技术在数字校园中的未来发展趋势和前景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96" name="文本框 12"/>
          <p:cNvSpPr txBox="1"/>
          <p:nvPr>
            <p:custDataLst>
              <p:tags r:id="rId15"/>
            </p:custDataLst>
          </p:nvPr>
        </p:nvSpPr>
        <p:spPr>
          <a:xfrm>
            <a:off x="4485260" y="1535093"/>
            <a:ext cx="4747121" cy="80447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5G技术概述：介绍5G技术的特点、优势和应用领域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区块链技术在数字校园中的应用</a:t>
            </a:r>
            <a:endParaRPr altLang="en-US" lang="zh-CN"/>
          </a:p>
        </p:txBody>
      </p:sp>
      <p:sp>
        <p:nvSpPr>
          <p:cNvPr id="10498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区块链技术简介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数字校园现状与挑战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区块链技术在数字校园中的应用场景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区块链技术对数字校园的未来影响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量子计算在数字校园中的应用</a:t>
            </a:r>
            <a:endParaRPr altLang="en-US" lang="zh-CN"/>
          </a:p>
        </p:txBody>
      </p:sp>
      <p:sp>
        <p:nvSpPr>
          <p:cNvPr id="10499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量子计算的定义和原理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量子计算在数字校园中的应用场景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量子计算在数字校园中的优势和挑战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未来技术展望：量子计算在数字校园中的发展趋势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其他前沿技术在数字校园中的应用</a:t>
            </a:r>
            <a:endParaRPr altLang="en-US" lang="zh-CN"/>
          </a:p>
        </p:txBody>
      </p:sp>
      <p:sp>
        <p:nvSpPr>
          <p:cNvPr id="10499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虚拟现实技术：模拟实验场景，增强学习体验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5G通信技术：实现高速网络覆盖，提升教学效率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人工智能技术：智能推荐学习资源，个性化教学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大数据分析：分析学生行为，优化教学方案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0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未来应用场景展望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智慧教室的未来发展</a:t>
            </a:r>
            <a:endParaRPr altLang="en-US" lang="zh-CN"/>
          </a:p>
        </p:txBody>
      </p:sp>
      <p:sp>
        <p:nvSpPr>
          <p:cNvPr id="10500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智能化教学设备：利用人工智能、大数据等技术，实现个性化教学和智能评估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智能化管理：实现教室设备的自动化管理和远程监控，提高管理效率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绿色环保：采用节能环保技术，降低教室能耗，提高环保意识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互动式学习体验：通过增强现实、虚拟现实等技术，提供沉浸式学习体验，提高学习效果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虚拟实验室的未来发展</a:t>
            </a:r>
            <a:endParaRPr altLang="en-US" lang="zh-CN"/>
          </a:p>
        </p:txBody>
      </p:sp>
      <p:sp>
        <p:nvSpPr>
          <p:cNvPr id="105013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虚拟实验室的定义和特点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虚拟实验室的现有应用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未来应用场景展望：模拟实验、远程教学、科研合作等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技术挑战与解决方案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在线教育的未来发展</a:t>
            </a:r>
            <a:endParaRPr altLang="en-US" lang="zh-CN"/>
          </a:p>
        </p:txBody>
      </p:sp>
      <p:sp>
        <p:nvSpPr>
          <p:cNvPr id="105019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在线协作工具：促进团队协作与交流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移动学习：便捷的学习方式，随时随地学习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虚拟现实技术：提供沉浸式学习体验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人工智能辅助：个性化教学，提高学习效率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其他应用场景的未来发展</a:t>
            </a:r>
            <a:endParaRPr altLang="en-US" lang="zh-CN"/>
          </a:p>
        </p:txBody>
      </p:sp>
      <p:sp>
        <p:nvSpPr>
          <p:cNvPr id="10502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智能安全：利用数字化技术提高学校的安全防范能力，保障师生安全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智能教学：利用人工智能技术辅助教师进行教学，提高教学效果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智能管理：通过数字化手段提高学校的管理效率，降低管理成本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智能健康：通过数字化手段监测学生的健康状况，提供个性化健康建议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  <p:sp>
        <p:nvSpPr>
          <p:cNvPr id="10503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未来政策与法规展望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政策对数字化校园的影响</a:t>
            </a:r>
            <a:endParaRPr altLang="en-US" lang="zh-CN"/>
          </a:p>
        </p:txBody>
      </p:sp>
      <p:sp>
        <p:nvSpPr>
          <p:cNvPr id="10503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政策引导数字化校园创新：政府通过政策引导，推动数字化校园的创新和发展，提高数字化校园的水平和质量。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政策推动数字化校园发展：政府出台相关政策，鼓励和支持数字化校园建设，为数字化校园提供良好的发展环境。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法规保障数字化校园安全：制定相关法规，确保数字化校园的安全和稳定，保护师生的权益和隐私。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法规规范数字化校园管理：制定相关法规，规范数字化校园的管理和运营，确保数字化校园的规范化和标准化。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法规对数字化校园的影响</a:t>
            </a:r>
            <a:endParaRPr altLang="en-US" lang="zh-CN"/>
          </a:p>
        </p:txBody>
      </p:sp>
      <p:sp>
        <p:nvSpPr>
          <p:cNvPr id="105044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法规对数字化校园未来发展的影响与展望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5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法规对数字化校园应用创新的引导作用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法规对数字化校园安全管理的规范作用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6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法规对数字化校园建设的推动作用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政策与法规的未来趋势预测</a:t>
            </a:r>
            <a:endParaRPr altLang="en-US" lang="zh-CN"/>
          </a:p>
        </p:txBody>
      </p:sp>
      <p:sp>
        <p:nvSpPr>
          <p:cNvPr id="105051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政策与法规的完善：随着数字校园的发展，政策与法规将不断完善，以保障数字校园的安全、稳定和可持续发展。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鼓励创新：政策将鼓励数字校园的创新发展，推动新技术、新应用在数字校园中的应用，提高数字校园的智能化水平。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强化监管：政策将加强对数字校园的监管，确保数字校园的安全、稳定和可靠，防止网络攻击和数据泄露等风险。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推动数字化转型：政策将推动教育行业的数字化转型，促进数字校园与其他领域的融合发展，提高教育行业的整体竞争力。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6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558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7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5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4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4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4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8_4*l_h_f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4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7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23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2023-12-15T12:11:27Z</dcterms:created>
  <dcterms:modified xsi:type="dcterms:W3CDTF">2023-12-15T12:11:27Z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31cb195858894a399878f9866c62deff_21</vt:lpwstr>
  </property>
</Properties>
</file>