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1419" r:id="rId1"/>
    <p:sldMasterId id="2147501456" r:id="rId2"/>
  </p:sldMasterIdLst>
  <p:notesMasterIdLst>
    <p:notesMasterId r:id="rId3"/>
  </p:notesMasterIdLst>
  <p:sldIdLst>
    <p:sldId id="8564" r:id="rId4"/>
    <p:sldId id="8568" r:id="rId5"/>
    <p:sldId id="8571" r:id="rId6"/>
    <p:sldId id="8574" r:id="rId7"/>
    <p:sldId id="8580" r:id="rId9"/>
    <p:sldId id="8583" r:id="rId10"/>
    <p:sldId id="8586" r:id="rId11"/>
    <p:sldId id="8589" r:id="rId12"/>
    <p:sldId id="8592" r:id="rId13"/>
    <p:sldId id="8598" r:id="rId15"/>
    <p:sldId id="8601" r:id="rId16"/>
    <p:sldId id="8604" r:id="rId17"/>
    <p:sldId id="8607" r:id="rId18"/>
    <p:sldId id="8611" r:id="rId1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tableStyles" Target="tableStyles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1420" r:id="rId1"/>
    <p:sldLayoutId id="2147501421" r:id="rId2"/>
    <p:sldLayoutId id="2147501422" r:id="rId3"/>
    <p:sldLayoutId id="2147501423" r:id="rId4"/>
    <p:sldLayoutId id="2147501424" r:id="rId5"/>
    <p:sldLayoutId id="2147501425" r:id="rId6"/>
    <p:sldLayoutId id="2147501426" r:id="rId7"/>
    <p:sldLayoutId id="2147501427" r:id="rId8"/>
    <p:sldLayoutId id="2147501428" r:id="rId9"/>
    <p:sldLayoutId id="2147501429" r:id="rId10"/>
    <p:sldLayoutId id="214750143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1457" r:id="rId1"/>
    <p:sldLayoutId id="2147501458" r:id="rId2"/>
    <p:sldLayoutId id="2147501459" r:id="rId3"/>
    <p:sldLayoutId id="2147501460" r:id="rId4"/>
    <p:sldLayoutId id="2147501461" r:id="rId5"/>
    <p:sldLayoutId id="2147501462" r:id="rId6"/>
    <p:sldLayoutId id="2147501463" r:id="rId7"/>
    <p:sldLayoutId id="2147501464" r:id="rId8"/>
    <p:sldLayoutId id="2147501465" r:id="rId9"/>
    <p:sldLayoutId id="2147501466" r:id="rId10"/>
    <p:sldLayoutId id="214750146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0.xml"/><Relationship Id="rId2" Type="http://schemas.openxmlformats.org/officeDocument/2006/relationships/tags" Target="../tags/tag81.xml"/><Relationship Id="rId3" Type="http://schemas.openxmlformats.org/officeDocument/2006/relationships/tags" Target="../tags/tag8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tags" Target="../tags/tag89.xml"/><Relationship Id="rId5" Type="http://schemas.openxmlformats.org/officeDocument/2006/relationships/tags" Target="../tags/tag90.xml"/><Relationship Id="rId6" Type="http://schemas.openxmlformats.org/officeDocument/2006/relationships/tags" Target="../tags/tag91.xml"/><Relationship Id="rId7" Type="http://schemas.openxmlformats.org/officeDocument/2006/relationships/tags" Target="../tags/tag92.xml"/><Relationship Id="rId8" Type="http://schemas.openxmlformats.org/officeDocument/2006/relationships/tags" Target="../tags/tag93.xml"/><Relationship Id="rId9" Type="http://schemas.openxmlformats.org/officeDocument/2006/relationships/tags" Target="../tags/tag94.xml"/><Relationship Id="rId10" Type="http://schemas.openxmlformats.org/officeDocument/2006/relationships/tags" Target="../tags/tag95.xml"/><Relationship Id="rId11" Type="http://schemas.openxmlformats.org/officeDocument/2006/relationships/tags" Target="../tags/tag96.xml"/><Relationship Id="rId12" Type="http://schemas.openxmlformats.org/officeDocument/2006/relationships/tags" Target="../tags/tag97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tags" Target="../tags/tag102.xml"/><Relationship Id="rId6" Type="http://schemas.openxmlformats.org/officeDocument/2006/relationships/tags" Target="../tags/tag103.xml"/><Relationship Id="rId7" Type="http://schemas.openxmlformats.org/officeDocument/2006/relationships/tags" Target="../tags/tag104.xml"/><Relationship Id="rId8" Type="http://schemas.openxmlformats.org/officeDocument/2006/relationships/tags" Target="../tags/tag105.xml"/><Relationship Id="rId9" Type="http://schemas.openxmlformats.org/officeDocument/2006/relationships/tags" Target="../tags/tag106.xml"/><Relationship Id="rId10" Type="http://schemas.openxmlformats.org/officeDocument/2006/relationships/tags" Target="../tags/tag107.xml"/><Relationship Id="rId11" Type="http://schemas.openxmlformats.org/officeDocument/2006/relationships/tags" Target="../tags/tag108.xml"/><Relationship Id="rId12" Type="http://schemas.openxmlformats.org/officeDocument/2006/relationships/tags" Target="../tags/tag109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tags" Target="../tags/tag123.xml"/><Relationship Id="rId11" Type="http://schemas.openxmlformats.org/officeDocument/2006/relationships/tags" Target="../tags/tag124.xml"/><Relationship Id="rId12" Type="http://schemas.openxmlformats.org/officeDocument/2006/relationships/tags" Target="../tags/tag125.xml"/><Relationship Id="rId13" Type="http://schemas.openxmlformats.org/officeDocument/2006/relationships/tags" Target="../tags/tag126.xml"/><Relationship Id="rId14" Type="http://schemas.openxmlformats.org/officeDocument/2006/relationships/tags" Target="../tags/tag127.xml"/><Relationship Id="rId1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tags" Target="../tags/tag139.xml"/><Relationship Id="rId6" Type="http://schemas.openxmlformats.org/officeDocument/2006/relationships/tags" Target="../tags/tag140.xml"/><Relationship Id="rId7" Type="http://schemas.openxmlformats.org/officeDocument/2006/relationships/tags" Target="../tags/tag141.xml"/><Relationship Id="rId8" Type="http://schemas.openxmlformats.org/officeDocument/2006/relationships/tags" Target="../tags/tag142.xml"/><Relationship Id="rId9" Type="http://schemas.openxmlformats.org/officeDocument/2006/relationships/tags" Target="../tags/tag143.xml"/><Relationship Id="rId10" Type="http://schemas.openxmlformats.org/officeDocument/2006/relationships/tags" Target="../tags/tag144.xml"/><Relationship Id="rId11" Type="http://schemas.openxmlformats.org/officeDocument/2006/relationships/tags" Target="../tags/tag145.xml"/><Relationship Id="rId12" Type="http://schemas.openxmlformats.org/officeDocument/2006/relationships/tags" Target="../tags/tag146.xml"/><Relationship Id="rId13" Type="http://schemas.openxmlformats.org/officeDocument/2006/relationships/tags" Target="../tags/tag147.xml"/><Relationship Id="rId14" Type="http://schemas.openxmlformats.org/officeDocument/2006/relationships/tags" Target="../tags/tag148.xml"/><Relationship Id="rId15" Type="http://schemas.openxmlformats.org/officeDocument/2006/relationships/tags" Target="../tags/tag149.xml"/><Relationship Id="rId16" Type="http://schemas.openxmlformats.org/officeDocument/2006/relationships/tags" Target="../tags/tag150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tags" Target="../tags/tag159.xml"/><Relationship Id="rId10" Type="http://schemas.openxmlformats.org/officeDocument/2006/relationships/tags" Target="../tags/tag160.xml"/><Relationship Id="rId11" Type="http://schemas.openxmlformats.org/officeDocument/2006/relationships/tags" Target="../tags/tag161.xml"/><Relationship Id="rId12" Type="http://schemas.openxmlformats.org/officeDocument/2006/relationships/tags" Target="../tags/tag162.xml"/><Relationship Id="rId13" Type="http://schemas.openxmlformats.org/officeDocument/2006/relationships/tags" Target="../tags/tag163.xml"/><Relationship Id="rId14" Type="http://schemas.openxmlformats.org/officeDocument/2006/relationships/tags" Target="../tags/tag164.xml"/><Relationship Id="rId15" Type="http://schemas.openxmlformats.org/officeDocument/2006/relationships/tags" Target="../tags/tag165.xml"/><Relationship Id="rId16" Type="http://schemas.openxmlformats.org/officeDocument/2006/relationships/tags" Target="../tags/tag166.xml"/><Relationship Id="rId17" Type="http://schemas.openxmlformats.org/officeDocument/2006/relationships/tags" Target="../tags/tag167.xml"/><Relationship Id="rId18" Type="http://schemas.openxmlformats.org/officeDocument/2006/relationships/tags" Target="../tags/tag168.xml"/><Relationship Id="rId19" Type="http://schemas.openxmlformats.org/officeDocument/2006/relationships/tags" Target="../tags/tag169.xml"/><Relationship Id="rId20" Type="http://schemas.openxmlformats.org/officeDocument/2006/relationships/tags" Target="../tags/tag170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tags" Target="../tags/tag183.xml"/><Relationship Id="rId14" Type="http://schemas.openxmlformats.org/officeDocument/2006/relationships/tags" Target="../tags/tag184.xml"/><Relationship Id="rId15" Type="http://schemas.openxmlformats.org/officeDocument/2006/relationships/tags" Target="../tags/tag185.xml"/><Relationship Id="rId16" Type="http://schemas.openxmlformats.org/officeDocument/2006/relationships/tags" Target="../tags/tag186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建筑设计行业2024工作总结及工作展望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182110" y="1597025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  <a:latin typeface="+mj-ea"/>
                <a:ea typeface="+mj-ea"/>
              </a:rPr>
              <a:t>01</a:t>
            </a: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643245" y="1688465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1597025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zh-CN"/>
            </a:defPPr>
            <a:lvl1pPr algn="r">
              <a:lnSpc>
                <a:spcPct val="100000"/>
              </a:lnSpc>
              <a:defRPr b="1" sz="36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  <a:latin typeface="+mj-ea"/>
                <a:ea typeface="+mj-ea"/>
              </a:defRPr>
            </a:lvl1pPr>
          </a:lstStyle>
          <a:p>
            <a:r>
              <a:rPr lang="en-US"/>
              <a:t>02.</a:t>
            </a:r>
            <a:endParaRPr lang="en-US"/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1688465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建筑设计行业2024工作总结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8" name="序号"/>
          <p:cNvSpPr txBox="1"/>
          <p:nvPr>
            <p:custDataLst>
              <p:tags r:id="rId7"/>
            </p:custDataLst>
          </p:nvPr>
        </p:nvSpPr>
        <p:spPr>
          <a:xfrm>
            <a:off x="4182110" y="2945765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zh-CN"/>
            </a:defPPr>
            <a:lvl1pPr algn="r">
              <a:lnSpc>
                <a:spcPct val="100000"/>
              </a:lnSpc>
              <a:defRPr b="1" sz="36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  <a:latin typeface="+mj-ea"/>
                <a:ea typeface="+mj-ea"/>
              </a:defRPr>
            </a:lvl1pPr>
          </a:lstStyle>
          <a:p>
            <a:r>
              <a:rPr lang="en-US"/>
              <a:t>03.</a:t>
            </a:r>
            <a:endParaRPr lang="en-US"/>
          </a:p>
        </p:txBody>
      </p:sp>
      <p:sp>
        <p:nvSpPr>
          <p:cNvPr id="1048790" name="项标题"/>
          <p:cNvSpPr txBox="1"/>
          <p:nvPr>
            <p:custDataLst>
              <p:tags r:id="rId8"/>
            </p:custDataLst>
          </p:nvPr>
        </p:nvSpPr>
        <p:spPr>
          <a:xfrm>
            <a:off x="5643245" y="3037205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建筑设计行业2024工作展望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8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4665785" y="3935784"/>
            <a:ext cx="7110046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3200400" y="2614001"/>
            <a:ext cx="8575431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82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1852"/>
          </a:bodyPr>
          <a:p>
            <a:r>
              <a:rPr altLang="en-US" dirty="0" lang="zh-CN"/>
              <a:t>建筑设计行业2024工作总结</a:t>
            </a:r>
            <a:endParaRPr altLang="en-US" dirty="0" lang="zh-CN"/>
          </a:p>
        </p:txBody>
      </p:sp>
      <p:sp>
        <p:nvSpPr>
          <p:cNvPr id="10488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行业概况回顾</a:t>
            </a:r>
            <a:endParaRPr altLang="en-US" lang="zh-CN"/>
          </a:p>
        </p:txBody>
      </p:sp>
      <p:sp>
        <p:nvSpPr>
          <p:cNvPr id="104892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2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3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3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3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主要设计领域及特点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4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行业发展趋势及前景预测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4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建筑设计行业的发展历程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4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2024年行业规模及增长情况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建筑设计项目成果展示</a:t>
            </a:r>
            <a:endParaRPr altLang="en-US" lang="zh-CN"/>
          </a:p>
        </p:txBody>
      </p:sp>
      <p:sp>
        <p:nvSpPr>
          <p:cNvPr id="1048980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2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4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 fontScale="96818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建筑设计项目数量与质量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8986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8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0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建筑设计项目获奖情况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8992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4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6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建筑设计项目实施效果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8998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0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2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建筑设计项目合作单位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团队协作与沟通经验总结</a:t>
            </a:r>
            <a:endParaRPr altLang="en-US" lang="zh-CN"/>
          </a:p>
        </p:txBody>
      </p:sp>
      <p:sp>
        <p:nvSpPr>
          <p:cNvPr id="104903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团队协作：明确分工，高效协作，共同完成项目目标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沟通经验：有效沟通，及时反馈，解决项目中的问题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经验总结：总结团队协作与沟通的经验教训，提高工作效率和质量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未来展望：展望未来，继续加强团队协作与沟通，推动建筑设计行业的发展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行业发展趋势分析</a:t>
            </a:r>
            <a:endParaRPr altLang="en-US" lang="zh-CN"/>
          </a:p>
        </p:txBody>
      </p:sp>
      <p:sp>
        <p:nvSpPr>
          <p:cNvPr id="1049080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2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4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6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8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跨界合作与创新模式的发展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90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2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4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人性化与定制化的设计趋势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8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0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数字化与智能化技术的应用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02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4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6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绿色建筑与可持续发展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1852"/>
          </a:bodyPr>
          <a:p>
            <a:r>
              <a:rPr altLang="en-US" dirty="0" lang="zh-CN"/>
              <a:t>建筑设计行业2024工作展望</a:t>
            </a:r>
            <a:endParaRPr altLang="en-US" dirty="0" lang="zh-CN"/>
          </a:p>
        </p:txBody>
      </p:sp>
      <p:sp>
        <p:nvSpPr>
          <p:cNvPr id="104914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行业发展趋势预测</a:t>
            </a:r>
            <a:endParaRPr altLang="en-US" lang="zh-CN"/>
          </a:p>
        </p:txBody>
      </p:sp>
      <p:sp>
        <p:nvSpPr>
          <p:cNvPr id="104920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数字化和智能化：建筑设计行业将更加注重数字化和智能化技术的应用，提高设计效率和质量。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可持续性和绿色建筑：随着环保意识的提高，建筑设计行业将更加注重可持续性和绿色建筑的设计理念。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多元化和个性化：随着消费者需求的多样化，建筑设计行业将更加注重多元化和个性化的设计风格。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跨界合作和创新：建筑设计行业将与其他领域进行跨界合作，推动创新和变革。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建筑设计项目规划与目标设定</a:t>
            </a:r>
            <a:endParaRPr altLang="en-US" lang="zh-CN"/>
          </a:p>
        </p:txBody>
      </p:sp>
      <p:sp>
        <p:nvSpPr>
          <p:cNvPr id="104924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团队协作：加强团队成员之间的沟通与协作，确保项目顺利进行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建筑设计项目规划：明确项目目标、范围和时间表，制定详细的设计方案和实施计划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目标设定：根据市场需求和公司战略，设定具体的建筑设计项目目标，包括质量、成本、时间等方面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风险管理：识别并评估潜在的风险因素，制定相应的应对措施，确保项目顺利进行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团队协作与沟通提升计划</a:t>
            </a:r>
            <a:endParaRPr altLang="en-US" lang="zh-CN"/>
          </a:p>
        </p:txBody>
      </p:sp>
      <p:sp>
        <p:nvSpPr>
          <p:cNvPr id="104931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建立有效的沟通机制：定期召开团队会议，分享项目进展和遇到的问题，确保信息畅通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提升团队凝聚力：组织团队建设活动，增强团队成员之间的信任和合作精神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3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培养沟通能力：定期开展沟通技巧培训，提高团队成员的沟通能力，减少误解和冲突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加强跨部门合作：与其他部门保持密切沟通，共同推进项目进展，提高工作效率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行业创新与技术应用探索</a:t>
            </a:r>
            <a:endParaRPr altLang="en-US" lang="zh-CN"/>
          </a:p>
        </p:txBody>
      </p:sp>
      <p:sp>
        <p:nvSpPr>
          <p:cNvPr id="104938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智能化设计与管理：人工智能、大数据等技术在建筑设计中的应用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数字化技术应用：BIM、3D打印等技术在建筑设计中的应用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绿色建筑与可持续发展：绿色建筑材料、节能技术等在建筑设计中的应用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跨界合作与创新：与其他领域合作，推动建筑设计行业的创新与发展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49454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49456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3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3*i*1"/>
  <p:tag name="KSO_WM_TEMPLATE_CATEGORY" val="custom"/>
  <p:tag name="KSO_WM_TEMPLATE_INDEX" val="20230997"/>
  <p:tag name="KSO_WM_UNIT_LAYERLEVEL" val="1"/>
  <p:tag name="KSO_WM_TAG_VERSION" val="1.0"/>
  <p:tag name="KSO_WM_UNIT_TYPE" val="i"/>
  <p:tag name="KSO_WM_UNIT_INDEX" val="1"/>
  <p:tag name="KSO_WM_DIAGRAM_GROUP_CODE" val="l1-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3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3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3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1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3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3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1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3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3*l_i*1_1"/>
  <p:tag name="KSO_WM_TEMPLATE_CATEGORY" val="custom"/>
  <p:tag name="KSO_WM_TEMPLATE_INDEX" val="20230997"/>
  <p:tag name="KSO_WM_UNIT_LAYERLEVEL" val="1_1"/>
  <p:tag name="KSO_WM_TAG_VERSION" val="1.0"/>
  <p:tag name="KSO_WM_UNIT_TYPE" val="l_i"/>
  <p:tag name="KSO_WM_UNIT_INDEX" val="1_1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3*l_i*1_2"/>
  <p:tag name="KSO_WM_TEMPLATE_CATEGORY" val="custom"/>
  <p:tag name="KSO_WM_TEMPLATE_INDEX" val="20230997"/>
  <p:tag name="KSO_WM_UNIT_LAYERLEVEL" val="1_1"/>
  <p:tag name="KSO_WM_TAG_VERSION" val="1.0"/>
  <p:tag name="KSO_WM_UNIT_TYPE" val="l_i"/>
  <p:tag name="KSO_WM_UNIT_INDEX" val="1_2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9.xml><?xml version="1.0" encoding="utf-8"?>
<p:tagLst xmlns:p="http://schemas.openxmlformats.org/presentationml/2006/main">
  <p:tag name="KSO_WM_SLIDE_ID" val="custom20230997_3"/>
  <p:tag name="KSO_WM_TEMPLATE_SUBCATEGORY" val="29"/>
  <p:tag name="KSO_WM_TEMPLATE_MASTER_TYPE" val="0"/>
  <p:tag name="KSO_WM_TEMPLATE_COLOR_TYPE" val="0"/>
  <p:tag name="KSO_WM_SLIDE_ITEM_CNT" val="3"/>
  <p:tag name="KSO_WM_SLIDE_INDEX" val="3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85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30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190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2023-12-17T13:57:10Z</dcterms:created>
  <dcterms:modified xsi:type="dcterms:W3CDTF">2023-12-17T13:57:10Z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d89872ac9fee486b9cbdae4fa9384767_21</vt:lpwstr>
  </property>
</Properties>
</file>