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36" r:id="rId1"/>
    <p:sldMasterId id="2147489073" r:id="rId2"/>
  </p:sldMasterIdLst>
  <p:notesMasterIdLst>
    <p:notesMasterId r:id="rId3"/>
  </p:notesMasterIdLst>
  <p:sldIdLst>
    <p:sldId id="2815" r:id="rId4"/>
    <p:sldId id="2820" r:id="rId5"/>
    <p:sldId id="2824" r:id="rId6"/>
    <p:sldId id="2827" r:id="rId7"/>
    <p:sldId id="2833" r:id="rId9"/>
    <p:sldId id="2836" r:id="rId10"/>
    <p:sldId id="2839" r:id="rId11"/>
    <p:sldId id="2842" r:id="rId12"/>
    <p:sldId id="2848" r:id="rId14"/>
    <p:sldId id="2851" r:id="rId15"/>
    <p:sldId id="2854" r:id="rId16"/>
    <p:sldId id="2857" r:id="rId17"/>
    <p:sldId id="2863" r:id="rId19"/>
    <p:sldId id="2866" r:id="rId20"/>
    <p:sldId id="2869" r:id="rId21"/>
    <p:sldId id="2872" r:id="rId22"/>
    <p:sldId id="2878" r:id="rId24"/>
    <p:sldId id="2881" r:id="rId25"/>
    <p:sldId id="2884" r:id="rId26"/>
    <p:sldId id="2887" r:id="rId27"/>
    <p:sldId id="2893" r:id="rId29"/>
    <p:sldId id="2896" r:id="rId30"/>
    <p:sldId id="2899" r:id="rId31"/>
    <p:sldId id="2902" r:id="rId32"/>
    <p:sldId id="2908" r:id="rId34"/>
    <p:sldId id="2911" r:id="rId35"/>
    <p:sldId id="2914" r:id="rId36"/>
    <p:sldId id="2917" r:id="rId37"/>
    <p:sldId id="2920" r:id="rId38"/>
    <p:sldId id="2926" r:id="rId40"/>
    <p:sldId id="2929" r:id="rId41"/>
    <p:sldId id="2932" r:id="rId42"/>
    <p:sldId id="2935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37" r:id="rId1"/>
    <p:sldLayoutId id="2147489038" r:id="rId2"/>
    <p:sldLayoutId id="2147489039" r:id="rId3"/>
    <p:sldLayoutId id="2147489040" r:id="rId4"/>
    <p:sldLayoutId id="2147489041" r:id="rId5"/>
    <p:sldLayoutId id="2147489042" r:id="rId6"/>
    <p:sldLayoutId id="2147489043" r:id="rId7"/>
    <p:sldLayoutId id="2147489044" r:id="rId8"/>
    <p:sldLayoutId id="2147489045" r:id="rId9"/>
    <p:sldLayoutId id="2147489046" r:id="rId10"/>
    <p:sldLayoutId id="21474890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9074" r:id="rId1"/>
    <p:sldLayoutId id="2147489075" r:id="rId2"/>
    <p:sldLayoutId id="2147489076" r:id="rId3"/>
    <p:sldLayoutId id="2147489077" r:id="rId4"/>
    <p:sldLayoutId id="2147489078" r:id="rId5"/>
    <p:sldLayoutId id="2147489079" r:id="rId6"/>
    <p:sldLayoutId id="2147489080" r:id="rId7"/>
    <p:sldLayoutId id="2147489081" r:id="rId8"/>
    <p:sldLayoutId id="2147489082" r:id="rId9"/>
    <p:sldLayoutId id="2147489083" r:id="rId10"/>
    <p:sldLayoutId id="21474890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tags" Target="../tags/tag430.xml"/><Relationship Id="rId16" Type="http://schemas.openxmlformats.org/officeDocument/2006/relationships/tags" Target="../tags/tag431.xml"/><Relationship Id="rId17" Type="http://schemas.openxmlformats.org/officeDocument/2006/relationships/tags" Target="../tags/tag432.xml"/><Relationship Id="rId18" Type="http://schemas.openxmlformats.org/officeDocument/2006/relationships/tags" Target="../tags/tag433.xml"/><Relationship Id="rId19" Type="http://schemas.openxmlformats.org/officeDocument/2006/relationships/tags" Target="../tags/tag434.xml"/><Relationship Id="rId20" Type="http://schemas.openxmlformats.org/officeDocument/2006/relationships/tags" Target="../tags/tag435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2024纺织与服装设计制作行业工作总结与展望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行业概述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技术创新与提升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人才培养与团队建设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工作总结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行业展望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纺织与服装设计制作行业的发展历程</a:t>
            </a:r>
            <a:endParaRPr altLang="en-US" lang="zh-CN"/>
          </a:p>
        </p:txBody>
      </p:sp>
      <p:sp>
        <p:nvSpPr>
          <p:cNvPr id="10491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古代纺织与服装设计制作：起源、发展与特点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近代纺织与服装设计制作：工业革命、时尚变迁与技术进步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现代纺织与服装设计制作：多元化、个性化与可持续性发展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未来纺织与服装设计制作：新材料、新技术与新趋势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1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纺织与服装设计制作行业概述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行业现状：市场规模、发展速度、竞争格局等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行业特点：技术含量高、时尚性强、个性化需求等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行业发展趋势：绿色环保、智能制造、个性化定制等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数字化转型：利用先进技术提高生产效率和产品质量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绿色环保：注重环保和可持续发展，推广绿色生产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个性化定制：满足消费者个性化需求，提高产品附加值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智能化制造：应用人工智能、大数据等技术提升制造水平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3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2024年工作重点回顾</a:t>
            </a:r>
            <a:endParaRPr altLang="en-US" lang="zh-CN"/>
          </a:p>
        </p:txBody>
      </p:sp>
      <p:sp>
        <p:nvSpPr>
          <p:cNvPr id="10494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完成2024年纺织与服装设计制作行业的工作目标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提升产品质量和设计水平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加强与国际品牌的合作与交流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推动数字化转型和智能化升级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工作成果展示</a:t>
            </a:r>
            <a:endParaRPr altLang="en-US" lang="zh-CN"/>
          </a:p>
        </p:txBody>
      </p:sp>
      <p:sp>
        <p:nvSpPr>
          <p:cNvPr id="10494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完成项目数量及质量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客户满意度及反馈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团队协作及沟通效果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创新设计及技术应用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工作中遇到的问题及解决方案</a:t>
            </a:r>
            <a:endParaRPr altLang="en-US" lang="zh-CN"/>
          </a:p>
        </p:txBody>
      </p:sp>
      <p:sp>
        <p:nvSpPr>
          <p:cNvPr id="10495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供应链管理困难：与供应商建立长期合作关系，确保原材料供应稳定，降低采购成本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市场竞争激烈：加强品牌建设和市场营销，提高产品知名度和竞争力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生产效率低下：通过优化生产流程和引入自动化设备，提高生产效率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产品质量不稳定：加强质量管理体系建设，提高员工质量意识，确保产品质量稳定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6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7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个性化定制需求增长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绿色环保材料的应用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可持续发展成为主流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智能化生产与设计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行业挑战与机遇并存</a:t>
            </a:r>
            <a:endParaRPr altLang="en-US" lang="zh-CN"/>
          </a:p>
        </p:txBody>
      </p:sp>
      <p:sp>
        <p:nvSpPr>
          <p:cNvPr id="10497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应对策略：加强技术创新，提高产品质量，拓展市场份额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挑战：市场竞争激烈，技术更新迅速，环保要求提高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机遇：个性化定制需求增长，智能化生产趋势明显，绿色环保理念深入人心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未来展望：行业将继续发展壮大，绿色环保将成为主流趋势，智能化生产将成为核心竞争力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未来工作重点及方向</a:t>
            </a:r>
            <a:endParaRPr altLang="en-US" lang="zh-CN"/>
          </a:p>
        </p:txBody>
      </p:sp>
      <p:sp>
        <p:nvSpPr>
          <p:cNvPr id="10498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推动数字化转型：利用先进技术提高生产效率和产品质量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个性化定制趋势：满足消费者个性化需求，提高产品附加值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国际化合作与交流：加强国际合作与交流，推动纺织与服装设计制作行业的共同发展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绿色可持续发展：关注环保和可持续发展，推广环保材料和生产工艺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499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技术创新与提升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技术创新在纺织与服装设计制作行业的应用</a:t>
            </a:r>
            <a:endParaRPr altLang="en-US" lang="zh-CN"/>
          </a:p>
        </p:txBody>
      </p:sp>
      <p:sp>
        <p:nvSpPr>
          <p:cNvPr id="10500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可持续技术：推动环保和可持续发展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数字化技术：提高设计效率和精准度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智能化技术：提高生产效率和降低成本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定制化技术：满足消费者个性化需求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技术创新对行业发展的推动作用</a:t>
            </a:r>
            <a:endParaRPr altLang="en-US" lang="zh-CN"/>
          </a:p>
        </p:txBody>
      </p:sp>
      <p:sp>
        <p:nvSpPr>
          <p:cNvPr id="10501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提升生产效率：通过自动化、智能化技术，提高生产效率，降低成本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优化产品设计：利用先进的设计软件和工具，实现更加个性化、时尚化的产品设计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拓展应用领域：通过技术创新，将纺织与服装设计制作行业拓展到更多领域，如医疗、航空等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增强市场竞争力：通过技术创新，提高产品质量和附加值，增强市场竞争力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提升技术创新能力的方法和途径</a:t>
            </a:r>
            <a:endParaRPr altLang="en-US" lang="zh-CN"/>
          </a:p>
        </p:txBody>
      </p:sp>
      <p:sp>
        <p:nvSpPr>
          <p:cNvPr id="1050196" name="矩形 15"/>
          <p:cNvSpPr/>
          <p:nvPr>
            <p:custDataLst>
              <p:tags r:id="rId1"/>
            </p:custDataLst>
          </p:nvPr>
        </p:nvSpPr>
        <p:spPr>
          <a:xfrm>
            <a:off x="2691734" y="1558486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加大研发投入：提高研发经费占销售额的比例，鼓励企业自主创新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17"/>
          <p:cNvSpPr/>
          <p:nvPr>
            <p:custDataLst>
              <p:tags r:id="rId2"/>
            </p:custDataLst>
          </p:nvPr>
        </p:nvSpPr>
        <p:spPr>
          <a:xfrm flipV="1">
            <a:off x="2619110" y="149040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18"/>
          <p:cNvSpPr/>
          <p:nvPr>
            <p:custDataLst>
              <p:tags r:id="rId3"/>
            </p:custDataLst>
          </p:nvPr>
        </p:nvSpPr>
        <p:spPr>
          <a:xfrm flipH="1">
            <a:off x="8350424" y="1896645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矩形 27"/>
          <p:cNvSpPr/>
          <p:nvPr>
            <p:custDataLst>
              <p:tags r:id="rId4"/>
            </p:custDataLst>
          </p:nvPr>
        </p:nvSpPr>
        <p:spPr>
          <a:xfrm>
            <a:off x="2691734" y="2589608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引进先进技术：与国际接轨，引进国际先进技术，提高技术水平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29"/>
          <p:cNvSpPr/>
          <p:nvPr>
            <p:custDataLst>
              <p:tags r:id="rId5"/>
            </p:custDataLst>
          </p:nvPr>
        </p:nvSpPr>
        <p:spPr>
          <a:xfrm flipV="1">
            <a:off x="2619110" y="252152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30"/>
          <p:cNvSpPr/>
          <p:nvPr>
            <p:custDataLst>
              <p:tags r:id="rId6"/>
            </p:custDataLst>
          </p:nvPr>
        </p:nvSpPr>
        <p:spPr>
          <a:xfrm flipH="1">
            <a:off x="8350424" y="2927768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矩形 5"/>
          <p:cNvSpPr/>
          <p:nvPr>
            <p:custDataLst>
              <p:tags r:id="rId7"/>
            </p:custDataLst>
          </p:nvPr>
        </p:nvSpPr>
        <p:spPr>
          <a:xfrm>
            <a:off x="2691734" y="3620730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培养人才：加强人才培养和引进，建立高素质的技术团队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7"/>
          <p:cNvSpPr/>
          <p:nvPr>
            <p:custDataLst>
              <p:tags r:id="rId8"/>
            </p:custDataLst>
          </p:nvPr>
        </p:nvSpPr>
        <p:spPr>
          <a:xfrm flipV="1">
            <a:off x="2619110" y="355264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8"/>
          <p:cNvSpPr/>
          <p:nvPr>
            <p:custDataLst>
              <p:tags r:id="rId9"/>
            </p:custDataLst>
          </p:nvPr>
        </p:nvSpPr>
        <p:spPr>
          <a:xfrm flipH="1">
            <a:off x="8350424" y="395889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10"/>
          <p:cNvSpPr/>
          <p:nvPr>
            <p:custDataLst>
              <p:tags r:id="rId10"/>
            </p:custDataLst>
          </p:nvPr>
        </p:nvSpPr>
        <p:spPr>
          <a:xfrm>
            <a:off x="2691734" y="4651852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加强产学研合作：与高校、科研机构合作，共同研发新技术、新产品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12"/>
          <p:cNvSpPr/>
          <p:nvPr>
            <p:custDataLst>
              <p:tags r:id="rId11"/>
            </p:custDataLst>
          </p:nvPr>
        </p:nvSpPr>
        <p:spPr>
          <a:xfrm flipV="1">
            <a:off x="2619110" y="4583766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13"/>
          <p:cNvSpPr/>
          <p:nvPr>
            <p:custDataLst>
              <p:tags r:id="rId12"/>
            </p:custDataLst>
          </p:nvPr>
        </p:nvSpPr>
        <p:spPr>
          <a:xfrm flipH="1">
            <a:off x="8350424" y="499001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19"/>
          <p:cNvSpPr/>
          <p:nvPr>
            <p:custDataLst>
              <p:tags r:id="rId13"/>
            </p:custDataLst>
          </p:nvPr>
        </p:nvSpPr>
        <p:spPr>
          <a:xfrm>
            <a:off x="2691734" y="5682974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建立创新激励机制：鼓励员工提出创新意见和建议，建立奖励制度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21"/>
          <p:cNvSpPr/>
          <p:nvPr>
            <p:custDataLst>
              <p:tags r:id="rId14"/>
            </p:custDataLst>
          </p:nvPr>
        </p:nvSpPr>
        <p:spPr>
          <a:xfrm flipV="1">
            <a:off x="2619110" y="5614889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22"/>
          <p:cNvSpPr/>
          <p:nvPr>
            <p:custDataLst>
              <p:tags r:id="rId15"/>
            </p:custDataLst>
          </p:nvPr>
        </p:nvSpPr>
        <p:spPr>
          <a:xfrm flipH="1">
            <a:off x="8350424" y="602113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2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人才培养在纺织与服装设计制作行业的重要性</a:t>
            </a:r>
            <a:endParaRPr altLang="en-US" lang="zh-CN"/>
          </a:p>
        </p:txBody>
      </p:sp>
      <p:sp>
        <p:nvSpPr>
          <p:cNvPr id="10503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行业现状与人才需求：分析当前纺织与服装设计制作行业的现状，探讨对人才的需求情况。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人才培养策略：介绍企业在人才培养方面的策略，如培训计划、激励机制等。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团队建设与合作：强调团队建设在纺织与服装设计制作行业中的重要性，以及如何通过合作提高工作效率。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人才流失与对策：分析当前纺织与服装设计制作行业人才流失的原因，并提出相应的对策和建议。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人才培养策略与实践</a:t>
            </a:r>
            <a:endParaRPr altLang="en-US" lang="zh-CN"/>
          </a:p>
        </p:txBody>
      </p:sp>
      <p:sp>
        <p:nvSpPr>
          <p:cNvPr id="1050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明确人才培养目标：根据行业需求和公司战略，制定具体的人才培养目标，包括技能、知识和态度等方面。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制定人才培养计划：根据人才培养目标，制定详细的人才培养计划，包括培训课程、实践项目、导师制度等。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实施人才培养计划：按照人才培养计划，开展各项培训和实践项目，确保人才培养工作的顺利进行。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评估人才培养效果：对人才培养工作进行定期评估，及时发现问题并进行改进，确保人才培养目标的实现。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团队建设与协作的重要性及方法</a:t>
            </a:r>
            <a:endParaRPr altLang="en-US" lang="zh-CN"/>
          </a:p>
        </p:txBody>
      </p:sp>
      <p:sp>
        <p:nvSpPr>
          <p:cNvPr id="105050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82273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团队建设对于纺织与服装设计制作行业的重要性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1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有效沟通与协作的方法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2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团队成员的培训与发展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2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团队建设的未来趋势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七 章</a:t>
            </a:r>
            <a:endParaRPr altLang="en-US" lang="zh-CN"/>
          </a:p>
        </p:txBody>
      </p:sp>
      <p:sp>
        <p:nvSpPr>
          <p:cNvPr id="10505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品牌建设与市场拓展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品牌建设在纺织与服装设计制作行业的重要性</a:t>
            </a:r>
            <a:endParaRPr altLang="en-US" lang="zh-CN"/>
          </a:p>
        </p:txBody>
      </p:sp>
      <p:sp>
        <p:nvSpPr>
          <p:cNvPr id="10506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品牌建设是纺织与服装设计制作行业发展的关键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品牌建设有助于提高产品附加值和市场竞争力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品牌建设有助于提升消费者对产品的认知度和信任度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品牌建设是纺织与服装设计制作行业可持续发展的必要条件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品牌建设策略与实践</a:t>
            </a:r>
            <a:endParaRPr altLang="en-US" lang="zh-CN"/>
          </a:p>
        </p:txBody>
      </p:sp>
      <p:sp>
        <p:nvSpPr>
          <p:cNvPr id="1050744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品牌形象塑造：通过视觉、语言、行为等多种手段展示品牌形象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品牌传播：利用广告、公关、社交媒体等多种渠道推广品牌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品牌合作与联盟：与其他品牌或机构合作，共同推广品牌，拓展市场份额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品牌体验：提供优质的产品和服务，增强消费者对品牌的认同感和忠诚度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品牌危机管理：建立危机应对机制，及时处理品牌危机，维护品牌声誉和形象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市场拓展方向及策略</a:t>
            </a:r>
            <a:endParaRPr altLang="en-US" lang="zh-CN"/>
          </a:p>
        </p:txBody>
      </p:sp>
      <p:sp>
        <p:nvSpPr>
          <p:cNvPr id="10508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拓展目标市场：确定目标客户群体，了解市场需求和趋势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8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拓展渠道：通过线上和线下渠道，扩大品牌知名度和影响力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8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拓展策略：制定有针对性的营销策略，提高品牌曝光度和销售量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8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拓展效果评估：对拓展效果进行评估，不断优化和改进拓展策略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品牌建设与市场拓展的协同作用</a:t>
            </a:r>
            <a:endParaRPr altLang="en-US" lang="zh-CN"/>
          </a:p>
        </p:txBody>
      </p:sp>
      <p:sp>
        <p:nvSpPr>
          <p:cNvPr id="10508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市场拓展对品牌建设的推动作用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品牌建设与市场拓展的相互促进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品牌建设在市场拓展中的重要性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品牌建设与市场拓展的未来发展趋势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八 章</a:t>
            </a:r>
            <a:endParaRPr altLang="en-US" lang="zh-CN"/>
          </a:p>
        </p:txBody>
      </p:sp>
      <p:sp>
        <p:nvSpPr>
          <p:cNvPr id="1050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纺织与服装设计制作行业的社会责任</a:t>
            </a:r>
            <a:endParaRPr altLang="en-US" lang="zh-CN"/>
          </a:p>
        </p:txBody>
      </p:sp>
      <p:sp>
        <p:nvSpPr>
          <p:cNvPr id="10510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社会责任与道德：积极履行社会责任，遵守道德规范，关注员工福利和权益，营造良好的工作环境。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环保与可持续发展：关注环保和可持续性，采用环保材料和生产工艺，减少对环境的负面影响。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消费者责任：提供安全、健康、环保的产品，关注消费者需求和反馈，不断提升产品质量和服务水平。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公益事业：积极参与公益事业，回馈社会，关注弱势群体，推动社会进步和发展。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可持续发展在行业中的实践与探索</a:t>
            </a:r>
            <a:endParaRPr altLang="en-US" lang="zh-CN"/>
          </a:p>
        </p:txBody>
      </p:sp>
      <p:sp>
        <p:nvSpPr>
          <p:cNvPr id="105110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未来可持续发展在行业中的探索方向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11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可持续发展对行业的影响与挑战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纺织与服装设计制作行业中的实践案例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13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行业现状与可持续发展趋势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社会责任与可持续发展的未来展望</a:t>
            </a:r>
            <a:endParaRPr altLang="en-US" lang="zh-CN"/>
          </a:p>
        </p:txBody>
      </p:sp>
      <p:sp>
        <p:nvSpPr>
          <p:cNvPr id="1051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社会责任与可持续发展的关系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行业内的企业如何承担社会责任并实现可持续发展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社会责任与可持续发展的未来挑战与机遇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未来纺织与服装设计制作行业的社会责任与可持续发展趋势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26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七 章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八 章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9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8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2023-12-17T16:02:46Z</dcterms:created>
  <dcterms:modified xsi:type="dcterms:W3CDTF">2023-12-17T16:02:46Z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e238e6ae070b4c58ac34e27c3d1aea23_21</vt:lpwstr>
  </property>
</Properties>
</file>