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211" r:id="rId1"/>
    <p:sldMasterId id="2147488248" r:id="rId2"/>
  </p:sldMasterIdLst>
  <p:notesMasterIdLst>
    <p:notesMasterId r:id="rId3"/>
  </p:notesMasterIdLst>
  <p:sldIdLst>
    <p:sldId id="2306" r:id="rId4"/>
    <p:sldId id="2310" r:id="rId5"/>
    <p:sldId id="2313" r:id="rId6"/>
    <p:sldId id="2316" r:id="rId7"/>
    <p:sldId id="2322" r:id="rId9"/>
    <p:sldId id="2325" r:id="rId10"/>
    <p:sldId id="2328" r:id="rId11"/>
    <p:sldId id="2331" r:id="rId12"/>
    <p:sldId id="2337" r:id="rId14"/>
    <p:sldId id="2340" r:id="rId15"/>
    <p:sldId id="2343" r:id="rId16"/>
    <p:sldId id="2346" r:id="rId17"/>
    <p:sldId id="2349" r:id="rId18"/>
    <p:sldId id="2355" r:id="rId20"/>
    <p:sldId id="2358" r:id="rId21"/>
    <p:sldId id="2361" r:id="rId22"/>
    <p:sldId id="2364" r:id="rId23"/>
    <p:sldId id="2367" r:id="rId24"/>
    <p:sldId id="2373" r:id="rId26"/>
    <p:sldId id="2376" r:id="rId27"/>
    <p:sldId id="2379" r:id="rId28"/>
    <p:sldId id="2382" r:id="rId29"/>
    <p:sldId id="2385" r:id="rId30"/>
    <p:sldId id="2391" r:id="rId32"/>
    <p:sldId id="2394" r:id="rId33"/>
    <p:sldId id="2397" r:id="rId34"/>
    <p:sldId id="2400" r:id="rId35"/>
    <p:sldId id="2403"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212" r:id="rId1"/>
    <p:sldLayoutId id="2147488213" r:id="rId2"/>
    <p:sldLayoutId id="2147488214" r:id="rId3"/>
    <p:sldLayoutId id="2147488215" r:id="rId4"/>
    <p:sldLayoutId id="2147488216" r:id="rId5"/>
    <p:sldLayoutId id="2147488217" r:id="rId6"/>
    <p:sldLayoutId id="2147488218" r:id="rId7"/>
    <p:sldLayoutId id="2147488219" r:id="rId8"/>
    <p:sldLayoutId id="2147488220" r:id="rId9"/>
    <p:sldLayoutId id="2147488221" r:id="rId10"/>
    <p:sldLayoutId id="214748822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8249" r:id="rId1"/>
    <p:sldLayoutId id="2147488250" r:id="rId2"/>
    <p:sldLayoutId id="2147488251" r:id="rId3"/>
    <p:sldLayoutId id="2147488252" r:id="rId4"/>
    <p:sldLayoutId id="2147488253" r:id="rId5"/>
    <p:sldLayoutId id="2147488254" r:id="rId6"/>
    <p:sldLayoutId id="2147488255" r:id="rId7"/>
    <p:sldLayoutId id="2147488256" r:id="rId8"/>
    <p:sldLayoutId id="2147488257" r:id="rId9"/>
    <p:sldLayoutId id="2147488258" r:id="rId10"/>
    <p:sldLayoutId id="21474882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tags" Target="../tags/tag177.xml"/><Relationship Id="rId14" Type="http://schemas.openxmlformats.org/officeDocument/2006/relationships/tags" Target="../tags/tag178.xml"/><Relationship Id="rId15" Type="http://schemas.openxmlformats.org/officeDocument/2006/relationships/tags" Target="../tags/tag179.xml"/><Relationship Id="rId16" Type="http://schemas.openxmlformats.org/officeDocument/2006/relationships/tags" Target="../tags/tag180.xml"/><Relationship Id="rId17" Type="http://schemas.openxmlformats.org/officeDocument/2006/relationships/tags" Target="../tags/tag181.xml"/><Relationship Id="rId18" Type="http://schemas.openxmlformats.org/officeDocument/2006/relationships/tags" Target="../tags/tag182.xml"/><Relationship Id="rId19" Type="http://schemas.openxmlformats.org/officeDocument/2006/relationships/tags" Target="../tags/tag183.xml"/><Relationship Id="rId20" Type="http://schemas.openxmlformats.org/officeDocument/2006/relationships/tags" Target="../tags/tag184.xml"/><Relationship Id="rId2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tags" Target="../tags/tag203.xml"/><Relationship Id="rId17"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tags" Target="../tags/tag232.xml"/><Relationship Id="rId18" Type="http://schemas.openxmlformats.org/officeDocument/2006/relationships/tags" Target="../tags/tag233.xml"/><Relationship Id="rId19" Type="http://schemas.openxmlformats.org/officeDocument/2006/relationships/tags" Target="../tags/tag234.xml"/><Relationship Id="rId20" Type="http://schemas.openxmlformats.org/officeDocument/2006/relationships/tags" Target="../tags/tag235.xml"/><Relationship Id="rId2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tags" Target="../tags/tag248.xml"/><Relationship Id="rId14" Type="http://schemas.openxmlformats.org/officeDocument/2006/relationships/tags" Target="../tags/tag249.xml"/><Relationship Id="rId15" Type="http://schemas.openxmlformats.org/officeDocument/2006/relationships/tags" Target="../tags/tag250.xml"/><Relationship Id="rId16"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tags" Target="../tags/tag368.xml"/><Relationship Id="rId14" Type="http://schemas.openxmlformats.org/officeDocument/2006/relationships/tags" Target="../tags/tag369.xml"/><Relationship Id="rId15" Type="http://schemas.openxmlformats.org/officeDocument/2006/relationships/tags" Target="../tags/tag370.xml"/><Relationship Id="rId16" Type="http://schemas.openxmlformats.org/officeDocument/2006/relationships/tags" Target="../tags/tag371.xml"/><Relationship Id="rId17"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tags" Target="../tags/tag380.xml"/><Relationship Id="rId10" Type="http://schemas.openxmlformats.org/officeDocument/2006/relationships/tags" Target="../tags/tag381.xml"/><Relationship Id="rId11" Type="http://schemas.openxmlformats.org/officeDocument/2006/relationships/tags" Target="../tags/tag382.xml"/><Relationship Id="rId12"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2024年云计算领域的新兴技术创新</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800" lang="zh-CN">
                <a:solidFill>
                  <a:schemeClr val="lt1">
                    <a:lumMod val="100000"/>
                  </a:schemeClr>
                </a:solidFill>
                <a:latin typeface="+mj-ea"/>
                <a:ea typeface="+mj-ea"/>
                <a:cs typeface="汉仪粗圆简" panose="02010600000101010101" charset="-122"/>
                <a:sym typeface="+mn-ea"/>
              </a:rPr>
              <a:t>添加目录标题</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云计算技术的现状</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2024年云计算领域的新兴技术</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新兴技术对云计算领域的影响</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新兴技术在云计算领域的挑战与机遇</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未来云计算技术的发展趋势</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4"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6" name="标题 4"/>
          <p:cNvSpPr>
            <a:spLocks noGrp="1"/>
          </p:cNvSpPr>
          <p:nvPr>
            <p:ph type="title" idx="1"/>
            <p:custDataLst>
              <p:tags r:id="rId2"/>
            </p:custDataLst>
          </p:nvPr>
        </p:nvSpPr>
        <p:spPr/>
        <p:txBody>
          <a:bodyPr/>
          <a:p>
            <a:r>
              <a:rPr altLang="en-US" lang="zh-CN"/>
              <a:t>云计算技术的现状</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8" name="标题 2"/>
          <p:cNvSpPr>
            <a:spLocks noGrp="1"/>
          </p:cNvSpPr>
          <p:nvPr>
            <p:ph type="title" idx="2"/>
          </p:nvPr>
        </p:nvSpPr>
        <p:spPr/>
        <p:txBody>
          <a:bodyPr/>
          <a:p>
            <a:r>
              <a:rPr altLang="en-US" lang="zh-CN"/>
              <a:t>云计算技术的发展历程</a:t>
            </a:r>
            <a:endParaRPr altLang="en-US" lang="zh-CN"/>
          </a:p>
        </p:txBody>
      </p:sp>
      <p:sp>
        <p:nvSpPr>
          <p:cNvPr id="1049080"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2"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84"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6"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88"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0"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92"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4"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6"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云计算技术的成熟与普及</a:t>
            </a:r>
            <a:endParaRPr altLang="en-US" dirty="0" sz="2400" lang="zh-CN">
              <a:latin typeface="+mn-ea"/>
              <a:ea typeface="+mn-ea"/>
            </a:endParaRPr>
          </a:p>
        </p:txBody>
      </p:sp>
      <p:sp>
        <p:nvSpPr>
          <p:cNvPr id="1049098"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云计算技术的未来发展趋势</a:t>
            </a:r>
            <a:endParaRPr altLang="en-US" dirty="0" sz="2400" lang="zh-CN">
              <a:latin typeface="+mn-ea"/>
              <a:ea typeface="+mn-ea"/>
            </a:endParaRPr>
          </a:p>
        </p:txBody>
      </p:sp>
      <p:sp>
        <p:nvSpPr>
          <p:cNvPr id="1049100"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云计算技术的起源</a:t>
            </a:r>
            <a:endParaRPr altLang="en-US" dirty="0" sz="2400" lang="zh-CN">
              <a:latin typeface="+mn-ea"/>
              <a:ea typeface="+mn-ea"/>
            </a:endParaRPr>
          </a:p>
        </p:txBody>
      </p:sp>
      <p:sp>
        <p:nvSpPr>
          <p:cNvPr id="1049102"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云计算技术的初步发展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48" name="标题 2"/>
          <p:cNvSpPr>
            <a:spLocks noGrp="1"/>
          </p:cNvSpPr>
          <p:nvPr>
            <p:ph type="title" idx="2"/>
          </p:nvPr>
        </p:nvSpPr>
        <p:spPr/>
        <p:txBody>
          <a:bodyPr/>
          <a:p>
            <a:r>
              <a:rPr altLang="en-US" lang="zh-CN"/>
              <a:t>云计算技术的应用领域</a:t>
            </a:r>
            <a:endParaRPr altLang="en-US" lang="zh-CN"/>
          </a:p>
        </p:txBody>
      </p:sp>
      <p:sp>
        <p:nvSpPr>
          <p:cNvPr id="1049150" name="Rectangle 6"/>
          <p:cNvSpPr/>
          <p:nvPr>
            <p:custDataLst>
              <p:tags r:id="rId1"/>
            </p:custDataLst>
          </p:nvPr>
        </p:nvSpPr>
        <p:spPr>
          <a:xfrm>
            <a:off x="856923" y="186222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2" name="Rectangle 6"/>
          <p:cNvSpPr/>
          <p:nvPr>
            <p:custDataLst>
              <p:tags r:id="rId2"/>
            </p:custDataLst>
          </p:nvPr>
        </p:nvSpPr>
        <p:spPr>
          <a:xfrm>
            <a:off x="856923" y="299766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4" name="Rectangle 6"/>
          <p:cNvSpPr/>
          <p:nvPr>
            <p:custDataLst>
              <p:tags r:id="rId3"/>
            </p:custDataLst>
          </p:nvPr>
        </p:nvSpPr>
        <p:spPr>
          <a:xfrm>
            <a:off x="856923" y="413375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6" name="Rectangle 6"/>
          <p:cNvSpPr/>
          <p:nvPr>
            <p:custDataLst>
              <p:tags r:id="rId4"/>
            </p:custDataLst>
          </p:nvPr>
        </p:nvSpPr>
        <p:spPr>
          <a:xfrm>
            <a:off x="856923" y="5269196"/>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8" name="矩形: 圆角 26"/>
          <p:cNvSpPr/>
          <p:nvPr>
            <p:custDataLst>
              <p:tags r:id="rId5"/>
            </p:custDataLst>
          </p:nvPr>
        </p:nvSpPr>
        <p:spPr>
          <a:xfrm>
            <a:off x="654755" y="299512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160" name="矩形: 圆角 27"/>
          <p:cNvSpPr/>
          <p:nvPr>
            <p:custDataLst>
              <p:tags r:id="rId6"/>
            </p:custDataLst>
          </p:nvPr>
        </p:nvSpPr>
        <p:spPr>
          <a:xfrm>
            <a:off x="654755" y="185967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62" name="矩形: 圆角 28"/>
          <p:cNvSpPr/>
          <p:nvPr>
            <p:custDataLst>
              <p:tags r:id="rId7"/>
            </p:custDataLst>
          </p:nvPr>
        </p:nvSpPr>
        <p:spPr>
          <a:xfrm>
            <a:off x="654755" y="526601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164" name="矩形: 圆角 29"/>
          <p:cNvSpPr/>
          <p:nvPr>
            <p:custDataLst>
              <p:tags r:id="rId8"/>
            </p:custDataLst>
          </p:nvPr>
        </p:nvSpPr>
        <p:spPr>
          <a:xfrm>
            <a:off x="654755" y="413057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66" name="正文"/>
          <p:cNvSpPr txBox="1"/>
          <p:nvPr>
            <p:custDataLst>
              <p:tags r:id="rId9"/>
            </p:custDataLst>
          </p:nvPr>
        </p:nvSpPr>
        <p:spPr>
          <a:xfrm>
            <a:off x="2839822" y="1866672"/>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互联网：云计算技术为互联网提供了更高效、更灵活和更可靠的计算服务，如云存储、云计算和云网络等。</a:t>
            </a:r>
            <a:endParaRPr altLang="en-US" sz="1400" lang="zh-CN" spc="150">
              <a:solidFill>
                <a:schemeClr val="tx1">
                  <a:lumMod val="65000"/>
                  <a:lumOff val="35000"/>
                </a:schemeClr>
              </a:solidFill>
              <a:latin typeface="+mn-ea"/>
            </a:endParaRPr>
          </a:p>
        </p:txBody>
      </p:sp>
      <p:sp>
        <p:nvSpPr>
          <p:cNvPr id="1049168" name="标题"/>
          <p:cNvSpPr txBox="1"/>
          <p:nvPr>
            <p:custDataLst>
              <p:tags r:id="rId10"/>
            </p:custDataLst>
          </p:nvPr>
        </p:nvSpPr>
        <p:spPr>
          <a:xfrm>
            <a:off x="758382" y="186667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70" name="正文"/>
          <p:cNvSpPr txBox="1"/>
          <p:nvPr>
            <p:custDataLst>
              <p:tags r:id="rId11"/>
            </p:custDataLst>
          </p:nvPr>
        </p:nvSpPr>
        <p:spPr>
          <a:xfrm>
            <a:off x="2839822" y="3002118"/>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企业级应用：云计算技术为企业提供了更灵活、更可靠和更高效的应用服务，如企业资源规划（ERP）、客户关系管理（CRM）和供应链管理（SCM）等。</a:t>
            </a:r>
            <a:endParaRPr altLang="en-US" sz="1400" lang="zh-CN" spc="150">
              <a:solidFill>
                <a:schemeClr val="tx1">
                  <a:lumMod val="65000"/>
                  <a:lumOff val="35000"/>
                </a:schemeClr>
              </a:solidFill>
              <a:latin typeface="+mn-ea"/>
            </a:endParaRPr>
          </a:p>
        </p:txBody>
      </p:sp>
      <p:sp>
        <p:nvSpPr>
          <p:cNvPr id="1049172" name="标题"/>
          <p:cNvSpPr txBox="1"/>
          <p:nvPr>
            <p:custDataLst>
              <p:tags r:id="rId12"/>
            </p:custDataLst>
          </p:nvPr>
        </p:nvSpPr>
        <p:spPr>
          <a:xfrm>
            <a:off x="758382" y="300211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74" name="正文"/>
          <p:cNvSpPr txBox="1"/>
          <p:nvPr>
            <p:custDataLst>
              <p:tags r:id="rId13"/>
            </p:custDataLst>
          </p:nvPr>
        </p:nvSpPr>
        <p:spPr>
          <a:xfrm>
            <a:off x="2839822" y="4137565"/>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物联网：云计算技术为物联网提供了更高效、更灵活和更可靠的计算服务，如智能家居、智能交通和智能医疗等。</a:t>
            </a:r>
            <a:endParaRPr altLang="en-US" sz="1400" lang="zh-CN" spc="150">
              <a:solidFill>
                <a:schemeClr val="tx1">
                  <a:lumMod val="65000"/>
                  <a:lumOff val="35000"/>
                </a:schemeClr>
              </a:solidFill>
              <a:latin typeface="+mn-ea"/>
            </a:endParaRPr>
          </a:p>
        </p:txBody>
      </p:sp>
      <p:sp>
        <p:nvSpPr>
          <p:cNvPr id="1049176" name="标题"/>
          <p:cNvSpPr txBox="1"/>
          <p:nvPr>
            <p:custDataLst>
              <p:tags r:id="rId14"/>
            </p:custDataLst>
          </p:nvPr>
        </p:nvSpPr>
        <p:spPr>
          <a:xfrm>
            <a:off x="758382" y="413756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78" name="正文"/>
          <p:cNvSpPr txBox="1"/>
          <p:nvPr>
            <p:custDataLst>
              <p:tags r:id="rId15"/>
            </p:custDataLst>
          </p:nvPr>
        </p:nvSpPr>
        <p:spPr>
          <a:xfrm>
            <a:off x="2839822" y="5273011"/>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人工智能：云计算技术为人工智能提供了更高效、更灵活和更可靠的计算服务，如机器学习、深度学习和自然语言处理等。</a:t>
            </a:r>
            <a:endParaRPr altLang="en-US" sz="1400" lang="zh-CN" spc="150">
              <a:solidFill>
                <a:schemeClr val="tx1">
                  <a:lumMod val="65000"/>
                  <a:lumOff val="35000"/>
                </a:schemeClr>
              </a:solidFill>
              <a:latin typeface="+mn-ea"/>
            </a:endParaRPr>
          </a:p>
        </p:txBody>
      </p:sp>
      <p:sp>
        <p:nvSpPr>
          <p:cNvPr id="1049180" name="标题"/>
          <p:cNvSpPr txBox="1"/>
          <p:nvPr>
            <p:custDataLst>
              <p:tags r:id="rId16"/>
            </p:custDataLst>
          </p:nvPr>
        </p:nvSpPr>
        <p:spPr>
          <a:xfrm>
            <a:off x="758382" y="527301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26" name="标题 2"/>
          <p:cNvSpPr>
            <a:spLocks noGrp="1"/>
          </p:cNvSpPr>
          <p:nvPr>
            <p:ph type="title" idx="2"/>
          </p:nvPr>
        </p:nvSpPr>
        <p:spPr/>
        <p:txBody>
          <a:bodyPr/>
          <a:p>
            <a:r>
              <a:rPr altLang="en-US" lang="zh-CN"/>
              <a:t>云计算技术的优势</a:t>
            </a:r>
            <a:endParaRPr altLang="en-US" lang="zh-CN"/>
          </a:p>
        </p:txBody>
      </p:sp>
      <p:sp>
        <p:nvSpPr>
          <p:cNvPr id="1049228"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灵活性：云计算技术可以根据需求灵活地扩展或缩减资源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安全性：云计算技术可以提供强大的安全保障，确保数据和系统的安全性</a:t>
            </a:r>
            <a:endParaRPr dirty="0" sz="2000" err="1">
              <a:solidFill>
                <a:schemeClr val="tx1">
                  <a:lumMod val="75000"/>
                  <a:lumOff val="25000"/>
                </a:schemeClr>
              </a:solidFill>
              <a:latin typeface="+mn-ea"/>
              <a:ea typeface="+mn-ea"/>
              <a:cs typeface="+mn-ea"/>
              <a:sym typeface="+mn-lt"/>
            </a:endParaRPr>
          </a:p>
        </p:txBody>
      </p:sp>
      <p:sp>
        <p:nvSpPr>
          <p:cNvPr id="1049248"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54"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可靠性：云计算技术可以提供可靠的计算和存储服务，确保业务的连续性和稳定性</a:t>
            </a:r>
            <a:endParaRPr dirty="0" sz="2000" err="1">
              <a:solidFill>
                <a:schemeClr val="tx1">
                  <a:lumMod val="75000"/>
                  <a:lumOff val="25000"/>
                </a:schemeClr>
              </a:solidFill>
              <a:latin typeface="+mn-ea"/>
              <a:ea typeface="+mn-ea"/>
              <a:cs typeface="+mn-ea"/>
              <a:sym typeface="+mn-lt"/>
            </a:endParaRPr>
          </a:p>
        </p:txBody>
      </p:sp>
      <p:sp>
        <p:nvSpPr>
          <p:cNvPr id="10492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高可用性：云计算技术可以提供高可用性的计算和存储资源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23" name=""/>
        <p:cNvGrpSpPr/>
        <p:nvPr/>
      </p:nvGrpSpPr>
      <p:grpSpPr>
        <a:xfrm>
          <a:off x="0" y="0"/>
          <a:ext cx="0" cy="0"/>
          <a:chOff x="0" y="0"/>
          <a:chExt cx="0" cy="0"/>
        </a:xfrm>
      </p:grpSpPr>
      <p:sp>
        <p:nvSpPr>
          <p:cNvPr id="1049312"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314" name="标题 4"/>
          <p:cNvSpPr>
            <a:spLocks noGrp="1"/>
          </p:cNvSpPr>
          <p:nvPr>
            <p:ph type="title" idx="1"/>
            <p:custDataLst>
              <p:tags r:id="rId2"/>
            </p:custDataLst>
          </p:nvPr>
        </p:nvSpPr>
        <p:spPr/>
        <p:txBody>
          <a:bodyPr/>
          <a:p>
            <a:r>
              <a:rPr altLang="en-US" lang="zh-CN"/>
              <a:t>2024年云计算领域的新兴技术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416" name="标题 2"/>
          <p:cNvSpPr>
            <a:spLocks noGrp="1"/>
          </p:cNvSpPr>
          <p:nvPr>
            <p:ph type="title" idx="2"/>
          </p:nvPr>
        </p:nvSpPr>
        <p:spPr/>
        <p:txBody>
          <a:bodyPr/>
          <a:p>
            <a:r>
              <a:rPr altLang="en-US" lang="zh-CN"/>
              <a:t>边缘计算</a:t>
            </a:r>
            <a:endParaRPr altLang="en-US" lang="zh-CN"/>
          </a:p>
        </p:txBody>
      </p:sp>
      <p:sp>
        <p:nvSpPr>
          <p:cNvPr id="1049418"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技术挑战：确保数据隐私和安全，以及如何处理和存储在边缘设备上生成的数据</a:t>
            </a:r>
            <a:endParaRPr altLang="zh-CN" dirty="0" sz="1600" lang="en-US">
              <a:solidFill>
                <a:schemeClr val="dk1">
                  <a:lumMod val="80000"/>
                  <a:lumOff val="20000"/>
                </a:schemeClr>
              </a:solidFill>
              <a:latin typeface="+mn-ea"/>
              <a:sym typeface="+mn-ea"/>
            </a:endParaRPr>
          </a:p>
        </p:txBody>
      </p:sp>
      <p:sp>
        <p:nvSpPr>
          <p:cNvPr id="1049426"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文本框 56"/>
          <p:cNvSpPr txBox="1"/>
          <p:nvPr>
            <p:custDataLst>
              <p:tags r:id="rId8"/>
            </p:custDataLst>
          </p:nvPr>
        </p:nvSpPr>
        <p:spPr>
          <a:xfrm>
            <a:off x="2141318" y="1707282"/>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定义：将计算任务从中央服务器迁移到网络边缘的设备上，以减少延迟和提高数据传输效率</a:t>
            </a:r>
            <a:endParaRPr altLang="en-US" dirty="0" lang="zh-CN">
              <a:solidFill>
                <a:schemeClr val="dk1">
                  <a:lumMod val="80000"/>
                  <a:lumOff val="20000"/>
                </a:schemeClr>
              </a:solidFill>
              <a:latin typeface="+mn-ea"/>
              <a:sym typeface="+mn-ea"/>
            </a:endParaRPr>
          </a:p>
        </p:txBody>
      </p:sp>
      <p:sp>
        <p:nvSpPr>
          <p:cNvPr id="1049434"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应用场景：智能家居、自动驾驶、VR/AR等需要快速响应和低延迟的应用</a:t>
            </a:r>
            <a:endParaRPr altLang="en-US" dirty="0" sz="1600" lang="zh-CN">
              <a:solidFill>
                <a:schemeClr val="dk1">
                  <a:lumMod val="80000"/>
                  <a:lumOff val="20000"/>
                </a:schemeClr>
              </a:solidFill>
              <a:latin typeface="+mn-ea"/>
              <a:sym typeface="+mn-ea"/>
            </a:endParaRPr>
          </a:p>
        </p:txBody>
      </p:sp>
      <p:sp>
        <p:nvSpPr>
          <p:cNvPr id="1049442"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未来趋势：随着5G和物联网技术的普及，边缘计算将在更多领域得到应用，并成为云计算领域的重要发展方向</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94" name="标题 2"/>
          <p:cNvSpPr>
            <a:spLocks noGrp="1"/>
          </p:cNvSpPr>
          <p:nvPr>
            <p:ph type="title" idx="2"/>
          </p:nvPr>
        </p:nvSpPr>
        <p:spPr/>
        <p:txBody>
          <a:bodyPr/>
          <a:p>
            <a:r>
              <a:rPr altLang="en-US" lang="zh-CN"/>
              <a:t>人工智能与机器学习在云计算中的应用</a:t>
            </a:r>
            <a:endParaRPr altLang="en-US" lang="zh-CN"/>
          </a:p>
        </p:txBody>
      </p:sp>
      <p:sp>
        <p:nvSpPr>
          <p:cNvPr id="1049496"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8"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00"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2"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04"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6"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08"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0"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12"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人工智能与机器学习在云计算中的应用场景</a:t>
            </a:r>
            <a:endParaRPr altLang="en-US" dirty="0" sz="2400" lang="zh-CN">
              <a:latin typeface="+mn-ea"/>
              <a:ea typeface="+mn-ea"/>
            </a:endParaRPr>
          </a:p>
        </p:txBody>
      </p:sp>
      <p:sp>
        <p:nvSpPr>
          <p:cNvPr id="1049514"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人工智能与机器学习在云计算中的优势和挑战</a:t>
            </a:r>
            <a:endParaRPr altLang="en-US" dirty="0" sz="2400" lang="zh-CN">
              <a:latin typeface="+mn-ea"/>
              <a:ea typeface="+mn-ea"/>
            </a:endParaRPr>
          </a:p>
        </p:txBody>
      </p:sp>
      <p:sp>
        <p:nvSpPr>
          <p:cNvPr id="1049516"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人工智能与机器学习的定义和原理</a:t>
            </a:r>
            <a:endParaRPr altLang="en-US" dirty="0" sz="2400" lang="zh-CN">
              <a:latin typeface="+mn-ea"/>
              <a:ea typeface="+mn-ea"/>
            </a:endParaRPr>
          </a:p>
        </p:txBody>
      </p:sp>
      <p:sp>
        <p:nvSpPr>
          <p:cNvPr id="1049518"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云计算为人工智能与机器学习提供的基础设施</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64" name="标题 2"/>
          <p:cNvSpPr>
            <a:spLocks noGrp="1"/>
          </p:cNvSpPr>
          <p:nvPr>
            <p:ph type="title" idx="2"/>
          </p:nvPr>
        </p:nvSpPr>
        <p:spPr/>
        <p:txBody>
          <a:bodyPr/>
          <a:p>
            <a:r>
              <a:rPr altLang="en-US" lang="zh-CN"/>
              <a:t>区块链技术在云计算中的应用</a:t>
            </a:r>
            <a:endParaRPr altLang="en-US" lang="zh-CN"/>
          </a:p>
        </p:txBody>
      </p:sp>
      <p:sp>
        <p:nvSpPr>
          <p:cNvPr id="1049566"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区块链技术的基本概念和原理</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区块链技术在云计算中的优势和挑战</a:t>
            </a:r>
            <a:endParaRPr dirty="0" sz="2000" err="1">
              <a:solidFill>
                <a:schemeClr val="tx1">
                  <a:lumMod val="75000"/>
                  <a:lumOff val="25000"/>
                </a:schemeClr>
              </a:solidFill>
              <a:latin typeface="+mn-ea"/>
              <a:ea typeface="+mn-ea"/>
              <a:cs typeface="+mn-ea"/>
              <a:sym typeface="+mn-lt"/>
            </a:endParaRPr>
          </a:p>
        </p:txBody>
      </p:sp>
      <p:sp>
        <p:nvSpPr>
          <p:cNvPr id="1049586"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92"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区块链技术在云计算中的未来发展趋势</a:t>
            </a:r>
            <a:endParaRPr dirty="0" sz="2000" err="1">
              <a:solidFill>
                <a:schemeClr val="tx1">
                  <a:lumMod val="75000"/>
                  <a:lumOff val="25000"/>
                </a:schemeClr>
              </a:solidFill>
              <a:latin typeface="+mn-ea"/>
              <a:ea typeface="+mn-ea"/>
              <a:cs typeface="+mn-ea"/>
              <a:sym typeface="+mn-lt"/>
            </a:endParaRPr>
          </a:p>
        </p:txBody>
      </p:sp>
      <p:sp>
        <p:nvSpPr>
          <p:cNvPr id="10496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区块链技术在云计算中的应用场景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650" name="标题 2"/>
          <p:cNvSpPr>
            <a:spLocks noGrp="1"/>
          </p:cNvSpPr>
          <p:nvPr>
            <p:ph type="title" idx="2"/>
          </p:nvPr>
        </p:nvSpPr>
        <p:spPr/>
        <p:txBody>
          <a:bodyPr/>
          <a:p>
            <a:r>
              <a:rPr altLang="en-US" lang="zh-CN"/>
              <a:t>5G技术在云计算中的应用</a:t>
            </a:r>
            <a:endParaRPr altLang="en-US" lang="zh-CN"/>
          </a:p>
        </p:txBody>
      </p:sp>
      <p:sp>
        <p:nvSpPr>
          <p:cNvPr id="1049652" name="矩形 15"/>
          <p:cNvSpPr/>
          <p:nvPr>
            <p:custDataLst>
              <p:tags r:id="rId1"/>
            </p:custDataLst>
          </p:nvPr>
        </p:nvSpPr>
        <p:spPr>
          <a:xfrm>
            <a:off x="2738089" y="1630876"/>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5G技术概述：定义、特点及发展历程</a:t>
            </a:r>
            <a:endParaRPr altLang="en-US" dirty="0" sz="1200" lang="zh-CN" spc="150">
              <a:solidFill>
                <a:schemeClr val="tx1">
                  <a:lumMod val="85000"/>
                  <a:lumOff val="15000"/>
                </a:schemeClr>
              </a:solidFill>
              <a:latin typeface="+mn-ea"/>
              <a:sym typeface="+mn-ea"/>
            </a:endParaRPr>
          </a:p>
        </p:txBody>
      </p:sp>
      <p:sp>
        <p:nvSpPr>
          <p:cNvPr id="1049654" name="任意多边形 17"/>
          <p:cNvSpPr/>
          <p:nvPr>
            <p:custDataLst>
              <p:tags r:id="rId2"/>
            </p:custDataLst>
          </p:nvPr>
        </p:nvSpPr>
        <p:spPr>
          <a:xfrm flipV="1">
            <a:off x="2665465" y="1562790"/>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6" name="任意多边形 18"/>
          <p:cNvSpPr/>
          <p:nvPr>
            <p:custDataLst>
              <p:tags r:id="rId3"/>
            </p:custDataLst>
          </p:nvPr>
        </p:nvSpPr>
        <p:spPr>
          <a:xfrm flipH="1">
            <a:off x="8396779" y="1969035"/>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8" name="矩形 27"/>
          <p:cNvSpPr/>
          <p:nvPr>
            <p:custDataLst>
              <p:tags r:id="rId4"/>
            </p:custDataLst>
          </p:nvPr>
        </p:nvSpPr>
        <p:spPr>
          <a:xfrm>
            <a:off x="2738089" y="2661998"/>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云计算与5G技术的结合点</a:t>
            </a:r>
            <a:endParaRPr altLang="en-US" dirty="0" sz="1200" lang="zh-CN" spc="150">
              <a:solidFill>
                <a:schemeClr val="tx1">
                  <a:lumMod val="85000"/>
                  <a:lumOff val="15000"/>
                </a:schemeClr>
              </a:solidFill>
              <a:latin typeface="+mn-ea"/>
              <a:sym typeface="+mn-ea"/>
            </a:endParaRPr>
          </a:p>
        </p:txBody>
      </p:sp>
      <p:sp>
        <p:nvSpPr>
          <p:cNvPr id="1049660" name="任意多边形 29"/>
          <p:cNvSpPr/>
          <p:nvPr>
            <p:custDataLst>
              <p:tags r:id="rId5"/>
            </p:custDataLst>
          </p:nvPr>
        </p:nvSpPr>
        <p:spPr>
          <a:xfrm flipV="1">
            <a:off x="2665465" y="2593912"/>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2" name="任意多边形 30"/>
          <p:cNvSpPr/>
          <p:nvPr>
            <p:custDataLst>
              <p:tags r:id="rId6"/>
            </p:custDataLst>
          </p:nvPr>
        </p:nvSpPr>
        <p:spPr>
          <a:xfrm flipH="1">
            <a:off x="8396779" y="3000158"/>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4" name="矩形 5"/>
          <p:cNvSpPr/>
          <p:nvPr>
            <p:custDataLst>
              <p:tags r:id="rId7"/>
            </p:custDataLst>
          </p:nvPr>
        </p:nvSpPr>
        <p:spPr>
          <a:xfrm>
            <a:off x="2738089" y="3693120"/>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5G技术在云计算中的应用场景：边缘计算、物联网、人工智能等</a:t>
            </a:r>
            <a:endParaRPr altLang="en-US" dirty="0" sz="1200" lang="zh-CN" spc="150">
              <a:solidFill>
                <a:schemeClr val="tx1">
                  <a:lumMod val="85000"/>
                  <a:lumOff val="15000"/>
                </a:schemeClr>
              </a:solidFill>
              <a:latin typeface="+mn-ea"/>
              <a:sym typeface="+mn-ea"/>
            </a:endParaRPr>
          </a:p>
        </p:txBody>
      </p:sp>
      <p:sp>
        <p:nvSpPr>
          <p:cNvPr id="1049666" name="任意多边形 7"/>
          <p:cNvSpPr/>
          <p:nvPr>
            <p:custDataLst>
              <p:tags r:id="rId8"/>
            </p:custDataLst>
          </p:nvPr>
        </p:nvSpPr>
        <p:spPr>
          <a:xfrm flipV="1">
            <a:off x="2665465" y="3625034"/>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8" name="任意多边形 8"/>
          <p:cNvSpPr/>
          <p:nvPr>
            <p:custDataLst>
              <p:tags r:id="rId9"/>
            </p:custDataLst>
          </p:nvPr>
        </p:nvSpPr>
        <p:spPr>
          <a:xfrm flipH="1">
            <a:off x="8396779" y="4031280"/>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0" name="矩形 10"/>
          <p:cNvSpPr/>
          <p:nvPr>
            <p:custDataLst>
              <p:tags r:id="rId10"/>
            </p:custDataLst>
          </p:nvPr>
        </p:nvSpPr>
        <p:spPr>
          <a:xfrm>
            <a:off x="2738089" y="4724242"/>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5G技术在云计算中的优势与挑战</a:t>
            </a:r>
            <a:endParaRPr altLang="en-US" dirty="0" sz="1200" lang="zh-CN" spc="150">
              <a:solidFill>
                <a:schemeClr val="tx1">
                  <a:lumMod val="85000"/>
                  <a:lumOff val="15000"/>
                </a:schemeClr>
              </a:solidFill>
              <a:latin typeface="+mn-ea"/>
              <a:sym typeface="+mn-ea"/>
            </a:endParaRPr>
          </a:p>
        </p:txBody>
      </p:sp>
      <p:sp>
        <p:nvSpPr>
          <p:cNvPr id="1049672" name="任意多边形 12"/>
          <p:cNvSpPr/>
          <p:nvPr>
            <p:custDataLst>
              <p:tags r:id="rId11"/>
            </p:custDataLst>
          </p:nvPr>
        </p:nvSpPr>
        <p:spPr>
          <a:xfrm flipV="1">
            <a:off x="2665465" y="4656156"/>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4" name="任意多边形 13"/>
          <p:cNvSpPr/>
          <p:nvPr>
            <p:custDataLst>
              <p:tags r:id="rId12"/>
            </p:custDataLst>
          </p:nvPr>
        </p:nvSpPr>
        <p:spPr>
          <a:xfrm flipH="1">
            <a:off x="8396779" y="5062402"/>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6" name="矩形 19"/>
          <p:cNvSpPr/>
          <p:nvPr>
            <p:custDataLst>
              <p:tags r:id="rId13"/>
            </p:custDataLst>
          </p:nvPr>
        </p:nvSpPr>
        <p:spPr>
          <a:xfrm>
            <a:off x="2738089" y="5755364"/>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未来发展趋势及前景展望</a:t>
            </a:r>
            <a:endParaRPr altLang="en-US" dirty="0" sz="1200" lang="zh-CN" spc="150">
              <a:solidFill>
                <a:schemeClr val="tx1">
                  <a:lumMod val="85000"/>
                  <a:lumOff val="15000"/>
                </a:schemeClr>
              </a:solidFill>
              <a:latin typeface="+mn-ea"/>
              <a:sym typeface="+mn-ea"/>
            </a:endParaRPr>
          </a:p>
        </p:txBody>
      </p:sp>
      <p:sp>
        <p:nvSpPr>
          <p:cNvPr id="1049678" name="任意多边形 21"/>
          <p:cNvSpPr/>
          <p:nvPr>
            <p:custDataLst>
              <p:tags r:id="rId14"/>
            </p:custDataLst>
          </p:nvPr>
        </p:nvSpPr>
        <p:spPr>
          <a:xfrm flipV="1">
            <a:off x="2665465" y="5687279"/>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0" name="任意多边形 22"/>
          <p:cNvSpPr/>
          <p:nvPr>
            <p:custDataLst>
              <p:tags r:id="rId15"/>
            </p:custDataLst>
          </p:nvPr>
        </p:nvSpPr>
        <p:spPr>
          <a:xfrm flipH="1">
            <a:off x="8396779" y="6093524"/>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75" name=""/>
        <p:cNvGrpSpPr/>
        <p:nvPr/>
      </p:nvGrpSpPr>
      <p:grpSpPr>
        <a:xfrm>
          <a:off x="0" y="0"/>
          <a:ext cx="0" cy="0"/>
          <a:chOff x="0" y="0"/>
          <a:chExt cx="0" cy="0"/>
        </a:xfrm>
      </p:grpSpPr>
      <p:sp>
        <p:nvSpPr>
          <p:cNvPr id="1049726" name="文本占位符 2"/>
          <p:cNvSpPr>
            <a:spLocks noGrp="1"/>
          </p:cNvSpPr>
          <p:nvPr>
            <p:ph type="body" idx="2"/>
            <p:custDataLst>
              <p:tags r:id="rId1"/>
            </p:custDataLst>
          </p:nvPr>
        </p:nvSpPr>
        <p:spPr/>
        <p:txBody>
          <a:bodyPr/>
          <a:p>
            <a:r>
              <a:rPr altLang="en-US" lang="zh-CN"/>
              <a:t>PART FOUR</a:t>
            </a:r>
            <a:endParaRPr altLang="en-US" lang="zh-CN"/>
          </a:p>
        </p:txBody>
      </p:sp>
      <p:sp>
        <p:nvSpPr>
          <p:cNvPr id="1049728" name="标题 4"/>
          <p:cNvSpPr>
            <a:spLocks noGrp="1"/>
          </p:cNvSpPr>
          <p:nvPr>
            <p:ph type="title" idx="1"/>
            <p:custDataLst>
              <p:tags r:id="rId2"/>
            </p:custDataLst>
          </p:nvPr>
        </p:nvSpPr>
        <p:spPr/>
        <p:txBody>
          <a:bodyPr/>
          <a:p>
            <a:r>
              <a:rPr altLang="en-US" lang="zh-CN"/>
              <a:t>新兴技术对云计算领域的影响</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30" name="标题 2"/>
          <p:cNvSpPr>
            <a:spLocks noGrp="1"/>
          </p:cNvSpPr>
          <p:nvPr>
            <p:ph type="title" idx="2"/>
          </p:nvPr>
        </p:nvSpPr>
        <p:spPr/>
        <p:txBody>
          <a:bodyPr/>
          <a:p>
            <a:r>
              <a:rPr altLang="en-US" lang="zh-CN"/>
              <a:t>提高数据处理效率</a:t>
            </a:r>
            <a:endParaRPr altLang="en-US" lang="zh-CN"/>
          </a:p>
        </p:txBody>
      </p:sp>
      <p:sp>
        <p:nvSpPr>
          <p:cNvPr id="1049832"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4"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36"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数据处理效率的定义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8"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0"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2"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云计算领域中新兴技术对数据处理效率的影响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44"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6"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8"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具体案例分析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50"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2"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4"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00" name="标题 2"/>
          <p:cNvSpPr>
            <a:spLocks noGrp="1"/>
          </p:cNvSpPr>
          <p:nvPr>
            <p:ph type="title" idx="2"/>
          </p:nvPr>
        </p:nvSpPr>
        <p:spPr/>
        <p:txBody>
          <a:bodyPr/>
          <a:p>
            <a:r>
              <a:rPr altLang="en-US" lang="zh-CN"/>
              <a:t>增强数据安全性</a:t>
            </a:r>
            <a:endParaRPr altLang="en-US" lang="zh-CN"/>
          </a:p>
        </p:txBody>
      </p:sp>
      <p:sp>
        <p:nvSpPr>
          <p:cNvPr id="1049902"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数据加密技术：采用更强大的加密算法，确保数据在传输和存储过程中的安全性</a:t>
            </a:r>
            <a:endParaRPr altLang="en-US" dirty="0" sz="1200" lang="zh-CN" spc="150">
              <a:solidFill>
                <a:schemeClr val="tx1">
                  <a:lumMod val="65000"/>
                  <a:lumOff val="35000"/>
                </a:schemeClr>
              </a:solidFill>
              <a:latin typeface="+mn-ea"/>
              <a:sym typeface="+mn-ea"/>
            </a:endParaRPr>
          </a:p>
        </p:txBody>
      </p:sp>
      <p:sp>
        <p:nvSpPr>
          <p:cNvPr id="1049904"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访问控制：通过身份验证和权限管理，限制对数据的访问，防止未经授权的访问和数据泄露</a:t>
            </a:r>
            <a:endParaRPr altLang="en-US" dirty="0" sz="1200" lang="zh-CN" spc="150">
              <a:solidFill>
                <a:schemeClr val="tx1">
                  <a:lumMod val="65000"/>
                  <a:lumOff val="35000"/>
                </a:schemeClr>
              </a:solidFill>
              <a:latin typeface="+mn-ea"/>
              <a:sym typeface="+mn-ea"/>
            </a:endParaRPr>
          </a:p>
        </p:txBody>
      </p:sp>
      <p:sp>
        <p:nvSpPr>
          <p:cNvPr id="1049906"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数据备份与恢复：建立完善的数据备份机制，确保数据在遭受攻击或意外丢失后能够及时恢复</a:t>
            </a:r>
            <a:endParaRPr altLang="en-US" dirty="0" sz="1200" lang="zh-CN" spc="150">
              <a:solidFill>
                <a:schemeClr val="tx1">
                  <a:lumMod val="65000"/>
                  <a:lumOff val="35000"/>
                </a:schemeClr>
              </a:solidFill>
              <a:latin typeface="+mn-ea"/>
              <a:sym typeface="+mn-ea"/>
            </a:endParaRPr>
          </a:p>
        </p:txBody>
      </p:sp>
      <p:sp>
        <p:nvSpPr>
          <p:cNvPr id="1049908"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安全审计：对数据操作进行记录和监控，及时发现并应对潜在的安全威胁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54" name="标题 2"/>
          <p:cNvSpPr>
            <a:spLocks noGrp="1"/>
          </p:cNvSpPr>
          <p:nvPr>
            <p:ph type="title" idx="2"/>
          </p:nvPr>
        </p:nvSpPr>
        <p:spPr/>
        <p:txBody>
          <a:bodyPr/>
          <a:p>
            <a:r>
              <a:rPr altLang="en-US" lang="zh-CN"/>
              <a:t>推动数字化转型</a:t>
            </a:r>
            <a:endParaRPr altLang="en-US" lang="zh-CN"/>
          </a:p>
        </p:txBody>
      </p:sp>
      <p:sp>
        <p:nvSpPr>
          <p:cNvPr id="1049956"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8"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0"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云计算成为数字化转型的核心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62"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4"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6"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新兴技术促进云计算的快速发展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68"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0"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2"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云计算助力企业实现数字化转型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4"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6"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8"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数字化转型对云计算领域的影响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24" name="标题 2"/>
          <p:cNvSpPr>
            <a:spLocks noGrp="1"/>
          </p:cNvSpPr>
          <p:nvPr>
            <p:ph type="title" idx="2"/>
          </p:nvPr>
        </p:nvSpPr>
        <p:spPr/>
        <p:txBody>
          <a:bodyPr/>
          <a:p>
            <a:r>
              <a:rPr altLang="en-US" lang="zh-CN"/>
              <a:t>促进新兴产业的发展</a:t>
            </a:r>
            <a:endParaRPr altLang="en-US" lang="zh-CN"/>
          </a:p>
        </p:txBody>
      </p:sp>
      <p:sp>
        <p:nvSpPr>
          <p:cNvPr id="1050026"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云计算领域的新兴技术创新为新兴产业提供了技术支持和解决方案</a:t>
            </a:r>
            <a:endParaRPr altLang="en-US" dirty="0" sz="1200" lang="zh-CN" spc="150">
              <a:solidFill>
                <a:schemeClr val="tx1">
                  <a:lumMod val="65000"/>
                  <a:lumOff val="35000"/>
                </a:schemeClr>
              </a:solidFill>
              <a:latin typeface="+mn-ea"/>
              <a:sym typeface="+mn-ea"/>
            </a:endParaRPr>
          </a:p>
        </p:txBody>
      </p:sp>
      <p:sp>
        <p:nvSpPr>
          <p:cNvPr id="1050028"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云计算技术的普及和应用为新兴产业提供了更高效、更灵活、更可靠的计算服务</a:t>
            </a:r>
            <a:endParaRPr altLang="en-US" dirty="0" sz="1200" lang="zh-CN" spc="150">
              <a:solidFill>
                <a:schemeClr val="tx1">
                  <a:lumMod val="65000"/>
                  <a:lumOff val="35000"/>
                </a:schemeClr>
              </a:solidFill>
              <a:latin typeface="+mn-ea"/>
              <a:sym typeface="+mn-ea"/>
            </a:endParaRPr>
          </a:p>
        </p:txBody>
      </p:sp>
      <p:sp>
        <p:nvSpPr>
          <p:cNvPr id="1050030"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云计算领域的新兴技术创新为新兴产业提供了更多的商业模式和盈利渠道</a:t>
            </a:r>
            <a:endParaRPr altLang="en-US" dirty="0" sz="1200" lang="zh-CN" spc="150">
              <a:solidFill>
                <a:schemeClr val="tx1">
                  <a:lumMod val="65000"/>
                  <a:lumOff val="35000"/>
                </a:schemeClr>
              </a:solidFill>
              <a:latin typeface="+mn-ea"/>
              <a:sym typeface="+mn-ea"/>
            </a:endParaRPr>
          </a:p>
        </p:txBody>
      </p:sp>
      <p:sp>
        <p:nvSpPr>
          <p:cNvPr id="1050032"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云计算领域的新兴技术创新为新兴产业提供了更多的市场机会和竞争优势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27" name=""/>
        <p:cNvGrpSpPr/>
        <p:nvPr/>
      </p:nvGrpSpPr>
      <p:grpSpPr>
        <a:xfrm>
          <a:off x="0" y="0"/>
          <a:ext cx="0" cy="0"/>
          <a:chOff x="0" y="0"/>
          <a:chExt cx="0" cy="0"/>
        </a:xfrm>
      </p:grpSpPr>
      <p:sp>
        <p:nvSpPr>
          <p:cNvPr id="1050078" name="文本占位符 2"/>
          <p:cNvSpPr>
            <a:spLocks noGrp="1"/>
          </p:cNvSpPr>
          <p:nvPr>
            <p:ph type="body" idx="2"/>
            <p:custDataLst>
              <p:tags r:id="rId1"/>
            </p:custDataLst>
          </p:nvPr>
        </p:nvSpPr>
        <p:spPr/>
        <p:txBody>
          <a:bodyPr/>
          <a:p>
            <a:r>
              <a:rPr altLang="en-US" lang="zh-CN"/>
              <a:t>PART FIVE</a:t>
            </a:r>
            <a:endParaRPr altLang="en-US" lang="zh-CN"/>
          </a:p>
        </p:txBody>
      </p:sp>
      <p:sp>
        <p:nvSpPr>
          <p:cNvPr id="1050080" name="标题 4"/>
          <p:cNvSpPr>
            <a:spLocks noGrp="1"/>
          </p:cNvSpPr>
          <p:nvPr>
            <p:ph type="title" idx="1"/>
            <p:custDataLst>
              <p:tags r:id="rId2"/>
            </p:custDataLst>
          </p:nvPr>
        </p:nvSpPr>
        <p:spPr/>
        <p:txBody>
          <a:bodyPr/>
          <a:p>
            <a:r>
              <a:rPr altLang="en-US" lang="zh-CN"/>
              <a:t>新兴技术在云计算领域的挑战与机遇</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182" name="标题 2"/>
          <p:cNvSpPr>
            <a:spLocks noGrp="1"/>
          </p:cNvSpPr>
          <p:nvPr>
            <p:ph type="title" idx="2"/>
          </p:nvPr>
        </p:nvSpPr>
        <p:spPr/>
        <p:txBody>
          <a:bodyPr/>
          <a:p>
            <a:r>
              <a:rPr altLang="en-US" lang="zh-CN"/>
              <a:t>技术实现的挑战</a:t>
            </a:r>
            <a:endParaRPr altLang="en-US" lang="zh-CN"/>
          </a:p>
        </p:txBody>
      </p:sp>
      <p:sp>
        <p:nvSpPr>
          <p:cNvPr id="1050184"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6"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8"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0"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92"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4"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96"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8"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00"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人工智能与机器学习：新兴技术在云计算领域的应用需要借助人工智能和机器学习技术，但这些技术在实际应用中仍面临诸多挑战</a:t>
            </a:r>
            <a:endParaRPr altLang="en-US" dirty="0" sz="2400" lang="zh-CN">
              <a:latin typeface="+mn-ea"/>
              <a:ea typeface="+mn-ea"/>
            </a:endParaRPr>
          </a:p>
        </p:txBody>
      </p:sp>
      <p:sp>
        <p:nvSpPr>
          <p:cNvPr id="1050202"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区块链技术：区块链技术为云计算领域提供了去中心化、可追溯等特性，但实现这些特性需要克服技术难题</a:t>
            </a:r>
            <a:endParaRPr altLang="en-US" dirty="0" sz="2400" lang="zh-CN">
              <a:latin typeface="+mn-ea"/>
              <a:ea typeface="+mn-ea"/>
            </a:endParaRPr>
          </a:p>
        </p:txBody>
      </p:sp>
      <p:sp>
        <p:nvSpPr>
          <p:cNvPr id="1050204"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数据安全与隐私保护：随着云计算的普及，数据安全和隐私保护成为首要挑战</a:t>
            </a:r>
            <a:endParaRPr altLang="en-US" dirty="0" sz="2400" lang="zh-CN">
              <a:latin typeface="+mn-ea"/>
              <a:ea typeface="+mn-ea"/>
            </a:endParaRPr>
          </a:p>
        </p:txBody>
      </p:sp>
      <p:sp>
        <p:nvSpPr>
          <p:cNvPr id="1050206"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高可用性与弹性扩展：云计算需要具备高可用性和弹性扩展能力，以满足不断增长的业务需求</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252" name="标题 2"/>
          <p:cNvSpPr>
            <a:spLocks noGrp="1"/>
          </p:cNvSpPr>
          <p:nvPr>
            <p:ph type="title" idx="2"/>
          </p:nvPr>
        </p:nvSpPr>
        <p:spPr/>
        <p:txBody>
          <a:bodyPr/>
          <a:p>
            <a:r>
              <a:rPr altLang="en-US" lang="zh-CN"/>
              <a:t>商业模式的创新</a:t>
            </a:r>
            <a:endParaRPr altLang="en-US" lang="zh-CN"/>
          </a:p>
        </p:txBody>
      </p:sp>
      <p:sp>
        <p:nvSpPr>
          <p:cNvPr id="1050254"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6"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258"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云计算领域的新兴技术：云计算、人工智能、大数据等</a:t>
            </a:r>
            <a:endParaRPr altLang="en-US" dirty="0" sz="2000" lang="zh-CN" spc="200">
              <a:solidFill>
                <a:schemeClr val="tx1">
                  <a:lumMod val="85000"/>
                  <a:lumOff val="15000"/>
                </a:schemeClr>
              </a:solidFill>
              <a:latin typeface="+mn-ea"/>
              <a:sym typeface="+mn-ea"/>
            </a:endParaRPr>
          </a:p>
        </p:txBody>
      </p:sp>
      <p:sp>
        <p:nvSpPr>
          <p:cNvPr id="1050260"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62"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64"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商业模式创新：云计算服务提供商、云服务提供商、云服务集成商等</a:t>
            </a:r>
            <a:endParaRPr altLang="en-US" dirty="0" sz="2000" lang="zh-CN" spc="200">
              <a:solidFill>
                <a:schemeClr val="tx1">
                  <a:lumMod val="85000"/>
                  <a:lumOff val="15000"/>
                </a:schemeClr>
              </a:solidFill>
              <a:latin typeface="+mn-ea"/>
              <a:sym typeface="+mn-ea"/>
            </a:endParaRPr>
          </a:p>
        </p:txBody>
      </p:sp>
      <p:sp>
        <p:nvSpPr>
          <p:cNvPr id="1050266"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68"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70"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商业模式创新的优势：提高效率、降低成本、提高服务质量等</a:t>
            </a:r>
            <a:endParaRPr altLang="en-US" dirty="0" sz="2000" lang="zh-CN" spc="200">
              <a:solidFill>
                <a:schemeClr val="tx1">
                  <a:lumMod val="85000"/>
                  <a:lumOff val="15000"/>
                </a:schemeClr>
              </a:solidFill>
              <a:latin typeface="+mn-ea"/>
              <a:sym typeface="+mn-ea"/>
            </a:endParaRPr>
          </a:p>
        </p:txBody>
      </p:sp>
      <p:sp>
        <p:nvSpPr>
          <p:cNvPr id="1050272"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4"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76"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商业模式创新的挑战：技术更新换代快、市场竞争激烈、安全问题等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322" name="标题 2"/>
          <p:cNvSpPr>
            <a:spLocks noGrp="1"/>
          </p:cNvSpPr>
          <p:nvPr>
            <p:ph type="title" idx="2"/>
          </p:nvPr>
        </p:nvSpPr>
        <p:spPr/>
        <p:txBody>
          <a:bodyPr/>
          <a:p>
            <a:r>
              <a:rPr altLang="en-US" lang="zh-CN"/>
              <a:t>政策法规的完善</a:t>
            </a:r>
            <a:endParaRPr altLang="en-US" lang="zh-CN"/>
          </a:p>
        </p:txBody>
      </p:sp>
      <p:sp>
        <p:nvSpPr>
          <p:cNvPr id="1050324"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6"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28"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云计算领域的政策法规不断完善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30"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32"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34"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政策法规对新兴技术的推动作用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36"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38"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0"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政策法规对云计算领域的规范和监管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42"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4"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6"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政策法规对新兴技术创新的影响和机遇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50392" name="标题 2"/>
          <p:cNvSpPr>
            <a:spLocks noGrp="1"/>
          </p:cNvSpPr>
          <p:nvPr>
            <p:ph type="title" idx="2"/>
          </p:nvPr>
        </p:nvSpPr>
        <p:spPr/>
        <p:txBody>
          <a:bodyPr/>
          <a:p>
            <a:r>
              <a:rPr altLang="en-US" lang="zh-CN"/>
              <a:t>跨领域的合作机遇</a:t>
            </a:r>
            <a:endParaRPr altLang="en-US" lang="zh-CN"/>
          </a:p>
        </p:txBody>
      </p:sp>
      <p:sp>
        <p:nvSpPr>
          <p:cNvPr id="1050394"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96"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云计算与人工智能的结合：提高数据处理和分析能力</a:t>
            </a:r>
            <a:endParaRPr altLang="en-US" dirty="0" sz="2000" lang="zh-CN" spc="150">
              <a:solidFill>
                <a:schemeClr val="tx1">
                  <a:lumMod val="75000"/>
                  <a:lumOff val="25000"/>
                </a:schemeClr>
              </a:solidFill>
              <a:latin typeface="+mn-ea"/>
              <a:sym typeface="+mn-ea"/>
            </a:endParaRPr>
          </a:p>
        </p:txBody>
      </p:sp>
      <p:sp>
        <p:nvSpPr>
          <p:cNvPr id="1050398"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00"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02"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云计算与物联网的协同：实现设备间的互联互通和数据共享</a:t>
            </a:r>
            <a:endParaRPr altLang="en-US" dirty="0" sz="2000" lang="zh-CN" spc="150">
              <a:solidFill>
                <a:schemeClr val="tx1">
                  <a:lumMod val="75000"/>
                  <a:lumOff val="25000"/>
                </a:schemeClr>
              </a:solidFill>
              <a:latin typeface="+mn-ea"/>
              <a:sym typeface="+mn-ea"/>
            </a:endParaRPr>
          </a:p>
        </p:txBody>
      </p:sp>
      <p:sp>
        <p:nvSpPr>
          <p:cNvPr id="1050404"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06"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08"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云计算与区块链技术的融合：提供更安全、可靠的数据存储和传输方式</a:t>
            </a:r>
            <a:endParaRPr altLang="en-US" dirty="0" sz="2000" lang="zh-CN" spc="150">
              <a:solidFill>
                <a:schemeClr val="tx1">
                  <a:lumMod val="75000"/>
                  <a:lumOff val="25000"/>
                </a:schemeClr>
              </a:solidFill>
              <a:latin typeface="+mn-ea"/>
              <a:sym typeface="+mn-ea"/>
            </a:endParaRPr>
          </a:p>
        </p:txBody>
      </p:sp>
      <p:sp>
        <p:nvSpPr>
          <p:cNvPr id="1050410"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12"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14"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云计算与金融领域的合作：推动金融科技的创新和发展</a:t>
            </a:r>
            <a:endParaRPr altLang="en-US" dirty="0" sz="2000" lang="zh-CN" spc="150">
              <a:solidFill>
                <a:schemeClr val="tx1">
                  <a:lumMod val="75000"/>
                  <a:lumOff val="25000"/>
                </a:schemeClr>
              </a:solidFill>
              <a:latin typeface="+mn-ea"/>
              <a:sym typeface="+mn-ea"/>
            </a:endParaRPr>
          </a:p>
        </p:txBody>
      </p:sp>
      <p:sp>
        <p:nvSpPr>
          <p:cNvPr id="1050416"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79" name=""/>
        <p:cNvGrpSpPr/>
        <p:nvPr/>
      </p:nvGrpSpPr>
      <p:grpSpPr>
        <a:xfrm>
          <a:off x="0" y="0"/>
          <a:ext cx="0" cy="0"/>
          <a:chOff x="0" y="0"/>
          <a:chExt cx="0" cy="0"/>
        </a:xfrm>
      </p:grpSpPr>
      <p:sp>
        <p:nvSpPr>
          <p:cNvPr id="1050462" name="文本占位符 2"/>
          <p:cNvSpPr>
            <a:spLocks noGrp="1"/>
          </p:cNvSpPr>
          <p:nvPr>
            <p:ph type="body" idx="2"/>
            <p:custDataLst>
              <p:tags r:id="rId1"/>
            </p:custDataLst>
          </p:nvPr>
        </p:nvSpPr>
        <p:spPr/>
        <p:txBody>
          <a:bodyPr/>
          <a:p>
            <a:r>
              <a:rPr altLang="en-US" lang="zh-CN"/>
              <a:t>PART SIX</a:t>
            </a:r>
            <a:endParaRPr altLang="en-US" lang="zh-CN"/>
          </a:p>
        </p:txBody>
      </p:sp>
      <p:sp>
        <p:nvSpPr>
          <p:cNvPr id="1050464" name="标题 4"/>
          <p:cNvSpPr>
            <a:spLocks noGrp="1"/>
          </p:cNvSpPr>
          <p:nvPr>
            <p:ph type="title" idx="1"/>
            <p:custDataLst>
              <p:tags r:id="rId2"/>
            </p:custDataLst>
          </p:nvPr>
        </p:nvSpPr>
        <p:spPr/>
        <p:txBody>
          <a:bodyPr/>
          <a:p>
            <a:r>
              <a:rPr altLang="en-US" lang="zh-CN"/>
              <a:t>未来云计算技术的发展趋势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566" name="标题 2"/>
          <p:cNvSpPr>
            <a:spLocks noGrp="1"/>
          </p:cNvSpPr>
          <p:nvPr>
            <p:ph type="title" idx="2"/>
          </p:nvPr>
        </p:nvSpPr>
        <p:spPr/>
        <p:txBody>
          <a:bodyPr/>
          <a:p>
            <a:r>
              <a:rPr altLang="en-US" lang="zh-CN"/>
              <a:t>技术的融合与创新</a:t>
            </a:r>
            <a:endParaRPr altLang="en-US" lang="zh-CN"/>
          </a:p>
        </p:txBody>
      </p:sp>
      <p:sp>
        <p:nvSpPr>
          <p:cNvPr id="1050568"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0"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2"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云计算与人工智能的融合</a:t>
            </a:r>
            <a:endParaRPr altLang="en-US" dirty="0" sz="2000" lang="zh-CN" spc="150">
              <a:solidFill>
                <a:schemeClr val="tx1">
                  <a:lumMod val="85000"/>
                  <a:lumOff val="15000"/>
                </a:schemeClr>
              </a:solidFill>
              <a:latin typeface="+mn-ea"/>
              <a:sym typeface="+mn-ea"/>
            </a:endParaRPr>
          </a:p>
        </p:txBody>
      </p:sp>
      <p:sp>
        <p:nvSpPr>
          <p:cNvPr id="1050574"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6"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8"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云计算与大数据技术的融合</a:t>
            </a:r>
            <a:endParaRPr altLang="en-US" dirty="0" sz="2000" lang="zh-CN" spc="150">
              <a:solidFill>
                <a:schemeClr val="tx1">
                  <a:lumMod val="85000"/>
                  <a:lumOff val="15000"/>
                </a:schemeClr>
              </a:solidFill>
              <a:latin typeface="+mn-ea"/>
              <a:sym typeface="+mn-ea"/>
            </a:endParaRPr>
          </a:p>
        </p:txBody>
      </p:sp>
      <p:sp>
        <p:nvSpPr>
          <p:cNvPr id="1050580"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2"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4"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云计算与物联网技术的融合</a:t>
            </a:r>
            <a:endParaRPr altLang="en-US" dirty="0" sz="2000" lang="zh-CN" spc="150">
              <a:solidFill>
                <a:schemeClr val="tx1">
                  <a:lumMod val="85000"/>
                  <a:lumOff val="15000"/>
                </a:schemeClr>
              </a:solidFill>
              <a:latin typeface="+mn-ea"/>
              <a:sym typeface="+mn-ea"/>
            </a:endParaRPr>
          </a:p>
        </p:txBody>
      </p:sp>
      <p:sp>
        <p:nvSpPr>
          <p:cNvPr id="1050586"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8"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0"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云计算技术的创新与发展趋势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636" name="标题 2"/>
          <p:cNvSpPr>
            <a:spLocks noGrp="1"/>
          </p:cNvSpPr>
          <p:nvPr>
            <p:ph type="title" idx="2"/>
          </p:nvPr>
        </p:nvSpPr>
        <p:spPr/>
        <p:txBody>
          <a:bodyPr/>
          <a:p>
            <a:r>
              <a:rPr altLang="en-US" lang="zh-CN"/>
              <a:t>更加智能化的服务</a:t>
            </a:r>
            <a:endParaRPr altLang="en-US" lang="zh-CN"/>
          </a:p>
        </p:txBody>
      </p:sp>
      <p:sp>
        <p:nvSpPr>
          <p:cNvPr id="1050638"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人工智能与云计算的融合：云计算将与人工智能技术更加紧密地结合，提供更加智能化、自动化的服务。</a:t>
            </a:r>
            <a:endParaRPr altLang="en-US" dirty="0" sz="1200" lang="zh-CN" spc="150">
              <a:solidFill>
                <a:schemeClr val="tx1">
                  <a:lumMod val="65000"/>
                  <a:lumOff val="35000"/>
                </a:schemeClr>
              </a:solidFill>
              <a:latin typeface="+mn-ea"/>
              <a:sym typeface="+mn-ea"/>
            </a:endParaRPr>
          </a:p>
        </p:txBody>
      </p:sp>
      <p:sp>
        <p:nvSpPr>
          <p:cNvPr id="1050640"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边缘计算的发展：随着物联网、5G等技术的普及，云计算将向边缘计算发展，提高数据处理和传输效率。</a:t>
            </a:r>
            <a:endParaRPr altLang="en-US" dirty="0" sz="1200" lang="zh-CN" spc="150">
              <a:solidFill>
                <a:schemeClr val="tx1">
                  <a:lumMod val="65000"/>
                  <a:lumOff val="35000"/>
                </a:schemeClr>
              </a:solidFill>
              <a:latin typeface="+mn-ea"/>
              <a:sym typeface="+mn-ea"/>
            </a:endParaRPr>
          </a:p>
        </p:txBody>
      </p:sp>
      <p:sp>
        <p:nvSpPr>
          <p:cNvPr id="1050642"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区块链技术的集成：区块链技术将在云计算领域得到广泛应用，提供更加安全、可靠的数据存储和传输服务。</a:t>
            </a:r>
            <a:endParaRPr altLang="en-US" dirty="0" sz="1200" lang="zh-CN" spc="150">
              <a:solidFill>
                <a:schemeClr val="tx1">
                  <a:lumMod val="65000"/>
                  <a:lumOff val="35000"/>
                </a:schemeClr>
              </a:solidFill>
              <a:latin typeface="+mn-ea"/>
              <a:sym typeface="+mn-ea"/>
            </a:endParaRPr>
          </a:p>
        </p:txBody>
      </p:sp>
      <p:sp>
        <p:nvSpPr>
          <p:cNvPr id="1050644"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虚拟化技术的进一步演进：虚拟化技术将不断演进，提高云计算的灵活性和可扩展性。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690" name="标题 2"/>
          <p:cNvSpPr>
            <a:spLocks noGrp="1"/>
          </p:cNvSpPr>
          <p:nvPr>
            <p:ph type="title" idx="2"/>
          </p:nvPr>
        </p:nvSpPr>
        <p:spPr/>
        <p:txBody>
          <a:bodyPr/>
          <a:p>
            <a:r>
              <a:rPr altLang="en-US" lang="zh-CN"/>
              <a:t>更高效的数据处理能力</a:t>
            </a:r>
            <a:endParaRPr altLang="en-US" lang="zh-CN"/>
          </a:p>
        </p:txBody>
      </p:sp>
      <p:sp>
        <p:nvSpPr>
          <p:cNvPr id="1050692"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4"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6"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8" name="文本框 27"/>
          <p:cNvSpPr txBox="1"/>
          <p:nvPr>
            <p:custDataLst>
              <p:tags r:id="rId4"/>
            </p:custDataLst>
          </p:nvPr>
        </p:nvSpPr>
        <p:spPr>
          <a:xfrm>
            <a:off x="2141318" y="4277172"/>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边缘计算和分布式存储：通过边缘计算和分布式存储技术，将数据存储在更接近用户的地方，减少数据传输延迟。</a:t>
            </a:r>
            <a:endParaRPr altLang="zh-CN" dirty="0" lang="en-US">
              <a:solidFill>
                <a:schemeClr val="dk1">
                  <a:lumMod val="80000"/>
                  <a:lumOff val="20000"/>
                </a:schemeClr>
              </a:solidFill>
              <a:latin typeface="+mn-ea"/>
              <a:sym typeface="+mn-ea"/>
            </a:endParaRPr>
          </a:p>
        </p:txBody>
      </p:sp>
      <p:sp>
        <p:nvSpPr>
          <p:cNvPr id="1050700"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2"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4"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6" name="文本框 56"/>
          <p:cNvSpPr txBox="1"/>
          <p:nvPr>
            <p:custDataLst>
              <p:tags r:id="rId8"/>
            </p:custDataLst>
          </p:nvPr>
        </p:nvSpPr>
        <p:spPr>
          <a:xfrm>
            <a:off x="2141318" y="170728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数据处理速度的提升：利用更先进的算法和硬件技术，提高数据处理速度，减少处理时间。</a:t>
            </a:r>
            <a:endParaRPr altLang="en-US" dirty="0" lang="zh-CN">
              <a:solidFill>
                <a:schemeClr val="dk1">
                  <a:lumMod val="80000"/>
                  <a:lumOff val="20000"/>
                </a:schemeClr>
              </a:solidFill>
              <a:latin typeface="+mn-ea"/>
              <a:sym typeface="+mn-ea"/>
            </a:endParaRPr>
          </a:p>
        </p:txBody>
      </p:sp>
      <p:sp>
        <p:nvSpPr>
          <p:cNvPr id="1050708"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0"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2"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4" name="文本框 8"/>
          <p:cNvSpPr txBox="1"/>
          <p:nvPr>
            <p:custDataLst>
              <p:tags r:id="rId12"/>
            </p:custDataLst>
          </p:nvPr>
        </p:nvSpPr>
        <p:spPr>
          <a:xfrm>
            <a:off x="2141318" y="2996097"/>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数据压缩和加密技术：采用更高效的数据压缩和加密技术，减少数据存储空间和传输时间。</a:t>
            </a:r>
            <a:endParaRPr altLang="en-US" dirty="0" lang="zh-CN">
              <a:solidFill>
                <a:schemeClr val="dk1">
                  <a:lumMod val="80000"/>
                  <a:lumOff val="20000"/>
                </a:schemeClr>
              </a:solidFill>
              <a:latin typeface="+mn-ea"/>
              <a:sym typeface="+mn-ea"/>
            </a:endParaRPr>
          </a:p>
        </p:txBody>
      </p:sp>
      <p:sp>
        <p:nvSpPr>
          <p:cNvPr id="1050716"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8"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0"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2"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人工智能和机器学习在数据处理中的应用：利用人工智能和机器学习技术对数据进行自动化处理和分析，提高数据处理效率和质量。</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768" name="标题 2"/>
          <p:cNvSpPr>
            <a:spLocks noGrp="1"/>
          </p:cNvSpPr>
          <p:nvPr>
            <p:ph type="title" idx="2"/>
          </p:nvPr>
        </p:nvSpPr>
        <p:spPr/>
        <p:txBody>
          <a:bodyPr/>
          <a:p>
            <a:r>
              <a:rPr altLang="en-US" lang="zh-CN"/>
              <a:t>更广泛的应用领域</a:t>
            </a:r>
            <a:endParaRPr altLang="en-US" lang="zh-CN"/>
          </a:p>
        </p:txBody>
      </p:sp>
      <p:sp>
        <p:nvSpPr>
          <p:cNvPr id="1050770" name="Freeform 21"/>
          <p:cNvSpPr>
            <a:spLocks noChangeArrowheads="1"/>
          </p:cNvSpPr>
          <p:nvPr>
            <p:custDataLst>
              <p:tags r:id="rId1"/>
            </p:custDataLst>
          </p:nvPr>
        </p:nvSpPr>
        <p:spPr bwMode="auto">
          <a:xfrm>
            <a:off x="654755" y="1966435"/>
            <a:ext cx="2149867" cy="1823393"/>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772" name="Freeform 22"/>
          <p:cNvSpPr>
            <a:spLocks noChangeArrowheads="1"/>
          </p:cNvSpPr>
          <p:nvPr>
            <p:custDataLst>
              <p:tags r:id="rId2"/>
            </p:custDataLst>
          </p:nvPr>
        </p:nvSpPr>
        <p:spPr bwMode="auto">
          <a:xfrm>
            <a:off x="654755" y="3050464"/>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774" name="Freeform 26"/>
          <p:cNvSpPr>
            <a:spLocks noChangeArrowheads="1"/>
          </p:cNvSpPr>
          <p:nvPr>
            <p:custDataLst>
              <p:tags r:id="rId3"/>
            </p:custDataLst>
          </p:nvPr>
        </p:nvSpPr>
        <p:spPr bwMode="auto">
          <a:xfrm>
            <a:off x="654755" y="3053004"/>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776" name="Freeform 22"/>
          <p:cNvSpPr>
            <a:spLocks noChangeArrowheads="1"/>
          </p:cNvSpPr>
          <p:nvPr>
            <p:custDataLst>
              <p:tags r:id="rId4"/>
            </p:custDataLst>
          </p:nvPr>
        </p:nvSpPr>
        <p:spPr bwMode="auto">
          <a:xfrm>
            <a:off x="654755" y="4139573"/>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778" name="Freeform 27"/>
          <p:cNvSpPr>
            <a:spLocks noChangeArrowheads="1"/>
          </p:cNvSpPr>
          <p:nvPr>
            <p:custDataLst>
              <p:tags r:id="rId5"/>
            </p:custDataLst>
          </p:nvPr>
        </p:nvSpPr>
        <p:spPr bwMode="auto">
          <a:xfrm>
            <a:off x="654755" y="5228046"/>
            <a:ext cx="2149867" cy="739216"/>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780" name="Freeform 26"/>
          <p:cNvSpPr>
            <a:spLocks noChangeArrowheads="1"/>
          </p:cNvSpPr>
          <p:nvPr>
            <p:custDataLst>
              <p:tags r:id="rId6"/>
            </p:custDataLst>
          </p:nvPr>
        </p:nvSpPr>
        <p:spPr bwMode="auto">
          <a:xfrm>
            <a:off x="654755" y="4142113"/>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782" name="正文"/>
          <p:cNvSpPr txBox="1"/>
          <p:nvPr>
            <p:custDataLst>
              <p:tags r:id="rId7"/>
            </p:custDataLst>
          </p:nvPr>
        </p:nvSpPr>
        <p:spPr>
          <a:xfrm>
            <a:off x="2883142" y="1878163"/>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更广泛的应用领域：随着云计算技术的不断发展和普及，未来云计算技术将应用于更多的领域，如医疗、教育、金融等，为各行各业提供更高效、更便捷的服务。</a:t>
            </a:r>
            <a:endParaRPr altLang="en-US" sz="1600" lang="zh-CN" spc="150">
              <a:solidFill>
                <a:schemeClr val="tx1">
                  <a:lumMod val="65000"/>
                  <a:lumOff val="35000"/>
                </a:schemeClr>
              </a:solidFill>
              <a:latin typeface="+mn-ea"/>
            </a:endParaRPr>
          </a:p>
        </p:txBody>
      </p:sp>
      <p:sp>
        <p:nvSpPr>
          <p:cNvPr id="1050784" name="正文"/>
          <p:cNvSpPr txBox="1"/>
          <p:nvPr>
            <p:custDataLst>
              <p:tags r:id="rId8"/>
            </p:custDataLst>
          </p:nvPr>
        </p:nvSpPr>
        <p:spPr>
          <a:xfrm>
            <a:off x="2883142" y="2974893"/>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更多的技术创新：未来云计算技术将不断涌现出新的技术创新，如人工智能、大数据、区块链等，这些技术将与云计算技术相结合，为人们提供更智能、更高效的服务。</a:t>
            </a:r>
            <a:endParaRPr altLang="en-US" sz="1600" lang="zh-CN" spc="150">
              <a:solidFill>
                <a:schemeClr val="tx1">
                  <a:lumMod val="65000"/>
                  <a:lumOff val="35000"/>
                </a:schemeClr>
              </a:solidFill>
              <a:latin typeface="+mn-ea"/>
            </a:endParaRPr>
          </a:p>
        </p:txBody>
      </p:sp>
      <p:sp>
        <p:nvSpPr>
          <p:cNvPr id="1050786" name="正文"/>
          <p:cNvSpPr txBox="1"/>
          <p:nvPr>
            <p:custDataLst>
              <p:tags r:id="rId9"/>
            </p:custDataLst>
          </p:nvPr>
        </p:nvSpPr>
        <p:spPr>
          <a:xfrm>
            <a:off x="2883142" y="4071622"/>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更强的安全性：随着云计算技术的不断发展，未来云计算技术将更加注重安全性，采用更加先进的安全技术，如数据加密、身份认证等，确保用户数据的安全性和隐私性。</a:t>
            </a:r>
            <a:endParaRPr altLang="en-US" sz="1600" lang="zh-CN" spc="150">
              <a:solidFill>
                <a:schemeClr val="tx1">
                  <a:lumMod val="65000"/>
                  <a:lumOff val="35000"/>
                </a:schemeClr>
              </a:solidFill>
              <a:latin typeface="+mn-ea"/>
            </a:endParaRPr>
          </a:p>
        </p:txBody>
      </p:sp>
      <p:sp>
        <p:nvSpPr>
          <p:cNvPr id="1050788" name="正文"/>
          <p:cNvSpPr txBox="1"/>
          <p:nvPr>
            <p:custDataLst>
              <p:tags r:id="rId10"/>
            </p:custDataLst>
          </p:nvPr>
        </p:nvSpPr>
        <p:spPr>
          <a:xfrm>
            <a:off x="2883142" y="5168352"/>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更低的成本：未来云计算技术将不断降低成本，使得更多的企业和个人能够享受到云计算技术的便利和优势，进一步推动云计算技术的发展和应用。</a:t>
            </a:r>
            <a:endParaRPr altLang="en-US" sz="1600" lang="zh-CN" spc="150">
              <a:solidFill>
                <a:schemeClr val="tx1">
                  <a:lumMod val="65000"/>
                  <a:lumOff val="35000"/>
                </a:schemeClr>
              </a:solidFill>
              <a:latin typeface="+mn-ea"/>
            </a:endParaRPr>
          </a:p>
        </p:txBody>
      </p:sp>
      <p:sp>
        <p:nvSpPr>
          <p:cNvPr id="1050790" name="Freeform 23"/>
          <p:cNvSpPr>
            <a:spLocks noChangeArrowheads="1"/>
          </p:cNvSpPr>
          <p:nvPr>
            <p:custDataLst>
              <p:tags r:id="rId11"/>
            </p:custDataLst>
          </p:nvPr>
        </p:nvSpPr>
        <p:spPr bwMode="auto">
          <a:xfrm>
            <a:off x="654755" y="1943573"/>
            <a:ext cx="2149867" cy="739216"/>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31" name=""/>
        <p:cNvGrpSpPr/>
        <p:nvPr/>
      </p:nvGrpSpPr>
      <p:grpSpPr>
        <a:xfrm>
          <a:off x="0" y="0"/>
          <a:ext cx="0" cy="0"/>
          <a:chOff x="0" y="0"/>
          <a:chExt cx="0" cy="0"/>
        </a:xfrm>
      </p:grpSpPr>
      <p:sp>
        <p:nvSpPr>
          <p:cNvPr id="1050836" name="标题 1"/>
          <p:cNvSpPr>
            <a:spLocks noGrp="1"/>
          </p:cNvSpPr>
          <p:nvPr>
            <p:ph type="title" idx="2"/>
            <p:custDataLst>
              <p:tags r:id="rId1"/>
            </p:custDataLst>
          </p:nvPr>
        </p:nvSpPr>
        <p:spPr/>
        <p:txBody>
          <a:bodyPr/>
          <a:p>
            <a:r>
              <a:rPr altLang="en-US" lang="zh-CN"/>
              <a:t>THANK YOU</a:t>
            </a:r>
            <a:endParaRPr altLang="en-US" lang="zh-CN"/>
          </a:p>
        </p:txBody>
      </p:sp>
      <p:sp>
        <p:nvSpPr>
          <p:cNvPr id="1050838"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87.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1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1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2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2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3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3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4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4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5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5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5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88.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3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3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8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85.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2023-12-16T22:15:19Z</dcterms:created>
  <dcterms:modified xsi:type="dcterms:W3CDTF">2023-12-16T22:15:19Z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719f3e41d8fa4bf3a81f20b3e50234df_21</vt:lpwstr>
  </property>
</Properties>
</file>