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776" r:id="rId1"/>
    <p:sldMasterId id="2147485813" r:id="rId2"/>
  </p:sldMasterIdLst>
  <p:notesMasterIdLst>
    <p:notesMasterId r:id="rId3"/>
  </p:notesMasterIdLst>
  <p:sldIdLst>
    <p:sldId id="1193" r:id="rId4"/>
    <p:sldId id="1196" r:id="rId5"/>
    <p:sldId id="1199" r:id="rId6"/>
    <p:sldId id="1202" r:id="rId7"/>
    <p:sldId id="1205" r:id="rId8"/>
    <p:sldId id="1208" r:id="rId9"/>
    <p:sldId id="1211" r:id="rId10"/>
    <p:sldId id="1214" r:id="rId11"/>
    <p:sldId id="1217" r:id="rId12"/>
    <p:sldId id="1220" r:id="rId13"/>
    <p:sldId id="1223" r:id="rId14"/>
    <p:sldId id="1226" r:id="rId15"/>
    <p:sldId id="1229" r:id="rId16"/>
    <p:sldId id="1232" r:id="rId17"/>
    <p:sldId id="1235" r:id="rId18"/>
    <p:sldId id="1238" r:id="rId19"/>
    <p:sldId id="1241" r:id="rId20"/>
    <p:sldId id="1244" r:id="rId21"/>
    <p:sldId id="1247" r:id="rId22"/>
    <p:sldId id="1250" r:id="rId23"/>
    <p:sldId id="1253" r:id="rId24"/>
    <p:sldId id="1256" r:id="rId25"/>
    <p:sldId id="1259" r:id="rId26"/>
    <p:sldId id="1262" r:id="rId27"/>
    <p:sldId id="1265"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777" r:id="rId1"/>
    <p:sldLayoutId id="2147485778" r:id="rId2"/>
    <p:sldLayoutId id="2147485779" r:id="rId3"/>
    <p:sldLayoutId id="2147485780" r:id="rId4"/>
    <p:sldLayoutId id="2147485781" r:id="rId5"/>
    <p:sldLayoutId id="2147485782" r:id="rId6"/>
    <p:sldLayoutId id="2147485783" r:id="rId7"/>
    <p:sldLayoutId id="2147485784" r:id="rId8"/>
    <p:sldLayoutId id="2147485785" r:id="rId9"/>
    <p:sldLayoutId id="2147485786" r:id="rId10"/>
    <p:sldLayoutId id="214748578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5814" r:id="rId1"/>
    <p:sldLayoutId id="2147485815" r:id="rId2"/>
    <p:sldLayoutId id="2147485816" r:id="rId3"/>
    <p:sldLayoutId id="2147485817" r:id="rId4"/>
    <p:sldLayoutId id="2147485818" r:id="rId5"/>
    <p:sldLayoutId id="2147485819" r:id="rId6"/>
    <p:sldLayoutId id="2147485820" r:id="rId7"/>
    <p:sldLayoutId id="2147485821" r:id="rId8"/>
    <p:sldLayoutId id="2147485822" r:id="rId9"/>
    <p:sldLayoutId id="2147485823" r:id="rId10"/>
    <p:sldLayoutId id="2147485824"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tags" Target="../tags/tag168.xml"/><Relationship Id="rId14" Type="http://schemas.openxmlformats.org/officeDocument/2006/relationships/tags" Target="../tags/tag169.xml"/><Relationship Id="rId15" Type="http://schemas.openxmlformats.org/officeDocument/2006/relationships/tags" Target="../tags/tag170.xml"/><Relationship Id="rId16" Type="http://schemas.openxmlformats.org/officeDocument/2006/relationships/tags" Target="../tags/tag171.xml"/><Relationship Id="rId17" Type="http://schemas.openxmlformats.org/officeDocument/2006/relationships/tags" Target="../tags/tag172.xml"/><Relationship Id="rId18" Type="http://schemas.openxmlformats.org/officeDocument/2006/relationships/tags" Target="../tags/tag173.xml"/><Relationship Id="rId19" Type="http://schemas.openxmlformats.org/officeDocument/2006/relationships/tags" Target="../tags/tag174.xml"/><Relationship Id="rId20" Type="http://schemas.openxmlformats.org/officeDocument/2006/relationships/tags" Target="../tags/tag175.xml"/><Relationship Id="rId21" Type="http://schemas.openxmlformats.org/officeDocument/2006/relationships/tags" Target="../tags/tag176.xml"/><Relationship Id="rId22" Type="http://schemas.openxmlformats.org/officeDocument/2006/relationships/tags" Target="../tags/tag177.xml"/><Relationship Id="rId23" Type="http://schemas.openxmlformats.org/officeDocument/2006/relationships/tags" Target="../tags/tag178.xml"/><Relationship Id="rId24" Type="http://schemas.openxmlformats.org/officeDocument/2006/relationships/tags" Target="../tags/tag179.xml"/><Relationship Id="rId25" Type="http://schemas.openxmlformats.org/officeDocument/2006/relationships/tags" Target="../tags/tag180.xml"/><Relationship Id="rId26" Type="http://schemas.openxmlformats.org/officeDocument/2006/relationships/tags" Target="../tags/tag181.xml"/><Relationship Id="rId27" Type="http://schemas.openxmlformats.org/officeDocument/2006/relationships/tags" Target="../tags/tag182.xml"/><Relationship Id="rId28" Type="http://schemas.openxmlformats.org/officeDocument/2006/relationships/tags" Target="../tags/tag183.xml"/><Relationship Id="rId29" Type="http://schemas.openxmlformats.org/officeDocument/2006/relationships/tags" Target="../tags/tag184.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tags" Target="../tags/tag256.xml"/><Relationship Id="rId14" Type="http://schemas.openxmlformats.org/officeDocument/2006/relationships/tags" Target="../tags/tag257.xml"/><Relationship Id="rId15" Type="http://schemas.openxmlformats.org/officeDocument/2006/relationships/tags" Target="../tags/tag258.xml"/><Relationship Id="rId16" Type="http://schemas.openxmlformats.org/officeDocument/2006/relationships/tags" Target="../tags/tag259.xml"/><Relationship Id="rId17" Type="http://schemas.openxmlformats.org/officeDocument/2006/relationships/tags" Target="../tags/tag260.xml"/><Relationship Id="rId18" Type="http://schemas.openxmlformats.org/officeDocument/2006/relationships/tags" Target="../tags/tag261.xml"/><Relationship Id="rId19" Type="http://schemas.openxmlformats.org/officeDocument/2006/relationships/tags" Target="../tags/tag262.xml"/><Relationship Id="rId20" Type="http://schemas.openxmlformats.org/officeDocument/2006/relationships/tags" Target="../tags/tag263.xml"/><Relationship Id="rId21" Type="http://schemas.openxmlformats.org/officeDocument/2006/relationships/tags" Target="../tags/tag264.xml"/><Relationship Id="rId22" Type="http://schemas.openxmlformats.org/officeDocument/2006/relationships/tags" Target="../tags/tag265.xml"/><Relationship Id="rId23" Type="http://schemas.openxmlformats.org/officeDocument/2006/relationships/tags" Target="../tags/tag266.xml"/><Relationship Id="rId24" Type="http://schemas.openxmlformats.org/officeDocument/2006/relationships/tags" Target="../tags/tag267.xml"/><Relationship Id="rId25" Type="http://schemas.openxmlformats.org/officeDocument/2006/relationships/tags" Target="../tags/tag268.xml"/><Relationship Id="rId26" Type="http://schemas.openxmlformats.org/officeDocument/2006/relationships/tags" Target="../tags/tag269.xml"/><Relationship Id="rId27" Type="http://schemas.openxmlformats.org/officeDocument/2006/relationships/tags" Target="../tags/tag270.xml"/><Relationship Id="rId28" Type="http://schemas.openxmlformats.org/officeDocument/2006/relationships/tags" Target="../tags/tag271.xml"/><Relationship Id="rId29" Type="http://schemas.openxmlformats.org/officeDocument/2006/relationships/tags" Target="../tags/tag272.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tags" Target="../tags/tag341.xml"/><Relationship Id="rId14" Type="http://schemas.openxmlformats.org/officeDocument/2006/relationships/tags" Target="../tags/tag342.xml"/><Relationship Id="rId15" Type="http://schemas.openxmlformats.org/officeDocument/2006/relationships/tags" Target="../tags/tag343.xml"/><Relationship Id="rId16" Type="http://schemas.openxmlformats.org/officeDocument/2006/relationships/tags" Target="../tags/tag344.xml"/><Relationship Id="rId17" Type="http://schemas.openxmlformats.org/officeDocument/2006/relationships/tags" Target="../tags/tag345.xml"/><Relationship Id="rId18" Type="http://schemas.openxmlformats.org/officeDocument/2006/relationships/tags" Target="../tags/tag346.xml"/><Relationship Id="rId19" Type="http://schemas.openxmlformats.org/officeDocument/2006/relationships/tags" Target="../tags/tag347.xml"/><Relationship Id="rId20" Type="http://schemas.openxmlformats.org/officeDocument/2006/relationships/tags" Target="../tags/tag348.xml"/><Relationship Id="rId21" Type="http://schemas.openxmlformats.org/officeDocument/2006/relationships/tags" Target="../tags/tag349.xml"/><Relationship Id="rId22" Type="http://schemas.openxmlformats.org/officeDocument/2006/relationships/tags" Target="../tags/tag350.xml"/><Relationship Id="rId23" Type="http://schemas.openxmlformats.org/officeDocument/2006/relationships/tags" Target="../tags/tag351.xml"/><Relationship Id="rId24" Type="http://schemas.openxmlformats.org/officeDocument/2006/relationships/tags" Target="../tags/tag352.xml"/><Relationship Id="rId25" Type="http://schemas.openxmlformats.org/officeDocument/2006/relationships/tags" Target="../tags/tag353.xml"/><Relationship Id="rId26" Type="http://schemas.openxmlformats.org/officeDocument/2006/relationships/tags" Target="../tags/tag354.xml"/><Relationship Id="rId27" Type="http://schemas.openxmlformats.org/officeDocument/2006/relationships/tags" Target="../tags/tag355.xml"/><Relationship Id="rId28" Type="http://schemas.openxmlformats.org/officeDocument/2006/relationships/tags" Target="../tags/tag356.xml"/><Relationship Id="rId29" Type="http://schemas.openxmlformats.org/officeDocument/2006/relationships/tags" Target="../tags/tag357.xml"/><Relationship Id="rId3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tags" Target="../tags/tag366.xml"/><Relationship Id="rId10" Type="http://schemas.openxmlformats.org/officeDocument/2006/relationships/tags" Target="../tags/tag367.xml"/><Relationship Id="rId11" Type="http://schemas.openxmlformats.org/officeDocument/2006/relationships/tags" Target="../tags/tag368.xml"/><Relationship Id="rId12" Type="http://schemas.openxmlformats.org/officeDocument/2006/relationships/tags" Target="../tags/tag369.xml"/><Relationship Id="rId13" Type="http://schemas.openxmlformats.org/officeDocument/2006/relationships/tags" Target="../tags/tag370.xml"/><Relationship Id="rId14" Type="http://schemas.openxmlformats.org/officeDocument/2006/relationships/tags" Target="../tags/tag371.xml"/><Relationship Id="rId15" Type="http://schemas.openxmlformats.org/officeDocument/2006/relationships/tags" Target="../tags/tag372.xml"/><Relationship Id="rId16" Type="http://schemas.openxmlformats.org/officeDocument/2006/relationships/tags" Target="../tags/tag373.xml"/><Relationship Id="rId17" Type="http://schemas.openxmlformats.org/officeDocument/2006/relationships/tags" Target="../tags/tag374.xml"/><Relationship Id="rId18" Type="http://schemas.openxmlformats.org/officeDocument/2006/relationships/tags" Target="../tags/tag375.xml"/><Relationship Id="rId19" Type="http://schemas.openxmlformats.org/officeDocument/2006/relationships/tags" Target="../tags/tag376.xml"/><Relationship Id="rId20" Type="http://schemas.openxmlformats.org/officeDocument/2006/relationships/tags" Target="../tags/tag377.xml"/><Relationship Id="rId21" Type="http://schemas.openxmlformats.org/officeDocument/2006/relationships/tags" Target="../tags/tag378.xml"/><Relationship Id="rId22" Type="http://schemas.openxmlformats.org/officeDocument/2006/relationships/tags" Target="../tags/tag379.xml"/><Relationship Id="rId23" Type="http://schemas.openxmlformats.org/officeDocument/2006/relationships/tags" Target="../tags/tag380.xml"/><Relationship Id="rId24" Type="http://schemas.openxmlformats.org/officeDocument/2006/relationships/tags" Target="../tags/tag381.xml"/><Relationship Id="rId25" Type="http://schemas.openxmlformats.org/officeDocument/2006/relationships/tags" Target="../tags/tag382.xml"/><Relationship Id="rId26" Type="http://schemas.openxmlformats.org/officeDocument/2006/relationships/tags" Target="../tags/tag383.xml"/><Relationship Id="rId27" Type="http://schemas.openxmlformats.org/officeDocument/2006/relationships/tags" Target="../tags/tag384.xml"/><Relationship Id="rId28" Type="http://schemas.openxmlformats.org/officeDocument/2006/relationships/tags" Target="../tags/tag385.xml"/><Relationship Id="rId29" Type="http://schemas.openxmlformats.org/officeDocument/2006/relationships/tags" Target="../tags/tag386.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7.xml"/><Relationship Id="rId2" Type="http://schemas.openxmlformats.org/officeDocument/2006/relationships/tags" Target="../tags/tag388.xml"/><Relationship Id="rId3" Type="http://schemas.openxmlformats.org/officeDocument/2006/relationships/tags" Target="../tags/tag38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p>
            <a:r>
              <a:rPr altLang="en-US" dirty="0" lang="zh-CN"/>
              <a:t>小学生社会实践活动</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206476"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206625"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活动的目的和意义</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940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3"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活动内容与形式</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482410" y="282216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482330" y="329057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活动实施与组织</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216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3775460" y="483683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a:t>
            </a:r>
            <a:r>
              <a:rPr altLang="zh-CN" b="1" dirty="0" sz="1400" lang="en-US">
                <a:solidFill>
                  <a:schemeClr val="bg1"/>
                </a:solidFill>
                <a:latin typeface="+mj-ea"/>
                <a:ea typeface="+mj-ea"/>
                <a:cs typeface="MiSans Normal" panose="00000500000000000000" charset="-122"/>
              </a:rPr>
              <a:t>our</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3775710" y="530542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活动效果与影响</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18"/>
          <p:cNvCxnSpPr>
            <a:cxnSpLocks/>
          </p:cNvCxnSpPr>
          <p:nvPr>
            <p:custDataLst>
              <p:tags r:id="rId13"/>
            </p:custDataLst>
          </p:nvPr>
        </p:nvCxnSpPr>
        <p:spPr>
          <a:xfrm>
            <a:off x="3509259" y="485580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6913427" y="481787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6913245" y="528637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活动反思与改进</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33"/>
          <p:cNvCxnSpPr>
            <a:cxnSpLocks/>
          </p:cNvCxnSpPr>
          <p:nvPr>
            <p:custDataLst>
              <p:tags r:id="rId16"/>
            </p:custDataLst>
          </p:nvPr>
        </p:nvCxnSpPr>
        <p:spPr>
          <a:xfrm>
            <a:off x="6647226" y="483684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58"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0" name="标题 5"/>
          <p:cNvSpPr>
            <a:spLocks noGrp="1"/>
          </p:cNvSpPr>
          <p:nvPr>
            <p:ph type="title" idx="1"/>
            <p:custDataLst>
              <p:tags r:id="rId2"/>
            </p:custDataLst>
          </p:nvPr>
        </p:nvSpPr>
        <p:spPr/>
        <p:txBody>
          <a:bodyPr>
            <a:normAutofit/>
          </a:bodyPr>
          <a:p>
            <a:r>
              <a:rPr altLang="en-US" lang="zh-CN"/>
              <a:t>活动的目的和意义</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6" name="标题 2"/>
          <p:cNvSpPr>
            <a:spLocks noGrp="1"/>
          </p:cNvSpPr>
          <p:nvPr>
            <p:ph type="title" idx="1"/>
          </p:nvPr>
        </p:nvSpPr>
        <p:spPr/>
        <p:txBody>
          <a:bodyPr/>
          <a:p>
            <a:r>
              <a:rPr altLang="en-US" lang="zh-CN"/>
              <a:t>培养社会责任感</a:t>
            </a:r>
            <a:endParaRPr altLang="en-US" lang="zh-CN"/>
          </a:p>
        </p:txBody>
      </p:sp>
      <p:sp>
        <p:nvSpPr>
          <p:cNvPr id="104889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提高小学生的社会适应能力和人际交往能力</a:t>
            </a:r>
            <a:endParaRPr altLang="zh-CN" dirty="0" lang="en-US">
              <a:solidFill>
                <a:schemeClr val="dk1">
                  <a:lumMod val="80000"/>
                  <a:lumOff val="20000"/>
                </a:schemeClr>
              </a:solidFill>
              <a:latin typeface="+mn-ea"/>
              <a:sym typeface="+mn-ea"/>
            </a:endParaRPr>
          </a:p>
        </p:txBody>
      </p:sp>
      <p:sp>
        <p:nvSpPr>
          <p:cNvPr id="104890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增强小学生的集体意识和团队协作能力</a:t>
            </a:r>
            <a:endParaRPr altLang="en-US" dirty="0" lang="zh-CN">
              <a:solidFill>
                <a:schemeClr val="dk1">
                  <a:lumMod val="80000"/>
                  <a:lumOff val="20000"/>
                </a:schemeClr>
              </a:solidFill>
              <a:latin typeface="+mn-ea"/>
              <a:sym typeface="+mn-ea"/>
            </a:endParaRPr>
          </a:p>
        </p:txBody>
      </p:sp>
      <p:sp>
        <p:nvSpPr>
          <p:cNvPr id="104891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培养小学生的社会责任感和公民意识</a:t>
            </a:r>
            <a:endParaRPr altLang="en-US" dirty="0" lang="zh-CN">
              <a:solidFill>
                <a:schemeClr val="dk1">
                  <a:lumMod val="80000"/>
                  <a:lumOff val="20000"/>
                </a:schemeClr>
              </a:solidFill>
              <a:latin typeface="+mn-ea"/>
              <a:sym typeface="+mn-ea"/>
            </a:endParaRPr>
          </a:p>
        </p:txBody>
      </p:sp>
      <p:sp>
        <p:nvSpPr>
          <p:cNvPr id="104892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促进小学生的全面发展，提高综合素质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8" name="标题 2"/>
          <p:cNvSpPr>
            <a:spLocks noGrp="1"/>
          </p:cNvSpPr>
          <p:nvPr>
            <p:ph type="title" idx="1"/>
          </p:nvPr>
        </p:nvSpPr>
        <p:spPr/>
        <p:txBody>
          <a:bodyPr/>
          <a:p>
            <a:r>
              <a:rPr altLang="en-US" lang="zh-CN"/>
              <a:t>提升实践能力</a:t>
            </a:r>
            <a:endParaRPr altLang="en-US" lang="zh-CN"/>
          </a:p>
        </p:txBody>
      </p:sp>
      <p:sp>
        <p:nvSpPr>
          <p:cNvPr id="104897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培养小学生的观察能力，发现生活中的问题。</a:t>
            </a:r>
            <a:endParaRPr altLang="en-US" dirty="0" sz="2000" lang="zh-CN" spc="150">
              <a:solidFill>
                <a:schemeClr val="tx1">
                  <a:lumMod val="85000"/>
                  <a:lumOff val="15000"/>
                </a:schemeClr>
              </a:solidFill>
              <a:latin typeface="+mn-ea"/>
              <a:sym typeface="+mn-ea"/>
            </a:endParaRPr>
          </a:p>
        </p:txBody>
      </p:sp>
      <p:sp>
        <p:nvSpPr>
          <p:cNvPr id="104897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锻炼小学生的动手能力，提高解决问题的能力。</a:t>
            </a:r>
            <a:endParaRPr altLang="en-US" dirty="0" sz="2000" lang="zh-CN" spc="150">
              <a:solidFill>
                <a:schemeClr val="tx1">
                  <a:lumMod val="85000"/>
                  <a:lumOff val="15000"/>
                </a:schemeClr>
              </a:solidFill>
              <a:latin typeface="+mn-ea"/>
              <a:sym typeface="+mn-ea"/>
            </a:endParaRPr>
          </a:p>
        </p:txBody>
      </p:sp>
      <p:sp>
        <p:nvSpPr>
          <p:cNvPr id="104898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增强小学生的团队协作能力，学会与人合作。</a:t>
            </a:r>
            <a:endParaRPr altLang="en-US" dirty="0" sz="2000" lang="zh-CN" spc="150">
              <a:solidFill>
                <a:schemeClr val="tx1">
                  <a:lumMod val="85000"/>
                  <a:lumOff val="15000"/>
                </a:schemeClr>
              </a:solidFill>
              <a:latin typeface="+mn-ea"/>
              <a:sym typeface="+mn-ea"/>
            </a:endParaRPr>
          </a:p>
        </p:txBody>
      </p:sp>
      <p:sp>
        <p:nvSpPr>
          <p:cNvPr id="104898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激发小学生的创新思维，培养解决问题的能力。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32" name="标题 2"/>
          <p:cNvSpPr>
            <a:spLocks noGrp="1"/>
          </p:cNvSpPr>
          <p:nvPr>
            <p:ph type="title" idx="1"/>
          </p:nvPr>
        </p:nvSpPr>
        <p:spPr/>
        <p:txBody>
          <a:bodyPr/>
          <a:p>
            <a:r>
              <a:rPr altLang="en-US" lang="zh-CN"/>
              <a:t>促进个人全面发展</a:t>
            </a:r>
            <a:endParaRPr altLang="en-US" lang="zh-CN"/>
          </a:p>
        </p:txBody>
      </p:sp>
      <p:sp>
        <p:nvSpPr>
          <p:cNvPr id="104903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培养小学生的社会责任感和公民意识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提高小学生的团队协作和沟通能力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增强小学生的实践能力和创新精神</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5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5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促进小学生的个人兴趣和特长的发挥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97" name=""/>
        <p:cNvGrpSpPr/>
        <p:nvPr/>
      </p:nvGrpSpPr>
      <p:grpSpPr>
        <a:xfrm>
          <a:off x="0" y="0"/>
          <a:ext cx="0" cy="0"/>
          <a:chOff x="0" y="0"/>
          <a:chExt cx="0" cy="0"/>
        </a:xfrm>
      </p:grpSpPr>
      <p:sp>
        <p:nvSpPr>
          <p:cNvPr id="1049096" name="文本占位符 4"/>
          <p:cNvSpPr>
            <a:spLocks noGrp="1"/>
          </p:cNvSpPr>
          <p:nvPr>
            <p:ph type="body" idx="2"/>
            <p:custDataLst>
              <p:tags r:id="rId1"/>
            </p:custDataLst>
          </p:nvPr>
        </p:nvSpPr>
        <p:spPr/>
        <p:txBody>
          <a:bodyPr/>
          <a:p>
            <a:r>
              <a:rPr altLang="en-US" lang="zh-CN"/>
              <a:t>Part Two</a:t>
            </a:r>
            <a:endParaRPr altLang="en-US" lang="zh-CN"/>
          </a:p>
        </p:txBody>
      </p:sp>
      <p:sp>
        <p:nvSpPr>
          <p:cNvPr id="1049098" name="标题 5"/>
          <p:cNvSpPr>
            <a:spLocks noGrp="1"/>
          </p:cNvSpPr>
          <p:nvPr>
            <p:ph type="title" idx="1"/>
            <p:custDataLst>
              <p:tags r:id="rId2"/>
            </p:custDataLst>
          </p:nvPr>
        </p:nvSpPr>
        <p:spPr/>
        <p:txBody>
          <a:bodyPr>
            <a:normAutofit/>
          </a:bodyPr>
          <a:p>
            <a:r>
              <a:rPr altLang="en-US" lang="zh-CN"/>
              <a:t>活动内容与形式</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4" name="标题 2"/>
          <p:cNvSpPr>
            <a:spLocks noGrp="1"/>
          </p:cNvSpPr>
          <p:nvPr>
            <p:ph type="title" idx="1"/>
          </p:nvPr>
        </p:nvSpPr>
        <p:spPr/>
        <p:txBody>
          <a:bodyPr/>
          <a:p>
            <a:r>
              <a:rPr altLang="en-US" lang="zh-CN"/>
              <a:t>志愿服务活动</a:t>
            </a:r>
            <a:endParaRPr altLang="en-US" lang="zh-CN"/>
          </a:p>
        </p:txBody>
      </p:sp>
      <p:sp>
        <p:nvSpPr>
          <p:cNvPr id="104913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内容：小学生参与社区服务、公益活动等，如环保、义卖、探访孤寡老人等。</a:t>
            </a:r>
            <a:endParaRPr altLang="en-US" dirty="0" sz="1200" lang="zh-CN" spc="150">
              <a:solidFill>
                <a:schemeClr val="tx1">
                  <a:lumMod val="65000"/>
                  <a:lumOff val="35000"/>
                </a:schemeClr>
              </a:solidFill>
              <a:latin typeface="+mn-ea"/>
              <a:sym typeface="+mn-ea"/>
            </a:endParaRPr>
          </a:p>
        </p:txBody>
      </p:sp>
      <p:sp>
        <p:nvSpPr>
          <p:cNvPr id="104913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目的：培养小学生的社会责任感和奉献精神，提高团队协作能力和沟通能力。</a:t>
            </a:r>
            <a:endParaRPr altLang="en-US" dirty="0" sz="1200" lang="zh-CN" spc="150">
              <a:solidFill>
                <a:schemeClr val="tx1">
                  <a:lumMod val="65000"/>
                  <a:lumOff val="35000"/>
                </a:schemeClr>
              </a:solidFill>
              <a:latin typeface="+mn-ea"/>
              <a:sym typeface="+mn-ea"/>
            </a:endParaRPr>
          </a:p>
        </p:txBody>
      </p:sp>
      <p:sp>
        <p:nvSpPr>
          <p:cNvPr id="104914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形式：学校组织或学生自愿参与，以班级或小组为单位进行活动。</a:t>
            </a:r>
            <a:endParaRPr altLang="en-US" dirty="0" sz="1200" lang="zh-CN" spc="150">
              <a:solidFill>
                <a:schemeClr val="tx1">
                  <a:lumMod val="65000"/>
                  <a:lumOff val="35000"/>
                </a:schemeClr>
              </a:solidFill>
              <a:latin typeface="+mn-ea"/>
              <a:sym typeface="+mn-ea"/>
            </a:endParaRPr>
          </a:p>
        </p:txBody>
      </p:sp>
      <p:sp>
        <p:nvSpPr>
          <p:cNvPr id="104914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意义：让小学生了解社会、关爱他人，培养其公民意识和社会责任感。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2" name="标题 2"/>
          <p:cNvSpPr>
            <a:spLocks noGrp="1"/>
          </p:cNvSpPr>
          <p:nvPr>
            <p:ph type="title" idx="1"/>
          </p:nvPr>
        </p:nvSpPr>
        <p:spPr/>
        <p:txBody>
          <a:bodyPr/>
          <a:p>
            <a:r>
              <a:rPr altLang="en-US" lang="zh-CN"/>
              <a:t>社会观察与调查</a:t>
            </a:r>
            <a:endParaRPr altLang="en-US" lang="zh-CN"/>
          </a:p>
        </p:txBody>
      </p:sp>
      <p:sp>
        <p:nvSpPr>
          <p:cNvPr id="104918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2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观察对象：自然环境、社会现象、人文景观等</a:t>
            </a:r>
            <a:endParaRPr altLang="en-US" dirty="0" sz="1200" lang="zh-CN" spc="150">
              <a:solidFill>
                <a:schemeClr val="tx1">
                  <a:lumMod val="65000"/>
                  <a:lumOff val="35000"/>
                </a:schemeClr>
              </a:solidFill>
              <a:latin typeface="+mn-ea"/>
              <a:sym typeface="+mn-ea"/>
            </a:endParaRPr>
          </a:p>
        </p:txBody>
      </p:sp>
      <p:sp>
        <p:nvSpPr>
          <p:cNvPr id="104922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调查结果：整理数据、分析结果、撰写调查报告等</a:t>
            </a:r>
            <a:endParaRPr altLang="en-US" dirty="0" sz="1200" lang="zh-CN" spc="150">
              <a:solidFill>
                <a:schemeClr val="tx1">
                  <a:lumMod val="65000"/>
                  <a:lumOff val="35000"/>
                </a:schemeClr>
              </a:solidFill>
              <a:latin typeface="+mn-ea"/>
              <a:sym typeface="+mn-ea"/>
            </a:endParaRPr>
          </a:p>
        </p:txBody>
      </p:sp>
      <p:sp>
        <p:nvSpPr>
          <p:cNvPr id="1049224"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调查目的：了解社会现象、探究问题原因、提出解决方案等</a:t>
            </a:r>
            <a:endParaRPr altLang="en-US" dirty="0" sz="1200" lang="zh-CN" spc="150">
              <a:solidFill>
                <a:schemeClr val="tx1">
                  <a:lumMod val="65000"/>
                  <a:lumOff val="35000"/>
                </a:schemeClr>
              </a:solidFill>
              <a:latin typeface="+mn-ea"/>
              <a:sym typeface="+mn-ea"/>
            </a:endParaRPr>
          </a:p>
        </p:txBody>
      </p:sp>
      <p:sp>
        <p:nvSpPr>
          <p:cNvPr id="104922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观察方法：实地考察、问卷调查、访谈等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66" name="标题 2"/>
          <p:cNvSpPr>
            <a:spLocks noGrp="1"/>
          </p:cNvSpPr>
          <p:nvPr>
            <p:ph type="title" idx="1"/>
          </p:nvPr>
        </p:nvSpPr>
        <p:spPr/>
        <p:txBody>
          <a:bodyPr/>
          <a:p>
            <a:r>
              <a:rPr altLang="en-US" lang="zh-CN"/>
              <a:t>职业体验活动</a:t>
            </a:r>
            <a:endParaRPr altLang="en-US" lang="zh-CN"/>
          </a:p>
        </p:txBody>
      </p:sp>
      <p:sp>
        <p:nvSpPr>
          <p:cNvPr id="104926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7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7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8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8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9473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活动形式：可以组织学生到相关单位或机构进行实地参观学习，也可以在学校内搭建模拟职业场景，让学生进行角色扮演和互动交流。</a:t>
            </a:r>
            <a:endParaRPr altLang="en-US" dirty="0" sz="1900" lang="zh-CN">
              <a:latin typeface="+mn-ea"/>
              <a:ea typeface="+mn-ea"/>
            </a:endParaRPr>
          </a:p>
        </p:txBody>
      </p:sp>
      <p:sp>
        <p:nvSpPr>
          <p:cNvPr id="104928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758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目的与意义：通过职业体验活动，可以帮助学生了解社会上不同职业的特点和要求，激发他们的职业兴趣和规划意识，同时培养他们的社交能力、团队协作精神和创新思维。</a:t>
            </a:r>
            <a:endParaRPr altLang="en-US" dirty="0" sz="2400" lang="zh-CN">
              <a:latin typeface="+mn-ea"/>
              <a:ea typeface="+mn-ea"/>
            </a:endParaRPr>
          </a:p>
        </p:txBody>
      </p:sp>
      <p:sp>
        <p:nvSpPr>
          <p:cNvPr id="104928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9473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简介：职业体验活动是一种让小学生亲身感受不同职业特点和要求的社会实践活动，旨在培养他们的职业兴趣和规划意识。</a:t>
            </a:r>
            <a:endParaRPr altLang="en-US" dirty="0" sz="1900" lang="zh-CN">
              <a:latin typeface="+mn-ea"/>
              <a:ea typeface="+mn-ea"/>
            </a:endParaRPr>
          </a:p>
        </p:txBody>
      </p:sp>
      <p:sp>
        <p:nvSpPr>
          <p:cNvPr id="104929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9473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活动内容：通过模拟或实地操作的方式，让学生体验不同的职业角色，如警察、医生、消防员等，了解其工作内容、职责和技能要求。</a:t>
            </a:r>
            <a:endParaRPr altLang="en-US" dirty="0" sz="19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30" name="标题 2"/>
          <p:cNvSpPr>
            <a:spLocks noGrp="1"/>
          </p:cNvSpPr>
          <p:nvPr>
            <p:ph type="title" idx="1"/>
          </p:nvPr>
        </p:nvSpPr>
        <p:spPr/>
        <p:txBody>
          <a:bodyPr/>
          <a:p>
            <a:r>
              <a:rPr altLang="en-US" lang="zh-CN"/>
              <a:t>环保公益活动</a:t>
            </a:r>
            <a:endParaRPr altLang="en-US" lang="zh-CN"/>
          </a:p>
        </p:txBody>
      </p:sp>
      <p:sp>
        <p:nvSpPr>
          <p:cNvPr id="104933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3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3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3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活动形式：组织小学生志愿者参与，分工合作</a:t>
            </a:r>
            <a:endParaRPr altLang="en-US" sz="1400" lang="zh-CN" spc="150">
              <a:solidFill>
                <a:schemeClr val="tx1"/>
              </a:solidFill>
              <a:effectLst/>
              <a:latin typeface="+mn-ea"/>
              <a:sym typeface="+mn-ea"/>
            </a:endParaRPr>
          </a:p>
        </p:txBody>
      </p:sp>
      <p:sp>
        <p:nvSpPr>
          <p:cNvPr id="104934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活动内容：清理城市垃圾，美化环境</a:t>
            </a:r>
            <a:endParaRPr altLang="en-US" dirty="0" sz="1400" lang="zh-CN" spc="150">
              <a:solidFill>
                <a:schemeClr val="tx1"/>
              </a:solidFill>
              <a:effectLst/>
              <a:latin typeface="+mn-ea"/>
              <a:sym typeface="+mn-ea"/>
            </a:endParaRPr>
          </a:p>
        </p:txBody>
      </p:sp>
      <p:sp>
        <p:nvSpPr>
          <p:cNvPr id="104934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活动目的：培养小学生的环保意识和社会责任感</a:t>
            </a:r>
            <a:endParaRPr altLang="en-US" sz="1400" lang="zh-CN" spc="150">
              <a:solidFill>
                <a:schemeClr val="tx1"/>
              </a:solidFill>
              <a:effectLst/>
              <a:latin typeface="+mn-ea"/>
              <a:sym typeface="+mn-ea"/>
            </a:endParaRPr>
          </a:p>
        </p:txBody>
      </p:sp>
      <p:sp>
        <p:nvSpPr>
          <p:cNvPr id="104934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活动效果：提高小学生的团队协作能力，增强社会认同感</a:t>
            </a:r>
            <a:endParaRPr altLang="en-US" sz="1400" lang="zh-CN" spc="150">
              <a:solidFill>
                <a:schemeClr val="tx1"/>
              </a:solidFill>
              <a:effectLst/>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37" name=""/>
        <p:cNvGrpSpPr/>
        <p:nvPr/>
      </p:nvGrpSpPr>
      <p:grpSpPr>
        <a:xfrm>
          <a:off x="0" y="0"/>
          <a:ext cx="0" cy="0"/>
          <a:chOff x="0" y="0"/>
          <a:chExt cx="0" cy="0"/>
        </a:xfrm>
      </p:grpSpPr>
      <p:sp>
        <p:nvSpPr>
          <p:cNvPr id="1049386"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388" name="标题 5"/>
          <p:cNvSpPr>
            <a:spLocks noGrp="1"/>
          </p:cNvSpPr>
          <p:nvPr>
            <p:ph type="title" idx="1"/>
            <p:custDataLst>
              <p:tags r:id="rId2"/>
            </p:custDataLst>
          </p:nvPr>
        </p:nvSpPr>
        <p:spPr/>
        <p:txBody>
          <a:bodyPr>
            <a:normAutofit/>
          </a:bodyPr>
          <a:p>
            <a:r>
              <a:rPr altLang="en-US" lang="zh-CN"/>
              <a:t>活动实施与组织</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4" name="标题 2"/>
          <p:cNvSpPr>
            <a:spLocks noGrp="1"/>
          </p:cNvSpPr>
          <p:nvPr>
            <p:ph type="title" idx="1"/>
          </p:nvPr>
        </p:nvSpPr>
        <p:spPr/>
        <p:txBody>
          <a:bodyPr/>
          <a:p>
            <a:r>
              <a:rPr altLang="en-US" lang="zh-CN"/>
              <a:t>组织机构与分工</a:t>
            </a:r>
            <a:endParaRPr altLang="en-US" lang="zh-CN"/>
          </a:p>
        </p:txBody>
      </p:sp>
      <p:sp>
        <p:nvSpPr>
          <p:cNvPr id="104942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活动负责人：负责整体策划和组织协调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3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宣传小组：负责活动宣传和推广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3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物资筹备小组：负责活动所需物资的采购和准备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4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现场执行小组：负责活动现场的布置和管理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88" name="标题 2"/>
          <p:cNvSpPr>
            <a:spLocks noGrp="1"/>
          </p:cNvSpPr>
          <p:nvPr>
            <p:ph type="title" idx="1"/>
          </p:nvPr>
        </p:nvSpPr>
        <p:spPr/>
        <p:txBody>
          <a:bodyPr/>
          <a:p>
            <a:r>
              <a:rPr altLang="en-US" lang="zh-CN"/>
              <a:t>活动策划与准备</a:t>
            </a:r>
            <a:endParaRPr altLang="en-US" lang="zh-CN"/>
          </a:p>
        </p:txBody>
      </p:sp>
      <p:sp>
        <p:nvSpPr>
          <p:cNvPr id="104949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9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9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0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0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确定活动时间和地点</a:t>
            </a:r>
            <a:endParaRPr altLang="en-US" dirty="0" sz="2400" lang="zh-CN">
              <a:latin typeface="+mn-ea"/>
              <a:ea typeface="+mn-ea"/>
            </a:endParaRPr>
          </a:p>
        </p:txBody>
      </p:sp>
      <p:sp>
        <p:nvSpPr>
          <p:cNvPr id="104950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招募活动参与人员</a:t>
            </a:r>
            <a:endParaRPr altLang="en-US" dirty="0" sz="2400" lang="zh-CN">
              <a:latin typeface="+mn-ea"/>
              <a:ea typeface="+mn-ea"/>
            </a:endParaRPr>
          </a:p>
        </p:txBody>
      </p:sp>
      <p:sp>
        <p:nvSpPr>
          <p:cNvPr id="104951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确定活动主题和目标</a:t>
            </a:r>
            <a:endParaRPr altLang="en-US" dirty="0" sz="2400" lang="zh-CN">
              <a:latin typeface="+mn-ea"/>
              <a:ea typeface="+mn-ea"/>
            </a:endParaRPr>
          </a:p>
        </p:txBody>
      </p:sp>
      <p:sp>
        <p:nvSpPr>
          <p:cNvPr id="104951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制定活动方案和计划</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52" name="标题 2"/>
          <p:cNvSpPr>
            <a:spLocks noGrp="1"/>
          </p:cNvSpPr>
          <p:nvPr>
            <p:ph type="title" idx="1"/>
          </p:nvPr>
        </p:nvSpPr>
        <p:spPr/>
        <p:txBody>
          <a:bodyPr/>
          <a:p>
            <a:r>
              <a:rPr altLang="en-US" lang="zh-CN"/>
              <a:t>活动宣传与推广</a:t>
            </a:r>
            <a:endParaRPr altLang="en-US" lang="zh-CN"/>
          </a:p>
        </p:txBody>
      </p:sp>
      <p:sp>
        <p:nvSpPr>
          <p:cNvPr id="104955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利用社交媒体平台进行宣传，如微信公众号、微博等</a:t>
            </a:r>
            <a:endParaRPr altLang="en-US" dirty="0" sz="2000" lang="zh-CN" spc="150">
              <a:solidFill>
                <a:schemeClr val="tx1">
                  <a:lumMod val="85000"/>
                  <a:lumOff val="15000"/>
                </a:schemeClr>
              </a:solidFill>
              <a:latin typeface="+mn-ea"/>
              <a:sym typeface="+mn-ea"/>
            </a:endParaRPr>
          </a:p>
        </p:txBody>
      </p:sp>
      <p:sp>
        <p:nvSpPr>
          <p:cNvPr id="104956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制作宣传海报和传单，张贴在校园和社区内</a:t>
            </a:r>
            <a:endParaRPr altLang="en-US" dirty="0" sz="2000" lang="zh-CN" spc="150">
              <a:solidFill>
                <a:schemeClr val="tx1">
                  <a:lumMod val="85000"/>
                  <a:lumOff val="15000"/>
                </a:schemeClr>
              </a:solidFill>
              <a:latin typeface="+mn-ea"/>
              <a:sym typeface="+mn-ea"/>
            </a:endParaRPr>
          </a:p>
        </p:txBody>
      </p:sp>
      <p:sp>
        <p:nvSpPr>
          <p:cNvPr id="104956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邀请媒体进行报道，提高活动知名度和影响力</a:t>
            </a:r>
            <a:endParaRPr altLang="en-US" dirty="0" sz="2000" lang="zh-CN" spc="150">
              <a:solidFill>
                <a:schemeClr val="tx1">
                  <a:lumMod val="85000"/>
                  <a:lumOff val="15000"/>
                </a:schemeClr>
              </a:solidFill>
              <a:latin typeface="+mn-ea"/>
              <a:sym typeface="+mn-ea"/>
            </a:endParaRPr>
          </a:p>
        </p:txBody>
      </p:sp>
      <p:sp>
        <p:nvSpPr>
          <p:cNvPr id="104957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开展线上活动，如知识竞赛、征文比赛等，吸引学生参与</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16" name="标题 2"/>
          <p:cNvSpPr>
            <a:spLocks noGrp="1"/>
          </p:cNvSpPr>
          <p:nvPr>
            <p:ph type="title" idx="1"/>
          </p:nvPr>
        </p:nvSpPr>
        <p:spPr/>
        <p:txBody>
          <a:bodyPr/>
          <a:p>
            <a:r>
              <a:rPr altLang="en-US" lang="zh-CN"/>
              <a:t>活动评估与总结</a:t>
            </a:r>
            <a:endParaRPr altLang="en-US" lang="zh-CN"/>
          </a:p>
        </p:txBody>
      </p:sp>
      <p:sp>
        <p:nvSpPr>
          <p:cNvPr id="104961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1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5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5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54"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活动效果评估：通过问卷调查、访谈等方式了解活动的成果和影响</a:t>
            </a:r>
            <a:endParaRPr altLang="en-US" dirty="0" sz="1200" lang="zh-CN" spc="150">
              <a:solidFill>
                <a:schemeClr val="tx1">
                  <a:lumMod val="65000"/>
                  <a:lumOff val="35000"/>
                </a:schemeClr>
              </a:solidFill>
              <a:latin typeface="+mn-ea"/>
              <a:sym typeface="+mn-ea"/>
            </a:endParaRPr>
          </a:p>
        </p:txBody>
      </p:sp>
      <p:sp>
        <p:nvSpPr>
          <p:cNvPr id="1049656"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总结反馈：对活动进行总结，提出改进意见和建议，为今后的活动提供参考和借鉴</a:t>
            </a:r>
            <a:endParaRPr altLang="en-US" dirty="0" sz="1200" lang="zh-CN" spc="150">
              <a:solidFill>
                <a:schemeClr val="tx1">
                  <a:lumMod val="65000"/>
                  <a:lumOff val="35000"/>
                </a:schemeClr>
              </a:solidFill>
              <a:latin typeface="+mn-ea"/>
              <a:sym typeface="+mn-ea"/>
            </a:endParaRPr>
          </a:p>
        </p:txBody>
      </p:sp>
      <p:sp>
        <p:nvSpPr>
          <p:cNvPr id="1049658"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组织协调评估：评价活动组织协调情况、人员分工等，总结经验教训</a:t>
            </a:r>
            <a:endParaRPr altLang="en-US" dirty="0" sz="1200" lang="zh-CN" spc="150">
              <a:solidFill>
                <a:schemeClr val="tx1">
                  <a:lumMod val="65000"/>
                  <a:lumOff val="35000"/>
                </a:schemeClr>
              </a:solidFill>
              <a:latin typeface="+mn-ea"/>
              <a:sym typeface="+mn-ea"/>
            </a:endParaRPr>
          </a:p>
        </p:txBody>
      </p:sp>
      <p:sp>
        <p:nvSpPr>
          <p:cNvPr id="1049660"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参与度评估：统计活动参与人数、参与率等数据，评估活动的普及程度和参与度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77" name=""/>
        <p:cNvGrpSpPr/>
        <p:nvPr/>
      </p:nvGrpSpPr>
      <p:grpSpPr>
        <a:xfrm>
          <a:off x="0" y="0"/>
          <a:ext cx="0" cy="0"/>
          <a:chOff x="0" y="0"/>
          <a:chExt cx="0" cy="0"/>
        </a:xfrm>
      </p:grpSpPr>
      <p:sp>
        <p:nvSpPr>
          <p:cNvPr id="1049700" name="文本占位符 4"/>
          <p:cNvSpPr>
            <a:spLocks noGrp="1"/>
          </p:cNvSpPr>
          <p:nvPr>
            <p:ph type="body" idx="2"/>
            <p:custDataLst>
              <p:tags r:id="rId1"/>
            </p:custDataLst>
          </p:nvPr>
        </p:nvSpPr>
        <p:spPr/>
        <p:txBody>
          <a:bodyPr/>
          <a:p>
            <a:r>
              <a:rPr altLang="en-US" lang="zh-CN"/>
              <a:t>Part Four</a:t>
            </a:r>
            <a:endParaRPr altLang="en-US" lang="zh-CN"/>
          </a:p>
        </p:txBody>
      </p:sp>
      <p:sp>
        <p:nvSpPr>
          <p:cNvPr id="1049702" name="标题 5"/>
          <p:cNvSpPr>
            <a:spLocks noGrp="1"/>
          </p:cNvSpPr>
          <p:nvPr>
            <p:ph type="title" idx="1"/>
            <p:custDataLst>
              <p:tags r:id="rId2"/>
            </p:custDataLst>
          </p:nvPr>
        </p:nvSpPr>
        <p:spPr/>
        <p:txBody>
          <a:bodyPr>
            <a:normAutofit/>
          </a:bodyPr>
          <a:p>
            <a:r>
              <a:rPr altLang="en-US" lang="zh-CN"/>
              <a:t>活动效果与影响</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38" name="标题 2"/>
          <p:cNvSpPr>
            <a:spLocks noGrp="1"/>
          </p:cNvSpPr>
          <p:nvPr>
            <p:ph type="title" idx="1"/>
          </p:nvPr>
        </p:nvSpPr>
        <p:spPr/>
        <p:txBody>
          <a:bodyPr/>
          <a:p>
            <a:r>
              <a:rPr altLang="en-US" lang="zh-CN"/>
              <a:t>对小学生个人成长的影响</a:t>
            </a:r>
            <a:endParaRPr altLang="en-US" lang="zh-CN"/>
          </a:p>
        </p:txBody>
      </p:sp>
      <p:sp>
        <p:nvSpPr>
          <p:cNvPr id="1049740"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42"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44"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6"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8"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促进自我认知与成长</a:t>
            </a:r>
            <a:endParaRPr altLang="en-US" dirty="0" sz="1200" lang="zh-CN" spc="150">
              <a:solidFill>
                <a:srgbClr val="FFFFFF"/>
              </a:solidFill>
              <a:latin typeface="+mn-ea"/>
              <a:sym typeface="+mn-ea"/>
            </a:endParaRPr>
          </a:p>
        </p:txBody>
      </p:sp>
      <p:sp>
        <p:nvSpPr>
          <p:cNvPr id="1049750"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2"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4"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提高沟通表达能力</a:t>
            </a:r>
            <a:endParaRPr altLang="en-US" dirty="0" sz="1200" lang="zh-CN" spc="150">
              <a:solidFill>
                <a:schemeClr val="tx1">
                  <a:lumMod val="65000"/>
                  <a:lumOff val="35000"/>
                </a:schemeClr>
              </a:solidFill>
              <a:latin typeface="+mn-ea"/>
              <a:sym typeface="+mn-ea"/>
            </a:endParaRPr>
          </a:p>
        </p:txBody>
      </p:sp>
      <p:sp>
        <p:nvSpPr>
          <p:cNvPr id="1049756"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8"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0"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增强团队协作能力</a:t>
            </a:r>
            <a:endParaRPr altLang="en-US" dirty="0" sz="1200" lang="zh-CN" spc="150">
              <a:solidFill>
                <a:srgbClr val="FFFFFF"/>
              </a:solidFill>
              <a:latin typeface="+mn-ea"/>
              <a:sym typeface="+mn-ea"/>
            </a:endParaRPr>
          </a:p>
        </p:txBody>
      </p:sp>
      <p:sp>
        <p:nvSpPr>
          <p:cNvPr id="1049762"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4"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6"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培养社会责任感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06" name="标题 2"/>
          <p:cNvSpPr>
            <a:spLocks noGrp="1"/>
          </p:cNvSpPr>
          <p:nvPr>
            <p:ph type="title" idx="1"/>
          </p:nvPr>
        </p:nvSpPr>
        <p:spPr/>
        <p:txBody>
          <a:bodyPr/>
          <a:p>
            <a:r>
              <a:rPr altLang="en-US" lang="zh-CN"/>
              <a:t>对学校教育的影响</a:t>
            </a:r>
            <a:endParaRPr altLang="en-US" lang="zh-CN"/>
          </a:p>
        </p:txBody>
      </p:sp>
      <p:sp>
        <p:nvSpPr>
          <p:cNvPr id="104980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增强学生实践能力：通过社会实践活动，学生能够将所学知识应用于实际生活中，提高动手能力和解决问题的能力。</a:t>
            </a:r>
            <a:endParaRPr altLang="en-US" dirty="0" sz="2000" lang="zh-CN" spc="150">
              <a:solidFill>
                <a:schemeClr val="tx1">
                  <a:lumMod val="85000"/>
                  <a:lumOff val="15000"/>
                </a:schemeClr>
              </a:solidFill>
              <a:latin typeface="+mn-ea"/>
              <a:sym typeface="+mn-ea"/>
            </a:endParaRPr>
          </a:p>
        </p:txBody>
      </p:sp>
      <p:sp>
        <p:nvSpPr>
          <p:cNvPr id="104981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促进课堂教育多样化：社会实践活动可以作为课堂教育的有益补充，提供更加多样化的学习方式和内容，激发学生的学习兴趣和积极性。</a:t>
            </a:r>
            <a:endParaRPr altLang="en-US" dirty="0" sz="2000" lang="zh-CN" spc="150">
              <a:solidFill>
                <a:schemeClr val="tx1">
                  <a:lumMod val="85000"/>
                  <a:lumOff val="15000"/>
                </a:schemeClr>
              </a:solidFill>
              <a:latin typeface="+mn-ea"/>
              <a:sym typeface="+mn-ea"/>
            </a:endParaRPr>
          </a:p>
        </p:txBody>
      </p:sp>
      <p:sp>
        <p:nvSpPr>
          <p:cNvPr id="104982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培养团队合作精神：社会实践活动通常需要学生以小组为单位进行，能够培养学生的团队合作精神和沟通能力。</a:t>
            </a:r>
            <a:endParaRPr altLang="en-US" dirty="0" sz="2000" lang="zh-CN" spc="150">
              <a:solidFill>
                <a:schemeClr val="tx1">
                  <a:lumMod val="85000"/>
                  <a:lumOff val="15000"/>
                </a:schemeClr>
              </a:solidFill>
              <a:latin typeface="+mn-ea"/>
              <a:sym typeface="+mn-ea"/>
            </a:endParaRPr>
          </a:p>
        </p:txBody>
      </p:sp>
      <p:sp>
        <p:nvSpPr>
          <p:cNvPr id="104982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提升学生综合素质：通过社会实践活动，学生可以拓展视野、了解社会，培养社会责任感和公民意识，提高综合素质。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70" name="标题 2"/>
          <p:cNvSpPr>
            <a:spLocks noGrp="1"/>
          </p:cNvSpPr>
          <p:nvPr>
            <p:ph type="title" idx="1"/>
          </p:nvPr>
        </p:nvSpPr>
        <p:spPr/>
        <p:txBody>
          <a:bodyPr/>
          <a:p>
            <a:r>
              <a:rPr altLang="en-US" lang="zh-CN"/>
              <a:t>对社会发展的影响</a:t>
            </a:r>
            <a:endParaRPr altLang="en-US" lang="zh-CN"/>
          </a:p>
        </p:txBody>
      </p:sp>
      <p:sp>
        <p:nvSpPr>
          <p:cNvPr id="104987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7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提高小学生的社会责任感和公民意识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7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8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培养小学生的团队协作和沟通能力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8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8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增强小学生的实践能力和创新能力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8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9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为社会培养更多具备综合素质的人才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09" name=""/>
        <p:cNvGrpSpPr/>
        <p:nvPr/>
      </p:nvGrpSpPr>
      <p:grpSpPr>
        <a:xfrm>
          <a:off x="0" y="0"/>
          <a:ext cx="0" cy="0"/>
          <a:chOff x="0" y="0"/>
          <a:chExt cx="0" cy="0"/>
        </a:xfrm>
      </p:grpSpPr>
      <p:sp>
        <p:nvSpPr>
          <p:cNvPr id="1049934" name="文本占位符 4"/>
          <p:cNvSpPr>
            <a:spLocks noGrp="1"/>
          </p:cNvSpPr>
          <p:nvPr>
            <p:ph type="body" idx="2"/>
            <p:custDataLst>
              <p:tags r:id="rId1"/>
            </p:custDataLst>
          </p:nvPr>
        </p:nvSpPr>
        <p:spPr/>
        <p:txBody>
          <a:bodyPr/>
          <a:p>
            <a:r>
              <a:rPr altLang="en-US" lang="zh-CN"/>
              <a:t>Part Five</a:t>
            </a:r>
            <a:endParaRPr altLang="en-US" lang="zh-CN"/>
          </a:p>
        </p:txBody>
      </p:sp>
      <p:sp>
        <p:nvSpPr>
          <p:cNvPr id="1049936" name="标题 5"/>
          <p:cNvSpPr>
            <a:spLocks noGrp="1"/>
          </p:cNvSpPr>
          <p:nvPr>
            <p:ph type="title" idx="1"/>
            <p:custDataLst>
              <p:tags r:id="rId2"/>
            </p:custDataLst>
          </p:nvPr>
        </p:nvSpPr>
        <p:spPr/>
        <p:txBody>
          <a:bodyPr>
            <a:normAutofit/>
          </a:bodyPr>
          <a:p>
            <a:r>
              <a:rPr altLang="en-US" lang="zh-CN"/>
              <a:t>活动反思与改进</a:t>
            </a:r>
            <a:endParaRPr altLang="en-US"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72" name="标题 2"/>
          <p:cNvSpPr>
            <a:spLocks noGrp="1"/>
          </p:cNvSpPr>
          <p:nvPr>
            <p:ph type="title" idx="1"/>
          </p:nvPr>
        </p:nvSpPr>
        <p:spPr/>
        <p:txBody>
          <a:bodyPr/>
          <a:p>
            <a:r>
              <a:rPr altLang="en-US" lang="zh-CN"/>
              <a:t>活动过程中的问题与不足</a:t>
            </a:r>
            <a:endParaRPr altLang="en-US" lang="zh-CN"/>
          </a:p>
        </p:txBody>
      </p:sp>
      <p:sp>
        <p:nvSpPr>
          <p:cNvPr id="104997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时间安排不合理，部分环节过于紧凑</a:t>
            </a:r>
            <a:endParaRPr altLang="en-US" dirty="0" sz="2000" lang="zh-CN" spc="150">
              <a:solidFill>
                <a:schemeClr val="tx1">
                  <a:lumMod val="75000"/>
                  <a:lumOff val="25000"/>
                </a:schemeClr>
              </a:solidFill>
              <a:latin typeface="+mn-ea"/>
              <a:sym typeface="+mn-ea"/>
            </a:endParaRPr>
          </a:p>
        </p:txBody>
      </p:sp>
      <p:sp>
        <p:nvSpPr>
          <p:cNvPr id="104997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8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组织协调不够顺畅，导致部分环节出现混乱</a:t>
            </a:r>
            <a:endParaRPr altLang="en-US" dirty="0" sz="2000" lang="zh-CN" spc="150">
              <a:solidFill>
                <a:schemeClr val="tx1">
                  <a:lumMod val="75000"/>
                  <a:lumOff val="25000"/>
                </a:schemeClr>
              </a:solidFill>
              <a:latin typeface="+mn-ea"/>
              <a:sym typeface="+mn-ea"/>
            </a:endParaRPr>
          </a:p>
        </p:txBody>
      </p:sp>
      <p:sp>
        <p:nvSpPr>
          <p:cNvPr id="104998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8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部分活动内容与主题不够贴切，需要进一步优化</a:t>
            </a:r>
            <a:endParaRPr altLang="en-US" dirty="0" sz="2000" lang="zh-CN" spc="150">
              <a:solidFill>
                <a:schemeClr val="tx1">
                  <a:lumMod val="75000"/>
                  <a:lumOff val="25000"/>
                </a:schemeClr>
              </a:solidFill>
              <a:latin typeface="+mn-ea"/>
              <a:sym typeface="+mn-ea"/>
            </a:endParaRPr>
          </a:p>
        </p:txBody>
      </p:sp>
      <p:sp>
        <p:nvSpPr>
          <p:cNvPr id="104999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9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部分学生参与度不高，需要加强引导和激励</a:t>
            </a:r>
            <a:endParaRPr altLang="en-US" dirty="0" sz="2000" lang="zh-CN" spc="150">
              <a:solidFill>
                <a:schemeClr val="tx1">
                  <a:lumMod val="75000"/>
                  <a:lumOff val="25000"/>
                </a:schemeClr>
              </a:solidFill>
              <a:latin typeface="+mn-ea"/>
              <a:sym typeface="+mn-ea"/>
            </a:endParaRPr>
          </a:p>
        </p:txBody>
      </p:sp>
      <p:sp>
        <p:nvSpPr>
          <p:cNvPr id="104999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36" name="标题 2"/>
          <p:cNvSpPr>
            <a:spLocks noGrp="1"/>
          </p:cNvSpPr>
          <p:nvPr>
            <p:ph type="title" idx="1"/>
          </p:nvPr>
        </p:nvSpPr>
        <p:spPr/>
        <p:txBody>
          <a:bodyPr/>
          <a:p>
            <a:r>
              <a:rPr altLang="en-US" lang="zh-CN"/>
              <a:t>活动效果的评估与反馈</a:t>
            </a:r>
            <a:endParaRPr altLang="en-US" lang="zh-CN"/>
          </a:p>
        </p:txBody>
      </p:sp>
      <p:sp>
        <p:nvSpPr>
          <p:cNvPr id="105003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5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6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7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7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7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参与度：评估活动的参与人数和参与者的积极性</a:t>
            </a:r>
            <a:endParaRPr altLang="en-US" dirty="0" sz="1200" lang="zh-CN" spc="150">
              <a:solidFill>
                <a:schemeClr val="tx1">
                  <a:lumMod val="65000"/>
                  <a:lumOff val="35000"/>
                </a:schemeClr>
              </a:solidFill>
              <a:latin typeface="+mn-ea"/>
              <a:sym typeface="+mn-ea"/>
            </a:endParaRPr>
          </a:p>
        </p:txBody>
      </p:sp>
      <p:sp>
        <p:nvSpPr>
          <p:cNvPr id="105007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满意度：收集参与者对活动的满意度反馈，以便改进</a:t>
            </a:r>
            <a:endParaRPr altLang="en-US" dirty="0" sz="1200" lang="zh-CN" spc="150">
              <a:solidFill>
                <a:schemeClr val="tx1">
                  <a:lumMod val="65000"/>
                  <a:lumOff val="35000"/>
                </a:schemeClr>
              </a:solidFill>
              <a:latin typeface="+mn-ea"/>
              <a:sym typeface="+mn-ea"/>
            </a:endParaRPr>
          </a:p>
        </p:txBody>
      </p:sp>
      <p:sp>
        <p:nvSpPr>
          <p:cNvPr id="105007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收获度：了解参与者通过活动获得了哪些收获和成长</a:t>
            </a:r>
            <a:endParaRPr altLang="en-US" dirty="0" sz="1200" lang="zh-CN" spc="150">
              <a:solidFill>
                <a:schemeClr val="tx1">
                  <a:lumMod val="65000"/>
                  <a:lumOff val="35000"/>
                </a:schemeClr>
              </a:solidFill>
              <a:latin typeface="+mn-ea"/>
              <a:sym typeface="+mn-ea"/>
            </a:endParaRPr>
          </a:p>
        </p:txBody>
      </p:sp>
      <p:sp>
        <p:nvSpPr>
          <p:cNvPr id="1050080"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完成度：评估活动是否按计划完成，以及完成的质量如何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20" name="标题 2"/>
          <p:cNvSpPr>
            <a:spLocks noGrp="1"/>
          </p:cNvSpPr>
          <p:nvPr>
            <p:ph type="title" idx="1"/>
          </p:nvPr>
        </p:nvSpPr>
        <p:spPr/>
        <p:txBody>
          <a:bodyPr/>
          <a:p>
            <a:r>
              <a:rPr altLang="en-US" lang="zh-CN"/>
              <a:t>改进方案与措施</a:t>
            </a:r>
            <a:endParaRPr altLang="en-US" lang="zh-CN"/>
          </a:p>
        </p:txBody>
      </p:sp>
      <p:sp>
        <p:nvSpPr>
          <p:cNvPr id="105012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7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完善活动流程，确保活动顺利进行</a:t>
            </a:r>
            <a:endParaRPr altLang="en-US" dirty="0" sz="1200" lang="zh-CN" spc="150">
              <a:solidFill>
                <a:schemeClr val="tx1">
                  <a:lumMod val="65000"/>
                  <a:lumOff val="35000"/>
                </a:schemeClr>
              </a:solidFill>
              <a:latin typeface="+mn-ea"/>
              <a:sym typeface="+mn-ea"/>
            </a:endParaRPr>
          </a:p>
        </p:txBody>
      </p:sp>
      <p:sp>
        <p:nvSpPr>
          <p:cNvPr id="105016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建立反馈机制，及时了解活动效果并进行调整</a:t>
            </a:r>
            <a:endParaRPr altLang="en-US" dirty="0" sz="1200" lang="zh-CN" spc="150">
              <a:solidFill>
                <a:schemeClr val="tx1">
                  <a:lumMod val="65000"/>
                  <a:lumOff val="35000"/>
                </a:schemeClr>
              </a:solidFill>
              <a:latin typeface="+mn-ea"/>
              <a:sym typeface="+mn-ea"/>
            </a:endParaRPr>
          </a:p>
        </p:txBody>
      </p:sp>
      <p:sp>
        <p:nvSpPr>
          <p:cNvPr id="105016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增加实践内容，提高实践效果</a:t>
            </a:r>
            <a:endParaRPr altLang="en-US" dirty="0" sz="1200" lang="zh-CN" spc="150">
              <a:solidFill>
                <a:schemeClr val="tx1">
                  <a:lumMod val="65000"/>
                  <a:lumOff val="35000"/>
                </a:schemeClr>
              </a:solidFill>
              <a:latin typeface="+mn-ea"/>
              <a:sym typeface="+mn-ea"/>
            </a:endParaRPr>
          </a:p>
        </p:txBody>
      </p:sp>
      <p:sp>
        <p:nvSpPr>
          <p:cNvPr id="105016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加强安全教育，提高安全意识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41" name=""/>
        <p:cNvGrpSpPr/>
        <p:nvPr/>
      </p:nvGrpSpPr>
      <p:grpSpPr>
        <a:xfrm>
          <a:off x="0" y="0"/>
          <a:ext cx="0" cy="0"/>
          <a:chOff x="0" y="0"/>
          <a:chExt cx="0" cy="0"/>
        </a:xfrm>
      </p:grpSpPr>
      <p:sp>
        <p:nvSpPr>
          <p:cNvPr id="1050204" name="标题 2"/>
          <p:cNvSpPr>
            <a:spLocks noGrp="1"/>
          </p:cNvSpPr>
          <p:nvPr>
            <p:ph type="title" idx="2"/>
            <p:custDataLst>
              <p:tags r:id="rId1"/>
            </p:custDataLst>
          </p:nvPr>
        </p:nvSpPr>
        <p:spPr/>
        <p:txBody>
          <a:bodyPr/>
          <a:p>
            <a:r>
              <a:rPr altLang="en-US" lang="zh-CN"/>
              <a:t>感谢观看</a:t>
            </a:r>
            <a:endParaRPr altLang="en-US" lang="zh-CN"/>
          </a:p>
        </p:txBody>
      </p:sp>
      <p:sp>
        <p:nvSpPr>
          <p:cNvPr id="1050206" name="文本占位符 5"/>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5*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5*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5*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5*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5*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5*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SLIDE_ID" val="custom202302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0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5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2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07.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75.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316.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3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389.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2024-01-03T09:23:34Z</dcterms:created>
  <dcterms:modified xsi:type="dcterms:W3CDTF">2024-01-03T09:23:34Z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a9e55cf3cc2643a18f08ab3e2eb90169_21</vt:lpwstr>
  </property>
</Properties>
</file>