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024" r:id="rId1"/>
    <p:sldMasterId id="2147487061" r:id="rId2"/>
  </p:sldMasterIdLst>
  <p:notesMasterIdLst>
    <p:notesMasterId r:id="rId3"/>
  </p:notesMasterIdLst>
  <p:sldIdLst>
    <p:sldId id="1793" r:id="rId4"/>
    <p:sldId id="1797" r:id="rId5"/>
    <p:sldId id="1800" r:id="rId6"/>
    <p:sldId id="1803" r:id="rId7"/>
    <p:sldId id="1806" r:id="rId8"/>
    <p:sldId id="1809" r:id="rId9"/>
    <p:sldId id="1812" r:id="rId10"/>
    <p:sldId id="1815" r:id="rId11"/>
    <p:sldId id="1818" r:id="rId12"/>
    <p:sldId id="1821" r:id="rId13"/>
    <p:sldId id="1824" r:id="rId14"/>
    <p:sldId id="1827" r:id="rId15"/>
    <p:sldId id="1830" r:id="rId16"/>
    <p:sldId id="1833" r:id="rId17"/>
    <p:sldId id="1836" r:id="rId18"/>
    <p:sldId id="1839" r:id="rId19"/>
    <p:sldId id="1842" r:id="rId20"/>
    <p:sldId id="1845" r:id="rId21"/>
    <p:sldId id="1848" r:id="rId22"/>
    <p:sldId id="1851" r:id="rId23"/>
    <p:sldId id="1854" r:id="rId24"/>
    <p:sldId id="1857" r:id="rId25"/>
    <p:sldId id="1860" r:id="rId26"/>
    <p:sldId id="1863" r:id="rId27"/>
    <p:sldId id="1866" r:id="rId28"/>
    <p:sldId id="1869" r:id="rId29"/>
    <p:sldId id="1872" r:id="rId30"/>
    <p:sldId id="1875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tags" Target="../tags/tag10.xml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tags" Target="../tags/tag13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png"/><Relationship Id="rId3" Type="http://schemas.openxmlformats.org/officeDocument/2006/relationships/tags" Target="../tags/tag15.xml"/><Relationship Id="rId4" Type="http://schemas.openxmlformats.org/officeDocument/2006/relationships/image" Target="../media/image4.png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image" Target="../media/image5.png"/><Relationship Id="rId3" Type="http://schemas.openxmlformats.org/officeDocument/2006/relationships/tags" Target="../tags/tag21.xml"/><Relationship Id="rId4" Type="http://schemas.openxmlformats.org/officeDocument/2006/relationships/image" Target="../media/image6.png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tags" Target="../tags/tag25.xml"/><Relationship Id="rId9" Type="http://schemas.openxmlformats.org/officeDocument/2006/relationships/tags" Target="../tags/tag26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1.png"/><Relationship Id="rId3" Type="http://schemas.openxmlformats.org/officeDocument/2006/relationships/tags" Target="../tags/tag58.xml"/><Relationship Id="rId4" Type="http://schemas.openxmlformats.org/officeDocument/2006/relationships/image" Target="../media/image7.png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2x_background_封面" descr="C:/Users/kingsoft/AppData/Local/Temp/fig2wpp/@png2x_background_封面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59" name="@png2x_main_封面" descr="C:/Users/kingsoft/AppData/Local/Temp/fig2wpp/@png2x_main_封面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235700" y="777240"/>
            <a:ext cx="5312410" cy="531241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86968" y="694944"/>
            <a:ext cx="5980363" cy="3392424"/>
          </a:xfrm>
          <a:noFill/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b="0" sz="66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886968" y="4270248"/>
            <a:ext cx="5980363" cy="1261872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400">
                <a:gradFill flip="none" rotWithShape="1">
                  <a:gsLst>
                    <a:gs pos="0">
                      <a:schemeClr val="accent3">
                        <a:alpha val="55000"/>
                      </a:schemeClr>
                    </a:gs>
                    <a:gs pos="66000">
                      <a:schemeClr val="accent1"/>
                    </a:gs>
                    <a:gs pos="100000">
                      <a:schemeClr val="accent6">
                        <a:alpha val="73000"/>
                      </a:schemeClr>
                    </a:gs>
                  </a:gsLst>
                  <a:lin ang="0" scaled="1"/>
                </a:gradFill>
                <a:latin typeface="+mn-ea"/>
                <a:ea typeface="+mn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单击此处编辑副标题样式</a:t>
            </a:r>
            <a:endParaRPr altLang="en-US" dirty="0" lang="zh-CN"/>
          </a:p>
        </p:txBody>
      </p:sp>
      <p:sp>
        <p:nvSpPr>
          <p:cNvPr id="104867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6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86968" y="5522976"/>
            <a:ext cx="6345936" cy="740664"/>
          </a:xfrm>
          <a:noFill/>
        </p:spPr>
        <p:txBody>
          <a:bodyPr anchor="b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00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0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@png2x_background_目录" descr="C:/Users/kingsoft/AppData/Local/Temp/fig2wpp/@png2x_background_目录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63" name="@png2x_main_目录" descr="C:/Users/kingsoft/AppData/Local/Temp/fig2wpp/@png2x_main_目录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77900" y="0"/>
            <a:ext cx="11210290" cy="5486400"/>
          </a:xfrm>
          <a:prstGeom prst="rect"/>
        </p:spPr>
      </p:pic>
      <p:sp>
        <p:nvSpPr>
          <p:cNvPr id="1048688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838200" y="1207008"/>
            <a:ext cx="1279165" cy="4443984"/>
          </a:xfrm>
          <a:noFill/>
        </p:spPr>
        <p:txBody>
          <a:bodyPr anchor="ctr" wrap="square">
            <a:normAutofit/>
          </a:bodyPr>
          <a:lstStyle>
            <a:lvl1pPr algn="ctr">
              <a:defRPr b="0" sz="60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@png2x_background_章节" descr="C:/Users/kingsoft/AppData/Local/Temp/fig2wpp/@png2x_background_章节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67" name="@png2x_main_章节" descr="C:/Users/kingsoft/AppData/Local/Temp/fig2wpp/@png2x_main_章节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64795"/>
            <a:ext cx="5595620" cy="6482715"/>
          </a:xfrm>
          <a:prstGeom prst="rect"/>
        </p:spPr>
      </p:pic>
      <p:sp>
        <p:nvSpPr>
          <p:cNvPr id="1048696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208776" y="3456432"/>
            <a:ext cx="4709160" cy="2807208"/>
          </a:xfrm>
          <a:noFill/>
        </p:spPr>
        <p:txBody>
          <a:bodyPr anchor="t" wrap="square">
            <a:normAutofit/>
          </a:bodyPr>
          <a:lstStyle>
            <a:lvl1pPr algn="r">
              <a:defRPr b="0" sz="50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4" name="文本占位符 7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6208776" y="923544"/>
            <a:ext cx="4709160" cy="2505456"/>
          </a:xfrm>
          <a:noFill/>
        </p:spPr>
        <p:txBody>
          <a:bodyPr anchor="b" wrap="square">
            <a:normAutofit/>
          </a:bodyPr>
          <a:lstStyle>
            <a:lvl1pPr algn="r" indent="0" marL="0">
              <a:buNone/>
              <a:defRPr b="0" sz="50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843314"/>
            <a:ext cx="4824984" cy="4334286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843314"/>
            <a:ext cx="4824984" cy="4334286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</a:t>
            </a:r>
            <a:r>
              <a:rPr altLang="en-US" lang="zh-CN"/>
              <a:t>此处编辑副标题</a:t>
            </a:r>
            <a:r>
              <a:rPr altLang="en-US" dirty="0" lang="zh-CN"/>
              <a:t>样式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png2x_background_结束" descr="C:/Users/kingsoft/AppData/Local/Temp/fig2wpp/@png2x_background_结束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71" name="@png2x_main_结束" descr="C:/Users/kingsoft/AppData/Local/Temp/fig2wpp/@png2x_main_结束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235700" y="777240"/>
            <a:ext cx="5312410" cy="5312410"/>
          </a:xfrm>
          <a:prstGeom prst="rect"/>
        </p:spPr>
      </p:pic>
      <p:sp>
        <p:nvSpPr>
          <p:cNvPr id="1048766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758952" y="1077437"/>
            <a:ext cx="6345936" cy="2734056"/>
          </a:xfrm>
          <a:noFill/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b="0" sz="66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74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758952" y="4111690"/>
            <a:ext cx="6345936" cy="1959926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.xml"/><Relationship Id="rId13" Type="http://schemas.openxmlformats.org/officeDocument/2006/relationships/image" Target="../media/image8.png"/><Relationship Id="rId14" Type="http://schemas.openxmlformats.org/officeDocument/2006/relationships/tags" Target="../tags/tag65.xml"/><Relationship Id="rId15" Type="http://schemas.openxmlformats.org/officeDocument/2006/relationships/image" Target="../media/image9.png"/><Relationship Id="rId16" Type="http://schemas.openxmlformats.org/officeDocument/2006/relationships/tags" Target="../tags/tag66.xml"/><Relationship Id="rId17" Type="http://schemas.openxmlformats.org/officeDocument/2006/relationships/tags" Target="../tags/tag67.xml"/><Relationship Id="rId18" Type="http://schemas.openxmlformats.org/officeDocument/2006/relationships/tags" Target="../tags/tag68.xml"/><Relationship Id="rId19" Type="http://schemas.openxmlformats.org/officeDocument/2006/relationships/tags" Target="../tags/tag69.xml"/><Relationship Id="rId20" Type="http://schemas.openxmlformats.org/officeDocument/2006/relationships/tags" Target="../tags/tag70.xml"/><Relationship Id="rId21" Type="http://schemas.openxmlformats.org/officeDocument/2006/relationships/tags" Target="../tags/tag71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025" r:id="rId1"/>
    <p:sldLayoutId id="2147487026" r:id="rId2"/>
    <p:sldLayoutId id="2147487027" r:id="rId3"/>
    <p:sldLayoutId id="2147487028" r:id="rId4"/>
    <p:sldLayoutId id="2147487029" r:id="rId5"/>
    <p:sldLayoutId id="2147487030" r:id="rId6"/>
    <p:sldLayoutId id="2147487031" r:id="rId7"/>
    <p:sldLayoutId id="2147487032" r:id="rId8"/>
    <p:sldLayoutId id="2147487033" r:id="rId9"/>
    <p:sldLayoutId id="2147487034" r:id="rId10"/>
    <p:sldLayoutId id="214748703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png2x_right_正文" descr="C:/Users/kingsoft/AppData/Local/Temp/fig2wpp/@png2x_right_正文.png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3035300" y="1179195"/>
            <a:ext cx="9152890" cy="5678170"/>
          </a:xfrm>
          <a:prstGeom prst="rect"/>
        </p:spPr>
      </p:pic>
      <p:pic>
        <p:nvPicPr>
          <p:cNvPr id="2097155" name="@png2x_left_正文" descr="C:/Users/kingsoft/AppData/Local/Temp/fig2wpp/@png2x_left_正文.png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0" y="2578100"/>
            <a:ext cx="6409690" cy="4279265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1014984" y="725714"/>
            <a:ext cx="10158984" cy="801334"/>
          </a:xfrm>
          <a:prstGeom prst="rect"/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1014984" y="1773936"/>
            <a:ext cx="10158984" cy="418795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062" r:id="rId1"/>
    <p:sldLayoutId id="2147487063" r:id="rId2"/>
    <p:sldLayoutId id="2147487064" r:id="rId3"/>
    <p:sldLayoutId id="2147487065" r:id="rId4"/>
    <p:sldLayoutId id="2147487066" r:id="rId5"/>
    <p:sldLayoutId id="2147487067" r:id="rId6"/>
    <p:sldLayoutId id="2147487068" r:id="rId7"/>
    <p:sldLayoutId id="2147487069" r:id="rId8"/>
    <p:sldLayoutId id="2147487070" r:id="rId9"/>
    <p:sldLayoutId id="2147487071" r:id="rId10"/>
    <p:sldLayoutId id="214748707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0" sz="4000" kern="1200">
          <a:solidFill>
            <a:schemeClr val="tx1"/>
          </a:solidFill>
          <a:latin typeface="+mj-ea"/>
          <a:ea typeface="+mj-ea"/>
          <a:cs typeface="MiSans Demibold" panose="000007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1800" kern="1200">
          <a:solidFill>
            <a:schemeClr val="tx1"/>
          </a:solidFill>
          <a:latin typeface="+mn-ea"/>
          <a:ea typeface="+mn-ea"/>
          <a:cs typeface="MiSans Demibold" panose="00000700000000000000" charset="-122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1"/>
          </a:solidFill>
          <a:latin typeface="+mn-ea"/>
          <a:ea typeface="+mn-ea"/>
          <a:cs typeface="MiSans Demibold" panose="00000700000000000000" charset="-122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1"/>
          </a:solidFill>
          <a:latin typeface="+mn-ea"/>
          <a:ea typeface="+mn-ea"/>
          <a:cs typeface="MiSans Demibold" panose="00000700000000000000" charset="-122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1"/>
          </a:solidFill>
          <a:latin typeface="+mn-ea"/>
          <a:ea typeface="+mn-ea"/>
          <a:cs typeface="MiSans Demibold" panose="00000700000000000000" charset="-122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1"/>
          </a:solidFill>
          <a:latin typeface="+mn-ea"/>
          <a:ea typeface="+mn-ea"/>
          <a:cs typeface="MiSans Demibold" panose="000007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tags" Target="../tags/tag84.xml"/><Relationship Id="rId10" Type="http://schemas.openxmlformats.org/officeDocument/2006/relationships/tags" Target="../tags/tag85.xml"/><Relationship Id="rId11" Type="http://schemas.openxmlformats.org/officeDocument/2006/relationships/tags" Target="../tags/tag86.xml"/><Relationship Id="rId12" Type="http://schemas.openxmlformats.org/officeDocument/2006/relationships/tags" Target="../tags/tag87.xml"/><Relationship Id="rId1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1.xml"/><Relationship Id="rId2" Type="http://schemas.openxmlformats.org/officeDocument/2006/relationships/tags" Target="../tags/tag92.xml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tags" Target="../tags/tag101.xml"/><Relationship Id="rId12" Type="http://schemas.openxmlformats.org/officeDocument/2006/relationships/tags" Target="../tags/tag102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tags" Target="../tags/tag115.xml"/><Relationship Id="rId14" Type="http://schemas.openxmlformats.org/officeDocument/2006/relationships/tags" Target="../tags/tag116.xml"/><Relationship Id="rId15" Type="http://schemas.openxmlformats.org/officeDocument/2006/relationships/tags" Target="../tags/tag117.xml"/><Relationship Id="rId16" Type="http://schemas.openxmlformats.org/officeDocument/2006/relationships/tags" Target="../tags/tag118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tags" Target="../tags/tag139.xml"/><Relationship Id="rId14" Type="http://schemas.openxmlformats.org/officeDocument/2006/relationships/tags" Target="../tags/tag140.xml"/><Relationship Id="rId15" Type="http://schemas.openxmlformats.org/officeDocument/2006/relationships/tags" Target="../tags/tag141.xml"/><Relationship Id="rId16" Type="http://schemas.openxmlformats.org/officeDocument/2006/relationships/tags" Target="../tags/tag142.xml"/><Relationship Id="rId17" Type="http://schemas.openxmlformats.org/officeDocument/2006/relationships/tags" Target="../tags/tag143.xml"/><Relationship Id="rId18" Type="http://schemas.openxmlformats.org/officeDocument/2006/relationships/tags" Target="../tags/tag144.xml"/><Relationship Id="rId19" Type="http://schemas.openxmlformats.org/officeDocument/2006/relationships/tags" Target="../tags/tag145.xml"/><Relationship Id="rId20" Type="http://schemas.openxmlformats.org/officeDocument/2006/relationships/tags" Target="../tags/tag146.xml"/><Relationship Id="rId21" Type="http://schemas.openxmlformats.org/officeDocument/2006/relationships/tags" Target="../tags/tag147.xml"/><Relationship Id="rId22" Type="http://schemas.openxmlformats.org/officeDocument/2006/relationships/tags" Target="../tags/tag148.xml"/><Relationship Id="rId23" Type="http://schemas.openxmlformats.org/officeDocument/2006/relationships/tags" Target="../tags/tag149.xml"/><Relationship Id="rId24" Type="http://schemas.openxmlformats.org/officeDocument/2006/relationships/tags" Target="../tags/tag150.xml"/><Relationship Id="rId25" Type="http://schemas.openxmlformats.org/officeDocument/2006/relationships/tags" Target="../tags/tag151.xml"/><Relationship Id="rId26" Type="http://schemas.openxmlformats.org/officeDocument/2006/relationships/tags" Target="../tags/tag152.xml"/><Relationship Id="rId27" Type="http://schemas.openxmlformats.org/officeDocument/2006/relationships/tags" Target="../tags/tag153.xml"/><Relationship Id="rId28" Type="http://schemas.openxmlformats.org/officeDocument/2006/relationships/tags" Target="../tags/tag154.xml"/><Relationship Id="rId29" Type="http://schemas.openxmlformats.org/officeDocument/2006/relationships/tags" Target="../tags/tag155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tags" Target="../tags/tag175.xml"/><Relationship Id="rId18" Type="http://schemas.openxmlformats.org/officeDocument/2006/relationships/tags" Target="../tags/tag176.xml"/><Relationship Id="rId19" Type="http://schemas.openxmlformats.org/officeDocument/2006/relationships/tags" Target="../tags/tag177.xml"/><Relationship Id="rId20" Type="http://schemas.openxmlformats.org/officeDocument/2006/relationships/tags" Target="../tags/tag178.xml"/><Relationship Id="rId21" Type="http://schemas.openxmlformats.org/officeDocument/2006/relationships/tags" Target="../tags/tag179.xml"/><Relationship Id="rId22" Type="http://schemas.openxmlformats.org/officeDocument/2006/relationships/tags" Target="../tags/tag180.xml"/><Relationship Id="rId23" Type="http://schemas.openxmlformats.org/officeDocument/2006/relationships/tags" Target="../tags/tag181.xml"/><Relationship Id="rId24" Type="http://schemas.openxmlformats.org/officeDocument/2006/relationships/tags" Target="../tags/tag182.xml"/><Relationship Id="rId25" Type="http://schemas.openxmlformats.org/officeDocument/2006/relationships/tags" Target="../tags/tag183.xml"/><Relationship Id="rId26" Type="http://schemas.openxmlformats.org/officeDocument/2006/relationships/tags" Target="../tags/tag184.xml"/><Relationship Id="rId27" Type="http://schemas.openxmlformats.org/officeDocument/2006/relationships/tags" Target="../tags/tag185.xml"/><Relationship Id="rId28" Type="http://schemas.openxmlformats.org/officeDocument/2006/relationships/tags" Target="../tags/tag186.xml"/><Relationship Id="rId29" Type="http://schemas.openxmlformats.org/officeDocument/2006/relationships/tags" Target="../tags/tag187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tags" Target="../tags/tag247.xml"/><Relationship Id="rId14" Type="http://schemas.openxmlformats.org/officeDocument/2006/relationships/tags" Target="../tags/tag248.xml"/><Relationship Id="rId15" Type="http://schemas.openxmlformats.org/officeDocument/2006/relationships/tags" Target="../tags/tag249.xml"/><Relationship Id="rId16" Type="http://schemas.openxmlformats.org/officeDocument/2006/relationships/tags" Target="../tags/tag250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tags" Target="../tags/tag292.xml"/><Relationship Id="rId16" Type="http://schemas.openxmlformats.org/officeDocument/2006/relationships/tags" Target="../tags/tag293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tags" Target="../tags/tag306.xml"/><Relationship Id="rId14" Type="http://schemas.openxmlformats.org/officeDocument/2006/relationships/tags" Target="../tags/tag307.xml"/><Relationship Id="rId15" Type="http://schemas.openxmlformats.org/officeDocument/2006/relationships/tags" Target="../tags/tag308.xml"/><Relationship Id="rId16" Type="http://schemas.openxmlformats.org/officeDocument/2006/relationships/tags" Target="../tags/tag309.xml"/><Relationship Id="rId17" Type="http://schemas.openxmlformats.org/officeDocument/2006/relationships/tags" Target="../tags/tag310.xml"/><Relationship Id="rId18" Type="http://schemas.openxmlformats.org/officeDocument/2006/relationships/tags" Target="../tags/tag311.xml"/><Relationship Id="rId19" Type="http://schemas.openxmlformats.org/officeDocument/2006/relationships/tags" Target="../tags/tag312.xml"/><Relationship Id="rId20" Type="http://schemas.openxmlformats.org/officeDocument/2006/relationships/tags" Target="../tags/tag313.xml"/><Relationship Id="rId21" Type="http://schemas.openxmlformats.org/officeDocument/2006/relationships/tags" Target="../tags/tag314.xml"/><Relationship Id="rId22" Type="http://schemas.openxmlformats.org/officeDocument/2006/relationships/tags" Target="../tags/tag315.xml"/><Relationship Id="rId23" Type="http://schemas.openxmlformats.org/officeDocument/2006/relationships/tags" Target="../tags/tag316.xml"/><Relationship Id="rId24" Type="http://schemas.openxmlformats.org/officeDocument/2006/relationships/tags" Target="../tags/tag317.xml"/><Relationship Id="rId25" Type="http://schemas.openxmlformats.org/officeDocument/2006/relationships/tags" Target="../tags/tag318.xml"/><Relationship Id="rId26" Type="http://schemas.openxmlformats.org/officeDocument/2006/relationships/tags" Target="../tags/tag319.xml"/><Relationship Id="rId27" Type="http://schemas.openxmlformats.org/officeDocument/2006/relationships/tags" Target="../tags/tag320.xml"/><Relationship Id="rId28" Type="http://schemas.openxmlformats.org/officeDocument/2006/relationships/tags" Target="../tags/tag321.xml"/><Relationship Id="rId29" Type="http://schemas.openxmlformats.org/officeDocument/2006/relationships/tags" Target="../tags/tag322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tags" Target="../tags/tag335.xml"/><Relationship Id="rId14" Type="http://schemas.openxmlformats.org/officeDocument/2006/relationships/tags" Target="../tags/tag336.xml"/><Relationship Id="rId15" Type="http://schemas.openxmlformats.org/officeDocument/2006/relationships/tags" Target="../tags/tag337.xml"/><Relationship Id="rId16" Type="http://schemas.openxmlformats.org/officeDocument/2006/relationships/tags" Target="../tags/tag338.xml"/><Relationship Id="rId17" Type="http://schemas.openxmlformats.org/officeDocument/2006/relationships/tags" Target="../tags/tag339.xml"/><Relationship Id="rId18" Type="http://schemas.openxmlformats.org/officeDocument/2006/relationships/tags" Target="../tags/tag340.xml"/><Relationship Id="rId19" Type="http://schemas.openxmlformats.org/officeDocument/2006/relationships/tags" Target="../tags/tag341.xml"/><Relationship Id="rId20" Type="http://schemas.openxmlformats.org/officeDocument/2006/relationships/tags" Target="../tags/tag342.xml"/><Relationship Id="rId21" Type="http://schemas.openxmlformats.org/officeDocument/2006/relationships/tags" Target="../tags/tag343.xml"/><Relationship Id="rId22" Type="http://schemas.openxmlformats.org/officeDocument/2006/relationships/tags" Target="../tags/tag344.xml"/><Relationship Id="rId23" Type="http://schemas.openxmlformats.org/officeDocument/2006/relationships/tags" Target="../tags/tag345.xml"/><Relationship Id="rId24" Type="http://schemas.openxmlformats.org/officeDocument/2006/relationships/tags" Target="../tags/tag346.xml"/><Relationship Id="rId25" Type="http://schemas.openxmlformats.org/officeDocument/2006/relationships/tags" Target="../tags/tag347.xml"/><Relationship Id="rId26" Type="http://schemas.openxmlformats.org/officeDocument/2006/relationships/tags" Target="../tags/tag348.xml"/><Relationship Id="rId27" Type="http://schemas.openxmlformats.org/officeDocument/2006/relationships/tags" Target="../tags/tag349.xml"/><Relationship Id="rId28" Type="http://schemas.openxmlformats.org/officeDocument/2006/relationships/tags" Target="../tags/tag350.xml"/><Relationship Id="rId29" Type="http://schemas.openxmlformats.org/officeDocument/2006/relationships/tags" Target="../tags/tag351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tags" Target="../tags/tag399.xml"/><Relationship Id="rId6" Type="http://schemas.openxmlformats.org/officeDocument/2006/relationships/tags" Target="../tags/tag400.xml"/><Relationship Id="rId7" Type="http://schemas.openxmlformats.org/officeDocument/2006/relationships/tags" Target="../tags/tag401.xml"/><Relationship Id="rId8" Type="http://schemas.openxmlformats.org/officeDocument/2006/relationships/tags" Target="../tags/tag402.xml"/><Relationship Id="rId9" Type="http://schemas.openxmlformats.org/officeDocument/2006/relationships/tags" Target="../tags/tag403.xml"/><Relationship Id="rId10" Type="http://schemas.openxmlformats.org/officeDocument/2006/relationships/tags" Target="../tags/tag404.xml"/><Relationship Id="rId11" Type="http://schemas.openxmlformats.org/officeDocument/2006/relationships/tags" Target="../tags/tag405.xml"/><Relationship Id="rId12" Type="http://schemas.openxmlformats.org/officeDocument/2006/relationships/tags" Target="../tags/tag406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2024年制造业智能化方案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 A CLICK TO UNLIMITED POSSIBILITIES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207008"/>
            <a:ext cx="1279165" cy="4443984"/>
          </a:xfrm>
        </p:spPr>
        <p:txBody>
          <a:bodyPr wrap="square"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2"/>
            </p:custDataLst>
          </p:nvPr>
        </p:nvSpPr>
        <p:spPr>
          <a:xfrm>
            <a:off x="3711575" y="4121150"/>
            <a:ext cx="941705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r">
              <a:lnSpc>
                <a:spcPct val="100000"/>
              </a:lnSpc>
              <a:defRPr sz="3600">
                <a:solidFill>
                  <a:schemeClr val="accent1"/>
                </a:solidFill>
                <a:latin typeface="+mj-ea"/>
                <a:ea typeface="+mj-ea"/>
                <a:cs typeface="MiSans Demibold" panose="00000700000000000000" charset="-122"/>
              </a:defRPr>
            </a:lvl1pPr>
          </a:lstStyle>
          <a:p>
            <a:r>
              <a:rPr dirty="0" lang="en-US"/>
              <a:t>01</a:t>
            </a:r>
            <a:endParaRPr dirty="0" lang="en-US"/>
          </a:p>
        </p:txBody>
      </p:sp>
      <p:sp>
        <p:nvSpPr>
          <p:cNvPr id="1048792" name="项标题"/>
          <p:cNvSpPr txBox="1"/>
          <p:nvPr>
            <p:custDataLst>
              <p:tags r:id="rId3"/>
            </p:custDataLst>
          </p:nvPr>
        </p:nvSpPr>
        <p:spPr>
          <a:xfrm>
            <a:off x="4799330" y="4151630"/>
            <a:ext cx="2797810" cy="773430"/>
          </a:xfrm>
          <a:prstGeom prst="rect"/>
          <a:noFill/>
        </p:spPr>
        <p:txBody>
          <a:bodyPr anchor="ctr" anchorCtr="0" bIns="72000" lIns="0" rIns="0" rtlCol="0" tIns="0" wrap="square">
            <a:normAutofit fontScale="90000"/>
          </a:bodyPr>
          <a:p>
            <a:pPr algn="l">
              <a:lnSpc>
                <a:spcPct val="100000"/>
              </a:lnSpc>
            </a:pPr>
            <a:r>
              <a:rPr altLang="en-US" dirty="0" sz="2700" lang="zh-CN" spc="300">
                <a:latin typeface="+mj-ea"/>
                <a:ea typeface="+mj-ea"/>
                <a:cs typeface="MiSans Demibold" panose="00000700000000000000" charset="-122"/>
              </a:rPr>
              <a:t>制造业智能化概述</a:t>
            </a:r>
            <a:endParaRPr altLang="en-US" dirty="0" sz="2700" lang="zh-CN" spc="300"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794" name="序号"/>
          <p:cNvSpPr txBox="1"/>
          <p:nvPr>
            <p:custDataLst>
              <p:tags r:id="rId4"/>
            </p:custDataLst>
          </p:nvPr>
        </p:nvSpPr>
        <p:spPr>
          <a:xfrm>
            <a:off x="7483475" y="4121150"/>
            <a:ext cx="941705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r">
              <a:lnSpc>
                <a:spcPct val="100000"/>
              </a:lnSpc>
              <a:defRPr sz="3600">
                <a:solidFill>
                  <a:schemeClr val="accent1"/>
                </a:solidFill>
                <a:latin typeface="+mj-ea"/>
                <a:ea typeface="+mj-ea"/>
                <a:cs typeface="MiSans Demibold" panose="00000700000000000000" charset="-122"/>
              </a:defRPr>
            </a:lvl1pPr>
          </a:lstStyle>
          <a:p>
            <a:r>
              <a:rPr dirty="0" lang="en-US"/>
              <a:t>02</a:t>
            </a:r>
            <a:endParaRPr dirty="0" lang="en-US"/>
          </a:p>
        </p:txBody>
      </p:sp>
      <p:sp>
        <p:nvSpPr>
          <p:cNvPr id="1048796" name="项标题"/>
          <p:cNvSpPr txBox="1"/>
          <p:nvPr>
            <p:custDataLst>
              <p:tags r:id="rId5"/>
            </p:custDataLst>
          </p:nvPr>
        </p:nvSpPr>
        <p:spPr>
          <a:xfrm>
            <a:off x="8571230" y="4151630"/>
            <a:ext cx="2797810" cy="773430"/>
          </a:xfrm>
          <a:prstGeom prst="rect"/>
          <a:noFill/>
        </p:spPr>
        <p:txBody>
          <a:bodyPr anchor="ctr" anchorCtr="0" bIns="72000" lIns="0" rIns="0" rtlCol="0" tIns="0" wrap="square">
            <a:normAutofit fontScale="90000"/>
          </a:bodyPr>
          <a:p>
            <a:pPr algn="l">
              <a:lnSpc>
                <a:spcPct val="100000"/>
              </a:lnSpc>
            </a:pPr>
            <a:r>
              <a:rPr altLang="en-US" dirty="0" sz="2700" lang="zh-CN" spc="300">
                <a:latin typeface="+mj-ea"/>
                <a:ea typeface="+mj-ea"/>
                <a:cs typeface="MiSans Demibold" panose="00000700000000000000" charset="-122"/>
              </a:rPr>
              <a:t>制造业智能化方案</a:t>
            </a:r>
            <a:endParaRPr altLang="en-US" dirty="0" sz="2700" lang="zh-CN" spc="300"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798" name="序号"/>
          <p:cNvSpPr txBox="1"/>
          <p:nvPr>
            <p:custDataLst>
              <p:tags r:id="rId6"/>
            </p:custDataLst>
          </p:nvPr>
        </p:nvSpPr>
        <p:spPr>
          <a:xfrm>
            <a:off x="3711575" y="4935220"/>
            <a:ext cx="941705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r">
              <a:lnSpc>
                <a:spcPct val="100000"/>
              </a:lnSpc>
              <a:defRPr sz="3600">
                <a:solidFill>
                  <a:schemeClr val="accent1"/>
                </a:solidFill>
                <a:latin typeface="+mj-ea"/>
                <a:ea typeface="+mj-ea"/>
                <a:cs typeface="MiSans Demibold" panose="00000700000000000000" charset="-122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8800" name="项标题"/>
          <p:cNvSpPr txBox="1"/>
          <p:nvPr>
            <p:custDataLst>
              <p:tags r:id="rId7"/>
            </p:custDataLst>
          </p:nvPr>
        </p:nvSpPr>
        <p:spPr>
          <a:xfrm>
            <a:off x="4799330" y="4965700"/>
            <a:ext cx="2797810" cy="773430"/>
          </a:xfrm>
          <a:prstGeom prst="rect"/>
          <a:noFill/>
        </p:spPr>
        <p:txBody>
          <a:bodyPr anchor="ctr" anchorCtr="0" bIns="72000" lIns="0" rIns="0" rtlCol="0" tIns="0" wrap="square">
            <a:normAutofit fontScale="96296" lnSpcReduction="20000"/>
          </a:bodyPr>
          <a:p>
            <a:pPr algn="l">
              <a:lnSpc>
                <a:spcPct val="100000"/>
              </a:lnSpc>
            </a:pPr>
            <a:r>
              <a:rPr altLang="en-US" dirty="0" sz="2700" lang="zh-CN" spc="300">
                <a:latin typeface="+mj-ea"/>
                <a:ea typeface="+mj-ea"/>
                <a:cs typeface="MiSans Demibold" panose="00000700000000000000" charset="-122"/>
              </a:rPr>
              <a:t>制造业智能化案例分析</a:t>
            </a:r>
            <a:endParaRPr altLang="en-US" dirty="0" sz="2700" lang="zh-CN" spc="300"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8"/>
            </p:custDataLst>
          </p:nvPr>
        </p:nvSpPr>
        <p:spPr>
          <a:xfrm>
            <a:off x="7483475" y="4935220"/>
            <a:ext cx="941705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r">
              <a:lnSpc>
                <a:spcPct val="100000"/>
              </a:lnSpc>
              <a:defRPr sz="3600">
                <a:solidFill>
                  <a:schemeClr val="accent1"/>
                </a:solidFill>
                <a:latin typeface="+mj-ea"/>
                <a:ea typeface="+mj-ea"/>
                <a:cs typeface="MiSans Demibold" panose="00000700000000000000" charset="-122"/>
              </a:defRPr>
            </a:lvl1pPr>
          </a:lstStyle>
          <a:p>
            <a:r>
              <a:rPr dirty="0" lang="en-US"/>
              <a:t>04</a:t>
            </a:r>
            <a:endParaRPr dirty="0" lang="en-US"/>
          </a:p>
        </p:txBody>
      </p:sp>
      <p:sp>
        <p:nvSpPr>
          <p:cNvPr id="1048804" name="项标题"/>
          <p:cNvSpPr txBox="1"/>
          <p:nvPr>
            <p:custDataLst>
              <p:tags r:id="rId9"/>
            </p:custDataLst>
          </p:nvPr>
        </p:nvSpPr>
        <p:spPr>
          <a:xfrm>
            <a:off x="8571230" y="4965700"/>
            <a:ext cx="2797810" cy="773430"/>
          </a:xfrm>
          <a:prstGeom prst="rect"/>
          <a:noFill/>
        </p:spPr>
        <p:txBody>
          <a:bodyPr anchor="ctr" anchorCtr="0" bIns="72000" lIns="0" rIns="0" rtlCol="0" tIns="0" wrap="square">
            <a:normAutofit fontScale="96296" lnSpcReduction="20000"/>
          </a:bodyPr>
          <a:p>
            <a:pPr algn="l">
              <a:lnSpc>
                <a:spcPct val="100000"/>
              </a:lnSpc>
            </a:pPr>
            <a:r>
              <a:rPr altLang="en-US" dirty="0" sz="2700" lang="zh-CN" spc="300">
                <a:latin typeface="+mj-ea"/>
                <a:ea typeface="+mj-ea"/>
                <a:cs typeface="MiSans Demibold" panose="00000700000000000000" charset="-122"/>
              </a:rPr>
              <a:t>制造业智能化挑战与对策</a:t>
            </a:r>
            <a:endParaRPr altLang="en-US" dirty="0" sz="2700" lang="zh-CN" spc="300"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806" name="序号"/>
          <p:cNvSpPr txBox="1"/>
          <p:nvPr>
            <p:custDataLst>
              <p:tags r:id="rId10"/>
            </p:custDataLst>
          </p:nvPr>
        </p:nvSpPr>
        <p:spPr>
          <a:xfrm>
            <a:off x="3711575" y="5749290"/>
            <a:ext cx="941705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r">
              <a:lnSpc>
                <a:spcPct val="100000"/>
              </a:lnSpc>
              <a:defRPr sz="3600">
                <a:solidFill>
                  <a:schemeClr val="accent1"/>
                </a:solidFill>
                <a:latin typeface="+mj-ea"/>
                <a:ea typeface="+mj-ea"/>
                <a:cs typeface="MiSans Demibold" panose="00000700000000000000" charset="-122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8808" name="项标题"/>
          <p:cNvSpPr txBox="1"/>
          <p:nvPr>
            <p:custDataLst>
              <p:tags r:id="rId11"/>
            </p:custDataLst>
          </p:nvPr>
        </p:nvSpPr>
        <p:spPr>
          <a:xfrm>
            <a:off x="4799330" y="5779770"/>
            <a:ext cx="2797810" cy="773430"/>
          </a:xfrm>
          <a:prstGeom prst="rect"/>
          <a:noFill/>
        </p:spPr>
        <p:txBody>
          <a:bodyPr anchor="ctr" anchorCtr="0" bIns="72000" lIns="0" rIns="0" rtlCol="0" tIns="0" wrap="square">
            <a:normAutofit fontScale="96296" lnSpcReduction="20000"/>
          </a:bodyPr>
          <a:p>
            <a:pPr algn="l">
              <a:lnSpc>
                <a:spcPct val="100000"/>
              </a:lnSpc>
            </a:pPr>
            <a:r>
              <a:rPr altLang="en-US" dirty="0" sz="2700" lang="zh-CN" spc="300">
                <a:latin typeface="+mj-ea"/>
                <a:ea typeface="+mj-ea"/>
                <a:cs typeface="MiSans Demibold" panose="00000700000000000000" charset="-122"/>
              </a:rPr>
              <a:t>制造业智能化未来展望</a:t>
            </a:r>
            <a:endParaRPr altLang="en-US" dirty="0" sz="2700" lang="zh-CN" spc="300">
              <a:latin typeface="+mj-ea"/>
              <a:ea typeface="+mj-ea"/>
              <a:cs typeface="MiSans Demibold" panose="00000700000000000000" charset="-122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08776" y="3456432"/>
            <a:ext cx="4709160" cy="2807208"/>
          </a:xfrm>
        </p:spPr>
        <p:txBody>
          <a:bodyPr wrap="square">
            <a:normAutofit/>
          </a:bodyPr>
          <a:p>
            <a:r>
              <a:rPr altLang="en-US" lang="zh-CN"/>
              <a:t>制造业智能化概述</a:t>
            </a:r>
            <a:endParaRPr altLang="en-US" lang="zh-CN"/>
          </a:p>
        </p:txBody>
      </p:sp>
      <p:sp>
        <p:nvSpPr>
          <p:cNvPr id="10488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6208776" y="923544"/>
            <a:ext cx="4709160" cy="2505456"/>
          </a:xfrm>
        </p:spPr>
        <p:txBody>
          <a:bodyPr wrap="square">
            <a:normAutofit/>
          </a:bodyPr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智能化定义</a:t>
            </a:r>
            <a:endParaRPr altLang="en-US" lang="zh-CN"/>
          </a:p>
        </p:txBody>
      </p:sp>
      <p:sp>
        <p:nvSpPr>
          <p:cNvPr id="104887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926919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878" name="矩形 65"/>
          <p:cNvSpPr/>
          <p:nvPr>
            <p:custDataLst>
              <p:tags r:id="rId2"/>
            </p:custDataLst>
          </p:nvPr>
        </p:nvSpPr>
        <p:spPr>
          <a:xfrm>
            <a:off x="1827458" y="2090756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80" name="文本框 66"/>
          <p:cNvSpPr txBox="1"/>
          <p:nvPr>
            <p:custDataLst>
              <p:tags r:id="rId3"/>
            </p:custDataLst>
          </p:nvPr>
        </p:nvSpPr>
        <p:spPr>
          <a:xfrm>
            <a:off x="2159924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6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智能化是指通过应用先进的信息技术和人工智能技术，使制造企业实现生产过程自动化、智能化和高效化的转型升级。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88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57394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884" name="矩形 69"/>
          <p:cNvSpPr/>
          <p:nvPr>
            <p:custDataLst>
              <p:tags r:id="rId5"/>
            </p:custDataLst>
          </p:nvPr>
        </p:nvSpPr>
        <p:spPr>
          <a:xfrm>
            <a:off x="6357375" y="2090756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86" name="文本框 70"/>
          <p:cNvSpPr txBox="1"/>
          <p:nvPr>
            <p:custDataLst>
              <p:tags r:id="rId6"/>
            </p:custDataLst>
          </p:nvPr>
        </p:nvSpPr>
        <p:spPr>
          <a:xfrm>
            <a:off x="6690400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智能化制造可以提高生产效率、降低成本、提升产品质量，并为企业创造更多的商业机会。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88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926919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890" name="文本框 74"/>
          <p:cNvSpPr txBox="1"/>
          <p:nvPr>
            <p:custDataLst>
              <p:tags r:id="rId8"/>
            </p:custDataLst>
          </p:nvPr>
        </p:nvSpPr>
        <p:spPr>
          <a:xfrm>
            <a:off x="2159924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6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智能化制造涉及多个领域，包括工业互联网、物联网、大数据、云计算、人工智能等，需要跨部门、跨领域的合作与协同。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892" name="矩形 73"/>
          <p:cNvSpPr/>
          <p:nvPr>
            <p:custDataLst>
              <p:tags r:id="rId9"/>
            </p:custDataLst>
          </p:nvPr>
        </p:nvSpPr>
        <p:spPr>
          <a:xfrm>
            <a:off x="1827458" y="4315204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9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08242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896" name="矩形 84"/>
          <p:cNvSpPr/>
          <p:nvPr>
            <p:custDataLst>
              <p:tags r:id="rId11"/>
            </p:custDataLst>
          </p:nvPr>
        </p:nvSpPr>
        <p:spPr>
          <a:xfrm>
            <a:off x="6408782" y="4315204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98" name="文本框 85"/>
          <p:cNvSpPr txBox="1"/>
          <p:nvPr>
            <p:custDataLst>
              <p:tags r:id="rId12"/>
            </p:custDataLst>
          </p:nvPr>
        </p:nvSpPr>
        <p:spPr>
          <a:xfrm>
            <a:off x="6741248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6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智能化制造的发展需要政府、企业、科研机构等多方共同推动，加强政策支持、技术研发和人才培养等方面的合作。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智能化发展历程</a:t>
            </a:r>
            <a:endParaRPr altLang="en-US" lang="zh-CN"/>
          </a:p>
        </p:txBody>
      </p:sp>
      <p:sp>
        <p:nvSpPr>
          <p:cNvPr id="1048934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6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8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0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高级阶段：智能化制造，实现人机协同和自主决策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4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6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8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初级阶段：自动化生产，提高生产效率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4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发展阶段：信息化管理，实现生产过程的数字化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未来趋势：人工智能与制造业深度融合，推动产业升级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智能化技术应用</a:t>
            </a:r>
            <a:endParaRPr altLang="en-US" lang="zh-CN"/>
          </a:p>
        </p:txBody>
      </p:sp>
      <p:sp>
        <p:nvSpPr>
          <p:cNvPr id="1049000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2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4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6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8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工业机器人：替代人力，实现高效、精准作业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0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自动化生产线：提高生产效率，降低人工成本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2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物联网技术：实时监控，优化生产流程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4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人工智能技术：数据分析，预测市场需求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智能化发展前景</a:t>
            </a:r>
            <a:endParaRPr altLang="en-US" lang="zh-CN"/>
          </a:p>
        </p:txBody>
      </p:sp>
      <p:sp>
        <p:nvSpPr>
          <p:cNvPr id="1049050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2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4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6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8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0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2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4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6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8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0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2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4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6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8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0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2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4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6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制造业智能化将进一步提高生产效率和产品质量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未来制造业智能化将呈现出更加个性化和定制化的趋势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智能化制造将促进跨行业、跨领域的融合创新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智能化技术将推动制造业向更环保、可持续的方向发展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08776" y="3456432"/>
            <a:ext cx="4709160" cy="2807208"/>
          </a:xfrm>
        </p:spPr>
        <p:txBody>
          <a:bodyPr wrap="square">
            <a:normAutofit/>
          </a:bodyPr>
          <a:p>
            <a:r>
              <a:rPr altLang="en-US" lang="zh-CN"/>
              <a:t>制造业智能化方案</a:t>
            </a:r>
            <a:endParaRPr altLang="en-US" lang="zh-CN"/>
          </a:p>
        </p:txBody>
      </p:sp>
      <p:sp>
        <p:nvSpPr>
          <p:cNvPr id="10491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6208776" y="923544"/>
            <a:ext cx="4709160" cy="2505456"/>
          </a:xfrm>
        </p:spPr>
        <p:txBody>
          <a:bodyPr wrap="square">
            <a:normAutofit/>
          </a:bodyPr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智能化生产方案</a:t>
            </a:r>
            <a:endParaRPr altLang="en-US" lang="zh-CN"/>
          </a:p>
        </p:txBody>
      </p:sp>
      <p:sp>
        <p:nvSpPr>
          <p:cNvPr id="1049164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6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8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0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2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4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6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8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0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2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4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6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8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0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2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4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6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8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0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0909"/>
          </a:bodyPr>
          <a:p>
            <a:pPr algn="l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自动化生产线：采用机器人和自动化设备，实现生产流程的自动化和智能化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0909"/>
          </a:bodyPr>
          <a:p>
            <a:pPr algn="r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数字化工厂管理：利用数字化技术，实现工厂的数字化管理和智能化运营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0909"/>
          </a:bodyPr>
          <a:p>
            <a:pPr algn="r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智能物流配送：通过智能物流系统，实现物流信息的实时跟踪和智能调度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8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智能仓储管理：利用物联网和大数据技术，实现仓储信息的实时监控和智能调度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智能化物流方案</a:t>
            </a:r>
            <a:endParaRPr altLang="en-US" lang="zh-CN"/>
          </a:p>
        </p:txBody>
      </p:sp>
      <p:sp>
        <p:nvSpPr>
          <p:cNvPr id="1049242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方案目标：实现制造业物流的智能化、自动化和信息化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6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方案内容：采用物联网、大数据、人工智能等技术，实现物流信息的实时采集、分析和处理，提高物流效率和降低成本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方案实施：建立智能物流管理系统，整合物流资源，优化物流流程，提高物流服务水平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方案优势：能够提高制造业的物流效率和降低成本，提升企业的竞争力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智能化管理方案</a:t>
            </a:r>
            <a:endParaRPr altLang="en-US" lang="zh-CN"/>
          </a:p>
        </p:txBody>
      </p:sp>
      <p:sp>
        <p:nvSpPr>
          <p:cNvPr id="1049300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375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智能化生产流程：通过自动化设备和智能系统实现生产流程的智能化管理，提高生产效率和产品质量。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7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智能化供应链管理：利用大数据和人工智能技术对供应链进行智能化管理，实现供应商、库存和物流的全程监控和优化。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7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智能化设备维护：通过实时监测设备和智能化诊断技术，实现设备故障预警和快速维修，降低维护成本。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7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智能化人力资源管理：利用人工智能技术对人力资源进行智能化管理，实现人才招聘、培训和绩效管理的全面优化。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智能化服务方案</a:t>
            </a:r>
            <a:endParaRPr altLang="en-US" lang="zh-CN"/>
          </a:p>
        </p:txBody>
      </p:sp>
      <p:sp>
        <p:nvSpPr>
          <p:cNvPr id="1049358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智能化服务方案的目标是提高生产效率、降低成本和优化供应链管理。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该方案包括智能制造、智能物流和智能供应链三大模块，实现全流程的智能化升级。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智能化服务方案的应用场景包括离散制造、流程制造和智能物流等，可根据企业需求进行定制化开发。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0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智能化服务方案的实施步骤包括需求调研、方案设计、系统开发和上线运行等，确保方案的可行性和实用性。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08776" y="3456432"/>
            <a:ext cx="4709160" cy="2807208"/>
          </a:xfrm>
        </p:spPr>
        <p:txBody>
          <a:bodyPr wrap="square">
            <a:normAutofit/>
          </a:bodyPr>
          <a:p>
            <a:r>
              <a:rPr altLang="en-US" lang="zh-CN"/>
              <a:t>制造业智能化案例分析</a:t>
            </a:r>
            <a:endParaRPr altLang="en-US" lang="zh-CN"/>
          </a:p>
        </p:txBody>
      </p:sp>
      <p:sp>
        <p:nvSpPr>
          <p:cNvPr id="10494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6208776" y="923544"/>
            <a:ext cx="4709160" cy="2505456"/>
          </a:xfrm>
        </p:spPr>
        <p:txBody>
          <a:bodyPr wrap="square">
            <a:normAutofit/>
          </a:bodyPr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智能制造企业案例</a:t>
            </a:r>
            <a:endParaRPr altLang="en-US" lang="zh-CN"/>
          </a:p>
        </p:txBody>
      </p:sp>
      <p:sp>
        <p:nvSpPr>
          <p:cNvPr id="1049452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4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6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8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0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 fontScale="85714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案例简介：海尔通过智能制造转型，实现了从传统家电制造企业向高端智能家居制造企业的转型，提高了生产效率和产品质量。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2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案例名称：海尔智能制造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4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案例名称：三一重工智能制造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6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 fontScale="92857"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案例简介：三一重工通过智能制造转型，实现了从传统工程机械制造企业向高端智能装备制造企业的转型，提高了生产效率和产品附加值。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智能制造园区案例</a:t>
            </a:r>
            <a:endParaRPr altLang="en-US" lang="zh-CN"/>
          </a:p>
        </p:txBody>
      </p:sp>
      <p:sp>
        <p:nvSpPr>
          <p:cNvPr id="1049502" name="梯形 7"/>
          <p:cNvSpPr/>
          <p:nvPr>
            <p:custDataLst>
              <p:tags r:id="rId1"/>
            </p:custDataLst>
          </p:nvPr>
        </p:nvSpPr>
        <p:spPr>
          <a:xfrm flipV="1">
            <a:off x="1014984" y="2796641"/>
            <a:ext cx="2312685" cy="224212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504" name="任意多边形: 形状 9"/>
          <p:cNvSpPr/>
          <p:nvPr>
            <p:custDataLst>
              <p:tags r:id="rId2"/>
            </p:custDataLst>
          </p:nvPr>
        </p:nvSpPr>
        <p:spPr>
          <a:xfrm>
            <a:off x="1090305" y="2501828"/>
            <a:ext cx="2158985" cy="3027370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506" name="矩形: 圆顶角 10"/>
          <p:cNvSpPr/>
          <p:nvPr>
            <p:custDataLst>
              <p:tags r:id="rId3"/>
            </p:custDataLst>
          </p:nvPr>
        </p:nvSpPr>
        <p:spPr>
          <a:xfrm flipH="1">
            <a:off x="1014984" y="2207015"/>
            <a:ext cx="2312685" cy="589666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5833"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508" name="正文"/>
          <p:cNvSpPr txBox="1"/>
          <p:nvPr>
            <p:custDataLst>
              <p:tags r:id="rId4"/>
            </p:custDataLst>
          </p:nvPr>
        </p:nvSpPr>
        <p:spPr>
          <a:xfrm>
            <a:off x="1133851" y="3051439"/>
            <a:ext cx="2075013" cy="2478111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案例名称：苏州工业园区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10" name="梯形 40"/>
          <p:cNvSpPr/>
          <p:nvPr>
            <p:custDataLst>
              <p:tags r:id="rId5"/>
            </p:custDataLst>
          </p:nvPr>
        </p:nvSpPr>
        <p:spPr>
          <a:xfrm flipV="1">
            <a:off x="3630640" y="2796641"/>
            <a:ext cx="2312685" cy="224212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512" name="任意多边形: 形状 41"/>
          <p:cNvSpPr/>
          <p:nvPr>
            <p:custDataLst>
              <p:tags r:id="rId6"/>
            </p:custDataLst>
          </p:nvPr>
        </p:nvSpPr>
        <p:spPr>
          <a:xfrm>
            <a:off x="3705961" y="2501828"/>
            <a:ext cx="2158985" cy="3027370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514" name="矩形: 圆顶角 42"/>
          <p:cNvSpPr/>
          <p:nvPr>
            <p:custDataLst>
              <p:tags r:id="rId7"/>
            </p:custDataLst>
          </p:nvPr>
        </p:nvSpPr>
        <p:spPr>
          <a:xfrm flipH="1">
            <a:off x="3630640" y="2207015"/>
            <a:ext cx="2312685" cy="589666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5833"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516" name="正文"/>
          <p:cNvSpPr txBox="1"/>
          <p:nvPr>
            <p:custDataLst>
              <p:tags r:id="rId8"/>
            </p:custDataLst>
          </p:nvPr>
        </p:nvSpPr>
        <p:spPr>
          <a:xfrm>
            <a:off x="3749507" y="3051439"/>
            <a:ext cx="2075013" cy="2478111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8375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案例介绍：苏州工业园区是中国最早的智能制造园区之一，园区内聚集了众多高端制造业企业，通过智能化改造，实现了高效、环保、可持续的生产方式。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18" name="梯形 46"/>
          <p:cNvSpPr/>
          <p:nvPr>
            <p:custDataLst>
              <p:tags r:id="rId9"/>
            </p:custDataLst>
          </p:nvPr>
        </p:nvSpPr>
        <p:spPr>
          <a:xfrm flipV="1">
            <a:off x="6246296" y="2796641"/>
            <a:ext cx="2312685" cy="224212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520" name="任意多边形: 形状 47"/>
          <p:cNvSpPr/>
          <p:nvPr>
            <p:custDataLst>
              <p:tags r:id="rId10"/>
            </p:custDataLst>
          </p:nvPr>
        </p:nvSpPr>
        <p:spPr>
          <a:xfrm>
            <a:off x="6321617" y="2501828"/>
            <a:ext cx="2158985" cy="3027370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522" name="矩形: 圆顶角 48"/>
          <p:cNvSpPr/>
          <p:nvPr>
            <p:custDataLst>
              <p:tags r:id="rId11"/>
            </p:custDataLst>
          </p:nvPr>
        </p:nvSpPr>
        <p:spPr>
          <a:xfrm flipH="1">
            <a:off x="6246296" y="2207015"/>
            <a:ext cx="2312685" cy="589666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5833"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524" name="正文"/>
          <p:cNvSpPr txBox="1"/>
          <p:nvPr>
            <p:custDataLst>
              <p:tags r:id="rId12"/>
            </p:custDataLst>
          </p:nvPr>
        </p:nvSpPr>
        <p:spPr>
          <a:xfrm>
            <a:off x="6365162" y="3051439"/>
            <a:ext cx="2075013" cy="2478111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案例特点：园区注重技术创新和人才培养，拥有完善的公共服务体系和创新创业环境，为智能制造企业提供了全方位的支持。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26" name="梯形 52"/>
          <p:cNvSpPr/>
          <p:nvPr>
            <p:custDataLst>
              <p:tags r:id="rId13"/>
            </p:custDataLst>
          </p:nvPr>
        </p:nvSpPr>
        <p:spPr>
          <a:xfrm flipV="1">
            <a:off x="8861363" y="2796641"/>
            <a:ext cx="2312685" cy="224212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528" name="任意多边形: 形状 53"/>
          <p:cNvSpPr/>
          <p:nvPr>
            <p:custDataLst>
              <p:tags r:id="rId14"/>
            </p:custDataLst>
          </p:nvPr>
        </p:nvSpPr>
        <p:spPr>
          <a:xfrm>
            <a:off x="8937273" y="2501828"/>
            <a:ext cx="2158985" cy="3027370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530" name="矩形: 圆顶角 54"/>
          <p:cNvSpPr/>
          <p:nvPr>
            <p:custDataLst>
              <p:tags r:id="rId15"/>
            </p:custDataLst>
          </p:nvPr>
        </p:nvSpPr>
        <p:spPr>
          <a:xfrm flipH="1">
            <a:off x="8861363" y="2207015"/>
            <a:ext cx="2312685" cy="589666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5833"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532" name="正文"/>
          <p:cNvSpPr txBox="1"/>
          <p:nvPr>
            <p:custDataLst>
              <p:tags r:id="rId16"/>
            </p:custDataLst>
          </p:nvPr>
        </p:nvSpPr>
        <p:spPr>
          <a:xfrm>
            <a:off x="8980230" y="3051439"/>
            <a:ext cx="2075013" cy="2478111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2857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案例效果：通过智能制造园区的建设，苏州工业园区实现了产业升级和经济发展方式的转变，成为全国乃至全球智能制造的重要基地之一。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智能制造项目案例</a:t>
            </a:r>
            <a:endParaRPr altLang="en-US" lang="zh-CN"/>
          </a:p>
        </p:txBody>
      </p:sp>
      <p:sp>
        <p:nvSpPr>
          <p:cNvPr id="1049568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2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6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80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4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案例名称：智能物流系统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586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 fontScale="7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案例描述：该系统通过物联网技术和大数据分析，实现了物流信息的实时跟踪和优化，提高了物流效率和准确性。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8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案例名称：智能制造工厂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590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 fontScale="7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案例描述：该工厂通过自动化设备和智能化系统实现了生产流程的全面优化，提高了生产效率和产品质量。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智能制造创新案例</a:t>
            </a:r>
            <a:endParaRPr altLang="en-US" lang="zh-CN"/>
          </a:p>
        </p:txBody>
      </p:sp>
      <p:sp>
        <p:nvSpPr>
          <p:cNvPr id="1049626" name="圆角矩形 26"/>
          <p:cNvSpPr/>
          <p:nvPr>
            <p:custDataLst>
              <p:tags r:id="rId1"/>
            </p:custDataLst>
          </p:nvPr>
        </p:nvSpPr>
        <p:spPr>
          <a:xfrm>
            <a:off x="1014984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28" name="圆角矩形 28"/>
          <p:cNvSpPr/>
          <p:nvPr>
            <p:custDataLst>
              <p:tags r:id="rId2"/>
            </p:custDataLst>
          </p:nvPr>
        </p:nvSpPr>
        <p:spPr>
          <a:xfrm>
            <a:off x="1017337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30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404948"/>
            <a:ext cx="2114279" cy="315366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1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案例名称：海尔智能工厂</a:t>
            </a:r>
            <a:endParaRPr altLang="en-US" dirty="0" sz="1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圆角矩形 29"/>
          <p:cNvSpPr/>
          <p:nvPr>
            <p:custDataLst>
              <p:tags r:id="rId4"/>
            </p:custDataLst>
          </p:nvPr>
        </p:nvSpPr>
        <p:spPr>
          <a:xfrm>
            <a:off x="3600907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4" name="圆角矩形 32"/>
          <p:cNvSpPr/>
          <p:nvPr>
            <p:custDataLst>
              <p:tags r:id="rId5"/>
            </p:custDataLst>
          </p:nvPr>
        </p:nvSpPr>
        <p:spPr>
          <a:xfrm>
            <a:off x="3603260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36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92857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案例简介：海尔智能工厂通过自动化生产线、智能仓储、智能物流等技术手段，实现了从原材料入库到成品出库的全流程自动化和智能化，提高了生产效率和产品质量。</a:t>
            </a:r>
            <a:endParaRPr altLang="en-US" dirty="0" sz="1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圆角矩形 3"/>
          <p:cNvSpPr/>
          <p:nvPr>
            <p:custDataLst>
              <p:tags r:id="rId7"/>
            </p:custDataLst>
          </p:nvPr>
        </p:nvSpPr>
        <p:spPr>
          <a:xfrm>
            <a:off x="6186830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0" name="圆角矩形 4"/>
          <p:cNvSpPr/>
          <p:nvPr>
            <p:custDataLst>
              <p:tags r:id="rId8"/>
            </p:custDataLst>
          </p:nvPr>
        </p:nvSpPr>
        <p:spPr>
          <a:xfrm>
            <a:off x="6189183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2" name="文本框 5"/>
          <p:cNvSpPr txBox="1"/>
          <p:nvPr>
            <p:custDataLst>
              <p:tags r:id="rId9"/>
            </p:custDataLst>
          </p:nvPr>
        </p:nvSpPr>
        <p:spPr>
          <a:xfrm>
            <a:off x="6332127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案例名称：美的智能家居</a:t>
            </a:r>
            <a:endParaRPr altLang="en-US" dirty="0" sz="1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圆角矩形 8"/>
          <p:cNvSpPr/>
          <p:nvPr>
            <p:custDataLst>
              <p:tags r:id="rId10"/>
            </p:custDataLst>
          </p:nvPr>
        </p:nvSpPr>
        <p:spPr>
          <a:xfrm>
            <a:off x="8772753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6" name="圆角矩形 9"/>
          <p:cNvSpPr/>
          <p:nvPr>
            <p:custDataLst>
              <p:tags r:id="rId11"/>
            </p:custDataLst>
          </p:nvPr>
        </p:nvSpPr>
        <p:spPr>
          <a:xfrm>
            <a:off x="8775106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8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6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案例简介：美的智能家居通过物联网、人工智能等技术手段，将家电设备与智能控制系统相结合，实现了设备的远程控制、智能推荐、语音控制等功能，提升了用户的生活品质和便捷性。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08776" y="3456432"/>
            <a:ext cx="4709160" cy="2807208"/>
          </a:xfrm>
        </p:spPr>
        <p:txBody>
          <a:bodyPr wrap="square">
            <a:normAutofit/>
          </a:bodyPr>
          <a:p>
            <a:r>
              <a:rPr altLang="en-US" lang="zh-CN"/>
              <a:t>制造业智能化挑战与对策</a:t>
            </a:r>
            <a:endParaRPr altLang="en-US" lang="zh-CN"/>
          </a:p>
        </p:txBody>
      </p:sp>
      <p:sp>
        <p:nvSpPr>
          <p:cNvPr id="10496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6208776" y="923544"/>
            <a:ext cx="4709160" cy="2505456"/>
          </a:xfrm>
        </p:spPr>
        <p:txBody>
          <a:bodyPr wrap="square">
            <a:normAutofit/>
          </a:bodyPr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智能化技术瓶颈</a:t>
            </a:r>
            <a:endParaRPr altLang="en-US" lang="zh-CN"/>
          </a:p>
        </p:txBody>
      </p:sp>
      <p:sp>
        <p:nvSpPr>
          <p:cNvPr id="1049720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跨部门跨领域协同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数据安全与隐私保护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技术成熟度与稳定性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人才储备与培养机制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智能化成本问题</a:t>
            </a:r>
            <a:endParaRPr altLang="en-US" lang="zh-CN"/>
          </a:p>
        </p:txBody>
      </p:sp>
      <p:sp>
        <p:nvSpPr>
          <p:cNvPr id="1049786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8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0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2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4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6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8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0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2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4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6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8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0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2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4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6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8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0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2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0909"/>
          </a:bodyPr>
          <a:p>
            <a:pPr algn="l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智能化改造的前期投入大，包括设备购置、技术引进和人员培训等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0909"/>
          </a:bodyPr>
          <a:p>
            <a:pPr algn="r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需要政府和企业共同合作，通过政策扶持和资金支持等方式降低智能化成本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8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智能化改造可能导致短期内成本上升，但长期来看可以降低生产成本和提高效率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0909"/>
          </a:bodyPr>
          <a:p>
            <a:pPr algn="l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智能化改造过程中的高昂维护成本，需要专业团队进行技术支持和故障排除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智能化安全问题</a:t>
            </a:r>
            <a:endParaRPr altLang="en-US" lang="zh-CN"/>
          </a:p>
        </p:txBody>
      </p:sp>
      <p:sp>
        <p:nvSpPr>
          <p:cNvPr id="1049864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6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8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0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2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4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6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8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0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2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4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6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8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0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2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4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6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8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0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数据安全：保护数据不被泄露或滥用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隐私保护：保护用户个人信息不被滥用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物理安全：确保机器人和自动化设备的安全运行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网络安全：防止网络攻击和病毒传播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智能化人才问题</a:t>
            </a:r>
            <a:endParaRPr altLang="en-US" lang="zh-CN"/>
          </a:p>
        </p:txBody>
      </p:sp>
      <p:sp>
        <p:nvSpPr>
          <p:cNvPr id="1049942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4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6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缺乏具备专业技能和知识的人才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0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2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人才流失严重，难以留住优秀人才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6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8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人才结构不合理，高技能人才短缺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2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4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人才培养和引进机制不完善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08776" y="3456432"/>
            <a:ext cx="4709160" cy="2807208"/>
          </a:xfrm>
        </p:spPr>
        <p:txBody>
          <a:bodyPr wrap="square">
            <a:normAutofit/>
          </a:bodyPr>
          <a:p>
            <a:r>
              <a:rPr altLang="en-US" lang="zh-CN"/>
              <a:t>制造业智能化未来展望</a:t>
            </a:r>
            <a:endParaRPr altLang="en-US" lang="zh-CN"/>
          </a:p>
        </p:txBody>
      </p:sp>
      <p:sp>
        <p:nvSpPr>
          <p:cNvPr id="10500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6208776" y="923544"/>
            <a:ext cx="4709160" cy="2505456"/>
          </a:xfrm>
        </p:spPr>
        <p:txBody>
          <a:bodyPr wrap="square">
            <a:normAutofit/>
          </a:bodyPr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智能化技术发展趋势</a:t>
            </a:r>
            <a:endParaRPr altLang="en-US" lang="zh-CN"/>
          </a:p>
        </p:txBody>
      </p:sp>
      <p:sp>
        <p:nvSpPr>
          <p:cNvPr id="1050036" name="正文"/>
          <p:cNvSpPr txBox="1"/>
          <p:nvPr>
            <p:custDataLst>
              <p:tags r:id="rId1"/>
            </p:custDataLst>
          </p:nvPr>
        </p:nvSpPr>
        <p:spPr>
          <a:xfrm>
            <a:off x="2863958" y="1773936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人工智能技术：将进一步应用于制造业，提高生产效率和产品质量。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正文"/>
          <p:cNvSpPr txBox="1"/>
          <p:nvPr>
            <p:custDataLst>
              <p:tags r:id="rId2"/>
            </p:custDataLst>
          </p:nvPr>
        </p:nvSpPr>
        <p:spPr>
          <a:xfrm>
            <a:off x="2863958" y="2885205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物联网技术：实现设备间的互联互通，提高生产过程的协同性和智能化水平。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正文"/>
          <p:cNvSpPr txBox="1"/>
          <p:nvPr>
            <p:custDataLst>
              <p:tags r:id="rId3"/>
            </p:custDataLst>
          </p:nvPr>
        </p:nvSpPr>
        <p:spPr>
          <a:xfrm>
            <a:off x="2863958" y="3996473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云计算技术：为制造业提供更高效、灵活的数据存储和处理服务，支持智能化决策。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正文"/>
          <p:cNvSpPr txBox="1"/>
          <p:nvPr>
            <p:custDataLst>
              <p:tags r:id="rId4"/>
            </p:custDataLst>
          </p:nvPr>
        </p:nvSpPr>
        <p:spPr>
          <a:xfrm>
            <a:off x="2863958" y="5107742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5G通信技术：为制造业提供更快速、稳定的数据传输服务，支持远程控制和实时监测。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制造业智能化发展方向</a:t>
            </a:r>
            <a:endParaRPr altLang="en-US" lang="zh-CN"/>
          </a:p>
        </p:txBody>
      </p:sp>
      <p:sp>
        <p:nvSpPr>
          <p:cNvPr id="1050078" name="圆角矩形 26"/>
          <p:cNvSpPr/>
          <p:nvPr>
            <p:custDataLst>
              <p:tags r:id="rId1"/>
            </p:custDataLst>
          </p:nvPr>
        </p:nvSpPr>
        <p:spPr>
          <a:xfrm>
            <a:off x="1014984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0" name="圆角矩形 28"/>
          <p:cNvSpPr/>
          <p:nvPr>
            <p:custDataLst>
              <p:tags r:id="rId2"/>
            </p:custDataLst>
          </p:nvPr>
        </p:nvSpPr>
        <p:spPr>
          <a:xfrm>
            <a:off x="1017337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82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404948"/>
            <a:ext cx="2114279" cy="315366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数字化转型：利用大数据、云计算等技术提升生产效率和品质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圆角矩形 29"/>
          <p:cNvSpPr/>
          <p:nvPr>
            <p:custDataLst>
              <p:tags r:id="rId4"/>
            </p:custDataLst>
          </p:nvPr>
        </p:nvSpPr>
        <p:spPr>
          <a:xfrm>
            <a:off x="3600907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6" name="圆角矩形 32"/>
          <p:cNvSpPr/>
          <p:nvPr>
            <p:custDataLst>
              <p:tags r:id="rId5"/>
            </p:custDataLst>
          </p:nvPr>
        </p:nvSpPr>
        <p:spPr>
          <a:xfrm>
            <a:off x="3603260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88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自动化升级：引入机器人、自动化设备等实现高效、精准的生产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圆角矩形 3"/>
          <p:cNvSpPr/>
          <p:nvPr>
            <p:custDataLst>
              <p:tags r:id="rId7"/>
            </p:custDataLst>
          </p:nvPr>
        </p:nvSpPr>
        <p:spPr>
          <a:xfrm>
            <a:off x="6186830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92" name="圆角矩形 4"/>
          <p:cNvSpPr/>
          <p:nvPr>
            <p:custDataLst>
              <p:tags r:id="rId8"/>
            </p:custDataLst>
          </p:nvPr>
        </p:nvSpPr>
        <p:spPr>
          <a:xfrm>
            <a:off x="6189183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94" name="文本框 5"/>
          <p:cNvSpPr txBox="1"/>
          <p:nvPr>
            <p:custDataLst>
              <p:tags r:id="rId9"/>
            </p:custDataLst>
          </p:nvPr>
        </p:nvSpPr>
        <p:spPr>
          <a:xfrm>
            <a:off x="6332127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智能化制造：通过人工智能、机器学习等技术优化生产流程，提升生产线的智能化水平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圆角矩形 8"/>
          <p:cNvSpPr/>
          <p:nvPr>
            <p:custDataLst>
              <p:tags r:id="rId10"/>
            </p:custDataLst>
          </p:nvPr>
        </p:nvSpPr>
        <p:spPr>
          <a:xfrm>
            <a:off x="8772753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98" name="圆角矩形 9"/>
          <p:cNvSpPr/>
          <p:nvPr>
            <p:custDataLst>
              <p:tags r:id="rId11"/>
            </p:custDataLst>
          </p:nvPr>
        </p:nvSpPr>
        <p:spPr>
          <a:xfrm>
            <a:off x="8775106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00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定制化服务：借助智能化技术满足个性化需求，提升客户体验和品牌影响力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制造业智能化发展机遇与挑战</a:t>
            </a:r>
            <a:endParaRPr altLang="en-US" lang="zh-CN"/>
          </a:p>
        </p:txBody>
      </p:sp>
      <p:sp>
        <p:nvSpPr>
          <p:cNvPr id="1050136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8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0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机遇：提高生产效率，降低成本，提升产品质量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4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6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挑战：技术难度大，人才短缺，数据安全问题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0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2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应对策略：加强技术研发，培养专业人才，保障数据安全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6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8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未来展望：制造业将更加智能化、绿色化、服务化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制造业智能化发展前景</a:t>
            </a:r>
            <a:endParaRPr altLang="en-US" lang="zh-CN"/>
          </a:p>
        </p:txBody>
      </p:sp>
      <p:sp>
        <p:nvSpPr>
          <p:cNvPr id="1050194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6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8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 fontScale="6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技术创新：随着人工智能、物联网、大数据等技术的不断发展，制造业将实现更深层次的智能化。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00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2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4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生产效率：智能化技术将大幅提高制造业的生产效率，降低成本，提升产品质量。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06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8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0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个性化需求：智能化制造能够更好地满足消费者个性化需求，实现定制化生产。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12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4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绿色环保：智能化制造将推动制造业向绿色、环保方向发展，降低能耗和排放。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758952" y="1077437"/>
            <a:ext cx="6345936" cy="2734056"/>
          </a:xfrm>
        </p:spPr>
        <p:txBody>
          <a:bodyPr wrap="square">
            <a:normAutofit/>
          </a:bodyPr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25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758952" y="4111690"/>
            <a:ext cx="6345936" cy="1959926"/>
          </a:xfrm>
        </p:spPr>
        <p:txBody>
          <a:bodyPr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17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17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17"/>
  <p:tag name="KSO_WM_TEMPLATE_THUMBS_INDEX" val="1、9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17_1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PRESET_TEXT" val="单击此处 添加文档标题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417_1*b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PRESET_TEXT" val="WPS, A CLICK TO UNLIMITED POSSIBILITIES"/>
</p:tagLst>
</file>

<file path=ppt/tags/tag74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417_1*f*4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PRESET_TEXT" val="汇报人：WPS"/>
</p:tagLst>
</file>

<file path=ppt/tags/tag75.xml><?xml version="1.0" encoding="utf-8"?>
<p:tagLst xmlns:p="http://schemas.openxmlformats.org/presentationml/2006/main">
  <p:tag name="KSO_WM_SLIDE_ID" val="custom202314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17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5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17_5*l_h_i*1_1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1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17_5*l_h_a*1_1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17_5*l_h_i*1_2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2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17_5*l_h_a*1_2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17_5*l_h_i*1_3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3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17_5*l_h_a*1_3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17_5*l_h_i*1_4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4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17_5*l_h_a*1_4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17_5*l_h_i*1_5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5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17_5*l_h_a*1_5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SLIDE_ID" val="custom2023141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41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7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7_7*e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90.xml><?xml version="1.0" encoding="utf-8"?>
<p:tagLst xmlns:p="http://schemas.openxmlformats.org/presentationml/2006/main">
  <p:tag name="KSO_WM_SLIDE_ID" val="custom2023141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7"/>
  <p:tag name="KSO_WM_SLIDE_TYPE" val="sectionTitle"/>
  <p:tag name="KSO_WM_SLIDE_SUBTYPE" val="pureTxt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7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7_7*e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58.xml><?xml version="1.0" encoding="utf-8"?>
<p:tagLst xmlns:p="http://schemas.openxmlformats.org/presentationml/2006/main">
  <p:tag name="KSO_WM_SLIDE_ID" val="custom2023141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7"/>
  <p:tag name="KSO_WM_SLIDE_TYPE" val="sectionTitle"/>
  <p:tag name="KSO_WM_SLIDE_SUBTYPE" val="pureTxt"/>
  <p:tag name="KSO_WM_SLIDE_LAYOUT" val="a_e"/>
  <p:tag name="KSO_WM_SLIDE_LAYOUT_CNT" val="1_1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7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7_7*e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26.xml><?xml version="1.0" encoding="utf-8"?>
<p:tagLst xmlns:p="http://schemas.openxmlformats.org/presentationml/2006/main">
  <p:tag name="KSO_WM_SLIDE_ID" val="custom2023141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7"/>
  <p:tag name="KSO_WM_SLIDE_TYPE" val="sectionTitle"/>
  <p:tag name="KSO_WM_SLIDE_SUBTYPE" val="pureTxt"/>
  <p:tag name="KSO_WM_SLIDE_LAYOUT" val="a_e"/>
  <p:tag name="KSO_WM_SLIDE_LAYOUT_CNT" val="1_1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7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7_7*e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77.xml><?xml version="1.0" encoding="utf-8"?>
<p:tagLst xmlns:p="http://schemas.openxmlformats.org/presentationml/2006/main">
  <p:tag name="KSO_WM_SLIDE_ID" val="custom2023141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7"/>
  <p:tag name="KSO_WM_SLIDE_TYPE" val="sectionTitle"/>
  <p:tag name="KSO_WM_SLIDE_SUBTYPE" val="pureTxt"/>
  <p:tag name="KSO_WM_SLIDE_LAYOUT" val="a_e"/>
  <p:tag name="KSO_WM_SLIDE_LAYOUT_CNT" val="1_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7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6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7_7*e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66.xml><?xml version="1.0" encoding="utf-8"?>
<p:tagLst xmlns:p="http://schemas.openxmlformats.org/presentationml/2006/main">
  <p:tag name="KSO_WM_SLIDE_ID" val="custom2023141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7"/>
  <p:tag name="KSO_WM_SLIDE_TYPE" val="sectionTitle"/>
  <p:tag name="KSO_WM_SLIDE_SUBTYPE" val="pureTxt"/>
  <p:tag name="KSO_WM_SLIDE_LAYOUT" val="a_e"/>
  <p:tag name="KSO_WM_SLIDE_LAYOUT_CNT" val="1_1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9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9*f*4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409.xml><?xml version="1.0" encoding="utf-8"?>
<p:tagLst xmlns:p="http://schemas.openxmlformats.org/presentationml/2006/main">
  <p:tag name="KSO_WM_SLIDE_ID" val="custom202314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17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">
      <a:dk1>
        <a:sysClr lastClr="000000" val="windowText"/>
      </a:dk1>
      <a:lt1>
        <a:sysClr lastClr="FFFFFF" val="window"/>
      </a:lt1>
      <a:dk2>
        <a:srgbClr val="000A54"/>
      </a:dk2>
      <a:lt2>
        <a:srgbClr val="F5F3FF"/>
      </a:lt2>
      <a:accent1>
        <a:srgbClr val="1DD4FC"/>
      </a:accent1>
      <a:accent2>
        <a:srgbClr val="1C77FE"/>
      </a:accent2>
      <a:accent3>
        <a:srgbClr val="9772FE"/>
      </a:accent3>
      <a:accent4>
        <a:srgbClr val="15EADD"/>
      </a:accent4>
      <a:accent5>
        <a:srgbClr val="FFB458"/>
      </a:accent5>
      <a:accent6>
        <a:srgbClr val="FF4B70"/>
      </a:accent6>
      <a:hlink>
        <a:srgbClr val="658BD5"/>
      </a:hlink>
      <a:folHlink>
        <a:srgbClr val="A16AA5"/>
      </a:folHlink>
    </a:clrScheme>
    <a:fontScheme name="自定义 34">
      <a:majorFont>
        <a:latin typeface="MiSans Demibold"/>
        <a:ea typeface="MiSans Demibold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2024-01-06T01:32:44Z</dcterms:created>
  <dcterms:modified xsi:type="dcterms:W3CDTF">2024-01-06T01:32:44Z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9c1c5c17d3e5405990b0a444fdf91586_21</vt:lpwstr>
  </property>
</Properties>
</file>