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50" r:id="rId1"/>
    <p:sldMasterId id="2147486787" r:id="rId2"/>
  </p:sldMasterIdLst>
  <p:notesMasterIdLst>
    <p:notesMasterId r:id="rId3"/>
  </p:notesMasterIdLst>
  <p:sldIdLst>
    <p:sldId id="1621" r:id="rId4"/>
    <p:sldId id="1625" r:id="rId5"/>
    <p:sldId id="1630" r:id="rId6"/>
    <p:sldId id="1634" r:id="rId7"/>
    <p:sldId id="1637" r:id="rId8"/>
    <p:sldId id="1640" r:id="rId9"/>
    <p:sldId id="1644" r:id="rId10"/>
    <p:sldId id="1648" r:id="rId11"/>
    <p:sldId id="1651" r:id="rId12"/>
    <p:sldId id="1654" r:id="rId13"/>
    <p:sldId id="1657" r:id="rId14"/>
    <p:sldId id="1661" r:id="rId15"/>
    <p:sldId id="1665" r:id="rId16"/>
    <p:sldId id="1668" r:id="rId17"/>
    <p:sldId id="1671" r:id="rId18"/>
    <p:sldId id="1674" r:id="rId19"/>
    <p:sldId id="1678" r:id="rId20"/>
    <p:sldId id="1682" r:id="rId21"/>
    <p:sldId id="1685" r:id="rId22"/>
    <p:sldId id="1688" r:id="rId23"/>
    <p:sldId id="1691" r:id="rId24"/>
    <p:sldId id="1695" r:id="rId25"/>
    <p:sldId id="1699" r:id="rId26"/>
    <p:sldId id="1702" r:id="rId27"/>
    <p:sldId id="1705" r:id="rId28"/>
    <p:sldId id="1708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51" r:id="rId1"/>
    <p:sldLayoutId id="2147486752" r:id="rId2"/>
    <p:sldLayoutId id="2147486753" r:id="rId3"/>
    <p:sldLayoutId id="2147486754" r:id="rId4"/>
    <p:sldLayoutId id="2147486755" r:id="rId5"/>
    <p:sldLayoutId id="2147486756" r:id="rId6"/>
    <p:sldLayoutId id="2147486757" r:id="rId7"/>
    <p:sldLayoutId id="2147486758" r:id="rId8"/>
    <p:sldLayoutId id="2147486759" r:id="rId9"/>
    <p:sldLayoutId id="2147486760" r:id="rId10"/>
    <p:sldLayoutId id="21474867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88" r:id="rId1"/>
    <p:sldLayoutId id="2147486789" r:id="rId2"/>
    <p:sldLayoutId id="2147486790" r:id="rId3"/>
    <p:sldLayoutId id="2147486791" r:id="rId4"/>
    <p:sldLayoutId id="2147486792" r:id="rId5"/>
    <p:sldLayoutId id="2147486793" r:id="rId6"/>
    <p:sldLayoutId id="2147486794" r:id="rId7"/>
    <p:sldLayoutId id="2147486795" r:id="rId8"/>
    <p:sldLayoutId id="2147486796" r:id="rId9"/>
    <p:sldLayoutId id="2147486797" r:id="rId10"/>
    <p:sldLayoutId id="214748679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tags" Target="../tags/tag181.xml"/><Relationship Id="rId22" Type="http://schemas.openxmlformats.org/officeDocument/2006/relationships/tags" Target="../tags/tag182.xml"/><Relationship Id="rId23" Type="http://schemas.openxmlformats.org/officeDocument/2006/relationships/tags" Target="../tags/tag183.xml"/><Relationship Id="rId24" Type="http://schemas.openxmlformats.org/officeDocument/2006/relationships/tags" Target="../tags/tag184.xml"/><Relationship Id="rId25" Type="http://schemas.openxmlformats.org/officeDocument/2006/relationships/tags" Target="../tags/tag185.xml"/><Relationship Id="rId26" Type="http://schemas.openxmlformats.org/officeDocument/2006/relationships/tags" Target="../tags/tag186.xml"/><Relationship Id="rId27" Type="http://schemas.openxmlformats.org/officeDocument/2006/relationships/tags" Target="../tags/tag187.xml"/><Relationship Id="rId28" Type="http://schemas.openxmlformats.org/officeDocument/2006/relationships/tags" Target="../tags/tag188.xml"/><Relationship Id="rId29" Type="http://schemas.openxmlformats.org/officeDocument/2006/relationships/tags" Target="../tags/tag189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提高初中师生教育信息化水平的方法与策略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教育信息化概述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提高教师信息化水平的策略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提高学生信息化水平的策略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推进教育信息化的保障措施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案例分析与实践经验分享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教育信息化概述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信息技术的定义与作用</a:t>
            </a:r>
            <a:endParaRPr altLang="en-US" lang="zh-CN"/>
          </a:p>
        </p:txBody>
      </p:sp>
      <p:sp>
        <p:nvSpPr>
          <p:cNvPr id="1048920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22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24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26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28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8930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32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8934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信息技术的定义：指利用计算机、网络和通信等技术对信息进行获取、处理、存储、传输和应用的技术总和。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40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信息技术的分类：按应用层次可分为基础信息技术和应用信息技术；按应用领域可分为农业信息技术、工业信息技术、军事信息技术等。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44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信息技术的作用：促进经济发展、推动社会进步、改变人们的思想观念和生活方式等。具体来说，信息技术可以提高生产效率、优化资源配置、促进信息交流和知识共享等。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48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信息技术对教育的影响：信息技术的发展为教育提供了新的手段和工具，如多媒体教学、网络课程等，使得教育更加便捷、灵活和个性化。同时，信息技术也带来了新的挑战，如网络安全、隐私保护等问题。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教育信息化的内涵与重要性</a:t>
            </a:r>
            <a:endParaRPr altLang="en-US" lang="zh-CN"/>
          </a:p>
        </p:txBody>
      </p:sp>
      <p:sp>
        <p:nvSpPr>
          <p:cNvPr id="10489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教育信息化是实现教育现代化和跨越式发展的重要途径，对于提升国家竞争力具有重要意义。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教育信息化是指在教育领域全面深入地应用信息技术，促进教育改革与发展的过程。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教育信息化可以提高教育教学的效率和质量，培养学生的信息素养和创新能力。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教育信息化能够促进优质教育资源的共享，缩小城乡和区域之间的教育差距，实现教育公平。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当前教育信息化存在的问题</a:t>
            </a:r>
            <a:endParaRPr altLang="en-US" lang="zh-CN"/>
          </a:p>
        </p:txBody>
      </p:sp>
      <p:sp>
        <p:nvSpPr>
          <p:cNvPr id="10490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信息化资源不均衡：不同地区、不同学校之间的信息化资源分布不均衡，导致教育信息化发展存在差距。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技术设备落后：部分学校缺乏先进的技术设备和基础设施，影响了教育信息化的推进。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教师信息化素养不足：教师的信息化素养水平参差不齐，部分教师缺乏必要的技术能力和培训。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信息化与教育教学融合不够：部分教师在教学中对信息化的应用不够深入，缺乏创新性的教学方法和手段。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提高教师信息化水平的策略</a:t>
            </a:r>
            <a:endParaRPr altLang="en-US" dirty="0" lang="zh-CN"/>
          </a:p>
        </p:txBody>
      </p:sp>
      <p:sp>
        <p:nvSpPr>
          <p:cNvPr id="10491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培训教师信息化技能</a:t>
            </a:r>
            <a:endParaRPr altLang="en-US" lang="zh-CN"/>
          </a:p>
        </p:txBody>
      </p:sp>
      <p:sp>
        <p:nvSpPr>
          <p:cNvPr id="10491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定期开展信息化技能培训课程，提高教师的信息技术应用能力。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制定激励政策，对在信息化教学中表现优秀的教师给予奖励和表彰。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建立信息化教学团队，共同探讨和研究信息化教学方法和技巧。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鼓励教师参加信息化教学比赛，激发教师学习信息化技能的积极性。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建立教师信息化评价体系</a:t>
            </a:r>
            <a:endParaRPr altLang="en-US" lang="zh-CN"/>
          </a:p>
        </p:txBody>
      </p:sp>
      <p:sp>
        <p:nvSpPr>
          <p:cNvPr id="10492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评价标准：根据教师信息化教学能力制定评价标准，包括技术应用、教学资源整合等方面。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评价方式：采用多种评价方式，包括教师自评、学生评价、同行评价等，确保评价的客观性和全面性。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激励机制：将评价结果与教师的职称评定、绩效考核等挂钩，激励教师提高自身的信息化水平。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培训与提升：根据评价结果，为教师提供针对性的培训和提升机会，帮助教师提高信息化教学能力。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鼓励教师开展信息化教学创新</a:t>
            </a:r>
            <a:endParaRPr altLang="en-US" lang="zh-CN"/>
          </a:p>
        </p:txBody>
      </p:sp>
      <p:sp>
        <p:nvSpPr>
          <p:cNvPr id="10492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激发教师创新动力：通过培训、奖励等方式，鼓励教师积极开展信息化教学创新。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提供技术支持和资源：为教师提供必要的技术支持和教学资源，降低创新难度。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建立合作机制：鼓励教师之间开展信息化教学合作，共同探讨创新方法和策略。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建立评估机制：对教师的信息化教学创新成果进行评估，给予优秀成果奖励和推广。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加强教师信息化资源建设</a:t>
            </a:r>
            <a:endParaRPr altLang="en-US" lang="zh-CN"/>
          </a:p>
        </p:txBody>
      </p:sp>
      <p:sp>
        <p:nvSpPr>
          <p:cNvPr id="10493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建立教师信息化资源平台，提供丰富多样的教学资源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加强教师信息化培训，提高教师的信息技术应用能力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鼓励教师使用信息化手段进行教学，提高教学质量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建立信息化教学评估机制，激励教师积极使用信息化资源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提高学生信息化水平的策略</a:t>
            </a:r>
            <a:endParaRPr altLang="en-US" dirty="0" lang="zh-CN"/>
          </a:p>
        </p:txBody>
      </p:sp>
      <p:sp>
        <p:nvSpPr>
          <p:cNvPr id="10493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完善信息化教育基础设施</a:t>
            </a:r>
            <a:endParaRPr altLang="en-US" lang="zh-CN"/>
          </a:p>
        </p:txBody>
      </p:sp>
      <p:sp>
        <p:nvSpPr>
          <p:cNvPr id="10494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建立信息化教学资源平台，提供丰富的教学资源和学习资源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加强信息化教育基础设施建设的管理和维护，确保设施的正常运行和安全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建设高速稳定的校园网络，实现全覆盖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配备先进的信息化教学设备，如多媒体教室、计算机实验室等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开展信息化教学与学习活动</a:t>
            </a:r>
            <a:endParaRPr altLang="en-US" lang="zh-CN"/>
          </a:p>
        </p:txBody>
      </p:sp>
      <p:sp>
        <p:nvSpPr>
          <p:cNvPr id="10495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利用信息技术手段，开展多样化的教学活动，激发学生的学习兴趣和主动性。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引导学生利用信息技术工具进行自主学习和合作学习，提高学生的信息素养和协作能力。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通过信息技术与课程整合，优化教学过程，提高教学质量和效果。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开展信息化学习活动，如网络竞赛、数字化作品展等，提高学生的信息素养和实践能力。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培养学生信息化素养和能力</a:t>
            </a:r>
            <a:endParaRPr altLang="en-US" lang="zh-CN"/>
          </a:p>
        </p:txBody>
      </p:sp>
      <p:sp>
        <p:nvSpPr>
          <p:cNvPr id="10495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加强教师培训，提高教师的信息化教学能力。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开设信息技术课程，提高学生的信息素养。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开展课外科技活动，激发学生的创新精神。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建立信息化教学评价体系，促进师生共同进步。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引导学生合理使用信息化资源</a:t>
            </a:r>
            <a:endParaRPr altLang="en-US" lang="zh-CN"/>
          </a:p>
        </p:txBody>
      </p:sp>
      <p:sp>
        <p:nvSpPr>
          <p:cNvPr id="10496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培养学生信息素养：通过课程和实践活动，引导学生掌握信息技术的基本知识和技能。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建立信息化学习环境：提供丰富多样的信息化学习资源，创造良好的信息化学习氛围。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强化信息道德教育：引导学生树立正确的信息道德观念，遵守信息法律法规。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开展信息化创新活动：鼓励学生参与信息化创新项目，提高信息化应用能力和创新能力。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推进教育信息化的保障措施</a:t>
            </a:r>
            <a:endParaRPr altLang="en-US" dirty="0" lang="zh-CN"/>
          </a:p>
        </p:txBody>
      </p:sp>
      <p:sp>
        <p:nvSpPr>
          <p:cNvPr id="10496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加强政策支持与资金投入</a:t>
            </a:r>
            <a:endParaRPr altLang="en-US" lang="zh-CN"/>
          </a:p>
        </p:txBody>
      </p:sp>
      <p:sp>
        <p:nvSpPr>
          <p:cNvPr id="10497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制定相关政策，鼓励和支持学校开展教育信息化建设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增加财政投入，为学校提供必要的教育信息化设备和软件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设立专项资金，用于培训教师和教育信息化基础设施建设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制定优惠政策，鼓励企业和社会力量参与教育信息化建设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建立教育信息化标准与规范</a:t>
            </a:r>
            <a:endParaRPr altLang="en-US" lang="zh-CN"/>
          </a:p>
        </p:txBody>
      </p:sp>
      <p:sp>
        <p:nvSpPr>
          <p:cNvPr id="10497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制定教育信息化发展规划和标准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建立教育信息化评价体系和标准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推广教育信息化技术和应用标准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完善教育信息化安全和隐私保护标准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加强教育信息化安全保障</a:t>
            </a:r>
            <a:endParaRPr altLang="en-US" lang="zh-CN"/>
          </a:p>
        </p:txBody>
      </p:sp>
      <p:sp>
        <p:nvSpPr>
          <p:cNvPr id="10498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建立完善的安全管理制度和规范，确保信息系统的安全稳定运行。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加强网络安全防护，采取多种手段防范网络攻击和数据泄露。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定期进行安全漏洞检测和风险评估，及时发现和修复安全问题。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提高师生安全意识，加强安全教育和培训，增强防范能力。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促进教育信息化资源共享与交流</a:t>
            </a:r>
            <a:endParaRPr altLang="en-US" lang="zh-CN"/>
          </a:p>
        </p:txBody>
      </p:sp>
      <p:sp>
        <p:nvSpPr>
          <p:cNvPr id="10498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建立教育信息化资源共享平台，实现优质资源互通有无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加强学校之间的合作与交流，共同提升教育信息化水平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鼓励教师分享自己的教育信息化经验和成果，促进资源共享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开展教育信息化交流活动，增进相互了解和合作，共同推进教育信息化发展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案例分析与实践经验分享</a:t>
            </a:r>
            <a:endParaRPr altLang="en-US" dirty="0" lang="zh-CN"/>
          </a:p>
        </p:txBody>
      </p:sp>
      <p:sp>
        <p:nvSpPr>
          <p:cNvPr id="1049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成功推进教育信息化的典型案例</a:t>
            </a:r>
            <a:endParaRPr altLang="en-US" lang="zh-CN"/>
          </a:p>
        </p:txBody>
      </p:sp>
      <p:sp>
        <p:nvSpPr>
          <p:cNvPr id="10499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案例名称：北京市某中学的信息化教育实践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案例简介：该中学通过引进先进的教育信息化技术，实现了教学方式和师生互动方式的变革，提高了教学质量和学生学习效果。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实践经验：该校在推进教育信息化的过程中，注重教师培训和技术支持，同时结合学校实际情况制定信息化教育发展规划。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案例效果：经过几年的实践，该校在教育信息化方面取得了显著成果，成为北京市乃至全国的典型案例。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教育信息化实践经验分享与交流</a:t>
            </a:r>
            <a:endParaRPr altLang="en-US" lang="zh-CN"/>
          </a:p>
        </p:txBody>
      </p:sp>
      <p:sp>
        <p:nvSpPr>
          <p:cNvPr id="10500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案例分析：成功实施教育信息化的学校经验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未来展望：教育信息化发展趋势和挑战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交流与讨论：分享教育信息化实践中的问题和解决方法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实践经验：教师如何有效利用信息技术提高教学质量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教育信息化未来发展趋势与展望</a:t>
            </a:r>
            <a:endParaRPr altLang="en-US" lang="zh-CN"/>
          </a:p>
        </p:txBody>
      </p:sp>
      <p:sp>
        <p:nvSpPr>
          <p:cNvPr id="10501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人工智能与大数据技术的应用将进一步推动教育信息化的发展。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虚拟现实和增强现实技术将在教育领域得到更广泛的应用，提高学习体验和效果。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未来教育信息化将更加注重个性化和差异化教学，满足不同学生的需求。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教育信息化将促进跨学科和跨领域的知识融合，培养更具创新精神和创造力的人才。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2023-12-31T13:29:45Z</dcterms:created>
  <dcterms:modified xsi:type="dcterms:W3CDTF">2023-12-31T13:29:45Z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7e824f18e16943b580660ae781e997f0_21</vt:lpwstr>
  </property>
</Properties>
</file>