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 id="364" r:id="rId30"/>
    <p:sldId id="367" r:id="rId31"/>
    <p:sldId id="370" r:id="rId32"/>
    <p:sldId id="373" r:id="rId33"/>
    <p:sldId id="376" r:id="rId34"/>
    <p:sldId id="379" r:id="rId35"/>
    <p:sldId id="382" r:id="rId36"/>
    <p:sldId id="385" r:id="rId37"/>
    <p:sldId id="388" r:id="rId38"/>
    <p:sldId id="391" r:id="rId39"/>
    <p:sldId id="394" r:id="rId40"/>
    <p:sldId id="397" r:id="rId41"/>
    <p:sldId id="400" r:id="rId42"/>
    <p:sldId id="403" r:id="rId43"/>
    <p:sldId id="406" r:id="rId44"/>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fill>
          <a:solidFill>
            <a:schemeClr val="accent4">
              <a:tint val="40000"/>
            </a:schemeClr>
          </a:solidFill>
        </a:fill>
      </a:tcStyle>
    </a:band1H>
    <a:band1V>
      <a:tcStyle>
        <a:fill>
          <a:solidFill>
            <a:schemeClr val="accent4">
              <a:tint val="40000"/>
            </a:schemeClr>
          </a:solidFill>
        </a:fill>
      </a:tcStyle>
    </a:band1V>
    <a:lastCol>
      <a:tcTxStyle b="on">
        <a:fontRef idx="minor">
          <a:prstClr val="black"/>
        </a:fontRef>
        <a:schemeClr val="lt1"/>
      </a:tcTxStyle>
      <a:tcStyle>
        <a:fill>
          <a:solidFill>
            <a:schemeClr val="accent4"/>
          </a:solidFill>
        </a:fill>
      </a:tcStyle>
    </a:lastCol>
    <a:firstCol>
      <a:tcTxStyle b="on">
        <a:fontRef idx="minor">
          <a:prstClr val="black"/>
        </a:fontRef>
        <a:schemeClr val="lt1"/>
      </a:tcTxStyle>
      <a:tcStyle>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tags" Target="tags/tag45.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heme" Target="theme/theme1.xml" /><Relationship Id="rId49"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14CD68"/>
              </a:gs>
              <a:gs pos="100000">
                <a:srgbClr val="0B6E3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 Id="rId3" Type="http://schemas.openxmlformats.org/officeDocument/2006/relationships/tags" Target="../tags/tag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8.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9.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5.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6.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8.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9.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0.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2.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4.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991235" y="732790"/>
            <a:ext cx="9123680" cy="17938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fontAlgn="auto">
              <a:lnSpc>
                <a:spcPct val="100000"/>
              </a:lnSpc>
            </a:pPr>
            <a:r>
              <a:rPr lang="zh-CN" altLang="en-US" sz="4000">
                <a:solidFill>
                  <a:schemeClr val="tx1"/>
                </a:solidFill>
                <a:latin typeface="楷体" panose="02010609060101010101" charset="-122"/>
                <a:ea typeface="楷体" panose="02010609060101010101" charset="-122"/>
                <a:cs typeface="楷体" panose="02010609060101010101" charset="-122"/>
                <a:sym typeface="+mn-ea"/>
              </a:rPr>
              <a:t>八年级上册  </a:t>
            </a:r>
            <a:r>
              <a:rPr lang="zh-CN" altLang="en-US" sz="4000" smtClean="0">
                <a:solidFill>
                  <a:schemeClr val="tx1"/>
                </a:solidFill>
                <a:latin typeface="楷体" panose="02010609060101010101" charset="-122"/>
                <a:ea typeface="楷体" panose="02010609060101010101" charset="-122"/>
                <a:cs typeface="楷体" panose="02010609060101010101" charset="-122"/>
              </a:rPr>
              <a:t>第五单元</a:t>
            </a:r>
          </a:p>
          <a:p>
            <a:pPr algn="ctr" fontAlgn="auto">
              <a:lnSpc>
                <a:spcPct val="100000"/>
              </a:lnSpc>
            </a:pPr>
            <a:r>
              <a:rPr lang="zh-CN" altLang="en-US" sz="4000" b="1">
                <a:solidFill>
                  <a:srgbClr val="FF0000"/>
                </a:solidFill>
                <a:latin typeface="楷体" panose="02010609060101010101" charset="-122"/>
                <a:ea typeface="楷体" panose="02010609060101010101" charset="-122"/>
                <a:cs typeface="楷体" panose="02010609060101010101" charset="-122"/>
              </a:rPr>
              <a:t>从国共合作到国共对立</a:t>
            </a:r>
          </a:p>
        </p:txBody>
      </p:sp>
      <p:sp>
        <p:nvSpPr>
          <p:cNvPr id="25" name="圆角矩形 24"/>
          <p:cNvSpPr/>
          <p:nvPr/>
        </p:nvSpPr>
        <p:spPr>
          <a:xfrm>
            <a:off x="2452370" y="289242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26" name="文本框 25"/>
          <p:cNvSpPr txBox="1"/>
          <p:nvPr/>
        </p:nvSpPr>
        <p:spPr>
          <a:xfrm>
            <a:off x="3496310" y="2896235"/>
            <a:ext cx="3815080" cy="645160"/>
          </a:xfrm>
          <a:prstGeom prst="rect">
            <a:avLst/>
          </a:prstGeom>
          <a:noFill/>
        </p:spPr>
        <p:txBody>
          <a:bodyPr wrap="square" rtlCol="0">
            <a:spAutoFit/>
          </a:bodyPr>
          <a:lstStyle>
            <a:defPPr>
              <a:defRPr lang="zh-CN"/>
            </a:defPPr>
          </a:lstStyle>
          <a:p>
            <a:r>
              <a:rPr lang="zh-CN" altLang="en-US" sz="3600"/>
              <a:t>考点解读</a:t>
            </a:r>
          </a:p>
        </p:txBody>
      </p:sp>
      <p:sp>
        <p:nvSpPr>
          <p:cNvPr id="27" name="圆角矩形 26"/>
          <p:cNvSpPr/>
          <p:nvPr/>
        </p:nvSpPr>
        <p:spPr>
          <a:xfrm>
            <a:off x="2452370" y="370522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28" name="圆角矩形 27"/>
          <p:cNvSpPr/>
          <p:nvPr/>
        </p:nvSpPr>
        <p:spPr>
          <a:xfrm>
            <a:off x="2452370" y="456565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29" name="圆角矩形 28"/>
          <p:cNvSpPr/>
          <p:nvPr/>
        </p:nvSpPr>
        <p:spPr>
          <a:xfrm>
            <a:off x="2452370" y="551561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30" name="文本框 29"/>
          <p:cNvSpPr txBox="1"/>
          <p:nvPr/>
        </p:nvSpPr>
        <p:spPr>
          <a:xfrm>
            <a:off x="3429635" y="3682365"/>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31" name="文本框 30"/>
          <p:cNvSpPr txBox="1"/>
          <p:nvPr/>
        </p:nvSpPr>
        <p:spPr>
          <a:xfrm>
            <a:off x="3429635" y="4514850"/>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32" name="文本框 31"/>
          <p:cNvSpPr txBox="1"/>
          <p:nvPr/>
        </p:nvSpPr>
        <p:spPr>
          <a:xfrm>
            <a:off x="3496310" y="5483860"/>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33" name="矩形 32"/>
          <p:cNvSpPr/>
          <p:nvPr/>
        </p:nvSpPr>
        <p:spPr>
          <a:xfrm>
            <a:off x="3260090" y="548322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34" name="矩形 33"/>
          <p:cNvSpPr/>
          <p:nvPr/>
        </p:nvSpPr>
        <p:spPr>
          <a:xfrm>
            <a:off x="3336925" y="372427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35" name="矩形 34"/>
          <p:cNvSpPr/>
          <p:nvPr/>
        </p:nvSpPr>
        <p:spPr>
          <a:xfrm>
            <a:off x="3336925" y="456311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36" name="矩形 35"/>
          <p:cNvSpPr/>
          <p:nvPr/>
        </p:nvSpPr>
        <p:spPr>
          <a:xfrm>
            <a:off x="3336925" y="287845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Tree>
    <p:custDataLst>
      <p:tags r:id="rId2"/>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743585" y="1685290"/>
            <a:ext cx="10828655" cy="4441190"/>
          </a:xfrm>
          <a:prstGeom prst="rect">
            <a:avLst/>
          </a:prstGeom>
        </p:spPr>
      </p:pic>
      <p:pic>
        <p:nvPicPr>
          <p:cNvPr id="2" name="图片 1"/>
          <p:cNvPicPr>
            <a:picLocks noChangeAspect="1"/>
          </p:cNvPicPr>
          <p:nvPr/>
        </p:nvPicPr>
        <p:blipFill>
          <a:blip r:embed="rId3"/>
          <a:stretch>
            <a:fillRect/>
          </a:stretch>
        </p:blipFill>
        <p:spPr>
          <a:xfrm>
            <a:off x="682625" y="713740"/>
            <a:ext cx="2881630" cy="880110"/>
          </a:xfrm>
          <a:prstGeom prst="rect">
            <a:avLst/>
          </a:prstGeom>
        </p:spPr>
      </p:pic>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custDataLst>
              <p:tags r:id="rId2"/>
            </p:custDataLst>
          </p:nvPr>
        </p:nvGraphicFramePr>
        <p:xfrm>
          <a:off x="628650" y="1003935"/>
          <a:ext cx="11077575" cy="4648200"/>
        </p:xfrm>
        <a:graphic>
          <a:graphicData uri="http://schemas.openxmlformats.org/drawingml/2006/table">
            <a:tbl>
              <a:tblPr firstRow="1" bandRow="1">
                <a:tableStyleId>{00A15C55-8517-42AA-B614-E9B94910E393}</a:tableStyleId>
              </a:tblPr>
              <a:tblGrid>
                <a:gridCol w="2092325"/>
                <a:gridCol w="4007485"/>
                <a:gridCol w="4977765"/>
              </a:tblGrid>
              <a:tr h="492760">
                <a:tc>
                  <a:txBody>
                    <a:bodyPr/>
                    <a:lstStyle/>
                    <a:p>
                      <a:pPr algn="ctr">
                        <a:buNone/>
                      </a:pP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考点分布 </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661"/>
                    </a:solidFill>
                  </a:tcPr>
                </a:tc>
                <a:tc>
                  <a:txBody>
                    <a:bodyPr/>
                    <a:lstStyle/>
                    <a:p>
                      <a:pPr algn="ctr">
                        <a:buNone/>
                      </a:pP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 考点内容及考查频率★ </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661"/>
                    </a:solidFill>
                  </a:tcPr>
                </a:tc>
                <a:tc>
                  <a:txBody>
                    <a:bodyPr/>
                    <a:lstStyle/>
                    <a:p>
                      <a:pPr algn="ctr">
                        <a:buNone/>
                      </a:pP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 命题趋势</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661"/>
                    </a:solidFill>
                  </a:tcPr>
                </a:tc>
              </a:tr>
              <a:tr h="381000">
                <a:tc>
                  <a:txBody>
                    <a:bodyPr/>
                    <a:lstStyle/>
                    <a:p>
                      <a:pPr algn="ctr">
                        <a:buNone/>
                      </a:pPr>
                      <a:r>
                        <a:rPr lang="zh-CN" altLang="en-US" sz="2000">
                          <a:latin typeface="宋体" panose="02010600030101010101" pitchFamily="2" charset="-122"/>
                          <a:ea typeface="宋体" panose="02010600030101010101" pitchFamily="2" charset="-122"/>
                          <a:cs typeface="宋体" panose="02010600030101010101" pitchFamily="2" charset="-122"/>
                        </a:rPr>
                        <a:t>北伐战争</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lstStyle/>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①第一次国共合作★★★ </a:t>
                      </a:r>
                    </a:p>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②北伐战争的胜利进军★★</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rowSpan="3">
                  <a:txBody>
                    <a:bodyPr/>
                    <a:lstStyle/>
                    <a:p>
                      <a:pPr algn="l" fontAlgn="auto">
                        <a:lnSpc>
                          <a:spcPts val="3200"/>
                        </a:lnSpc>
                        <a:buNone/>
                      </a:pPr>
                      <a:r>
                        <a:rPr lang="en-US" altLang="zh-CN" sz="2000">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本单元的主要内容是北伐战争、毛泽东开辟井冈山道路、红军长征,这些都是历年来中考的高频考点。井冈山革命道路的开辟经常联系中国特色社会主义道路来考查,是复习的要点。本单元在中考中所占比例较大,选择题与非选择题均会涉及,多与中国近现代史的其他知识点相联系进行考查。本单元的考查趋势是结合北伐战争、 井冈山道路的开辟、红军长征考查新民主主义革命艰难曲折的历程。</a:t>
                      </a:r>
                      <a:endParaRPr lang="en-US" altLang="zh-CN" sz="2000">
                        <a:latin typeface="宋体" panose="02010600030101010101" pitchFamily="2" charset="-122"/>
                        <a:ea typeface="宋体" panose="02010600030101010101" pitchFamily="2" charset="-122"/>
                        <a:cs typeface="宋体" panose="02010600030101010101" pitchFamily="2"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81000">
                <a:tc>
                  <a:txBody>
                    <a:bodyPr/>
                    <a:lstStyle/>
                    <a:p>
                      <a:pPr algn="ctr">
                        <a:buNone/>
                      </a:pPr>
                      <a:r>
                        <a:rPr lang="zh-CN" altLang="en-US" sz="2000">
                          <a:latin typeface="宋体" panose="02010600030101010101" pitchFamily="2" charset="-122"/>
                          <a:ea typeface="宋体" panose="02010600030101010101" pitchFamily="2" charset="-122"/>
                          <a:cs typeface="宋体" panose="02010600030101010101" pitchFamily="2" charset="-122"/>
                        </a:rPr>
                        <a:t>毛泽东开辟井冈山道路</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lstStyle/>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①南昌起义★★★ </a:t>
                      </a:r>
                    </a:p>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②秋收起义与井冈山会师★★★ ③工农武装割据★★</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vMerge="1">
                  <a:txBody>
                    <a:bodyPr/>
                    <a:lstStyle/>
                    <a:p/>
                  </a:txBody>
                  <a:tcPr>
                    <a:lnL w="12700">
                      <a:solidFill>
                        <a:schemeClr val="tx1"/>
                      </a:solidFill>
                      <a:prstDash val="solid"/>
                    </a:lnL>
                    <a:lnR w="12700">
                      <a:solidFill>
                        <a:schemeClr val="tx1"/>
                      </a:solidFill>
                      <a:prstDash val="solid"/>
                    </a:lnR>
                  </a:tcPr>
                </a:tc>
              </a:tr>
              <a:tr h="381000">
                <a:tc>
                  <a:txBody>
                    <a:bodyPr/>
                    <a:lstStyle/>
                    <a:p>
                      <a:pPr algn="ctr">
                        <a:buNone/>
                      </a:pPr>
                      <a:r>
                        <a:rPr lang="zh-CN" altLang="en-US" sz="2000">
                          <a:latin typeface="宋体" panose="02010600030101010101" pitchFamily="2" charset="-122"/>
                          <a:ea typeface="宋体" panose="02010600030101010101" pitchFamily="2" charset="-122"/>
                          <a:cs typeface="宋体" panose="02010600030101010101" pitchFamily="2" charset="-122"/>
                        </a:rPr>
                        <a:t>红军长征</a:t>
                      </a: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lstStyle/>
                    <a:p>
                      <a:pPr algn="l" fontAlgn="auto">
                        <a:lnSpc>
                          <a:spcPts val="3200"/>
                        </a:lnSpc>
                        <a:buNone/>
                      </a:pPr>
                      <a:endParaRPr lang="zh-CN" altLang="en-US" sz="2000">
                        <a:latin typeface="宋体" panose="02010600030101010101" pitchFamily="2" charset="-122"/>
                        <a:ea typeface="宋体" panose="02010600030101010101" pitchFamily="2" charset="-122"/>
                        <a:cs typeface="宋体" panose="02010600030101010101" pitchFamily="2" charset="-122"/>
                      </a:endParaRPr>
                    </a:p>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①遵义会议★★★</a:t>
                      </a:r>
                    </a:p>
                    <a:p>
                      <a:pPr algn="l" fontAlgn="auto">
                        <a:lnSpc>
                          <a:spcPts val="3200"/>
                        </a:lnSpc>
                        <a:buNone/>
                      </a:pPr>
                      <a:r>
                        <a:rPr lang="zh-CN" altLang="en-US" sz="2000">
                          <a:latin typeface="宋体" panose="02010600030101010101" pitchFamily="2" charset="-122"/>
                          <a:ea typeface="宋体" panose="02010600030101010101" pitchFamily="2" charset="-122"/>
                          <a:cs typeface="宋体" panose="02010600030101010101" pitchFamily="2" charset="-122"/>
                        </a:rPr>
                        <a:t>②红军长征的过程及意义★★★</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vMerge="1">
                  <a:txBody>
                    <a:bodyPr/>
                    <a:lstStyle/>
                    <a:p/>
                  </a:txBody>
                  <a:tcPr>
                    <a:lnL w="12700">
                      <a:solidFill>
                        <a:schemeClr val="tx1"/>
                      </a:solidFill>
                      <a:prstDash val="solid"/>
                    </a:lnL>
                    <a:lnR w="12700">
                      <a:solidFill>
                        <a:schemeClr val="tx1"/>
                      </a:solidFill>
                      <a:prstDash val="solid"/>
                    </a:lnR>
                    <a:lnB w="12700">
                      <a:solidFill>
                        <a:schemeClr val="tx1"/>
                      </a:solidFill>
                      <a:prstDash val="solid"/>
                    </a:lnB>
                  </a:tcPr>
                </a:tc>
              </a:tr>
            </a:tbl>
          </a:graphicData>
        </a:graphic>
      </p:graphicFrame>
    </p:spTree>
    <p:custDataLst>
      <p:tags r:id="rId3"/>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975860" y="780415"/>
            <a:ext cx="6817360" cy="829945"/>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cs typeface="宋体" panose="02010600030101010101" pitchFamily="2" charset="-122"/>
              </a:rPr>
              <a:t>中共三大决定和国民党合作,建立革命统一战线;国民党一大, 标志着国共合作的正式建立;黄埔军校建立</a:t>
            </a:r>
          </a:p>
        </p:txBody>
      </p:sp>
      <p:sp>
        <p:nvSpPr>
          <p:cNvPr id="6" name="文本框 5"/>
          <p:cNvSpPr txBox="1"/>
          <p:nvPr/>
        </p:nvSpPr>
        <p:spPr>
          <a:xfrm>
            <a:off x="370205" y="3053080"/>
            <a:ext cx="1577340" cy="829945"/>
          </a:xfrm>
          <a:prstGeom prst="rect">
            <a:avLst/>
          </a:prstGeom>
          <a:noFill/>
        </p:spPr>
        <p:txBody>
          <a:bodyPr wrap="square" rtlCol="0">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sym typeface="+mn-ea"/>
              </a:rPr>
              <a:t>从国共合作 到国共对立</a:t>
            </a:r>
          </a:p>
        </p:txBody>
      </p:sp>
      <p:sp>
        <p:nvSpPr>
          <p:cNvPr id="12" name="文本框 11"/>
          <p:cNvSpPr txBox="1"/>
          <p:nvPr/>
        </p:nvSpPr>
        <p:spPr>
          <a:xfrm>
            <a:off x="4013200" y="3596005"/>
            <a:ext cx="8219440" cy="1938020"/>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rPr>
              <a:t>南昌起义:1927年8月1日,打响了武装反抗国民党反动统治的第一枪</a:t>
            </a:r>
          </a:p>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rPr>
              <a:t>八七会议</a:t>
            </a:r>
          </a:p>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rPr>
              <a:t>秋收起义:1927年9月</a:t>
            </a:r>
          </a:p>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rPr>
              <a:t>井冈山革命根据地的建立:1927年10月,第一个农村革命根据地</a:t>
            </a:r>
          </a:p>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rPr>
              <a:t>井冈山会师:1928年4月,两军会师,合编为中国工农红军第四军</a:t>
            </a:r>
          </a:p>
        </p:txBody>
      </p:sp>
      <p:sp>
        <p:nvSpPr>
          <p:cNvPr id="18" name="左大括号 17"/>
          <p:cNvSpPr/>
          <p:nvPr/>
        </p:nvSpPr>
        <p:spPr>
          <a:xfrm>
            <a:off x="4829810" y="914400"/>
            <a:ext cx="227965" cy="65151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9pPr>
          </a:lstStyle>
          <a:p>
            <a:pPr algn="ctr"/>
            <a:endParaRPr lang="zh-CN" altLang="en-US"/>
          </a:p>
        </p:txBody>
      </p:sp>
      <p:grpSp>
        <p:nvGrpSpPr>
          <p:cNvPr id="27" name="组合 26"/>
          <p:cNvGrpSpPr/>
          <p:nvPr/>
        </p:nvGrpSpPr>
        <p:grpSpPr>
          <a:xfrm>
            <a:off x="1947545" y="974090"/>
            <a:ext cx="9890760" cy="5648960"/>
            <a:chOff x="3067" y="1534"/>
            <a:chExt cx="15576" cy="8896"/>
          </a:xfrm>
        </p:grpSpPr>
        <p:sp>
          <p:nvSpPr>
            <p:cNvPr id="4" name="左大括号 3"/>
            <p:cNvSpPr/>
            <p:nvPr/>
          </p:nvSpPr>
          <p:spPr>
            <a:xfrm>
              <a:off x="3067" y="1943"/>
              <a:ext cx="880" cy="7230"/>
            </a:xfrm>
            <a:prstGeom prst="leftBrace">
              <a:avLst>
                <a:gd name="adj1" fmla="val 8333"/>
                <a:gd name="adj2" fmla="val 50012"/>
              </a:avLst>
            </a:prstGeom>
            <a:noFill/>
            <a:ln w="12700">
              <a:solidFill>
                <a:schemeClr val="tx1"/>
              </a:solidFill>
            </a:ln>
            <a:extLst>
              <a:ext uri="{909E8E84-426E-40DD-AFC4-6F175D3DCCD1}">
                <a14:hiddenFill xmlns:a14="http://schemas.microsoft.com/office/drawing/2010/main">
                  <a:solidFill>
                    <a:schemeClr val="tx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7" name="文本框 6"/>
            <p:cNvSpPr txBox="1"/>
            <p:nvPr/>
          </p:nvSpPr>
          <p:spPr>
            <a:xfrm>
              <a:off x="3515" y="3201"/>
              <a:ext cx="1888" cy="628"/>
            </a:xfrm>
            <a:prstGeom prst="rect">
              <a:avLst/>
            </a:prstGeom>
            <a:noFill/>
          </p:spPr>
          <p:txBody>
            <a:bodyPr wrap="none" rtlCol="0" anchor="t">
              <a:spAutoFit/>
            </a:bodyPr>
            <a:lstStyle>
              <a:defPPr>
                <a:defRPr lang="zh-CN"/>
              </a:defPPr>
            </a:lstStyle>
            <a:p>
              <a:r>
                <a:rPr lang="zh-CN" altLang="en-US" sz="2000">
                  <a:latin typeface="宋体" panose="02010600030101010101" pitchFamily="2" charset="-122"/>
                  <a:ea typeface="宋体" panose="02010600030101010101" pitchFamily="2" charset="-122"/>
                  <a:cs typeface="宋体" panose="02010600030101010101" pitchFamily="2" charset="-122"/>
                  <a:sym typeface="+mn-ea"/>
                </a:rPr>
                <a:t>北伐战争</a:t>
              </a:r>
            </a:p>
          </p:txBody>
        </p:sp>
        <p:sp>
          <p:nvSpPr>
            <p:cNvPr id="9" name="文本框 8"/>
            <p:cNvSpPr txBox="1"/>
            <p:nvPr/>
          </p:nvSpPr>
          <p:spPr>
            <a:xfrm>
              <a:off x="3764" y="7316"/>
              <a:ext cx="2288" cy="1307"/>
            </a:xfrm>
            <a:prstGeom prst="rect">
              <a:avLst/>
            </a:prstGeom>
            <a:noFill/>
          </p:spPr>
          <p:txBody>
            <a:bodyPr wrap="none" rtlCol="0" anchor="t">
              <a:spAutoFit/>
            </a:bodyPr>
            <a:lstStyle>
              <a:defPPr>
                <a:defRPr lang="zh-CN"/>
              </a:defPPr>
            </a:lstStyle>
            <a:p>
              <a:pPr algn="l">
                <a:lnSpc>
                  <a:spcPct val="120000"/>
                </a:lnSpc>
                <a:spcBef>
                  <a:spcPct val="0"/>
                </a:spcBef>
                <a:spcAft>
                  <a:spcPct val="0"/>
                </a:spcAft>
              </a:pPr>
              <a:r>
                <a:rPr lang="zh-CN" altLang="en-US" sz="2000">
                  <a:latin typeface="宋体" panose="02010600030101010101" pitchFamily="2" charset="-122"/>
                  <a:ea typeface="宋体" panose="02010600030101010101" pitchFamily="2" charset="-122"/>
                  <a:sym typeface="+mn-ea"/>
                </a:rPr>
                <a:t>毛泽东开辟</a:t>
              </a:r>
            </a:p>
            <a:p>
              <a:pPr algn="l">
                <a:lnSpc>
                  <a:spcPct val="120000"/>
                </a:lnSpc>
                <a:spcBef>
                  <a:spcPct val="0"/>
                </a:spcBef>
                <a:spcAft>
                  <a:spcPct val="0"/>
                </a:spcAft>
              </a:pPr>
              <a:r>
                <a:rPr lang="zh-CN" altLang="en-US" sz="2000">
                  <a:latin typeface="宋体" panose="02010600030101010101" pitchFamily="2" charset="-122"/>
                  <a:ea typeface="宋体" panose="02010600030101010101" pitchFamily="2" charset="-122"/>
                  <a:sym typeface="+mn-ea"/>
                </a:rPr>
                <a:t>井冈山道路</a:t>
              </a:r>
            </a:p>
          </p:txBody>
        </p:sp>
        <p:sp>
          <p:nvSpPr>
            <p:cNvPr id="10" name="文本框 9"/>
            <p:cNvSpPr txBox="1"/>
            <p:nvPr/>
          </p:nvSpPr>
          <p:spPr>
            <a:xfrm>
              <a:off x="9661" y="8542"/>
              <a:ext cx="8806" cy="1888"/>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1929年,古田会议,确立了 “思想建党、政治建军”建党建军原则</a:t>
              </a:r>
            </a:p>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1931年,中华苏维埃第一次全国代表大会召开</a:t>
              </a:r>
            </a:p>
          </p:txBody>
        </p:sp>
        <p:sp>
          <p:nvSpPr>
            <p:cNvPr id="14" name="左大括号 13"/>
            <p:cNvSpPr/>
            <p:nvPr/>
          </p:nvSpPr>
          <p:spPr>
            <a:xfrm>
              <a:off x="5417" y="1707"/>
              <a:ext cx="277" cy="351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15" name="左大括号 14"/>
            <p:cNvSpPr/>
            <p:nvPr/>
          </p:nvSpPr>
          <p:spPr>
            <a:xfrm>
              <a:off x="6082" y="5674"/>
              <a:ext cx="331" cy="455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17" name="左大括号 16"/>
            <p:cNvSpPr/>
            <p:nvPr/>
          </p:nvSpPr>
          <p:spPr>
            <a:xfrm>
              <a:off x="9183" y="8771"/>
              <a:ext cx="294" cy="143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19" name="文本框 18"/>
            <p:cNvSpPr txBox="1"/>
            <p:nvPr/>
          </p:nvSpPr>
          <p:spPr>
            <a:xfrm>
              <a:off x="5708" y="1534"/>
              <a:ext cx="1888" cy="1113"/>
            </a:xfrm>
            <a:prstGeom prst="rect">
              <a:avLst/>
            </a:prstGeom>
            <a:noFill/>
          </p:spPr>
          <p:txBody>
            <a:bodyPr wrap="none" rtlCol="0" anchor="t">
              <a:spAutoFit/>
            </a:bodyPr>
            <a:lstStyle>
              <a:defPPr>
                <a:defRPr lang="zh-CN"/>
              </a:defPPr>
            </a:lstStyle>
            <a:p>
              <a:r>
                <a:rPr lang="zh-CN" altLang="en-US" sz="2000">
                  <a:latin typeface="宋体" panose="02010600030101010101" pitchFamily="2" charset="-122"/>
                  <a:ea typeface="宋体" panose="02010600030101010101" pitchFamily="2" charset="-122"/>
                  <a:cs typeface="宋体" panose="02010600030101010101" pitchFamily="2" charset="-122"/>
                  <a:sym typeface="+mn-ea"/>
                </a:rPr>
                <a:t>国共合作</a:t>
              </a:r>
            </a:p>
            <a:p>
              <a:r>
                <a:rPr lang="zh-CN" altLang="en-US" sz="2000">
                  <a:latin typeface="宋体" panose="02010600030101010101" pitchFamily="2" charset="-122"/>
                  <a:ea typeface="宋体" panose="02010600030101010101" pitchFamily="2" charset="-122"/>
                  <a:cs typeface="宋体" panose="02010600030101010101" pitchFamily="2" charset="-122"/>
                  <a:sym typeface="+mn-ea"/>
                </a:rPr>
                <a:t>的实现</a:t>
              </a:r>
            </a:p>
          </p:txBody>
        </p:sp>
        <p:sp>
          <p:nvSpPr>
            <p:cNvPr id="20" name="文本框 19"/>
            <p:cNvSpPr txBox="1"/>
            <p:nvPr/>
          </p:nvSpPr>
          <p:spPr>
            <a:xfrm>
              <a:off x="5540" y="2732"/>
              <a:ext cx="2688" cy="1113"/>
            </a:xfrm>
            <a:prstGeom prst="rect">
              <a:avLst/>
            </a:prstGeom>
            <a:noFill/>
          </p:spPr>
          <p:txBody>
            <a:bodyPr wrap="none" rtlCol="0" anchor="t">
              <a:spAutoFit/>
            </a:bodyPr>
            <a:lstStyle>
              <a:defPPr>
                <a:defRPr lang="zh-CN"/>
              </a:defPPr>
            </a:lstStyle>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北伐胜利进军</a:t>
              </a: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(1926年)</a:t>
              </a:r>
            </a:p>
          </p:txBody>
        </p:sp>
        <p:sp>
          <p:nvSpPr>
            <p:cNvPr id="21" name="左大括号 20"/>
            <p:cNvSpPr/>
            <p:nvPr/>
          </p:nvSpPr>
          <p:spPr>
            <a:xfrm>
              <a:off x="8228" y="2556"/>
              <a:ext cx="359" cy="102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22" name="文本框 21"/>
            <p:cNvSpPr txBox="1"/>
            <p:nvPr/>
          </p:nvSpPr>
          <p:spPr>
            <a:xfrm>
              <a:off x="8485" y="2356"/>
              <a:ext cx="10159" cy="1307"/>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cs typeface="宋体" panose="02010600030101010101" pitchFamily="2" charset="-122"/>
                </a:rPr>
                <a:t>对象:吴佩孚、孙传芳、张作霖</a:t>
              </a:r>
            </a:p>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cs typeface="宋体" panose="02010600030101010101" pitchFamily="2" charset="-122"/>
                </a:rPr>
                <a:t>各地工农革命运动高涨</a:t>
              </a:r>
            </a:p>
          </p:txBody>
        </p:sp>
        <p:sp>
          <p:nvSpPr>
            <p:cNvPr id="23" name="左大括号 22"/>
            <p:cNvSpPr/>
            <p:nvPr/>
          </p:nvSpPr>
          <p:spPr>
            <a:xfrm>
              <a:off x="8465" y="3856"/>
              <a:ext cx="438" cy="1442"/>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stStyle>
            <a:p>
              <a:pPr algn="ctr"/>
              <a:endParaRPr lang="zh-CN" altLang="en-US"/>
            </a:p>
          </p:txBody>
        </p:sp>
        <p:sp>
          <p:nvSpPr>
            <p:cNvPr id="24" name="文本框 23"/>
            <p:cNvSpPr txBox="1"/>
            <p:nvPr/>
          </p:nvSpPr>
          <p:spPr>
            <a:xfrm>
              <a:off x="5708" y="4009"/>
              <a:ext cx="2688" cy="1598"/>
            </a:xfrm>
            <a:prstGeom prst="rect">
              <a:avLst/>
            </a:prstGeom>
            <a:noFill/>
          </p:spPr>
          <p:txBody>
            <a:bodyPr wrap="none" rtlCol="0" anchor="t">
              <a:spAutoFit/>
            </a:bodyPr>
            <a:lstStyle>
              <a:defPPr>
                <a:defRPr lang="zh-CN"/>
              </a:defPPr>
            </a:lstStyle>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国民党右派叛</a:t>
              </a: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变革命与南京</a:t>
              </a: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国民政府</a:t>
              </a:r>
            </a:p>
          </p:txBody>
        </p:sp>
        <p:sp>
          <p:nvSpPr>
            <p:cNvPr id="25" name="文本框 24"/>
            <p:cNvSpPr txBox="1"/>
            <p:nvPr/>
          </p:nvSpPr>
          <p:spPr>
            <a:xfrm>
              <a:off x="8926" y="3597"/>
              <a:ext cx="9497" cy="1888"/>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cs typeface="宋体" panose="02010600030101010101" pitchFamily="2" charset="-122"/>
                </a:rPr>
                <a:t>四一二反革命政变,南京国民政府的建立,武汉“分共会议”;1928年张学良“东北易帜”,南京国民政府名义上统一了全国</a:t>
              </a:r>
            </a:p>
          </p:txBody>
        </p:sp>
        <p:sp>
          <p:nvSpPr>
            <p:cNvPr id="26" name="文本框 25"/>
            <p:cNvSpPr txBox="1"/>
            <p:nvPr/>
          </p:nvSpPr>
          <p:spPr>
            <a:xfrm>
              <a:off x="6350" y="9110"/>
              <a:ext cx="2697" cy="725"/>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cs typeface="宋体" panose="02010600030101010101" pitchFamily="2" charset="-122"/>
                </a:rPr>
                <a:t>工农武装割据</a:t>
              </a:r>
            </a:p>
          </p:txBody>
        </p:sp>
      </p:grpSp>
      <p:sp>
        <p:nvSpPr>
          <p:cNvPr id="2" name="文本框 1"/>
          <p:cNvSpPr txBox="1"/>
          <p:nvPr/>
        </p:nvSpPr>
        <p:spPr>
          <a:xfrm>
            <a:off x="798830" y="623570"/>
            <a:ext cx="3458210" cy="460375"/>
          </a:xfrm>
          <a:prstGeom prst="rect">
            <a:avLst/>
          </a:prstGeom>
          <a:noFill/>
        </p:spPr>
        <p:txBody>
          <a:bodyPr wrap="square" rtlCol="0">
            <a:spAutoFit/>
          </a:bodyPr>
          <a:lstStyle>
            <a:defPPr>
              <a:defRPr lang="zh-CN"/>
            </a:defPPr>
          </a:lstStyle>
          <a:p>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单元主题归纳</a:t>
            </a:r>
          </a:p>
        </p:txBody>
      </p:sp>
    </p:spTree>
    <p:custDataLst>
      <p:tags r:id="rId2"/>
    </p:custDataLst>
  </p:cSld>
  <p:clrMapOvr>
    <a:masterClrMapping/>
  </p:clrMapOvr>
  <p:transition spd="slow">
    <p:wedge/>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左大括号 3"/>
          <p:cNvSpPr/>
          <p:nvPr/>
        </p:nvSpPr>
        <p:spPr>
          <a:xfrm>
            <a:off x="2112010" y="1278255"/>
            <a:ext cx="459105" cy="4379595"/>
          </a:xfrm>
          <a:prstGeom prst="leftBrace">
            <a:avLst>
              <a:gd name="adj1" fmla="val 8333"/>
              <a:gd name="adj2" fmla="val 50012"/>
            </a:avLst>
          </a:prstGeom>
          <a:noFill/>
          <a:ln w="12700">
            <a:solidFill>
              <a:schemeClr val="tx1"/>
            </a:solidFill>
          </a:ln>
          <a:extLst>
            <a:ext uri="{909E8E84-426E-40DD-AFC4-6F175D3DCCD1}">
              <a14:hiddenFill xmlns:a14="http://schemas.microsoft.com/office/drawing/2010/main">
                <a:solidFill>
                  <a:schemeClr val="tx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9pPr>
          </a:lstStyle>
          <a:p>
            <a:pPr algn="ctr"/>
            <a:endParaRPr lang="zh-CN" altLang="en-US"/>
          </a:p>
        </p:txBody>
      </p:sp>
      <p:sp>
        <p:nvSpPr>
          <p:cNvPr id="7" name="文本框 6"/>
          <p:cNvSpPr txBox="1"/>
          <p:nvPr/>
        </p:nvSpPr>
        <p:spPr>
          <a:xfrm>
            <a:off x="2637790" y="3147695"/>
            <a:ext cx="1198880" cy="706755"/>
          </a:xfrm>
          <a:prstGeom prst="rect">
            <a:avLst/>
          </a:prstGeom>
          <a:noFill/>
        </p:spPr>
        <p:txBody>
          <a:bodyPr wrap="none" rtlCol="0" anchor="t">
            <a:spAutoFit/>
          </a:bodyPr>
          <a:lstStyle>
            <a:defPPr>
              <a:defRPr lang="zh-CN"/>
            </a:defPPr>
          </a:lstStyle>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中国工农</a:t>
            </a:r>
          </a:p>
          <a:p>
            <a:pPr algn="l"/>
            <a:r>
              <a:rPr lang="zh-CN" altLang="en-US" sz="2000">
                <a:latin typeface="宋体" panose="02010600030101010101" pitchFamily="2" charset="-122"/>
                <a:ea typeface="宋体" panose="02010600030101010101" pitchFamily="2" charset="-122"/>
                <a:cs typeface="宋体" panose="02010600030101010101" pitchFamily="2" charset="-122"/>
                <a:sym typeface="+mn-ea"/>
              </a:rPr>
              <a:t>红军长征</a:t>
            </a:r>
          </a:p>
        </p:txBody>
      </p:sp>
      <p:sp>
        <p:nvSpPr>
          <p:cNvPr id="10" name="文本框 9"/>
          <p:cNvSpPr txBox="1"/>
          <p:nvPr/>
        </p:nvSpPr>
        <p:spPr>
          <a:xfrm>
            <a:off x="4536440" y="2230755"/>
            <a:ext cx="6473190" cy="2676525"/>
          </a:xfrm>
          <a:prstGeom prst="rect">
            <a:avLst/>
          </a:prstGeom>
          <a:noFill/>
        </p:spPr>
        <p:txBody>
          <a:bodyPr wrap="square" rtlCol="0" anchor="t">
            <a:spAutoFit/>
          </a:bodyPr>
          <a:lstStyle>
            <a:defPPr>
              <a:defRPr lang="zh-CN"/>
            </a:defPPr>
          </a:lstStyle>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原因:第五次反“围剿”的失利</a:t>
            </a:r>
          </a:p>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经过:瑞金出发→过湘江→强渡乌江→主要会议:遵义会议 (1935年1月,生死攸 关的转折点)→四渡赤水→渡过金沙江→强渡大渡河→飞夺泸定桥→翻雪山 →过草地→吴起镇会师</a:t>
            </a:r>
          </a:p>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结果:会宁会师 (胜利结束)</a:t>
            </a:r>
          </a:p>
          <a:p>
            <a:pPr>
              <a:lnSpc>
                <a:spcPct val="120000"/>
              </a:lnSpc>
              <a:spcBef>
                <a:spcPct val="0"/>
              </a:spcBef>
              <a:spcAft>
                <a:spcPct val="0"/>
              </a:spcAft>
            </a:pPr>
            <a:r>
              <a:rPr sz="2000">
                <a:latin typeface="宋体" panose="02010600030101010101" pitchFamily="2" charset="-122"/>
                <a:ea typeface="宋体" panose="02010600030101010101" pitchFamily="2" charset="-122"/>
                <a:cs typeface="宋体" panose="02010600030101010101" pitchFamily="2" charset="-122"/>
              </a:rPr>
              <a:t>意义:使中国革命转危为安,打开了中国革命的新局面。</a:t>
            </a:r>
          </a:p>
        </p:txBody>
      </p:sp>
      <p:sp>
        <p:nvSpPr>
          <p:cNvPr id="15" name="左大括号 14"/>
          <p:cNvSpPr/>
          <p:nvPr/>
        </p:nvSpPr>
        <p:spPr>
          <a:xfrm>
            <a:off x="4066540" y="2124075"/>
            <a:ext cx="210185" cy="288925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Arial"/>
                <a:ea typeface="微软雅黑"/>
                <a:cs typeface="Arial"/>
                <a:sym typeface="Wingdings"/>
              </a:defRPr>
            </a:lvl9pPr>
          </a:lstStyle>
          <a:p>
            <a:pPr algn="ctr"/>
            <a:endParaRPr lang="zh-CN" altLang="en-US"/>
          </a:p>
        </p:txBody>
      </p:sp>
      <p:sp>
        <p:nvSpPr>
          <p:cNvPr id="2" name="文本框 1"/>
          <p:cNvSpPr txBox="1"/>
          <p:nvPr/>
        </p:nvSpPr>
        <p:spPr>
          <a:xfrm>
            <a:off x="389255" y="3024505"/>
            <a:ext cx="1577340" cy="829945"/>
          </a:xfrm>
          <a:prstGeom prst="rect">
            <a:avLst/>
          </a:prstGeom>
          <a:noFill/>
        </p:spPr>
        <p:txBody>
          <a:bodyPr wrap="square" rtlCol="0">
            <a:spAutoFit/>
          </a:bodyPr>
          <a:lstStyle>
            <a:defPPr>
              <a:defRPr lang="zh-CN"/>
            </a:defPPr>
          </a:lstStyle>
          <a:p>
            <a:pPr>
              <a:lnSpc>
                <a:spcPct val="120000"/>
              </a:lnSpc>
              <a:spcBef>
                <a:spcPct val="0"/>
              </a:spcBef>
              <a:spcAft>
                <a:spcPct val="0"/>
              </a:spcAft>
            </a:pPr>
            <a:r>
              <a:rPr lang="zh-CN" altLang="en-US" sz="2000">
                <a:latin typeface="宋体" panose="02010600030101010101" pitchFamily="2" charset="-122"/>
                <a:ea typeface="宋体" panose="02010600030101010101" pitchFamily="2" charset="-122"/>
                <a:sym typeface="+mn-ea"/>
              </a:rPr>
              <a:t>从国共合作 到国共对立</a:t>
            </a:r>
          </a:p>
        </p:txBody>
      </p:sp>
      <p:sp>
        <p:nvSpPr>
          <p:cNvPr id="3" name="文本框 2"/>
          <p:cNvSpPr txBox="1"/>
          <p:nvPr/>
        </p:nvSpPr>
        <p:spPr>
          <a:xfrm>
            <a:off x="964565" y="554990"/>
            <a:ext cx="3458210" cy="460375"/>
          </a:xfrm>
          <a:prstGeom prst="rect">
            <a:avLst/>
          </a:prstGeom>
          <a:noFill/>
        </p:spPr>
        <p:txBody>
          <a:bodyPr wrap="square" rtlCol="0">
            <a:spAutoFit/>
          </a:bodyPr>
          <a:lstStyle>
            <a:defPPr>
              <a:defRPr lang="zh-CN"/>
            </a:defPPr>
          </a:lstStyle>
          <a:p>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单元主题归纳</a:t>
            </a:r>
          </a:p>
        </p:txBody>
      </p:sp>
    </p:spTree>
    <p:custDataLst>
      <p:tags r:id="rId2"/>
    </p:custData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143375" y="522605"/>
            <a:ext cx="3905250" cy="521970"/>
          </a:xfrm>
          <a:prstGeom prst="rect">
            <a:avLst/>
          </a:prstGeom>
          <a:noFill/>
        </p:spPr>
        <p:txBody>
          <a:bodyPr wrap="square" rtlCol="0">
            <a:spAutoFit/>
          </a:bodyPr>
          <a:lstStyle>
            <a:defPPr>
              <a:defRPr lang="zh-CN"/>
            </a:defPPr>
          </a:lstStyle>
          <a:p>
            <a:r>
              <a:rPr lang="zh-CN" sz="2800" b="1">
                <a:latin typeface="+mj-ea"/>
                <a:ea typeface="+mj-ea"/>
                <a:cs typeface="+mj-ea"/>
              </a:rPr>
              <a:t>第</a:t>
            </a:r>
            <a:r>
              <a:rPr lang="en-US" altLang="zh-CN" sz="2800" b="1">
                <a:latin typeface="+mj-ea"/>
                <a:ea typeface="+mj-ea"/>
                <a:cs typeface="+mj-ea"/>
              </a:rPr>
              <a:t>15</a:t>
            </a:r>
            <a:r>
              <a:rPr lang="zh-CN" altLang="en-US" sz="2800" b="1">
                <a:latin typeface="+mj-ea"/>
                <a:ea typeface="+mj-ea"/>
                <a:cs typeface="+mj-ea"/>
              </a:rPr>
              <a:t>课</a:t>
            </a:r>
            <a:r>
              <a:rPr lang="en-US" altLang="zh-CN" sz="2800" b="1">
                <a:latin typeface="+mj-ea"/>
                <a:ea typeface="+mj-ea"/>
                <a:cs typeface="+mj-ea"/>
              </a:rPr>
              <a:t>  北伐战争</a:t>
            </a:r>
          </a:p>
        </p:txBody>
      </p:sp>
      <p:sp>
        <p:nvSpPr>
          <p:cNvPr id="3" name="文本框 2"/>
          <p:cNvSpPr txBox="1"/>
          <p:nvPr/>
        </p:nvSpPr>
        <p:spPr>
          <a:xfrm>
            <a:off x="782955" y="1044575"/>
            <a:ext cx="10859135" cy="8170545"/>
          </a:xfrm>
          <a:prstGeom prst="rect">
            <a:avLst/>
          </a:prstGeom>
          <a:noFill/>
        </p:spPr>
        <p:txBody>
          <a:bodyPr wrap="square" rtlCol="0" anchor="t">
            <a:spAutoFit/>
          </a:bodyPr>
          <a:lstStyle>
            <a:defPPr>
              <a:defRPr lang="zh-CN"/>
            </a:defPPr>
          </a:lstStyle>
          <a:p>
            <a:pPr lvl="0" algn="l">
              <a:lnSpc>
                <a:spcPct val="125000"/>
              </a:lnSpc>
              <a:spcBef>
                <a:spcPct val="0"/>
              </a:spcBef>
              <a:spcAft>
                <a:spcPct val="0"/>
              </a:spcAft>
              <a:buClrTx/>
              <a:buSzTx/>
              <a:buFontTx/>
            </a:pPr>
            <a:r>
              <a:rPr lang="en-US" sz="2800" b="1">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、国共第一次合作的实现的原因</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5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的失败,使中国共产党认识到,单枪匹马不能取得革命的胜利,必须团结一切可能的同盟者,才能战胜强大的敌人。</a:t>
            </a:r>
            <a:endParaRPr lang="en-US" altLang="zh-CN"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5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）孙中山在多次反对北洋军阀斗争失败后认识到必须改组国民党。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和苏联的帮助。 </a:t>
            </a:r>
          </a:p>
          <a:p>
            <a:pPr lvl="0" algn="l">
              <a:lnSpc>
                <a:spcPct val="125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、合作实现的经过</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5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）中共三大召开</a:t>
            </a:r>
          </a:p>
          <a:p>
            <a:pPr lvl="0" algn="l">
              <a:lnSpc>
                <a:spcPct val="125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时间:1923年6月</a:t>
            </a:r>
          </a:p>
          <a:p>
            <a:pPr lvl="0" algn="l">
              <a:lnSpc>
                <a:spcPct val="125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内容:正式决定同国民党合作,建立</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 􀪁􀪁􀪁􀪁 􀪁􀪁􀪁􀪁􀪁􀪁􀪁􀪁􀪁􀪁􀪁􀪁 􀪁􀪁􀪁􀪁􀪁􀪁􀪁􀪁􀪁􀪁􀪁􀪁 􀪋􀪋􀪋􀪋􀪋􀪋􀪋􀪋􀪋􀪋􀪋􀪋􀪋􀪋􀪋􀪋􀪋􀪋􀪋􀪋􀪋􀪋􀪋􀪋􀪋􀪋􀪋</a:t>
            </a:r>
          </a:p>
        </p:txBody>
      </p:sp>
      <p:sp>
        <p:nvSpPr>
          <p:cNvPr id="4" name="文本框 3"/>
          <p:cNvSpPr txBox="1"/>
          <p:nvPr/>
        </p:nvSpPr>
        <p:spPr>
          <a:xfrm>
            <a:off x="7056755" y="5875020"/>
            <a:ext cx="2327910" cy="521970"/>
          </a:xfrm>
          <a:prstGeom prst="rect">
            <a:avLst/>
          </a:prstGeom>
          <a:noFill/>
        </p:spPr>
        <p:txBody>
          <a:bodyPr wrap="non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rPr>
              <a:t>革命统一战线</a:t>
            </a:r>
          </a:p>
        </p:txBody>
      </p:sp>
      <p:sp>
        <p:nvSpPr>
          <p:cNvPr id="5" name="文本框 4"/>
          <p:cNvSpPr txBox="1"/>
          <p:nvPr/>
        </p:nvSpPr>
        <p:spPr>
          <a:xfrm>
            <a:off x="1863090" y="1617345"/>
            <a:ext cx="411543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第一次全国工人运动高潮</a:t>
            </a:r>
          </a:p>
        </p:txBody>
      </p:sp>
      <p:sp>
        <p:nvSpPr>
          <p:cNvPr id="6" name="文本框 5"/>
          <p:cNvSpPr txBox="1"/>
          <p:nvPr/>
        </p:nvSpPr>
        <p:spPr>
          <a:xfrm>
            <a:off x="1863090" y="3776345"/>
            <a:ext cx="160528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共产国际</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4" grpId="2"/>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70560" y="835660"/>
            <a:ext cx="11210290" cy="680974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国民党一大召开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① 时间:1924年1月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意义:标志着国共合作的</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合作的思想基础</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 􀪁􀪁􀪁 􀪁􀪁􀪁􀪁</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合作的方式</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2800">
              <a:latin typeface="楷体" panose="02010609060101010101" charset="-122"/>
              <a:ea typeface="楷体" panose="02010609060101010101" charset="-122"/>
              <a:cs typeface="楷体" panose="02010609060101010101" charset="-122"/>
              <a:sym typeface="+mn-ea"/>
            </a:endParaRP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共产党以</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加入国民党,把国民党改组为工人、农民、小资产阶级和民族资产阶级的革命同盟。 􀪁􀪁􀪁􀪁􀪁 􀪁􀪁􀪁􀪁 􀪁􀪁􀪁􀪁 􀪁􀪁􀪁􀪁􀪁􀪁􀪁􀪁􀪁􀪁􀪁􀪁 􀪁􀪁􀪁􀪁􀪁􀪁􀪁􀪁􀪁􀪁􀪁􀪁 􀪋􀪋􀪋􀪋􀪋􀪋􀪋􀪋􀪋􀪋􀪋􀪋􀪋􀪋􀪋􀪋􀪋􀪋􀪋􀪋􀪋􀪋􀪋􀪋􀪋􀪋􀪋􀪋􀪋􀪋􀪋</a:t>
            </a:r>
          </a:p>
        </p:txBody>
      </p:sp>
      <p:sp>
        <p:nvSpPr>
          <p:cNvPr id="2" name="文本框 1"/>
          <p:cNvSpPr txBox="1"/>
          <p:nvPr/>
        </p:nvSpPr>
        <p:spPr>
          <a:xfrm>
            <a:off x="1460500" y="2896235"/>
            <a:ext cx="1970405" cy="521970"/>
          </a:xfrm>
          <a:prstGeom prst="rect">
            <a:avLst/>
          </a:prstGeom>
          <a:noFill/>
        </p:spPr>
        <p:txBody>
          <a:bodyPr wrap="non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rPr>
              <a:t>新三民主义</a:t>
            </a:r>
          </a:p>
        </p:txBody>
      </p:sp>
      <p:sp>
        <p:nvSpPr>
          <p:cNvPr id="4" name="文本框 3"/>
          <p:cNvSpPr txBox="1"/>
          <p:nvPr/>
        </p:nvSpPr>
        <p:spPr>
          <a:xfrm>
            <a:off x="5545455" y="1922145"/>
            <a:ext cx="1612900" cy="521970"/>
          </a:xfrm>
          <a:prstGeom prst="rect">
            <a:avLst/>
          </a:prstGeom>
          <a:noFill/>
        </p:spPr>
        <p:txBody>
          <a:bodyPr wrap="non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rPr>
              <a:t>正式建立</a:t>
            </a:r>
          </a:p>
        </p:txBody>
      </p:sp>
      <p:sp>
        <p:nvSpPr>
          <p:cNvPr id="5" name="文本框 4"/>
          <p:cNvSpPr txBox="1"/>
          <p:nvPr/>
        </p:nvSpPr>
        <p:spPr>
          <a:xfrm>
            <a:off x="3125470" y="3979545"/>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个人身份</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1"/>
      <p:bldP spid="5" grpId="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53745" y="795020"/>
            <a:ext cx="10684510" cy="629285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5</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合作的成果</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黄埔军校的成立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 1924年5月; 地点:</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全称:中国国民党陆军军官学校。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领导:</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solidFill>
                  <a:schemeClr val="tx1"/>
                </a:solidFill>
                <a:latin typeface="宋体" panose="02010600030101010101" pitchFamily="2" charset="-122"/>
                <a:ea typeface="宋体" panose="02010600030101010101" pitchFamily="2" charset="-122"/>
                <a:sym typeface="+mn-ea"/>
              </a:rPr>
              <a:t>创办，</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兼任军校总理,</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任校长,</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任政治部主任。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④</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意义:</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,为国民革命军的建立和随后的北伐战争做了准备。</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北伐胜利进军</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开始时间:1926年; 总司令:蒋介石。</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目的:</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2" name="文本框 1"/>
          <p:cNvSpPr txBox="1"/>
          <p:nvPr/>
        </p:nvSpPr>
        <p:spPr>
          <a:xfrm>
            <a:off x="2313940" y="5955665"/>
            <a:ext cx="501015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推翻北洋军阀的统治</a:t>
            </a:r>
            <a:r>
              <a:rPr lang="zh-CN" altLang="en-US" sz="2800" b="1">
                <a:solidFill>
                  <a:schemeClr val="tx1"/>
                </a:solidFill>
                <a:latin typeface="宋体" panose="02010600030101010101" pitchFamily="2" charset="-122"/>
                <a:ea typeface="宋体" panose="02010600030101010101" pitchFamily="2" charset="-122"/>
              </a:rPr>
              <a:t>,</a:t>
            </a:r>
            <a:r>
              <a:rPr lang="zh-CN" altLang="en-US" sz="2800" b="1">
                <a:solidFill>
                  <a:srgbClr val="FF0000"/>
                </a:solidFill>
                <a:latin typeface="宋体" panose="02010600030101010101" pitchFamily="2" charset="-122"/>
                <a:ea typeface="宋体" panose="02010600030101010101" pitchFamily="2" charset="-122"/>
              </a:rPr>
              <a:t>统一全国</a:t>
            </a:r>
          </a:p>
        </p:txBody>
      </p:sp>
      <p:sp>
        <p:nvSpPr>
          <p:cNvPr id="6" name="文本框 5"/>
          <p:cNvSpPr txBox="1"/>
          <p:nvPr/>
        </p:nvSpPr>
        <p:spPr>
          <a:xfrm>
            <a:off x="2313940" y="3847465"/>
            <a:ext cx="447294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培养出大批军事和政治人才</a:t>
            </a:r>
          </a:p>
        </p:txBody>
      </p:sp>
      <p:sp>
        <p:nvSpPr>
          <p:cNvPr id="7" name="文本框 6"/>
          <p:cNvSpPr txBox="1"/>
          <p:nvPr/>
        </p:nvSpPr>
        <p:spPr>
          <a:xfrm>
            <a:off x="2232660" y="286766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孙中山</a:t>
            </a:r>
          </a:p>
        </p:txBody>
      </p:sp>
      <p:sp>
        <p:nvSpPr>
          <p:cNvPr id="10" name="文本框 9"/>
          <p:cNvSpPr txBox="1"/>
          <p:nvPr/>
        </p:nvSpPr>
        <p:spPr>
          <a:xfrm>
            <a:off x="7031355" y="288671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蒋介石</a:t>
            </a:r>
          </a:p>
        </p:txBody>
      </p:sp>
      <p:sp>
        <p:nvSpPr>
          <p:cNvPr id="11" name="文本框 10"/>
          <p:cNvSpPr txBox="1"/>
          <p:nvPr/>
        </p:nvSpPr>
        <p:spPr>
          <a:xfrm>
            <a:off x="9690735" y="288671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周恩来</a:t>
            </a:r>
          </a:p>
        </p:txBody>
      </p:sp>
      <p:sp>
        <p:nvSpPr>
          <p:cNvPr id="4" name="文本框 3"/>
          <p:cNvSpPr txBox="1"/>
          <p:nvPr/>
        </p:nvSpPr>
        <p:spPr>
          <a:xfrm>
            <a:off x="5523865" y="1867535"/>
            <a:ext cx="89789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rPr>
              <a:t>广州</a:t>
            </a:r>
          </a:p>
        </p:txBody>
      </p:sp>
      <p:cxnSp>
        <p:nvCxnSpPr>
          <p:cNvPr id="5" name="直接连接符 4"/>
          <p:cNvCxnSpPr/>
          <p:nvPr/>
        </p:nvCxnSpPr>
        <p:spPr>
          <a:xfrm>
            <a:off x="9664700" y="3317875"/>
            <a:ext cx="130937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4"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4" fill="hold" grpId="5"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1"/>
      <p:bldP spid="10" grpId="2"/>
      <p:bldP spid="11" grpId="3"/>
      <p:bldP spid="6" grpId="4"/>
      <p:bldP spid="2" grpId="5"/>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95655" y="614680"/>
            <a:ext cx="11008360" cy="577596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概况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① 湖南、湖北战场:叶挺独立团取得</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战役、</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战役的胜利,</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主力被基本消灭。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② 江西战场:歼灭</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的主力。攻占南京,由福建进入浙江、上海,从珠江流域打到长江流域。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先锋:</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(铁军)。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5</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胜利进军的原因:①国共合作实现, 建立</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;②广大工农群众的支持;③作战目的明确,方针正确;④广大将士英勇作战及共产党员、共青团团员的先锋模范作用。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6</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意义:①基本上推翻了</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的统治;②推动了</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运动的蓬勃发展。</a:t>
            </a:r>
          </a:p>
        </p:txBody>
      </p:sp>
      <p:sp>
        <p:nvSpPr>
          <p:cNvPr id="3" name="文本框 2"/>
          <p:cNvSpPr txBox="1"/>
          <p:nvPr/>
        </p:nvSpPr>
        <p:spPr>
          <a:xfrm>
            <a:off x="2647315" y="3228975"/>
            <a:ext cx="3042920"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叶挺第四军独立团</a:t>
            </a:r>
          </a:p>
        </p:txBody>
      </p:sp>
      <p:sp>
        <p:nvSpPr>
          <p:cNvPr id="4" name="文本框 3"/>
          <p:cNvSpPr txBox="1"/>
          <p:nvPr/>
        </p:nvSpPr>
        <p:spPr>
          <a:xfrm>
            <a:off x="6638290" y="1166495"/>
            <a:ext cx="125539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汀泗桥</a:t>
            </a:r>
          </a:p>
        </p:txBody>
      </p:sp>
      <p:sp>
        <p:nvSpPr>
          <p:cNvPr id="5" name="文本框 4"/>
          <p:cNvSpPr txBox="1"/>
          <p:nvPr/>
        </p:nvSpPr>
        <p:spPr>
          <a:xfrm>
            <a:off x="9098280" y="1166495"/>
            <a:ext cx="125539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贺胜桥</a:t>
            </a:r>
          </a:p>
        </p:txBody>
      </p:sp>
      <p:sp>
        <p:nvSpPr>
          <p:cNvPr id="6" name="文本框 5"/>
          <p:cNvSpPr txBox="1"/>
          <p:nvPr/>
        </p:nvSpPr>
        <p:spPr>
          <a:xfrm>
            <a:off x="1935480" y="1688465"/>
            <a:ext cx="125539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吴佩孚</a:t>
            </a:r>
          </a:p>
        </p:txBody>
      </p:sp>
      <p:sp>
        <p:nvSpPr>
          <p:cNvPr id="7" name="文本框 6"/>
          <p:cNvSpPr txBox="1"/>
          <p:nvPr/>
        </p:nvSpPr>
        <p:spPr>
          <a:xfrm>
            <a:off x="3945255" y="2159000"/>
            <a:ext cx="125539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孙传芳</a:t>
            </a:r>
          </a:p>
        </p:txBody>
      </p:sp>
      <p:sp>
        <p:nvSpPr>
          <p:cNvPr id="8" name="文本框 7"/>
          <p:cNvSpPr txBox="1"/>
          <p:nvPr/>
        </p:nvSpPr>
        <p:spPr>
          <a:xfrm>
            <a:off x="8098155" y="3693160"/>
            <a:ext cx="232791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革命统一战线</a:t>
            </a:r>
          </a:p>
        </p:txBody>
      </p:sp>
      <p:sp>
        <p:nvSpPr>
          <p:cNvPr id="9" name="文本框 8"/>
          <p:cNvSpPr txBox="1"/>
          <p:nvPr/>
        </p:nvSpPr>
        <p:spPr>
          <a:xfrm>
            <a:off x="9479280" y="5211445"/>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工农革命</a:t>
            </a:r>
          </a:p>
        </p:txBody>
      </p:sp>
      <p:sp>
        <p:nvSpPr>
          <p:cNvPr id="10" name="文本框 9"/>
          <p:cNvSpPr txBox="1"/>
          <p:nvPr/>
        </p:nvSpPr>
        <p:spPr>
          <a:xfrm>
            <a:off x="5194935" y="5269865"/>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北洋军阀</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2"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3"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4"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 presetClass="entr" presetSubtype="0" fill="hold" grpId="5"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1" presetClass="entr" presetSubtype="0" fill="hold" grpId="6"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indefinite"/>
                            </p:stCondLst>
                          </p:cTn>
                        </p:par>
                        <p:par>
                          <p:cTn id="41" fill="hold" nodeType="afterGroup">
                            <p:stCondLst>
                              <p:cond delay="0"/>
                            </p:stCondLst>
                            <p:childTnLst>
                              <p:par>
                                <p:cTn id="42" presetID="1" presetClass="entr" presetSubtype="0" fill="hold" grpId="7"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P spid="10" grpId="6"/>
      <p:bldP spid="9" grpId="7"/>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690245" y="634365"/>
            <a:ext cx="10810875" cy="577596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6</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国共合作的结果</a:t>
            </a:r>
            <a:endParaRPr lang="zh-CN" altLang="en-US" sz="2800" b="1">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国共合作失败</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表现:</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1927年4月,蒋介石在上海发动</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,南京国民政府建立。</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1927年7月,汪精卫在武汉召开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”,大肆屠杀共产党人和工农群众。</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国民革命:没有改变</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的社会性质,没有完成反帝反封建任务。 </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7</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教训</a:t>
            </a:r>
            <a:endParaRPr lang="zh-CN" altLang="en-US" sz="2800" b="1">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要取得革命的胜利,必须坚持</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,必须掌握</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进行武装斗争。</a:t>
            </a:r>
          </a:p>
        </p:txBody>
      </p:sp>
      <p:sp>
        <p:nvSpPr>
          <p:cNvPr id="3" name="文本框 2"/>
          <p:cNvSpPr txBox="1"/>
          <p:nvPr/>
        </p:nvSpPr>
        <p:spPr>
          <a:xfrm>
            <a:off x="6402705" y="1692910"/>
            <a:ext cx="3042920"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四一二反革命政变</a:t>
            </a:r>
          </a:p>
        </p:txBody>
      </p:sp>
      <p:sp>
        <p:nvSpPr>
          <p:cNvPr id="2" name="文本框 1"/>
          <p:cNvSpPr txBox="1"/>
          <p:nvPr/>
        </p:nvSpPr>
        <p:spPr>
          <a:xfrm>
            <a:off x="3862070" y="3748405"/>
            <a:ext cx="268541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半殖民地半封建</a:t>
            </a:r>
          </a:p>
        </p:txBody>
      </p:sp>
      <p:sp>
        <p:nvSpPr>
          <p:cNvPr id="4" name="文本框 3"/>
          <p:cNvSpPr txBox="1"/>
          <p:nvPr/>
        </p:nvSpPr>
        <p:spPr>
          <a:xfrm>
            <a:off x="5290185" y="5273675"/>
            <a:ext cx="268541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无产阶级领导权</a:t>
            </a:r>
          </a:p>
        </p:txBody>
      </p:sp>
      <p:sp>
        <p:nvSpPr>
          <p:cNvPr id="5" name="文本框 4"/>
          <p:cNvSpPr txBox="1"/>
          <p:nvPr/>
        </p:nvSpPr>
        <p:spPr>
          <a:xfrm>
            <a:off x="9398000" y="5292725"/>
            <a:ext cx="161290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革命武装</a:t>
            </a:r>
          </a:p>
        </p:txBody>
      </p:sp>
      <p:sp>
        <p:nvSpPr>
          <p:cNvPr id="7" name="文本框 6"/>
          <p:cNvSpPr txBox="1"/>
          <p:nvPr/>
        </p:nvSpPr>
        <p:spPr>
          <a:xfrm>
            <a:off x="6953250" y="2717800"/>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分共会议</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4"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1"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2"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3"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1"/>
      <p:bldP spid="4" grpId="2"/>
      <p:bldP spid="5" grpId="3"/>
      <p:bldP spid="7" grpId="4"/>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643255" y="953135"/>
            <a:ext cx="11040745" cy="474281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8</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南京国民政府的成立</a:t>
            </a:r>
          </a:p>
          <a:p>
            <a:pPr lvl="0" algn="l">
              <a:lnSpc>
                <a:spcPct val="120000"/>
              </a:lnSpc>
              <a:spcBef>
                <a:spcPct val="0"/>
              </a:spcBef>
              <a:spcAft>
                <a:spcPct val="0"/>
              </a:spcAft>
              <a:buClrTx/>
              <a:buSzTx/>
              <a:buFontTx/>
            </a:pP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成立</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1927年蒋介石发动四一二反革命政变后,在南京成立“国民政府”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lvl="0" algn="l">
              <a:lnSpc>
                <a:spcPct val="120000"/>
              </a:lnSpc>
              <a:spcBef>
                <a:spcPct val="0"/>
              </a:spcBef>
              <a:spcAft>
                <a:spcPct val="0"/>
              </a:spcAft>
              <a:buClrTx/>
              <a:buSzTx/>
              <a:buFontTx/>
            </a:pP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代表阶级</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代表大地主、</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的利益。</a:t>
            </a:r>
          </a:p>
          <a:p>
            <a:pPr lvl="0" algn="l">
              <a:lnSpc>
                <a:spcPct val="120000"/>
              </a:lnSpc>
              <a:spcBef>
                <a:spcPct val="0"/>
              </a:spcBef>
              <a:spcAft>
                <a:spcPct val="0"/>
              </a:spcAft>
              <a:buClrTx/>
              <a:buSzTx/>
              <a:buFontTx/>
            </a:pP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“东北易帜”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时间:1928年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人物:</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影响:南京国民政府在名义上</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2" name="文本框 1"/>
          <p:cNvSpPr txBox="1"/>
          <p:nvPr/>
        </p:nvSpPr>
        <p:spPr>
          <a:xfrm>
            <a:off x="5932805" y="5089525"/>
            <a:ext cx="197040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统一了全国</a:t>
            </a:r>
          </a:p>
        </p:txBody>
      </p:sp>
      <p:sp>
        <p:nvSpPr>
          <p:cNvPr id="3" name="文本框 2"/>
          <p:cNvSpPr txBox="1"/>
          <p:nvPr/>
        </p:nvSpPr>
        <p:spPr>
          <a:xfrm>
            <a:off x="3122295" y="3009265"/>
            <a:ext cx="197040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大资产阶级</a:t>
            </a:r>
          </a:p>
        </p:txBody>
      </p:sp>
      <p:sp>
        <p:nvSpPr>
          <p:cNvPr id="6" name="文本框 5"/>
          <p:cNvSpPr txBox="1"/>
          <p:nvPr/>
        </p:nvSpPr>
        <p:spPr>
          <a:xfrm>
            <a:off x="2418715" y="4567555"/>
            <a:ext cx="1255395"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张学良</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2"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6" grpId="2"/>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469005" y="563880"/>
            <a:ext cx="5545455" cy="521970"/>
          </a:xfrm>
          <a:prstGeom prst="rect">
            <a:avLst/>
          </a:prstGeom>
          <a:noFill/>
        </p:spPr>
        <p:txBody>
          <a:bodyPr wrap="square" rtlCol="0">
            <a:spAutoFit/>
          </a:bodyPr>
          <a:lstStyle>
            <a:defPPr>
              <a:defRPr lang="zh-CN"/>
            </a:defPPr>
          </a:lstStyle>
          <a:p>
            <a:r>
              <a:rPr lang="zh-CN" sz="2800" b="1">
                <a:latin typeface="+mj-ea"/>
                <a:ea typeface="+mj-ea"/>
                <a:cs typeface="+mj-ea"/>
              </a:rPr>
              <a:t>第</a:t>
            </a:r>
            <a:r>
              <a:rPr lang="en-US" altLang="zh-CN" sz="2800" b="1">
                <a:latin typeface="+mj-ea"/>
                <a:ea typeface="+mj-ea"/>
                <a:cs typeface="+mj-ea"/>
              </a:rPr>
              <a:t>16</a:t>
            </a:r>
            <a:r>
              <a:rPr lang="zh-CN" altLang="en-US" sz="2800" b="1">
                <a:latin typeface="+mj-ea"/>
                <a:ea typeface="+mj-ea"/>
                <a:cs typeface="+mj-ea"/>
              </a:rPr>
              <a:t>课</a:t>
            </a:r>
            <a:r>
              <a:rPr lang="en-US" altLang="zh-CN" sz="2800" b="1">
                <a:latin typeface="+mj-ea"/>
                <a:ea typeface="+mj-ea"/>
                <a:cs typeface="+mj-ea"/>
              </a:rPr>
              <a:t>  毛泽东开辟井冈山道路</a:t>
            </a:r>
          </a:p>
        </p:txBody>
      </p:sp>
      <p:sp>
        <p:nvSpPr>
          <p:cNvPr id="3" name="文本框 2"/>
          <p:cNvSpPr txBox="1"/>
          <p:nvPr/>
        </p:nvSpPr>
        <p:spPr>
          <a:xfrm>
            <a:off x="889635" y="1252220"/>
            <a:ext cx="10412730" cy="577596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井冈山道路的开辟</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南昌起义</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背景:从大革命失败的教训中,中共认识到独立掌握革命武装力量的重要性;国民党反动派的屠杀政策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(建军节的由来);地点:</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;领导人:周恩来、贺龙、叶挺、朱德、刘伯承等。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结果:损失严重。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④</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意义:</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 􀪋􀪋􀪋􀪋􀪋􀪋􀪋􀪋􀪋</a:t>
            </a:r>
          </a:p>
        </p:txBody>
      </p:sp>
      <p:sp>
        <p:nvSpPr>
          <p:cNvPr id="4" name="文本框 3"/>
          <p:cNvSpPr txBox="1"/>
          <p:nvPr/>
        </p:nvSpPr>
        <p:spPr>
          <a:xfrm>
            <a:off x="2784475" y="3344545"/>
            <a:ext cx="233362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1927年8月1日</a:t>
            </a:r>
          </a:p>
        </p:txBody>
      </p:sp>
      <p:sp>
        <p:nvSpPr>
          <p:cNvPr id="5" name="文本框 4"/>
          <p:cNvSpPr txBox="1"/>
          <p:nvPr/>
        </p:nvSpPr>
        <p:spPr>
          <a:xfrm>
            <a:off x="9014460" y="3343275"/>
            <a:ext cx="89789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南昌</a:t>
            </a:r>
          </a:p>
        </p:txBody>
      </p:sp>
      <p:sp>
        <p:nvSpPr>
          <p:cNvPr id="6" name="文本框 5"/>
          <p:cNvSpPr txBox="1"/>
          <p:nvPr/>
        </p:nvSpPr>
        <p:spPr>
          <a:xfrm>
            <a:off x="2414270" y="4870450"/>
            <a:ext cx="697547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打响了武装反抗国民党反动统治的第一枪。</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25500" y="602615"/>
            <a:ext cx="10721340" cy="577596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“八七会议”</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时间:1927年8月7日;地点: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内容:通过了土地革命和武装反抗国民党反动统治的总方针,决定在秋收时节发动武装起义;毛泽东提出“</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”的著名论断。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秋收起义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时间:1927年9月;领导人:</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;地点:湘赣边界。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旗帜:工农革命军。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三湾改编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时间:1927年</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意义:</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④</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结果:建立了第一个农村根据地———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革命根据地。</a:t>
            </a:r>
          </a:p>
        </p:txBody>
      </p:sp>
      <p:sp>
        <p:nvSpPr>
          <p:cNvPr id="4" name="文本框 3"/>
          <p:cNvSpPr txBox="1"/>
          <p:nvPr/>
        </p:nvSpPr>
        <p:spPr>
          <a:xfrm>
            <a:off x="5869305" y="1168400"/>
            <a:ext cx="897890"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汉口</a:t>
            </a:r>
          </a:p>
        </p:txBody>
      </p:sp>
      <p:sp>
        <p:nvSpPr>
          <p:cNvPr id="3" name="文本框 2"/>
          <p:cNvSpPr txBox="1"/>
          <p:nvPr/>
        </p:nvSpPr>
        <p:spPr>
          <a:xfrm>
            <a:off x="7226935" y="2176780"/>
            <a:ext cx="3757930"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政权是由枪杆子中取得</a:t>
            </a:r>
          </a:p>
        </p:txBody>
      </p:sp>
      <p:sp>
        <p:nvSpPr>
          <p:cNvPr id="5" name="文本框 4"/>
          <p:cNvSpPr txBox="1"/>
          <p:nvPr/>
        </p:nvSpPr>
        <p:spPr>
          <a:xfrm>
            <a:off x="5586095" y="3709035"/>
            <a:ext cx="125539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毛泽东</a:t>
            </a:r>
          </a:p>
        </p:txBody>
      </p:sp>
      <p:sp>
        <p:nvSpPr>
          <p:cNvPr id="6" name="文本框 5"/>
          <p:cNvSpPr txBox="1"/>
          <p:nvPr/>
        </p:nvSpPr>
        <p:spPr>
          <a:xfrm>
            <a:off x="2275205" y="5256530"/>
            <a:ext cx="626046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确立了中国共产党对军队的绝对领导权</a:t>
            </a:r>
          </a:p>
        </p:txBody>
      </p:sp>
      <p:sp>
        <p:nvSpPr>
          <p:cNvPr id="7" name="文本框 6"/>
          <p:cNvSpPr txBox="1"/>
          <p:nvPr/>
        </p:nvSpPr>
        <p:spPr>
          <a:xfrm>
            <a:off x="7473950" y="5761355"/>
            <a:ext cx="125539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井冈山</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4"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1"/>
      <p:bldP spid="5" grpId="2"/>
      <p:bldP spid="6" grpId="3"/>
      <p:bldP spid="7" grpId="4"/>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87705" y="739775"/>
            <a:ext cx="10681970" cy="474281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）井冈山会师</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时间:1928年4月;人物:朱德、陈毅、毛泽东。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结果:两军合编为中国工农革命军</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,不久改称为中国工农红军第四军。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领导:</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任军长,</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任党代表。</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④</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影响:红军不断开展武装斗争,井冈山革命根据地不断巩固和扩大。</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5</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）南昌起义、秋收起义等的共同意义:是中国共产党独立领导武装斗争、创建革命军队的开始,拉开了中国革命</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、建立农村革命根据地的序幕。</a:t>
            </a:r>
          </a:p>
        </p:txBody>
      </p:sp>
      <p:sp>
        <p:nvSpPr>
          <p:cNvPr id="5" name="文本框 4"/>
          <p:cNvSpPr txBox="1"/>
          <p:nvPr/>
        </p:nvSpPr>
        <p:spPr>
          <a:xfrm>
            <a:off x="6518910" y="1811655"/>
            <a:ext cx="1255395" cy="521970"/>
          </a:xfrm>
          <a:prstGeom prst="rect">
            <a:avLst/>
          </a:prstGeom>
          <a:noFill/>
        </p:spPr>
        <p:txBody>
          <a:bodyPr wrap="none" rtlCol="0">
            <a:spAutoFit/>
          </a:bodyPr>
          <a:lstStyle>
            <a:defPPr>
              <a:defRPr lang="zh-CN"/>
            </a:defPPr>
          </a:lstStyle>
          <a:p>
            <a:pPr algn="l"/>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第四军</a:t>
            </a:r>
          </a:p>
        </p:txBody>
      </p:sp>
      <p:sp>
        <p:nvSpPr>
          <p:cNvPr id="3" name="文本框 2"/>
          <p:cNvSpPr txBox="1"/>
          <p:nvPr/>
        </p:nvSpPr>
        <p:spPr>
          <a:xfrm>
            <a:off x="2280920" y="2840355"/>
            <a:ext cx="89789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朱德</a:t>
            </a:r>
          </a:p>
        </p:txBody>
      </p:sp>
      <p:sp>
        <p:nvSpPr>
          <p:cNvPr id="4" name="文本框 3"/>
          <p:cNvSpPr txBox="1"/>
          <p:nvPr/>
        </p:nvSpPr>
        <p:spPr>
          <a:xfrm>
            <a:off x="4568190" y="283083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毛泽东</a:t>
            </a:r>
          </a:p>
        </p:txBody>
      </p:sp>
      <p:sp>
        <p:nvSpPr>
          <p:cNvPr id="6" name="文本框 5"/>
          <p:cNvSpPr txBox="1"/>
          <p:nvPr/>
        </p:nvSpPr>
        <p:spPr>
          <a:xfrm>
            <a:off x="8076565" y="4373880"/>
            <a:ext cx="268541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从城市转入农村</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P spid="4" grpId="2"/>
      <p:bldP spid="6" grpId="3"/>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05510" y="646430"/>
            <a:ext cx="10521315" cy="577596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、工农武装割据</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）工农武装割据的形成</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毛泽东率领工农革命军在井冈山打</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、分</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、建立革命政权,开展</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,创造 “</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”的局面。</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方志敏等人也在各地建立革命根据地。其中,以红四军为主在赣南、闽西建立的</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面积最大。</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）古田会议</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时间:1929年12月,中国工农红军第四军第九次党的代表大会;</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地点:福建上杭县古田。</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内容:确立了“</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”的建党建军原则。</a:t>
            </a:r>
          </a:p>
        </p:txBody>
      </p:sp>
      <p:sp>
        <p:nvSpPr>
          <p:cNvPr id="3" name="文本框 2"/>
          <p:cNvSpPr txBox="1"/>
          <p:nvPr/>
        </p:nvSpPr>
        <p:spPr>
          <a:xfrm>
            <a:off x="8115300" y="2209165"/>
            <a:ext cx="232791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工农武装割据</a:t>
            </a:r>
          </a:p>
        </p:txBody>
      </p:sp>
      <p:sp>
        <p:nvSpPr>
          <p:cNvPr id="4" name="文本框 3"/>
          <p:cNvSpPr txBox="1"/>
          <p:nvPr/>
        </p:nvSpPr>
        <p:spPr>
          <a:xfrm>
            <a:off x="6932930" y="1687195"/>
            <a:ext cx="89789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土豪</a:t>
            </a:r>
          </a:p>
        </p:txBody>
      </p:sp>
      <p:sp>
        <p:nvSpPr>
          <p:cNvPr id="5" name="文本框 4"/>
          <p:cNvSpPr txBox="1"/>
          <p:nvPr/>
        </p:nvSpPr>
        <p:spPr>
          <a:xfrm>
            <a:off x="8642985" y="1687195"/>
            <a:ext cx="89789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田地</a:t>
            </a:r>
          </a:p>
        </p:txBody>
      </p:sp>
      <p:sp>
        <p:nvSpPr>
          <p:cNvPr id="6" name="文本框 5"/>
          <p:cNvSpPr txBox="1"/>
          <p:nvPr/>
        </p:nvSpPr>
        <p:spPr>
          <a:xfrm>
            <a:off x="2641600" y="2259330"/>
            <a:ext cx="161290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土地革命</a:t>
            </a:r>
          </a:p>
        </p:txBody>
      </p:sp>
      <p:sp>
        <p:nvSpPr>
          <p:cNvPr id="7" name="文本框 6"/>
          <p:cNvSpPr txBox="1"/>
          <p:nvPr/>
        </p:nvSpPr>
        <p:spPr>
          <a:xfrm>
            <a:off x="4892675" y="2259330"/>
            <a:ext cx="161290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游击战争</a:t>
            </a:r>
          </a:p>
        </p:txBody>
      </p:sp>
      <p:sp>
        <p:nvSpPr>
          <p:cNvPr id="8" name="文本框 7"/>
          <p:cNvSpPr txBox="1"/>
          <p:nvPr/>
        </p:nvSpPr>
        <p:spPr>
          <a:xfrm>
            <a:off x="3717290" y="3760470"/>
            <a:ext cx="268541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中央革命根据地</a:t>
            </a:r>
          </a:p>
        </p:txBody>
      </p:sp>
      <p:sp>
        <p:nvSpPr>
          <p:cNvPr id="9" name="文本框 8"/>
          <p:cNvSpPr txBox="1"/>
          <p:nvPr/>
        </p:nvSpPr>
        <p:spPr>
          <a:xfrm>
            <a:off x="4096385" y="5777865"/>
            <a:ext cx="340042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思想建党、政治建军</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grpId="5"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 presetClass="entr" presetSubtype="0" fill="hold" grpId="6"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3" grpId="4"/>
      <p:bldP spid="8" grpId="5"/>
      <p:bldP spid="9" grpId="6"/>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84860" y="792480"/>
            <a:ext cx="10492105" cy="267525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中华苏维埃第一次全国代表大会的召开</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时间:1931年冬。</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②</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地点:</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③</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内容:宣布成立中华苏维埃共和国</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,定都瑞金,</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当选为临时中央政府主席。</a:t>
            </a:r>
          </a:p>
        </p:txBody>
      </p:sp>
      <p:sp>
        <p:nvSpPr>
          <p:cNvPr id="3" name="文本框 2"/>
          <p:cNvSpPr txBox="1"/>
          <p:nvPr/>
        </p:nvSpPr>
        <p:spPr>
          <a:xfrm>
            <a:off x="2331085" y="1871980"/>
            <a:ext cx="161290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江西瑞金</a:t>
            </a:r>
          </a:p>
        </p:txBody>
      </p:sp>
      <p:sp>
        <p:nvSpPr>
          <p:cNvPr id="4" name="文本框 3"/>
          <p:cNvSpPr txBox="1"/>
          <p:nvPr/>
        </p:nvSpPr>
        <p:spPr>
          <a:xfrm>
            <a:off x="6588760" y="2374900"/>
            <a:ext cx="232791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临时中央政府</a:t>
            </a:r>
          </a:p>
        </p:txBody>
      </p:sp>
      <p:sp>
        <p:nvSpPr>
          <p:cNvPr id="5" name="文本框 4"/>
          <p:cNvSpPr txBox="1"/>
          <p:nvPr/>
        </p:nvSpPr>
        <p:spPr>
          <a:xfrm>
            <a:off x="1488440" y="289560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毛泽东</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934460" y="638810"/>
            <a:ext cx="4643120" cy="521970"/>
          </a:xfrm>
          <a:prstGeom prst="rect">
            <a:avLst/>
          </a:prstGeom>
          <a:noFill/>
        </p:spPr>
        <p:txBody>
          <a:bodyPr wrap="square" rtlCol="0">
            <a:spAutoFit/>
          </a:bodyPr>
          <a:lstStyle>
            <a:defPPr>
              <a:defRPr lang="zh-CN"/>
            </a:defPPr>
          </a:lstStyle>
          <a:p>
            <a:r>
              <a:rPr lang="zh-CN" sz="2800" b="1">
                <a:latin typeface="+mj-ea"/>
                <a:ea typeface="+mj-ea"/>
                <a:cs typeface="+mj-ea"/>
              </a:rPr>
              <a:t>第</a:t>
            </a:r>
            <a:r>
              <a:rPr lang="en-US" altLang="zh-CN" sz="2800" b="1">
                <a:latin typeface="+mj-ea"/>
                <a:ea typeface="+mj-ea"/>
                <a:cs typeface="+mj-ea"/>
              </a:rPr>
              <a:t>17</a:t>
            </a:r>
            <a:r>
              <a:rPr lang="zh-CN" altLang="en-US" sz="2800" b="1">
                <a:latin typeface="+mj-ea"/>
                <a:ea typeface="+mj-ea"/>
                <a:cs typeface="+mj-ea"/>
              </a:rPr>
              <a:t>课</a:t>
            </a:r>
            <a:r>
              <a:rPr lang="en-US" altLang="zh-CN" sz="2800" b="1">
                <a:latin typeface="+mj-ea"/>
                <a:ea typeface="+mj-ea"/>
                <a:cs typeface="+mj-ea"/>
              </a:rPr>
              <a:t>  中国工农红军长征</a:t>
            </a:r>
          </a:p>
        </p:txBody>
      </p:sp>
      <p:sp>
        <p:nvSpPr>
          <p:cNvPr id="3" name="文本框 2"/>
          <p:cNvSpPr txBox="1"/>
          <p:nvPr/>
        </p:nvSpPr>
        <p:spPr>
          <a:xfrm>
            <a:off x="713740" y="1160780"/>
            <a:ext cx="11141075" cy="525907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、红军长征的原因</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1934年,博古、李德在军事指挥上犯了“左”的错误,</a:t>
            </a:r>
          </a:p>
          <a:p>
            <a:pPr lvl="0" algn="l">
              <a:lnSpc>
                <a:spcPct val="120000"/>
              </a:lnSpc>
              <a:spcBef>
                <a:spcPct val="0"/>
              </a:spcBef>
              <a:spcAft>
                <a:spcPct val="0"/>
              </a:spcAft>
              <a:buClrTx/>
              <a:buSzTx/>
              <a:buFontTx/>
            </a:pP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失利后被迫进行战略转移。</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、红军长征的经过</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1934年10月,瑞金→冲破四道封锁线, 过湘江→强渡乌江,攻克遵义,</a:t>
            </a:r>
            <a:endParaRPr lang="zh-CN" altLang="en-US" sz="2800" u="sng">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(转折,1935年1月)→</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(打乱了敌人的追剿计划)→</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(跳出了包围圈)→强渡大渡河→飞夺</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→翻雪山,过草地→突破腊子口,进入甘肃→</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会师 (1935年10月,中央红军与陕北红军)→</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(1936年10月,红二方面军、红四方面军和红一方面军)。</a:t>
            </a:r>
          </a:p>
        </p:txBody>
      </p:sp>
      <p:sp>
        <p:nvSpPr>
          <p:cNvPr id="5" name="文本框 4"/>
          <p:cNvSpPr txBox="1"/>
          <p:nvPr/>
        </p:nvSpPr>
        <p:spPr>
          <a:xfrm>
            <a:off x="1172210" y="2181860"/>
            <a:ext cx="322262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第五次反 “围剿”</a:t>
            </a:r>
          </a:p>
        </p:txBody>
      </p:sp>
      <p:sp>
        <p:nvSpPr>
          <p:cNvPr id="4" name="文本框 3"/>
          <p:cNvSpPr txBox="1"/>
          <p:nvPr/>
        </p:nvSpPr>
        <p:spPr>
          <a:xfrm>
            <a:off x="4702810" y="5290820"/>
            <a:ext cx="232791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甘肃会宁会师</a:t>
            </a:r>
          </a:p>
        </p:txBody>
      </p:sp>
      <p:sp>
        <p:nvSpPr>
          <p:cNvPr id="7" name="文本框 6"/>
          <p:cNvSpPr txBox="1"/>
          <p:nvPr/>
        </p:nvSpPr>
        <p:spPr>
          <a:xfrm>
            <a:off x="922655" y="3724910"/>
            <a:ext cx="179260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遵义会议 </a:t>
            </a:r>
          </a:p>
        </p:txBody>
      </p:sp>
      <p:sp>
        <p:nvSpPr>
          <p:cNvPr id="8" name="文本框 7"/>
          <p:cNvSpPr txBox="1"/>
          <p:nvPr/>
        </p:nvSpPr>
        <p:spPr>
          <a:xfrm>
            <a:off x="6086475" y="3724910"/>
            <a:ext cx="2246630" cy="521970"/>
          </a:xfrm>
          <a:prstGeom prst="rect">
            <a:avLst/>
          </a:prstGeom>
          <a:noFill/>
        </p:spPr>
        <p:txBody>
          <a:bodyPr wrap="squar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四渡赤水</a:t>
            </a:r>
          </a:p>
        </p:txBody>
      </p:sp>
      <p:sp>
        <p:nvSpPr>
          <p:cNvPr id="9" name="文本框 8"/>
          <p:cNvSpPr txBox="1"/>
          <p:nvPr/>
        </p:nvSpPr>
        <p:spPr>
          <a:xfrm>
            <a:off x="1802765" y="4246880"/>
            <a:ext cx="197040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渡过金沙江</a:t>
            </a:r>
          </a:p>
        </p:txBody>
      </p:sp>
      <p:sp>
        <p:nvSpPr>
          <p:cNvPr id="10" name="文本框 9"/>
          <p:cNvSpPr txBox="1"/>
          <p:nvPr/>
        </p:nvSpPr>
        <p:spPr>
          <a:xfrm>
            <a:off x="9624060" y="4246880"/>
            <a:ext cx="125539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泸定桥</a:t>
            </a:r>
          </a:p>
        </p:txBody>
      </p:sp>
      <p:sp>
        <p:nvSpPr>
          <p:cNvPr id="11" name="文本框 10"/>
          <p:cNvSpPr txBox="1"/>
          <p:nvPr/>
        </p:nvSpPr>
        <p:spPr>
          <a:xfrm>
            <a:off x="7322185" y="4768850"/>
            <a:ext cx="1255395"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吴起镇</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2"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 presetClass="entr" presetSubtype="0" fill="hold" grpId="4"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1" presetClass="entr" presetSubtype="0" fill="hold" grpId="5"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 presetClass="entr" presetSubtype="0" fill="hold" grpId="6"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2" presetClass="entr" presetSubtype="4" fill="hold" grpId="1"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1"/>
      <p:bldP spid="7" grpId="2"/>
      <p:bldP spid="8" grpId="3"/>
      <p:bldP spid="9" grpId="4"/>
      <p:bldP spid="10" grpId="5"/>
      <p:bldP spid="11" grpId="6"/>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94055" y="799465"/>
            <a:ext cx="10492105" cy="422592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、长征胜利的历史意义</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粉碎了</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消灭红军的企图, 保存了党和红军的基干力量,使中国革命</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。红军长征播下了革命种子,铸就了</a:t>
            </a:r>
            <a:r>
              <a:rPr lang="en-US" altLang="zh-CN" sz="2800" i="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,打开了中国革命的新局面。</a:t>
            </a:r>
          </a:p>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、长征精神</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为了救国救民,不怕任何艰难险阻,不惜付出一切牺牲的革命</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精神;顾全大局、紧密团结的</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精神;紧紧依靠人民群众,同人民群众生死相依、患难与共、艰苦奋斗的精神。</a:t>
            </a:r>
          </a:p>
        </p:txBody>
      </p:sp>
      <p:sp>
        <p:nvSpPr>
          <p:cNvPr id="2" name="文本框 1"/>
          <p:cNvSpPr txBox="1"/>
          <p:nvPr/>
        </p:nvSpPr>
        <p:spPr>
          <a:xfrm>
            <a:off x="4258945" y="1842135"/>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转危为安</a:t>
            </a:r>
          </a:p>
        </p:txBody>
      </p:sp>
      <p:sp>
        <p:nvSpPr>
          <p:cNvPr id="4" name="文本框 3"/>
          <p:cNvSpPr txBox="1"/>
          <p:nvPr/>
        </p:nvSpPr>
        <p:spPr>
          <a:xfrm>
            <a:off x="1515110" y="2364105"/>
            <a:ext cx="161290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长征精神</a:t>
            </a:r>
          </a:p>
        </p:txBody>
      </p:sp>
      <p:sp>
        <p:nvSpPr>
          <p:cNvPr id="5" name="文本框 4"/>
          <p:cNvSpPr txBox="1"/>
          <p:nvPr/>
        </p:nvSpPr>
        <p:spPr>
          <a:xfrm>
            <a:off x="2702560" y="1320165"/>
            <a:ext cx="2327910" cy="521970"/>
          </a:xfrm>
          <a:prstGeom prst="rect">
            <a:avLst/>
          </a:prstGeom>
          <a:noFill/>
        </p:spPr>
        <p:txBody>
          <a:bodyPr wrap="none" rtlCol="0" anchor="t">
            <a:spAutoFit/>
          </a:bodyPr>
          <a:lstStyle>
            <a:defPPr>
              <a:defRPr lang="zh-CN"/>
            </a:defPPr>
          </a:lstStyle>
          <a:p>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国民党反动派</a:t>
            </a:r>
          </a:p>
        </p:txBody>
      </p:sp>
      <p:sp>
        <p:nvSpPr>
          <p:cNvPr id="6" name="文本框 5"/>
          <p:cNvSpPr txBox="1"/>
          <p:nvPr/>
        </p:nvSpPr>
        <p:spPr>
          <a:xfrm>
            <a:off x="898525" y="3860165"/>
            <a:ext cx="161290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英雄主义</a:t>
            </a:r>
          </a:p>
        </p:txBody>
      </p:sp>
      <p:sp>
        <p:nvSpPr>
          <p:cNvPr id="7" name="文本框 6"/>
          <p:cNvSpPr txBox="1"/>
          <p:nvPr/>
        </p:nvSpPr>
        <p:spPr>
          <a:xfrm>
            <a:off x="7286625" y="3918585"/>
            <a:ext cx="1612900" cy="521970"/>
          </a:xfrm>
          <a:prstGeom prst="rect">
            <a:avLst/>
          </a:prstGeom>
          <a:noFill/>
        </p:spPr>
        <p:txBody>
          <a:bodyPr wrap="none" rtlCol="0" anchor="t">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集体主义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1"/>
      <p:bldP spid="4" grpId="2"/>
      <p:bldP spid="6" grpId="3"/>
      <p:bldP spid="7" grpId="4"/>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35330" y="678180"/>
            <a:ext cx="10721340" cy="5259070"/>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b="1">
                <a:latin typeface="宋体" panose="02010600030101010101" pitchFamily="2" charset="-122"/>
                <a:ea typeface="宋体" panose="02010600030101010101" pitchFamily="2" charset="-122"/>
                <a:cs typeface="宋体" panose="02010600030101010101" pitchFamily="2" charset="-122"/>
                <a:sym typeface="+mn-ea"/>
              </a:rPr>
              <a:t>5、遵义会议</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时间:</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全称:中共中央政治局扩大会议。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会议内容:集中全力纠正博古等人在军事上和组织上“左”的错误,肯定了</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的正确军事主张,选举</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为中央政治局常委,取消了博古、李德的军事最高指挥权。</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意义:确立了以毛泽东为代表的马克思主义的正确路线在中共中央的领导地位,在极其危急的时刻,挽救了党,挽救了红军,挽救了中国革命,成为中国共产党历史上一个</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。这次会议是中国共产党从幼年</a:t>
            </a:r>
            <a:r>
              <a:rPr lang="en-US" altLang="zh-CN" sz="2800"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的标志。</a:t>
            </a:r>
          </a:p>
        </p:txBody>
      </p:sp>
      <p:sp>
        <p:nvSpPr>
          <p:cNvPr id="5" name="文本框 4"/>
          <p:cNvSpPr txBox="1"/>
          <p:nvPr/>
        </p:nvSpPr>
        <p:spPr>
          <a:xfrm>
            <a:off x="2710815" y="1233170"/>
            <a:ext cx="179641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1935年1月</a:t>
            </a:r>
          </a:p>
        </p:txBody>
      </p:sp>
      <p:sp>
        <p:nvSpPr>
          <p:cNvPr id="3" name="文本框 2"/>
          <p:cNvSpPr txBox="1"/>
          <p:nvPr/>
        </p:nvSpPr>
        <p:spPr>
          <a:xfrm>
            <a:off x="2663190" y="276987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毛泽东</a:t>
            </a:r>
          </a:p>
        </p:txBody>
      </p:sp>
      <p:sp>
        <p:nvSpPr>
          <p:cNvPr id="4" name="文本框 3"/>
          <p:cNvSpPr txBox="1"/>
          <p:nvPr/>
        </p:nvSpPr>
        <p:spPr>
          <a:xfrm>
            <a:off x="6838315" y="4805045"/>
            <a:ext cx="304292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生死攸关的转折点</a:t>
            </a:r>
          </a:p>
        </p:txBody>
      </p:sp>
      <p:sp>
        <p:nvSpPr>
          <p:cNvPr id="6" name="文本框 5"/>
          <p:cNvSpPr txBox="1"/>
          <p:nvPr/>
        </p:nvSpPr>
        <p:spPr>
          <a:xfrm>
            <a:off x="4815840" y="5335905"/>
            <a:ext cx="1612900"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走向成熟</a:t>
            </a:r>
          </a:p>
        </p:txBody>
      </p:sp>
      <p:sp>
        <p:nvSpPr>
          <p:cNvPr id="7" name="文本框 6"/>
          <p:cNvSpPr txBox="1"/>
          <p:nvPr/>
        </p:nvSpPr>
        <p:spPr>
          <a:xfrm>
            <a:off x="7219950" y="2773680"/>
            <a:ext cx="1255395" cy="521970"/>
          </a:xfrm>
          <a:prstGeom prst="rect">
            <a:avLst/>
          </a:prstGeom>
          <a:noFill/>
        </p:spPr>
        <p:txBody>
          <a:bodyPr wrap="none" rtlCol="0">
            <a:spAutoFit/>
          </a:bodyPr>
          <a:lstStyle>
            <a:defPPr>
              <a:defRPr lang="zh-CN"/>
            </a:defPPr>
          </a:lstStyle>
          <a:p>
            <a:pPr algn="l"/>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毛泽东</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4"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2"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3"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P spid="4" grpId="2"/>
      <p:bldP spid="6" grpId="3"/>
      <p:bldP spid="7" grpId="4"/>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511175" y="969010"/>
            <a:ext cx="11718925" cy="164147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1.</a:t>
            </a:r>
            <a:r>
              <a:rPr lang="en-US" sz="2800">
                <a:latin typeface="楷体" panose="02010609060101010101" charset="-122"/>
                <a:ea typeface="楷体" panose="02010609060101010101" charset="-122"/>
                <a:cs typeface="楷体" panose="02010609060101010101" charset="-122"/>
                <a:sym typeface="+mn-ea"/>
              </a:rPr>
              <a:t>（2021•贵港）</a:t>
            </a:r>
            <a:r>
              <a:rPr lang="en-US" sz="2800">
                <a:latin typeface="宋体" panose="02010600030101010101" pitchFamily="2" charset="-122"/>
                <a:ea typeface="宋体" panose="02010600030101010101" pitchFamily="2" charset="-122"/>
                <a:cs typeface="宋体" panose="02010600030101010101" pitchFamily="2" charset="-122"/>
                <a:sym typeface="+mn-ea"/>
              </a:rPr>
              <a:t>在中国近代史上，国共两党曾两度携手共渡难关。假如</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你穿越到1924年，可能看到孙中山、蒋介石和周恩来在商量筹建（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sz="2800">
                <a:latin typeface="宋体" panose="02010600030101010101" pitchFamily="2" charset="-122"/>
                <a:ea typeface="宋体" panose="02010600030101010101" pitchFamily="2" charset="-122"/>
                <a:cs typeface="宋体" panose="02010600030101010101" pitchFamily="2" charset="-122"/>
                <a:sym typeface="+mn-ea"/>
              </a:rPr>
              <a:t>A．京师同文馆	 B．福州船政学堂   C．京师大学堂    D．黄埔军校
</a:t>
            </a:r>
          </a:p>
        </p:txBody>
      </p:sp>
      <p:sp>
        <p:nvSpPr>
          <p:cNvPr id="4" name="文本框 3"/>
          <p:cNvSpPr txBox="1"/>
          <p:nvPr/>
        </p:nvSpPr>
        <p:spPr>
          <a:xfrm>
            <a:off x="511175" y="2875280"/>
            <a:ext cx="10858500" cy="274955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【考点】黄埔军校的建立【解答】根据材料关键词语“1924年”“孙中山”“蒋介石”“周恩来”可知是考察黄埔军校。1924年5 月，黄埔军校成立。孙中山任校总理，蒋介石任校长，后周恩来任政治部主任。黄埔军校培养了大量军事政治人才，为建立国民革命军奠定了基础。故选：D。
</a:t>
            </a:r>
          </a:p>
          <a:p>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6" name="文本框 5"/>
          <p:cNvSpPr txBox="1"/>
          <p:nvPr/>
        </p:nvSpPr>
        <p:spPr>
          <a:xfrm>
            <a:off x="10988040" y="1374775"/>
            <a:ext cx="1502410" cy="829945"/>
          </a:xfrm>
          <a:prstGeom prst="rect">
            <a:avLst/>
          </a:prstGeom>
          <a:noFill/>
        </p:spPr>
        <p:txBody>
          <a:bodyPr wrap="square" rtlCol="0">
            <a:spAutoFit/>
          </a:bodyPr>
          <a:lstStyle>
            <a:defPPr>
              <a:defRPr lang="zh-CN"/>
            </a:defPPr>
          </a:lstStyle>
          <a:p>
            <a:r>
              <a:rPr lang="en-US" altLang="zh-CN" sz="4800" b="1">
                <a:solidFill>
                  <a:srgbClr val="FF0000"/>
                </a:solidFill>
              </a:rPr>
              <a:t>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1"/>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666115" y="612775"/>
            <a:ext cx="11112500" cy="267525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2.</a:t>
            </a:r>
            <a:r>
              <a:rPr lang="en-US" sz="2800">
                <a:latin typeface="楷体" panose="02010609060101010101" charset="-122"/>
                <a:ea typeface="楷体" panose="02010609060101010101" charset="-122"/>
                <a:cs typeface="楷体" panose="02010609060101010101" charset="-122"/>
                <a:sym typeface="+mn-ea"/>
              </a:rPr>
              <a:t>（2021•河池）</a:t>
            </a:r>
            <a:r>
              <a:rPr lang="en-US" sz="2800">
                <a:latin typeface="宋体" panose="02010600030101010101" pitchFamily="2" charset="-122"/>
                <a:ea typeface="宋体" panose="02010600030101010101" pitchFamily="2" charset="-122"/>
                <a:cs typeface="宋体" panose="02010600030101010101" pitchFamily="2" charset="-122"/>
                <a:sym typeface="+mn-ea"/>
              </a:rPr>
              <a:t>2021年4月25日，习近平总书记到广西考察的第一站是桂林全州县湘江战役纪念园，缅怀革命先烈、赓续共产党人的精神血脉。追忆历史，“湘江战役”是发生在（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A．辛亥革命时期	       B．北伐战争时期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C．红军长征时期	       D．抗日战争时期</a:t>
            </a:r>
          </a:p>
        </p:txBody>
      </p:sp>
      <p:sp>
        <p:nvSpPr>
          <p:cNvPr id="4" name="文本框 3"/>
          <p:cNvSpPr txBox="1"/>
          <p:nvPr/>
        </p:nvSpPr>
        <p:spPr>
          <a:xfrm>
            <a:off x="666115" y="3288030"/>
            <a:ext cx="10916920" cy="363601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红军长征的过程【解答】结合所学知识可知，“湘江战役”是发生在红军长征时期，1934年11月，湘江战役打响。由于大部队携带辎重过多，行动迟缓，遭受优势敌军的夹击。红军冒着枪林弹雨前行担任掩护任务的部队弹尽粮绝，大部分壮烈牺牲。经过五昼夜苦战，红军最终突破第四道防线。湘江战役是长征以来最壮烈的一战。渡过湘江后，红军人数由出发时的8万多锐减到3万多，C符合题意；综合上述分析可知ABD项不符，排除。选：C。
</a:t>
            </a:r>
          </a:p>
          <a:p>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6" name="文本框 5"/>
          <p:cNvSpPr txBox="1"/>
          <p:nvPr/>
        </p:nvSpPr>
        <p:spPr>
          <a:xfrm>
            <a:off x="7336790" y="1443990"/>
            <a:ext cx="1502410" cy="829945"/>
          </a:xfrm>
          <a:prstGeom prst="rect">
            <a:avLst/>
          </a:prstGeom>
          <a:noFill/>
        </p:spPr>
        <p:txBody>
          <a:bodyPr wrap="square" rtlCol="0">
            <a:spAutoFit/>
          </a:bodyPr>
          <a:lstStyle>
            <a:defPPr>
              <a:defRPr lang="zh-CN"/>
            </a:defPPr>
          </a:lstStyle>
          <a:p>
            <a:r>
              <a:rPr lang="en-US" altLang="zh-CN" sz="4800" b="1">
                <a:solidFill>
                  <a:srgbClr val="FF0000"/>
                </a:solidFill>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487680" y="799465"/>
            <a:ext cx="10906125" cy="267525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3.</a:t>
            </a:r>
            <a:r>
              <a:rPr lang="en-US" sz="2800">
                <a:latin typeface="楷体" panose="02010609060101010101" charset="-122"/>
                <a:ea typeface="楷体" panose="02010609060101010101" charset="-122"/>
                <a:cs typeface="楷体" panose="02010609060101010101" charset="-122"/>
                <a:sym typeface="+mn-ea"/>
              </a:rPr>
              <a:t>（2021•贵港）</a:t>
            </a:r>
            <a:r>
              <a:rPr lang="en-US" sz="2800">
                <a:latin typeface="宋体" panose="02010600030101010101" pitchFamily="2" charset="-122"/>
                <a:ea typeface="宋体" panose="02010600030101010101" pitchFamily="2" charset="-122"/>
                <a:cs typeface="宋体" panose="02010600030101010101" pitchFamily="2" charset="-122"/>
                <a:sym typeface="+mn-ea"/>
              </a:rPr>
              <a:t>1927年8月，周恩来等人领导革命军在南昌发动武装起义；1927年9月，毛泽东在湘赣边界打出了“工农革命军”的旗帜，举行秋收起义。这是（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A．革命任务的变化	     B．革命策略的变化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C．革命中心的变化	     D．革命性质的变化.</a:t>
            </a:r>
          </a:p>
        </p:txBody>
      </p:sp>
      <p:sp>
        <p:nvSpPr>
          <p:cNvPr id="4" name="文本框 3"/>
          <p:cNvSpPr txBox="1"/>
          <p:nvPr/>
        </p:nvSpPr>
        <p:spPr>
          <a:xfrm>
            <a:off x="603250" y="3693160"/>
            <a:ext cx="10790555" cy="274955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秋收起义和井冈山革命根据地的创建。【解答】1927年8月，周恩来等人领导革命军在南昌发动武装起义，打响了武装反抗国民党反动统治的第一枪，革命中心在城市；1927年9月，毛泽东在湘赣边界打出了“工农革命军”的旗帜，举行秋收起义，革命中心转向农村。因此题干反映的是革命中心的变化。故选：C。
</a:t>
            </a:r>
          </a:p>
          <a:p>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6" name="文本框 5"/>
          <p:cNvSpPr txBox="1"/>
          <p:nvPr/>
        </p:nvSpPr>
        <p:spPr>
          <a:xfrm>
            <a:off x="4167505" y="1722120"/>
            <a:ext cx="1502410" cy="829945"/>
          </a:xfrm>
          <a:prstGeom prst="rect">
            <a:avLst/>
          </a:prstGeom>
          <a:noFill/>
        </p:spPr>
        <p:txBody>
          <a:bodyPr wrap="square" rtlCol="0">
            <a:spAutoFit/>
          </a:bodyPr>
          <a:lstStyle>
            <a:defPPr>
              <a:defRPr lang="zh-CN"/>
            </a:defPPr>
          </a:lstStyle>
          <a:p>
            <a:r>
              <a:rPr lang="en-US" altLang="zh-CN" sz="4800" b="1">
                <a:solidFill>
                  <a:srgbClr val="FF0000"/>
                </a:solidFill>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488315" y="566420"/>
            <a:ext cx="11089005" cy="319214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4.</a:t>
            </a:r>
            <a:r>
              <a:rPr lang="en-US" sz="2800">
                <a:latin typeface="楷体" panose="02010609060101010101" charset="-122"/>
                <a:ea typeface="楷体" panose="02010609060101010101" charset="-122"/>
                <a:cs typeface="楷体" panose="02010609060101010101" charset="-122"/>
                <a:sym typeface="+mn-ea"/>
              </a:rPr>
              <a:t>（2021•贺州）</a:t>
            </a:r>
            <a:r>
              <a:rPr lang="en-US" sz="2800">
                <a:latin typeface="宋体" panose="02010600030101010101" pitchFamily="2" charset="-122"/>
                <a:ea typeface="宋体" panose="02010600030101010101" pitchFamily="2" charset="-122"/>
                <a:cs typeface="宋体" panose="02010600030101010101" pitchFamily="2" charset="-122"/>
                <a:sym typeface="+mn-ea"/>
              </a:rPr>
              <a:t>井冈山道路是以毛泽东为代表的中国共产党人，在实践中逐步摸索出的一条以农村包围城市、武装夺取政权的有中国特色的革命道路，这条道路代表了1927年大革命失败后中国革命的发展方向。这表明，中国共产党成功实现了党的工作重点（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A．领导和组织工人运动     	B．建立了革命统一战线	</a:t>
            </a: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C．由城市到农村的转移	     D．在城市发动武装起义</a:t>
            </a:r>
          </a:p>
        </p:txBody>
      </p:sp>
      <p:sp>
        <p:nvSpPr>
          <p:cNvPr id="2" name="文本框 1"/>
          <p:cNvSpPr txBox="1"/>
          <p:nvPr/>
        </p:nvSpPr>
        <p:spPr>
          <a:xfrm>
            <a:off x="650240" y="3758565"/>
            <a:ext cx="11144885" cy="319278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农村包围城市的革命道路。【解答】根据题干材料结合所学知识可知，中国共产党成功实现了党的工作重点是由城市到农村的转移。毛泽东在秋收起义过程中，逐渐将革命的重心放在偏解的农村，开辟了一条农村包围城市、武装夺取政权的道路。这是以毛泽东为代表的中国共产党人在领导中国革命实践中逐步摸索出来的一条具有中国特色的发展道路。C符合题意。故选：C。
</a:t>
            </a:r>
          </a:p>
          <a:p>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6" name="文本框 5"/>
          <p:cNvSpPr txBox="1"/>
          <p:nvPr/>
        </p:nvSpPr>
        <p:spPr>
          <a:xfrm>
            <a:off x="9060815" y="2052955"/>
            <a:ext cx="1502410" cy="829945"/>
          </a:xfrm>
          <a:prstGeom prst="rect">
            <a:avLst/>
          </a:prstGeom>
          <a:noFill/>
        </p:spPr>
        <p:txBody>
          <a:bodyPr wrap="square" rtlCol="0">
            <a:spAutoFit/>
          </a:bodyPr>
          <a:lstStyle>
            <a:defPPr>
              <a:defRPr lang="zh-CN"/>
            </a:defPPr>
          </a:lstStyle>
          <a:p>
            <a:r>
              <a:rPr lang="en-US" altLang="zh-CN" sz="4800" b="1">
                <a:solidFill>
                  <a:srgbClr val="FF0000"/>
                </a:solidFill>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1"/>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453390" y="509905"/>
            <a:ext cx="11112500" cy="112458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5.</a:t>
            </a:r>
            <a:r>
              <a:rPr lang="en-US" sz="2800">
                <a:latin typeface="楷体" panose="02010609060101010101" charset="-122"/>
                <a:ea typeface="楷体" panose="02010609060101010101" charset="-122"/>
                <a:cs typeface="楷体" panose="02010609060101010101" charset="-122"/>
                <a:sym typeface="+mn-ea"/>
              </a:rPr>
              <a:t>（2021•河池）</a:t>
            </a:r>
            <a:r>
              <a:rPr lang="en-US" sz="2800">
                <a:latin typeface="宋体" panose="02010600030101010101" pitchFamily="2" charset="-122"/>
                <a:ea typeface="宋体" panose="02010600030101010101" pitchFamily="2" charset="-122"/>
                <a:cs typeface="宋体" panose="02010600030101010101" pitchFamily="2" charset="-122"/>
                <a:sym typeface="+mn-ea"/>
              </a:rPr>
              <a:t>四个自信是中国共产党领导中国人民实现中华民族伟大复兴的不竭动力。阅读下列材料，回答问题。</a:t>
            </a:r>
          </a:p>
        </p:txBody>
      </p:sp>
      <p:sp>
        <p:nvSpPr>
          <p:cNvPr id="2" name="文本框 1"/>
          <p:cNvSpPr txBox="1"/>
          <p:nvPr/>
        </p:nvSpPr>
        <p:spPr>
          <a:xfrm>
            <a:off x="556895" y="1634490"/>
            <a:ext cx="11008995" cy="422592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b="1">
                <a:latin typeface="宋体" panose="02010600030101010101" pitchFamily="2" charset="-122"/>
                <a:ea typeface="宋体" panose="02010600030101010101" pitchFamily="2" charset="-122"/>
                <a:cs typeface="宋体" panose="02010600030101010101" pitchFamily="2" charset="-122"/>
                <a:sym typeface="+mn-ea"/>
              </a:rPr>
              <a:t>材料二</a:t>
            </a:r>
            <a:r>
              <a:rPr lang="en-US" sz="2800">
                <a:latin typeface="宋体" panose="02010600030101010101" pitchFamily="2" charset="-122"/>
                <a:ea typeface="宋体" panose="02010600030101010101" pitchFamily="2" charset="-122"/>
                <a:cs typeface="宋体" panose="02010600030101010101" pitchFamily="2" charset="-122"/>
                <a:sym typeface="+mn-ea"/>
              </a:rPr>
              <a:t> </a:t>
            </a:r>
            <a:r>
              <a:rPr lang="en-US" sz="2800">
                <a:latin typeface="楷体" panose="02010609060101010101" charset="-122"/>
                <a:ea typeface="楷体" panose="02010609060101010101" charset="-122"/>
                <a:cs typeface="楷体" panose="02010609060101010101" charset="-122"/>
                <a:sym typeface="+mn-ea"/>
              </a:rPr>
              <a:t>在新民主主义革命时期，我们党一开始想走苏联那样的中心城市暴动的道路，实践证明这条道路走不通，通过总结经验教训、深化对国情的认识，以毛泽东同志为主要代表的中国共产党人找到……的正确道路，领导中国人民推翻三座火山，建立起人民当家作主的新中国。                         ——习近平《论中国共产党历史》</a:t>
            </a:r>
            <a:endParaRPr lang="en-US" sz="2800">
              <a:latin typeface="宋体" panose="02010600030101010101" pitchFamily="2" charset="-122"/>
              <a:ea typeface="宋体" panose="02010600030101010101" pitchFamily="2" charset="-122"/>
              <a:cs typeface="宋体" panose="02010600030101010101" pitchFamily="2" charset="-122"/>
              <a:sym typeface="+mn-ea"/>
            </a:endParaRPr>
          </a:p>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材料二中的“正确道路”是条怎样的道路？根据材料二和联系所学的知识，中国共产党领导中国人民所开辟的这条“正确道路”和建设道路有什么共同点？</a:t>
            </a:r>
          </a:p>
        </p:txBody>
      </p:sp>
      <p:sp>
        <p:nvSpPr>
          <p:cNvPr id="3" name="文本框 2"/>
          <p:cNvSpPr txBox="1"/>
          <p:nvPr/>
        </p:nvSpPr>
        <p:spPr>
          <a:xfrm>
            <a:off x="1038860" y="5676900"/>
            <a:ext cx="10848340" cy="977265"/>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道路：农村包围城市，武装夺取政权的革命道路；</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共同特点：符合中国国情，把马克思主义中国化。</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523240" y="804545"/>
            <a:ext cx="11336020" cy="5408295"/>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析】依据材料二“在新民主主义革命时期，我们党一开始想走苏联那样的中心城市暴动的道路，实践证明这条道路走不通，通过总结经验教训、深化对国情的认识，以毛泽东同志为主要代表的中国共产党人找到……的正确道路”即中国共产党人放弃以城市为中心的暴动，找到一条适合中国国情的革命道路。结合课本所学，国民大革命后，中国共产党以城市为中心，发动了南昌起义、秋收起义。但是由于城市敌人力量强大，起义军严重受挫。为保持革命力量，毛泽东决定放弃攻打中心城市，改向敌人统治力量薄弱的山区进军。建立农村革命根据地，开辟了农村包围城市，武装夺取政权的革命道路；据所学，新中国成立后，十二大邓小平提出了把马克思主义的普遍真理同我国的具体实际结合起来，走自己的道路，建设中国特色的社会主义，开辟了建设中国特色社会主义道路。中国的革命道路和建设道路，都是把马克思主义通过中国国情相结合，开辟的道路。由此得出两条道路的共同点：符合题意中国国情，把马克思主义中国化。</a:t>
            </a:r>
          </a:p>
        </p:txBody>
      </p:sp>
    </p:spTree>
    <p:custDataLst>
      <p:tags r:id="rId2"/>
    </p:custData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521970" y="566420"/>
            <a:ext cx="11353800" cy="370903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6.</a:t>
            </a:r>
            <a:r>
              <a:rPr lang="en-US" sz="2800">
                <a:latin typeface="楷体" panose="02010609060101010101" charset="-122"/>
                <a:ea typeface="楷体" panose="02010609060101010101" charset="-122"/>
                <a:cs typeface="楷体" panose="02010609060101010101" charset="-122"/>
                <a:sym typeface="+mn-ea"/>
              </a:rPr>
              <a:t>（2021•百色）</a:t>
            </a:r>
            <a:r>
              <a:rPr lang="en-US" sz="2800">
                <a:latin typeface="宋体" panose="02010600030101010101" pitchFamily="2" charset="-122"/>
                <a:ea typeface="宋体" panose="02010600030101010101" pitchFamily="2" charset="-122"/>
                <a:cs typeface="宋体" panose="02010600030101010101" pitchFamily="2" charset="-122"/>
                <a:sym typeface="+mn-ea"/>
              </a:rPr>
              <a:t>阅读材料，完成下列要求。</a:t>
            </a:r>
          </a:p>
          <a:p>
            <a:pPr lvl="0" algn="l">
              <a:lnSpc>
                <a:spcPct val="120000"/>
              </a:lnSpc>
              <a:spcBef>
                <a:spcPct val="0"/>
              </a:spcBef>
              <a:spcAft>
                <a:spcPct val="0"/>
              </a:spcAft>
              <a:buClrTx/>
              <a:buSzTx/>
              <a:buFontTx/>
            </a:pPr>
            <a:r>
              <a:rPr lang="en-US" sz="2800" b="1">
                <a:latin typeface="宋体" panose="02010600030101010101" pitchFamily="2" charset="-122"/>
                <a:ea typeface="宋体" panose="02010600030101010101" pitchFamily="2" charset="-122"/>
                <a:cs typeface="宋体" panose="02010600030101010101" pitchFamily="2" charset="-122"/>
                <a:sym typeface="+mn-ea"/>
              </a:rPr>
              <a:t>材料一</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lang="en-US" sz="2800">
                <a:latin typeface="楷体" panose="02010609060101010101" charset="-122"/>
                <a:ea typeface="楷体" panose="02010609060101010101" charset="-122"/>
                <a:cs typeface="楷体" panose="02010609060101010101" charset="-122"/>
                <a:sym typeface="+mn-ea"/>
              </a:rPr>
              <a:t>长征出发前，由于党内“左”倾教条主义的错误领导，中央革命根据地第五次反“围剿”失败，其他根据地也遭受挫折，中国革命面临着方向和道路的抉择。面对乱云飞渡、惊涛骇浪，我党表现出无所畏惧的伟大实践精神，在血与火中趟出了一条走向新生、走向胜利的革命道路。      </a:t>
            </a:r>
          </a:p>
          <a:p>
            <a:pPr lvl="0" algn="l">
              <a:lnSpc>
                <a:spcPct val="120000"/>
              </a:lnSpc>
              <a:spcBef>
                <a:spcPct val="0"/>
              </a:spcBef>
              <a:spcAft>
                <a:spcPct val="0"/>
              </a:spcAft>
              <a:buClrTx/>
              <a:buSzTx/>
              <a:buFontTx/>
            </a:pPr>
            <a:r>
              <a:rPr lang="en-US" sz="2800">
                <a:latin typeface="楷体" panose="02010609060101010101" charset="-122"/>
                <a:ea typeface="楷体" panose="02010609060101010101" charset="-122"/>
                <a:cs typeface="楷体" panose="02010609060101010101" charset="-122"/>
                <a:sym typeface="+mn-ea"/>
              </a:rPr>
              <a:t>         ——摘自习近平《在纪念红军长征胜利80周年大会上的讲话》</a:t>
            </a:r>
          </a:p>
        </p:txBody>
      </p:sp>
      <p:sp>
        <p:nvSpPr>
          <p:cNvPr id="2" name="文本框 1"/>
          <p:cNvSpPr txBox="1"/>
          <p:nvPr/>
        </p:nvSpPr>
        <p:spPr>
          <a:xfrm>
            <a:off x="521970" y="4160520"/>
            <a:ext cx="11283950" cy="164147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根据材料一，概括红军进行长征的原因。结合所学知识指出长征途中使中国共产党“在血与火中趟出了一条走向新生、走向胜利的革命道路。”的重要会议及其影响。</a:t>
            </a:r>
          </a:p>
        </p:txBody>
      </p:sp>
    </p:spTree>
    <p:custDataLst>
      <p:tags r:id="rId2"/>
    </p:custData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683260" y="2312670"/>
            <a:ext cx="10836275" cy="274955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析】原因：根据材料“长征出发前，由于党内‘左’倾教条主义的错误领导，中央革命根据地第五次反‘围剿’失败”可知，第五次反围剿失败。会议及影响：根据所学知识可知，长征途中使中国共产党“在血与火中趟出了一条走向新生、走向胜利的革命道路。”的重要会议是遵义会议；遵义会议纠正了左倾错误，确立了毛泽东的领导地位，挽救了党、挽救了红军、挽救了中国革命，是中共历史上生死攸关的转折点。</a:t>
            </a:r>
          </a:p>
        </p:txBody>
      </p:sp>
      <p:sp>
        <p:nvSpPr>
          <p:cNvPr id="2" name="文本框 1"/>
          <p:cNvSpPr txBox="1"/>
          <p:nvPr/>
        </p:nvSpPr>
        <p:spPr>
          <a:xfrm>
            <a:off x="477520" y="592455"/>
            <a:ext cx="11146790" cy="1420495"/>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答：原因：第五次反围剿失败。</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 </a:t>
            </a:r>
            <a:r>
              <a:rPr lang="en-US" altLang="zh-CN" sz="2400" b="1">
                <a:solidFill>
                  <a:srgbClr val="FF0000"/>
                </a:solidFill>
                <a:latin typeface="仿宋" panose="02010609060101010101" charset="-122"/>
                <a:ea typeface="仿宋" panose="02010609060101010101" charset="-122"/>
                <a:cs typeface="仿宋" panose="02010609060101010101" charset="-122"/>
                <a:sym typeface="+mn-ea"/>
              </a:rPr>
              <a:t>  </a:t>
            </a:r>
            <a:r>
              <a:rPr lang="zh-CN" sz="2400" b="1">
                <a:solidFill>
                  <a:srgbClr val="FF0000"/>
                </a:solidFill>
                <a:latin typeface="仿宋" panose="02010609060101010101" charset="-122"/>
                <a:ea typeface="仿宋" panose="02010609060101010101" charset="-122"/>
                <a:cs typeface="仿宋" panose="02010609060101010101" charset="-122"/>
                <a:sym typeface="+mn-ea"/>
              </a:rPr>
              <a:t>会议及影响：遵义会议；纠正了王明的左倾错误，确立了毛泽东的领导地位，挽救了党，挽救了红军，挽救了中国革命，是中共历史上生死攸关的转折点。</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613410" y="727075"/>
            <a:ext cx="11089005" cy="4225925"/>
          </a:xfrm>
          <a:prstGeom prst="rect">
            <a:avLst/>
          </a:prstGeom>
          <a:noFill/>
        </p:spPr>
        <p:txBody>
          <a:bodyPr wrap="square" rtlCol="0" anchor="t">
            <a:spAutoFit/>
          </a:bodyPr>
          <a:lstStyle>
            <a:defPPr>
              <a:defRPr lang="zh-CN"/>
            </a:defPPr>
          </a:lstStyle>
          <a:p>
            <a:pPr>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7.</a:t>
            </a:r>
            <a:r>
              <a:rPr lang="en-US" sz="2800">
                <a:latin typeface="楷体" panose="02010609060101010101" charset="-122"/>
                <a:ea typeface="楷体" panose="02010609060101010101" charset="-122"/>
                <a:cs typeface="楷体" panose="02010609060101010101" charset="-122"/>
                <a:sym typeface="+mn-ea"/>
              </a:rPr>
              <a:t>（2021•桂林）</a:t>
            </a:r>
            <a:r>
              <a:rPr lang="en-US" sz="2800">
                <a:latin typeface="宋体" panose="02010600030101010101" pitchFamily="2" charset="-122"/>
                <a:ea typeface="宋体" panose="02010600030101010101" pitchFamily="2" charset="-122"/>
                <a:cs typeface="宋体" panose="02010600030101010101" pitchFamily="2" charset="-122"/>
                <a:sym typeface="+mn-ea"/>
              </a:rPr>
              <a:t>阅读下列材料：</a:t>
            </a:r>
          </a:p>
          <a:p>
            <a:pPr>
              <a:lnSpc>
                <a:spcPct val="120000"/>
              </a:lnSpc>
              <a:spcBef>
                <a:spcPct val="0"/>
              </a:spcBef>
              <a:spcAft>
                <a:spcPct val="0"/>
              </a:spcAft>
              <a:buClrTx/>
              <a:buSzTx/>
              <a:buFontTx/>
            </a:pPr>
            <a:r>
              <a:rPr lang="en-US" sz="2800" b="1">
                <a:latin typeface="宋体" panose="02010600030101010101" pitchFamily="2" charset="-122"/>
                <a:ea typeface="宋体" panose="02010600030101010101" pitchFamily="2" charset="-122"/>
                <a:cs typeface="宋体" panose="02010600030101010101" pitchFamily="2" charset="-122"/>
                <a:sym typeface="+mn-ea"/>
              </a:rPr>
              <a:t>材料三</a:t>
            </a:r>
            <a:r>
              <a:rPr lang="en-US" sz="2800">
                <a:latin typeface="宋体" panose="02010600030101010101" pitchFamily="2" charset="-122"/>
                <a:ea typeface="宋体" panose="02010600030101010101" pitchFamily="2" charset="-122"/>
                <a:cs typeface="宋体" panose="02010600030101010101" pitchFamily="2" charset="-122"/>
                <a:sym typeface="+mn-ea"/>
              </a:rPr>
              <a:t> </a:t>
            </a:r>
            <a:r>
              <a:rPr lang="en-US" sz="2800">
                <a:latin typeface="楷体" panose="02010609060101010101" charset="-122"/>
                <a:ea typeface="楷体" panose="02010609060101010101" charset="-122"/>
                <a:cs typeface="楷体" panose="02010609060101010101" charset="-122"/>
                <a:sym typeface="+mn-ea"/>
              </a:rPr>
              <a:t>他将人类这一最高思想一马克思主义的普遍真理与中国革命的具体实践相结合，而把我国民族的思想提到了从来未有的合理的高度，并为灾难深重的中国民族与中国人民指出了达到彻底解放的唯一正确的完整的明确的道路一毛泽东道路。我们党和我国人民跟从这条道路，……在苏维埃土地革命时，创造了伟大的红色区域和红军，毛泽东同志是红色区域和红军的创造者与领导……                  ——刘少奇在中共七大作《关于修改党章的报告》
</a:t>
            </a:r>
          </a:p>
        </p:txBody>
      </p:sp>
      <p:sp>
        <p:nvSpPr>
          <p:cNvPr id="2" name="文本框 1"/>
          <p:cNvSpPr txBox="1"/>
          <p:nvPr/>
        </p:nvSpPr>
        <p:spPr>
          <a:xfrm>
            <a:off x="589280" y="4865370"/>
            <a:ext cx="11113135" cy="1124585"/>
          </a:xfrm>
          <a:prstGeom prst="rect">
            <a:avLst/>
          </a:prstGeom>
          <a:noFill/>
          <a:ln w="9525">
            <a:noFill/>
          </a:ln>
        </p:spPr>
        <p:txBody>
          <a:bodyPr wrap="square">
            <a:spAutoFit/>
          </a:bodyPr>
          <a:lstStyle>
            <a:defPPr>
              <a:defRPr lang="zh-CN"/>
            </a:defPPr>
          </a:lstStyle>
          <a:p>
            <a:pPr indent="0">
              <a:lnSpc>
                <a:spcPct val="120000"/>
              </a:lnSpc>
              <a:spcBef>
                <a:spcPct val="0"/>
              </a:spcBef>
              <a:spcAft>
                <a:spcPct val="0"/>
              </a:spcAft>
            </a:pPr>
            <a:r>
              <a:rPr lang="en-US" sz="2800">
                <a:latin typeface="宋体" panose="02010600030101010101" pitchFamily="2" charset="-122"/>
                <a:ea typeface="宋体" panose="02010600030101010101" pitchFamily="2" charset="-122"/>
                <a:cs typeface="宋体" panose="02010600030101010101" pitchFamily="2" charset="-122"/>
              </a:rPr>
              <a:t>    材料三中“毛泽东道路”的探索形成了什么思想？写出毛泽东创建的第一个“红色区域”的地点及意义。</a:t>
            </a:r>
          </a:p>
        </p:txBody>
      </p:sp>
      <p:sp>
        <p:nvSpPr>
          <p:cNvPr id="4" name="文本框 3"/>
          <p:cNvSpPr txBox="1"/>
          <p:nvPr/>
        </p:nvSpPr>
        <p:spPr>
          <a:xfrm>
            <a:off x="1125855" y="5898515"/>
            <a:ext cx="9146540" cy="534035"/>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工农武装思想。井冈山根据地。创建了第一个农村革命根据地。</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429895" y="1002665"/>
            <a:ext cx="11262360" cy="422592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8.</a:t>
            </a:r>
            <a:r>
              <a:rPr lang="en-US" sz="2800">
                <a:latin typeface="楷体" panose="02010609060101010101" charset="-122"/>
                <a:ea typeface="楷体" panose="02010609060101010101" charset="-122"/>
                <a:cs typeface="楷体" panose="02010609060101010101" charset="-122"/>
                <a:sym typeface="+mn-ea"/>
              </a:rPr>
              <a:t>（2021•玉林）</a:t>
            </a:r>
            <a:r>
              <a:rPr lang="en-US" sz="2800">
                <a:latin typeface="宋体" panose="02010600030101010101" pitchFamily="2" charset="-122"/>
                <a:ea typeface="宋体" panose="02010600030101010101" pitchFamily="2" charset="-122"/>
                <a:cs typeface="宋体" panose="02010600030101010101" pitchFamily="2" charset="-122"/>
                <a:sym typeface="+mn-ea"/>
              </a:rPr>
              <a:t>阅读材料，完成下列要求。</a:t>
            </a:r>
          </a:p>
          <a:p>
            <a:pPr lvl="0" algn="l">
              <a:lnSpc>
                <a:spcPct val="120000"/>
              </a:lnSpc>
              <a:spcBef>
                <a:spcPct val="0"/>
              </a:spcBef>
              <a:spcAft>
                <a:spcPct val="0"/>
              </a:spcAft>
              <a:buClrTx/>
              <a:buSzTx/>
              <a:buFontTx/>
            </a:pPr>
            <a:r>
              <a:rPr lang="en-US" sz="2800" b="1">
                <a:latin typeface="宋体" panose="02010600030101010101" pitchFamily="2" charset="-122"/>
                <a:ea typeface="宋体" panose="02010600030101010101" pitchFamily="2" charset="-122"/>
                <a:cs typeface="宋体" panose="02010600030101010101" pitchFamily="2" charset="-122"/>
                <a:sym typeface="+mn-ea"/>
              </a:rPr>
              <a:t>材料二</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lang="en-US" sz="2800">
                <a:latin typeface="楷体" panose="02010609060101010101" charset="-122"/>
                <a:ea typeface="楷体" panose="02010609060101010101" charset="-122"/>
                <a:cs typeface="楷体" panose="02010609060101010101" charset="-122"/>
                <a:sym typeface="+mn-ea"/>
              </a:rPr>
              <a:t>在湘江战役中，负责掩护任务的红三十四师在不足1000人，且成为一支深陷重围、无法过江的孤军的情况下，面对十几倍于己的强敌，师长陈树湘一身是胆、毫无惧色，率领全师战士奋勇抵抗，用血肉之躯筑起一道“城墙”，与敌人鏖战四天五夜，为红军渡过湘江赢得了宝贵时间。他伤重被俘后，拒不投降，壮烈牺牲，年仅29岁。</a:t>
            </a:r>
          </a:p>
          <a:p>
            <a:pPr lvl="0" algn="l">
              <a:lnSpc>
                <a:spcPct val="120000"/>
              </a:lnSpc>
              <a:spcBef>
                <a:spcPct val="0"/>
              </a:spcBef>
              <a:spcAft>
                <a:spcPct val="0"/>
              </a:spcAft>
              <a:buClrTx/>
              <a:buSzTx/>
              <a:buFontTx/>
            </a:pPr>
            <a:r>
              <a:rPr lang="en-US" sz="2800">
                <a:latin typeface="楷体" panose="02010609060101010101" charset="-122"/>
                <a:ea typeface="楷体" panose="02010609060101010101" charset="-122"/>
                <a:cs typeface="楷体" panose="02010609060101010101" charset="-122"/>
                <a:sym typeface="+mn-ea"/>
              </a:rPr>
              <a:t>                                ——摘编自《中国共产党简史》等</a:t>
            </a:r>
            <a:endParaRPr lang="en-US" sz="2800">
              <a:latin typeface="宋体" panose="02010600030101010101" pitchFamily="2" charset="-122"/>
              <a:ea typeface="宋体" panose="02010600030101010101" pitchFamily="2" charset="-122"/>
              <a:cs typeface="宋体" panose="02010600030101010101" pitchFamily="2" charset="-122"/>
              <a:sym typeface="+mn-ea"/>
            </a:endParaRPr>
          </a:p>
          <a:p>
            <a:pPr lvl="0" algn="l">
              <a:lnSpc>
                <a:spcPct val="120000"/>
              </a:lnSpc>
              <a:spcBef>
                <a:spcPct val="0"/>
              </a:spcBef>
              <a:spcAft>
                <a:spcPct val="0"/>
              </a:spcAft>
              <a:buClrTx/>
              <a:buSzTx/>
              <a:buFontTx/>
            </a:pPr>
            <a:r>
              <a:rPr lang="en-US" sz="2800">
                <a:latin typeface="宋体" panose="02010600030101010101" pitchFamily="2" charset="-122"/>
                <a:ea typeface="宋体" panose="02010600030101010101" pitchFamily="2" charset="-122"/>
                <a:cs typeface="宋体" panose="02010600030101010101" pitchFamily="2" charset="-122"/>
                <a:sym typeface="+mn-ea"/>
              </a:rPr>
              <a:t>    根据材料二，谈谈你对长征精神的理解。</a:t>
            </a:r>
          </a:p>
        </p:txBody>
      </p:sp>
    </p:spTree>
    <p:custDataLst>
      <p:tags r:id="rId2"/>
    </p:custData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1" name="文本框 100"/>
          <p:cNvSpPr txBox="1"/>
          <p:nvPr/>
        </p:nvSpPr>
        <p:spPr>
          <a:xfrm>
            <a:off x="923925" y="3553460"/>
            <a:ext cx="10732770" cy="1420495"/>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析】根据材料中“面对十几倍于己的强敌，师长陈树湘一身是胆、毫无惧色，率领全师战士奋勇抵抗”、“与敌人鏖战四天五夜，为红军渡过江赢得了宝贵时间。他伤重被俘后，拒不投降，壮烈牺牲”可知、。</a:t>
            </a:r>
          </a:p>
        </p:txBody>
      </p:sp>
      <p:sp>
        <p:nvSpPr>
          <p:cNvPr id="2" name="文本框 1"/>
          <p:cNvSpPr txBox="1"/>
          <p:nvPr/>
        </p:nvSpPr>
        <p:spPr>
          <a:xfrm>
            <a:off x="923925" y="600710"/>
            <a:ext cx="10572115"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答：长征精神，就是把全国人民和中华民族的根本利益看得高于一切，坚定革命的理想和信念，坚信正义事业必然胜利的精神；就是为了救国救民，不怕任何艰难险阻，不惜付出一切牺牲的精神；就是坚持独立自主、实事求是，一切从实际出发的精神；就是顾全大局、严守纪律、紧密团结的精神；就是紧紧依靠人民群众，同人民群众生死相依、患难与共、艰苦奋斗的精神。</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1073785" y="711200"/>
            <a:ext cx="10043795" cy="215836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1.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战士们高喊 “打倒列强,除军阀”的口号,奋勇杀敌,不到半年,革命的火焰就从珠江流域蔓延到长江流域。材料中的 “革命”是指 (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A.太平天国运动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B.义和团运动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C.北伐战争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D.抗日战争</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nvSpPr>
        <p:spPr>
          <a:xfrm>
            <a:off x="1073785" y="3218180"/>
            <a:ext cx="10023475" cy="274955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析】据“打倒列强，除军阀”的口号、“不到半年，革命的火焰就从珠江流域蔓延到长江流域”可知，材料中“革命”是指北伐战争。1926年，广东国民政府决定北伐，推翻北洋军阀统治，统一全国。北伐对象是吴佩孚、孙传芳、张作霖，湖南、湖北是主战场。北伐军出师不到半年，从珠江流域打到长江流域，声势震动全国。</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故选：C。</a:t>
            </a:r>
          </a:p>
        </p:txBody>
      </p:sp>
      <p:sp>
        <p:nvSpPr>
          <p:cNvPr id="5" name="文本框 4"/>
          <p:cNvSpPr txBox="1"/>
          <p:nvPr/>
        </p:nvSpPr>
        <p:spPr>
          <a:xfrm>
            <a:off x="2997835" y="1531620"/>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75005" y="699770"/>
            <a:ext cx="11029950" cy="164147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2. (2019·扬州)</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黄埔军校是在第一次 国共合作时期创立的著名军校,为国共双方 培养了大量军事人才。它的校址位于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A.上海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B.广州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C.南京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D.北京</a:t>
            </a:r>
          </a:p>
        </p:txBody>
      </p:sp>
      <p:sp>
        <p:nvSpPr>
          <p:cNvPr id="5" name="文本框 4"/>
          <p:cNvSpPr txBox="1"/>
          <p:nvPr/>
        </p:nvSpPr>
        <p:spPr>
          <a:xfrm>
            <a:off x="8747760" y="1059180"/>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675005" y="2966720"/>
            <a:ext cx="10111740"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【考点】黄埔军校的建立</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【解答】根据所学可知，1924年5月，国民党在广州的黄埔创办中国国民党陆军军官学校，简称黄埔军校，蒋介石任校长，周恩来任政治部主任，培养了大量的军事政治人才。故选：B。</a:t>
            </a:r>
          </a:p>
          <a:p>
            <a:pPr lvl="0" algn="l">
              <a:lnSpc>
                <a:spcPct val="120000"/>
              </a:lnSpc>
              <a:spcBef>
                <a:spcPct val="0"/>
              </a:spcBef>
              <a:spcAft>
                <a:spcPct val="0"/>
              </a:spcAft>
              <a:buClrTx/>
              <a:buSzTx/>
              <a:buFontTx/>
            </a:pPr>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84505" y="697865"/>
            <a:ext cx="11223625" cy="267525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3. (2019·温州)</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20世纪20年代,中国共产党认识到应该联合其他革命党派,建立革命统一战线,此次“联合”所顺应的时代呼声是 (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A.驱逐鞑虏,恢复中华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B.打倒列强,除军阀</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C.土地革命,分田地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D.停止内战,一致对外􀪋􀪋􀪋􀪋􀪋􀪋􀪋􀪋􀪋􀪋􀪋􀪋</a:t>
            </a:r>
            <a:endParaRPr lang="en-US" altLang="zh-CN" sz="28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9962515" y="1059180"/>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617855" y="3154045"/>
            <a:ext cx="10955655"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【考点】国民革命和北伐战争．</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【解答】1924-1927年，中国大地上爆发了一场席卷全国的国民革命运动。国共合作后创建的黄埔军校和打倒列强、除军阀的北伐战争成为国民革命洪流中的最强音。故选：B。</a:t>
            </a:r>
          </a:p>
          <a:p>
            <a:pPr lvl="0" algn="l">
              <a:lnSpc>
                <a:spcPct val="120000"/>
              </a:lnSpc>
              <a:spcBef>
                <a:spcPct val="0"/>
              </a:spcBef>
              <a:spcAft>
                <a:spcPct val="0"/>
              </a:spcAft>
              <a:buClrTx/>
              <a:buSzTx/>
              <a:buFontTx/>
            </a:pPr>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26110" y="626745"/>
            <a:ext cx="11227435" cy="267525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4. (2019·梧州)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《毛泽东选集》写道: “由于国共两党在一定纲领上的合作,发动了一九二四年至一九二七年的革命。……在仅仅两三年之内,获得了巨大的成就。”“巨大的成就”指的是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A.中华民国创建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B.黄埔军校创办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C.北伐战争胜利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D.抗日战争胜利</a:t>
            </a:r>
          </a:p>
        </p:txBody>
      </p:sp>
      <p:sp>
        <p:nvSpPr>
          <p:cNvPr id="3" name="文本框 2"/>
          <p:cNvSpPr txBox="1"/>
          <p:nvPr/>
        </p:nvSpPr>
        <p:spPr>
          <a:xfrm>
            <a:off x="626110" y="3302000"/>
            <a:ext cx="11116945"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析】由材料“由于两党在一定纲领上的合作，发动了一九二四年至一九二七年的革命……在仅仅两三年之内，获得了巨大的成就”可知，这里的“巨大的成就“应是指北伐胜利进军。1924年5月，国民党在广州的黄埔创办了黄埔军校，为中国革命培养了大批的军事政治人才。1926年7月进行北伐战争，掀起了国民革命运动，基本推翻了北洋军阀的统治。故选：C。</a:t>
            </a:r>
          </a:p>
        </p:txBody>
      </p:sp>
      <p:sp>
        <p:nvSpPr>
          <p:cNvPr id="5" name="文本框 4"/>
          <p:cNvSpPr txBox="1"/>
          <p:nvPr/>
        </p:nvSpPr>
        <p:spPr>
          <a:xfrm>
            <a:off x="8674100" y="1447800"/>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85800" y="575310"/>
            <a:ext cx="11128375" cy="319214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  5. ( 2019·玉林)</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井冈山是中国的革命圣地。在这里,以毛泽东为代表的中国共产党人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A.打出了</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工农革命军”的旗号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B.走出了一条中国特色的革命道路 </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C.领导红军开始了空前的战略大转移</a:t>
            </a:r>
          </a:p>
          <a:p>
            <a:pPr lvl="0" algn="l">
              <a:lnSpc>
                <a:spcPct val="120000"/>
              </a:lnSpc>
              <a:spcBef>
                <a:spcPct val="0"/>
              </a:spcBef>
              <a:spcAft>
                <a:spcPct val="0"/>
              </a:spcAft>
              <a:buClrTx/>
              <a:buSzTx/>
              <a:buFontTx/>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D.确立了“思想建党,政治建军”的原则</a:t>
            </a:r>
          </a:p>
        </p:txBody>
      </p:sp>
      <p:sp>
        <p:nvSpPr>
          <p:cNvPr id="5" name="文本框 4"/>
          <p:cNvSpPr txBox="1"/>
          <p:nvPr/>
        </p:nvSpPr>
        <p:spPr>
          <a:xfrm>
            <a:off x="4100830" y="868680"/>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685800" y="3767455"/>
            <a:ext cx="10908665" cy="274955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【考点】农村包围城市的革命道路．</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答】1927年在秋收起义后，毛泽东领导起义队伍放弃攻打长沙的计划，转向敌人力量薄弱的农村，在井冈山建立了中国第一个农村革命根据地--井冈山革命根据地，从此中国共产党找到了一条符合中国国情的革命道路，即农村包围城市、武装夺取政权的正确道路。故选：B。</a:t>
            </a:r>
          </a:p>
          <a:p>
            <a:pPr lvl="0" algn="l">
              <a:lnSpc>
                <a:spcPct val="120000"/>
              </a:lnSpc>
              <a:spcBef>
                <a:spcPct val="0"/>
              </a:spcBef>
              <a:spcAft>
                <a:spcPct val="0"/>
              </a:spcAft>
              <a:buClrTx/>
              <a:buSzTx/>
              <a:buFontTx/>
            </a:pPr>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35025" y="666750"/>
            <a:ext cx="10521950" cy="267525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buNone/>
            </a:pPr>
            <a:r>
              <a:rPr lang="en-US" altLang="zh-CN" sz="2800">
                <a:latin typeface="楷体" panose="02010609060101010101" charset="-122"/>
                <a:ea typeface="楷体" panose="02010609060101010101" charset="-122"/>
                <a:cs typeface="楷体" panose="02010609060101010101" charset="-122"/>
                <a:sym typeface="+mn-ea"/>
              </a:rPr>
              <a:t> 6. (2020·重庆)</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赣南虽然山多,但山间溪谷多冲积成局部平原,颇宜于耕种。瑞金就是一个“种一年吃三年的好地方”。中国共产党建立的下列革命根据地,以瑞金为中心形成的是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 </a:t>
            </a:r>
          </a:p>
          <a:p>
            <a:pPr lvl="0" algn="l">
              <a:lnSpc>
                <a:spcPct val="120000"/>
              </a:lnSpc>
              <a:spcBef>
                <a:spcPct val="0"/>
              </a:spcBef>
              <a:spcAft>
                <a:spcPct val="0"/>
              </a:spcAft>
              <a:buClrTx/>
              <a:buSzTx/>
              <a:buFontTx/>
              <a:buNone/>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A.湘赣革命根据地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B.闽浙赣革命根据地 </a:t>
            </a:r>
          </a:p>
          <a:p>
            <a:pPr lvl="0" algn="l">
              <a:lnSpc>
                <a:spcPct val="120000"/>
              </a:lnSpc>
              <a:spcBef>
                <a:spcPct val="0"/>
              </a:spcBef>
              <a:spcAft>
                <a:spcPct val="0"/>
              </a:spcAft>
              <a:buClrTx/>
              <a:buSzTx/>
              <a:buFontTx/>
              <a:buNone/>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C.中央革命根据地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D.湘鄂赣革命根据地</a:t>
            </a:r>
          </a:p>
        </p:txBody>
      </p:sp>
      <p:sp>
        <p:nvSpPr>
          <p:cNvPr id="5" name="文本框 4"/>
          <p:cNvSpPr txBox="1"/>
          <p:nvPr/>
        </p:nvSpPr>
        <p:spPr>
          <a:xfrm>
            <a:off x="8706485" y="1496695"/>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C</a:t>
            </a:r>
          </a:p>
        </p:txBody>
      </p:sp>
      <p:sp>
        <p:nvSpPr>
          <p:cNvPr id="3" name="文本框 2"/>
          <p:cNvSpPr txBox="1"/>
          <p:nvPr/>
        </p:nvSpPr>
        <p:spPr>
          <a:xfrm>
            <a:off x="835025" y="3767455"/>
            <a:ext cx="10457180"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【考点】秋收起义和井冈山革命根据地的创建．</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【解答】1929年1月，毛泽东、朱德率红四军主力向赣南、闽西进军，到1930年初建立了赣南和闽西根据地。此后，赣南和闽西根据地连成一片，形成了以瑞金为中心的中央革命根据地。故选：</a:t>
            </a:r>
            <a:r>
              <a:rPr lang="en-US" altLang="zh-CN" sz="2400" b="1">
                <a:solidFill>
                  <a:srgbClr val="FF0000"/>
                </a:solidFill>
                <a:latin typeface="仿宋" panose="02010609060101010101" charset="-122"/>
                <a:ea typeface="仿宋" panose="02010609060101010101" charset="-122"/>
                <a:cs typeface="仿宋" panose="02010609060101010101" charset="-122"/>
                <a:sym typeface="+mn-ea"/>
              </a:rPr>
              <a:t>C</a:t>
            </a:r>
            <a:r>
              <a:rPr lang="zh-CN" sz="2400" b="1">
                <a:solidFill>
                  <a:srgbClr val="FF0000"/>
                </a:solidFill>
                <a:latin typeface="仿宋" panose="02010609060101010101" charset="-122"/>
                <a:ea typeface="仿宋" panose="02010609060101010101" charset="-122"/>
                <a:cs typeface="仿宋" panose="02010609060101010101" charset="-122"/>
                <a:sym typeface="+mn-ea"/>
              </a:rPr>
              <a:t>。</a:t>
            </a:r>
          </a:p>
          <a:p>
            <a:pPr lvl="0" algn="l">
              <a:lnSpc>
                <a:spcPct val="120000"/>
              </a:lnSpc>
              <a:spcBef>
                <a:spcPct val="0"/>
              </a:spcBef>
              <a:spcAft>
                <a:spcPct val="0"/>
              </a:spcAft>
              <a:buClrTx/>
              <a:buSzTx/>
              <a:buFontTx/>
            </a:pPr>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1"/>
    </p:bld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85800" y="772160"/>
            <a:ext cx="10820400" cy="2158365"/>
          </a:xfrm>
          <a:prstGeom prst="rect">
            <a:avLst/>
          </a:prstGeom>
          <a:noFill/>
        </p:spPr>
        <p:txBody>
          <a:bodyPr wrap="square" rtlCol="0" anchor="t">
            <a:spAutoFit/>
          </a:bodyPr>
          <a:lstStyle>
            <a:defPPr>
              <a:defRPr lang="zh-CN"/>
            </a:defPPr>
          </a:lstStyle>
          <a:p>
            <a:pPr lvl="0" algn="l">
              <a:lnSpc>
                <a:spcPct val="120000"/>
              </a:lnSpc>
              <a:spcBef>
                <a:spcPct val="0"/>
              </a:spcBef>
              <a:spcAft>
                <a:spcPct val="0"/>
              </a:spcAft>
              <a:buClrTx/>
              <a:buSzTx/>
              <a:buFontTx/>
            </a:pPr>
            <a:r>
              <a:rPr lang="en-US" altLang="zh-CN" sz="2800">
                <a:latin typeface="楷体" panose="02010609060101010101" charset="-122"/>
                <a:ea typeface="楷体" panose="02010609060101010101" charset="-122"/>
                <a:cs typeface="楷体" panose="02010609060101010101" charset="-122"/>
                <a:sym typeface="+mn-ea"/>
              </a:rPr>
              <a:t> 7. (2019·柳州)</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“战士双脚走天下,四 渡赤水出奇兵,乌江天险重飞渡……”歌曲 描述的史实发生在 (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A.北伐战争期间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B.红军长征期间 </a:t>
            </a:r>
          </a:p>
          <a:p>
            <a:pPr lvl="0" algn="l">
              <a:lnSpc>
                <a:spcPct val="120000"/>
              </a:lnSpc>
              <a:spcBef>
                <a:spcPct val="0"/>
              </a:spcBef>
              <a:spcAft>
                <a:spcPct val="0"/>
              </a:spcAft>
              <a:buClrTx/>
              <a:buSzTx/>
              <a:buFontTx/>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C.抗日战争期间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D.人民解放战争期间</a:t>
            </a:r>
          </a:p>
        </p:txBody>
      </p:sp>
      <p:sp>
        <p:nvSpPr>
          <p:cNvPr id="5" name="文本框 4"/>
          <p:cNvSpPr txBox="1"/>
          <p:nvPr/>
        </p:nvSpPr>
        <p:spPr>
          <a:xfrm>
            <a:off x="6799580" y="1090295"/>
            <a:ext cx="872490" cy="1014730"/>
          </a:xfrm>
          <a:prstGeom prst="rect">
            <a:avLst/>
          </a:prstGeom>
          <a:noFill/>
        </p:spPr>
        <p:txBody>
          <a:bodyPr wrap="square" rtlCol="0">
            <a:spAutoFit/>
          </a:bodyPr>
          <a:lstStyle>
            <a:defPPr>
              <a:defRPr lang="zh-CN"/>
            </a:defPPr>
          </a:lstStyle>
          <a:p>
            <a:r>
              <a:rPr lang="en-US" altLang="zh-CN" sz="6000" b="1">
                <a:solidFill>
                  <a:srgbClr val="FF0000"/>
                </a:solidFill>
                <a:latin typeface="宋体" panose="02010600030101010101" pitchFamily="2" charset="-122"/>
                <a:ea typeface="宋体" panose="02010600030101010101" pitchFamily="2" charset="-122"/>
              </a:rPr>
              <a:t>B</a:t>
            </a:r>
          </a:p>
        </p:txBody>
      </p:sp>
      <p:sp>
        <p:nvSpPr>
          <p:cNvPr id="2" name="文本框 1"/>
          <p:cNvSpPr txBox="1"/>
          <p:nvPr/>
        </p:nvSpPr>
        <p:spPr>
          <a:xfrm>
            <a:off x="685800" y="3241040"/>
            <a:ext cx="10712450" cy="2306320"/>
          </a:xfrm>
          <a:prstGeom prst="rect">
            <a:avLst/>
          </a:prstGeom>
          <a:noFill/>
          <a:ln w="9525">
            <a:noFill/>
          </a:ln>
        </p:spPr>
        <p:txBody>
          <a:bodyPr wrap="square" rtlCol="0" anchor="t">
            <a:spAutoFit/>
          </a:bodyPr>
          <a:lstStyle>
            <a:defPPr>
              <a:defRPr lang="zh-CN"/>
            </a:defPPr>
          </a:lstStyle>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【考点】红军长征的过程</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【解答】据“战士双脚走天下，四渡赤水出奇兵；乌江天险重飞渡”可知，这首歌曲讴歌了长征途中，中国工农红军历尽艰险、英勇作战，最终转危为安。</a:t>
            </a:r>
          </a:p>
          <a:p>
            <a:pPr lvl="0" algn="l">
              <a:lnSpc>
                <a:spcPct val="120000"/>
              </a:lnSpc>
              <a:spcBef>
                <a:spcPct val="0"/>
              </a:spcBef>
              <a:spcAft>
                <a:spcPct val="0"/>
              </a:spcAft>
              <a:buClrTx/>
              <a:buSzTx/>
              <a:buFontTx/>
            </a:pPr>
            <a:r>
              <a:rPr lang="zh-CN" sz="2400" b="1">
                <a:solidFill>
                  <a:srgbClr val="FF0000"/>
                </a:solidFill>
                <a:latin typeface="仿宋" panose="02010609060101010101" charset="-122"/>
                <a:ea typeface="仿宋" panose="02010609060101010101" charset="-122"/>
                <a:cs typeface="仿宋" panose="02010609060101010101" charset="-122"/>
                <a:sym typeface="+mn-ea"/>
              </a:rPr>
              <a:t>故选：B。</a:t>
            </a:r>
          </a:p>
          <a:p>
            <a:pPr lvl="0" algn="l">
              <a:lnSpc>
                <a:spcPct val="120000"/>
              </a:lnSpc>
              <a:spcBef>
                <a:spcPct val="0"/>
              </a:spcBef>
              <a:spcAft>
                <a:spcPct val="0"/>
              </a:spcAft>
              <a:buClrTx/>
              <a:buSzTx/>
              <a:buFontTx/>
            </a:pPr>
            <a:endParaRPr lang="zh-CN" sz="2400" b="1">
              <a:solidFill>
                <a:srgbClr val="FF0000"/>
              </a:solidFill>
              <a:latin typeface="仿宋" panose="02010609060101010101" charset="-122"/>
              <a:ea typeface="仿宋" panose="02010609060101010101" charset="-122"/>
              <a:cs typeface="仿宋" panose="02010609060101010101"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1"/>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UNIT_TABLE_BEAUTIFY" val="smartTable{18619f5c-9058-4705-b616-d226e8a6fc24}"/>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KSO_WM_BEAUTIFY_FLAG" val="#wm#"/>
  <p:tag name="KSO_WM_TEMPLATE_CATEGORY" val="custom"/>
  <p:tag name="KSO_WM_TEMPLATE_INDEX" val="20205176"/>
</p:tagLst>
</file>

<file path=ppt/tags/tag35.xml><?xml version="1.0" encoding="utf-8"?>
<p:tagLst xmlns:p="http://schemas.openxmlformats.org/presentationml/2006/main">
  <p:tag name="KSO_WM_BEAUTIFY_FLAG" val="#wm#"/>
  <p:tag name="KSO_WM_TEMPLATE_CATEGORY" val="custom"/>
  <p:tag name="KSO_WM_TEMPLATE_INDEX" val="20205176"/>
</p:tagLst>
</file>

<file path=ppt/tags/tag36.xml><?xml version="1.0" encoding="utf-8"?>
<p:tagLst xmlns:p="http://schemas.openxmlformats.org/presentationml/2006/main">
  <p:tag name="KSO_WM_BEAUTIFY_FLAG" val="#wm#"/>
  <p:tag name="KSO_WM_TEMPLATE_CATEGORY" val="custom"/>
  <p:tag name="KSO_WM_TEMPLATE_INDEX" val="20205176"/>
</p:tagLst>
</file>

<file path=ppt/tags/tag37.xml><?xml version="1.0" encoding="utf-8"?>
<p:tagLst xmlns:p="http://schemas.openxmlformats.org/presentationml/2006/main">
  <p:tag name="KSO_WM_BEAUTIFY_FLAG" val="#wm#"/>
  <p:tag name="KSO_WM_TEMPLATE_CATEGORY" val="custom"/>
  <p:tag name="KSO_WM_TEMPLATE_INDEX" val="20205176"/>
</p:tagLst>
</file>

<file path=ppt/tags/tag38.xml><?xml version="1.0" encoding="utf-8"?>
<p:tagLst xmlns:p="http://schemas.openxmlformats.org/presentationml/2006/main">
  <p:tag name="KSO_WM_BEAUTIFY_FLAG" val="#wm#"/>
  <p:tag name="KSO_WM_TEMPLATE_CATEGORY" val="custom"/>
  <p:tag name="KSO_WM_TEMPLATE_INDEX" val="20205176"/>
</p:tagLst>
</file>

<file path=ppt/tags/tag39.xml><?xml version="1.0" encoding="utf-8"?>
<p:tagLst xmlns:p="http://schemas.openxmlformats.org/presentationml/2006/main">
  <p:tag name="KSO_WM_BEAUTIFY_FLAG" val="#wm#"/>
  <p:tag name="KSO_WM_TEMPLATE_CATEGORY" val="custom"/>
  <p:tag name="KSO_WM_TEMPLATE_INDEX" val="20205176"/>
</p:tagLst>
</file>

<file path=ppt/tags/tag40.xml><?xml version="1.0" encoding="utf-8"?>
<p:tagLst xmlns:p="http://schemas.openxmlformats.org/presentationml/2006/main">
  <p:tag name="KSO_WM_BEAUTIFY_FLAG" val="#wm#"/>
  <p:tag name="KSO_WM_TEMPLATE_CATEGORY" val="custom"/>
  <p:tag name="KSO_WM_TEMPLATE_INDEX" val="20205176"/>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299</Paragraphs>
  <Slides>41</Slides>
  <Notes>0</Notes>
  <TotalTime>0</TotalTime>
  <HiddenSlides>0</HiddenSlides>
  <MMClips>0</MMClips>
  <ScaleCrop>0</ScaleCrop>
  <HeadingPairs>
    <vt:vector baseType="variant" size="4">
      <vt:variant>
        <vt:lpstr>Theme</vt:lpstr>
      </vt:variant>
      <vt:variant>
        <vt:i4>1</vt:i4>
      </vt:variant>
      <vt:variant>
        <vt:lpstr>Slide Titles</vt:lpstr>
      </vt:variant>
      <vt:variant>
        <vt:i4>41</vt:i4>
      </vt:variant>
    </vt:vector>
  </HeadingPairs>
  <TitlesOfParts>
    <vt:vector baseType="lpstr" size="42">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240</cp:revision>
  <dcterms:created xsi:type="dcterms:W3CDTF">2019-06-19T02:08:00Z</dcterms:created>
  <dcterms:modified xsi:type="dcterms:W3CDTF">2021-10-21T01:15:50Z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F247A61FE6924CCE9C3B3B52154FD3B3</vt:lpwstr>
  </property>
  <property fmtid="{D5CDD505-2E9C-101B-9397-08002B2CF9AE}" pid="3" name="KSOProductBuildVer">
    <vt:lpwstr>2052-11.1.0.11365</vt:lpwstr>
  </property>
</Properties>
</file>