
<file path=[Content_Types].xml><?xml version="1.0" encoding="utf-8"?>
<Types xmlns="http://schemas.openxmlformats.org/package/2006/content-types">
  <Default Extension="rels" ContentType="application/vnd.openxmlformats-package.relationships+xml"/>
  <Default Extension="jpeg" ContentType="image/jpeg"/>
  <Default Extension="png" ContentType="image/png"/>
  <Default Extension="wmf" ContentType="image/x-wmf"/>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Generated by Aspose.Slides for .NET 17.6-->
<p:presentation xmlns:r="http://schemas.openxmlformats.org/officeDocument/2006/relationships" xmlns:a="http://schemas.openxmlformats.org/drawingml/2006/main" xmlns:p="http://schemas.openxmlformats.org/presentationml/2006/main" saveSubsetFonts="1">
  <p:sldMasterIdLst>
    <p:sldMasterId id="2147483660" r:id="rId1"/>
  </p:sldMasterIdLst>
  <p:sldIdLst>
    <p:sldId id="256" r:id="rId2"/>
    <p:sldId id="258" r:id="rId3"/>
    <p:sldId id="296" r:id="rId4"/>
    <p:sldId id="298" r:id="rId5"/>
    <p:sldId id="301" r:id="rId6"/>
    <p:sldId id="299" r:id="rId7"/>
    <p:sldId id="300" r:id="rId8"/>
    <p:sldId id="306" r:id="rId9"/>
    <p:sldId id="307" r:id="rId10"/>
    <p:sldId id="308" r:id="rId11"/>
    <p:sldId id="311" r:id="rId12"/>
    <p:sldId id="309" r:id="rId13"/>
    <p:sldId id="313" r:id="rId14"/>
    <p:sldId id="261" r:id="rId15"/>
    <p:sldId id="262" r:id="rId16"/>
    <p:sldId id="263" r:id="rId17"/>
    <p:sldId id="264" r:id="rId18"/>
    <p:sldId id="265" r:id="rId19"/>
    <p:sldId id="266" r:id="rId20"/>
    <p:sldId id="267" r:id="rId21"/>
    <p:sldId id="268" r:id="rId22"/>
    <p:sldId id="269" r:id="rId23"/>
    <p:sldId id="270" r:id="rId24"/>
    <p:sldId id="271" r:id="rId25"/>
    <p:sldId id="314" r:id="rId26"/>
    <p:sldId id="315" r:id="rId27"/>
    <p:sldId id="273" r:id="rId28"/>
    <p:sldId id="274" r:id="rId29"/>
    <p:sldId id="275" r:id="rId30"/>
    <p:sldId id="276" r:id="rId31"/>
    <p:sldId id="316" r:id="rId32"/>
    <p:sldId id="317" r:id="rId33"/>
    <p:sldId id="318" r:id="rId34"/>
    <p:sldId id="319" r:id="rId35"/>
    <p:sldId id="320" r:id="rId36"/>
  </p:sldIdLst>
  <p:sldSz cx="9144000" cy="6858000" type="screen4x3"/>
  <p:notesSz cx="6858000" cy="9144000"/>
  <p:custDataLst>
    <p:tags r:id="rId37"/>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75" d="100"/>
          <a:sy n="75" d="100"/>
        </p:scale>
        <p:origin x="-1224" y="36"/>
      </p:cViewPr>
      <p:guideLst>
        <p:guide orient="horz" pos="2160"/>
        <p:guide pos="2880"/>
      </p:guideLst>
    </p:cSldViewPr>
  </p:slideViewPr>
  <p:notesTextViewPr>
    <p:cViewPr>
      <p:scale>
        <a:sx n="100" d="100"/>
        <a:sy n="100" d="100"/>
      </p:scale>
      <p:origin x="0" y="0"/>
    </p:cViewPr>
  </p:notesTextViewPr>
  <p:notesViewPr>
    <p:cSldViewPr>
      <p:cViewPr>
        <p:scale>
          <a:sx n="66" d="100"/>
          <a:sy n="66" d="100"/>
        </p:scale>
        <p:origin x="0" y="0"/>
      </p:cViewPr>
      <p:guideLst/>
    </p:cSldViewPr>
  </p:notesViewPr>
  <p:gridSpacing cx="72008" cy="72008"/>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9.xml" /><Relationship Id="rId11" Type="http://schemas.openxmlformats.org/officeDocument/2006/relationships/slide" Target="slides/slide10.xml" /><Relationship Id="rId12" Type="http://schemas.openxmlformats.org/officeDocument/2006/relationships/slide" Target="slides/slide11.xml" /><Relationship Id="rId13" Type="http://schemas.openxmlformats.org/officeDocument/2006/relationships/slide" Target="slides/slide12.xml" /><Relationship Id="rId14" Type="http://schemas.openxmlformats.org/officeDocument/2006/relationships/slide" Target="slides/slide13.xml" /><Relationship Id="rId15" Type="http://schemas.openxmlformats.org/officeDocument/2006/relationships/slide" Target="slides/slide14.xml" /><Relationship Id="rId16" Type="http://schemas.openxmlformats.org/officeDocument/2006/relationships/slide" Target="slides/slide15.xml" /><Relationship Id="rId17" Type="http://schemas.openxmlformats.org/officeDocument/2006/relationships/slide" Target="slides/slide16.xml" /><Relationship Id="rId18" Type="http://schemas.openxmlformats.org/officeDocument/2006/relationships/slide" Target="slides/slide17.xml" /><Relationship Id="rId19" Type="http://schemas.openxmlformats.org/officeDocument/2006/relationships/slide" Target="slides/slide18.xml" /><Relationship Id="rId2" Type="http://schemas.openxmlformats.org/officeDocument/2006/relationships/slide" Target="slides/slide1.xml" /><Relationship Id="rId20" Type="http://schemas.openxmlformats.org/officeDocument/2006/relationships/slide" Target="slides/slide19.xml" /><Relationship Id="rId21" Type="http://schemas.openxmlformats.org/officeDocument/2006/relationships/slide" Target="slides/slide20.xml" /><Relationship Id="rId22" Type="http://schemas.openxmlformats.org/officeDocument/2006/relationships/slide" Target="slides/slide21.xml" /><Relationship Id="rId23" Type="http://schemas.openxmlformats.org/officeDocument/2006/relationships/slide" Target="slides/slide22.xml" /><Relationship Id="rId24" Type="http://schemas.openxmlformats.org/officeDocument/2006/relationships/slide" Target="slides/slide23.xml" /><Relationship Id="rId25" Type="http://schemas.openxmlformats.org/officeDocument/2006/relationships/slide" Target="slides/slide24.xml" /><Relationship Id="rId26" Type="http://schemas.openxmlformats.org/officeDocument/2006/relationships/slide" Target="slides/slide25.xml" /><Relationship Id="rId27" Type="http://schemas.openxmlformats.org/officeDocument/2006/relationships/slide" Target="slides/slide26.xml" /><Relationship Id="rId28" Type="http://schemas.openxmlformats.org/officeDocument/2006/relationships/slide" Target="slides/slide27.xml" /><Relationship Id="rId29" Type="http://schemas.openxmlformats.org/officeDocument/2006/relationships/slide" Target="slides/slide28.xml" /><Relationship Id="rId3" Type="http://schemas.openxmlformats.org/officeDocument/2006/relationships/slide" Target="slides/slide2.xml" /><Relationship Id="rId30" Type="http://schemas.openxmlformats.org/officeDocument/2006/relationships/slide" Target="slides/slide29.xml" /><Relationship Id="rId31" Type="http://schemas.openxmlformats.org/officeDocument/2006/relationships/slide" Target="slides/slide30.xml" /><Relationship Id="rId32" Type="http://schemas.openxmlformats.org/officeDocument/2006/relationships/slide" Target="slides/slide31.xml" /><Relationship Id="rId33" Type="http://schemas.openxmlformats.org/officeDocument/2006/relationships/slide" Target="slides/slide32.xml" /><Relationship Id="rId34" Type="http://schemas.openxmlformats.org/officeDocument/2006/relationships/slide" Target="slides/slide33.xml" /><Relationship Id="rId35" Type="http://schemas.openxmlformats.org/officeDocument/2006/relationships/slide" Target="slides/slide34.xml" /><Relationship Id="rId36" Type="http://schemas.openxmlformats.org/officeDocument/2006/relationships/slide" Target="slides/slide35.xml" /><Relationship Id="rId37" Type="http://schemas.openxmlformats.org/officeDocument/2006/relationships/tags" Target="tags/tag1.xml" /><Relationship Id="rId38" Type="http://schemas.openxmlformats.org/officeDocument/2006/relationships/presProps" Target="presProps.xml" /><Relationship Id="rId39" Type="http://schemas.openxmlformats.org/officeDocument/2006/relationships/viewProps" Target="viewProps.xml" /><Relationship Id="rId4" Type="http://schemas.openxmlformats.org/officeDocument/2006/relationships/slide" Target="slides/slide3.xml" /><Relationship Id="rId40" Type="http://schemas.openxmlformats.org/officeDocument/2006/relationships/theme" Target="theme/theme1.xml" /><Relationship Id="rId41" Type="http://schemas.openxmlformats.org/officeDocument/2006/relationships/tableStyles" Target="tableStyles.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 preserve="1">
  <p:cSld name="标题幻灯片">
    <p:bg>
      <p:bgRef idx="1002">
        <a:schemeClr val="bg2"/>
      </p:bgRef>
    </p:bg>
    <p:spTree>
      <p:nvGrpSpPr>
        <p:cNvPr id="1" name=""/>
        <p:cNvGrpSpPr/>
        <p:nvPr/>
      </p:nvGrpSpPr>
      <p:grpSpPr>
        <a:xfrm>
          <a:off x="0" y="0"/>
          <a:ext cx="0" cy="0"/>
        </a:xfrm>
      </p:grpSpPr>
      <p:sp>
        <p:nvSpPr>
          <p:cNvPr id="9" name="标题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zh-CN" altLang="en-US" smtClean="0"/>
              <a:t>单击此处编辑母版标题样式</a:t>
            </a:r>
            <a:endParaRPr kumimoji="0" lang="en-US"/>
          </a:p>
        </p:txBody>
      </p:sp>
      <p:sp>
        <p:nvSpPr>
          <p:cNvPr id="17" name="副标题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zh-CN" altLang="en-US" smtClean="0"/>
              <a:t>单击此处编辑母版副标题样式</a:t>
            </a:r>
            <a:endParaRPr kumimoji="0" lang="en-US"/>
          </a:p>
        </p:txBody>
      </p:sp>
      <p:sp>
        <p:nvSpPr>
          <p:cNvPr id="30" name="日期占位符 29"/>
          <p:cNvSpPr>
            <a:spLocks noGrp="1"/>
          </p:cNvSpPr>
          <p:nvPr>
            <p:ph type="dt" sz="half" idx="10"/>
          </p:nvPr>
        </p:nvSpPr>
        <p:spPr/>
        <p:txBody>
          <a:bodyPr/>
          <a:lstStyle/>
          <a:p>
            <a:fld id="{B6DCA02F-31F1-4237-8951-8B37F266C9FE}" type="datetimeFigureOut">
              <a:rPr lang="zh-CN" altLang="en-US" smtClean="0"/>
              <a:t>2021/2/1</a:t>
            </a:fld>
            <a:endParaRPr lang="zh-CN" altLang="en-US"/>
          </a:p>
        </p:txBody>
      </p:sp>
      <p:sp>
        <p:nvSpPr>
          <p:cNvPr id="19" name="页脚占位符 18"/>
          <p:cNvSpPr>
            <a:spLocks noGrp="1"/>
          </p:cNvSpPr>
          <p:nvPr>
            <p:ph type="ftr" sz="quarter" idx="11"/>
          </p:nvPr>
        </p:nvSpPr>
        <p:spPr/>
        <p:txBody>
          <a:bodyPr/>
          <a:lstStyle/>
          <a:p>
            <a:r>
              <a:rPr lang="zh-CN" altLang="en-US"/>
              <a:t>视频监控+图像处理</a:t>
            </a:r>
          </a:p>
        </p:txBody>
      </p:sp>
      <p:sp>
        <p:nvSpPr>
          <p:cNvPr id="27" name="灯片编号占位符 26"/>
          <p:cNvSpPr>
            <a:spLocks noGrp="1"/>
          </p:cNvSpPr>
          <p:nvPr>
            <p:ph type="sldNum" sz="quarter" idx="12"/>
          </p:nvPr>
        </p:nvSpPr>
        <p:spPr/>
        <p:txBody>
          <a:bodyPr/>
          <a:lstStyle/>
          <a:p>
            <a:fld id="{1EFA1AA8-684B-4DA3-9B3E-55BE15BA0D5C}" type="slidenum">
              <a:rPr lang="zh-CN" altLang="en-US" smtClean="0"/>
              <a:t>‹#›</a:t>
            </a:fld>
            <a:endParaRPr lang="zh-CN" altLang="en-US"/>
          </a:p>
        </p:txBody>
      </p:sp>
    </p:spTree>
  </p:cSld>
  <p:clrMapOvr>
    <a:overrideClrMapping bg1="dk1" tx1="lt1" bg2="dk2" tx2="lt2" accent1="accent1" accent2="accent2" accent3="accent3" accent4="accent4" accent5="accent5" accent6="accent6" hlink="hlink" folHlink="folHlink"/>
  </p:clrMapOvr>
  <p:transition/>
  <p:timing/>
</p:sldLayout>
</file>

<file path=ppt/slideLayouts/slideLayout2.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 preserve="1">
  <p:cSld name="标题和内容">
    <p:spTree>
      <p:nvGrpSpPr>
        <p:cNvPr id="1" name=""/>
        <p:cNvGrpSpPr/>
        <p:nvPr/>
      </p:nvGrpSpPr>
      <p:grpSpPr>
        <a:xfrm>
          <a:off x="0" y="0"/>
          <a:ext cx="0" cy="0"/>
        </a:xfrm>
      </p:grpSpPr>
      <p:sp>
        <p:nvSpPr>
          <p:cNvPr id="2" name="标题 1"/>
          <p:cNvSpPr>
            <a:spLocks noGrp="1"/>
          </p:cNvSpPr>
          <p:nvPr>
            <p:ph type="title"/>
          </p:nvPr>
        </p:nvSpPr>
        <p:spPr/>
        <p:txBody>
          <a:bodyPr/>
          <a:lstStyle/>
          <a:p>
            <a:r>
              <a:rPr kumimoji="0" lang="zh-CN" altLang="en-US" smtClean="0"/>
              <a:t>单击此处编辑母版标题样式</a:t>
            </a:r>
            <a:endParaRPr kumimoji="0" lang="en-US"/>
          </a:p>
        </p:txBody>
      </p:sp>
      <p:sp>
        <p:nvSpPr>
          <p:cNvPr id="3" name="内容占位符 2"/>
          <p:cNvSpPr>
            <a:spLocks noGrp="1"/>
          </p:cNvSpPr>
          <p:nvPr>
            <p:ph idx="1"/>
          </p:nvPr>
        </p:nvSpPr>
        <p:spPr/>
        <p:txBody>
          <a:bodyPr/>
          <a:lstStyle/>
          <a:p>
            <a:pPr lvl="0" eaLnBrk="1" latinLnBrk="0" hangingPunct="1"/>
            <a:r>
              <a:rPr lang="zh-CN" altLang="en-US" smtClean="0"/>
              <a:t>单击此处编辑母版文本样式</a:t>
            </a:r>
          </a:p>
          <a:p>
            <a:pPr lvl="1" eaLnBrk="1" latinLnBrk="0" hangingPunct="1"/>
            <a:r>
              <a:rPr lang="zh-CN" altLang="en-US" smtClean="0"/>
              <a:t>第二级</a:t>
            </a:r>
          </a:p>
          <a:p>
            <a:pPr lvl="2" eaLnBrk="1" latinLnBrk="0" hangingPunct="1"/>
            <a:r>
              <a:rPr lang="zh-CN" altLang="en-US" smtClean="0"/>
              <a:t>第三级</a:t>
            </a:r>
          </a:p>
          <a:p>
            <a:pPr lvl="3" eaLnBrk="1" latinLnBrk="0" hangingPunct="1"/>
            <a:r>
              <a:rPr lang="zh-CN" altLang="en-US" smtClean="0"/>
              <a:t>第四级</a:t>
            </a:r>
          </a:p>
          <a:p>
            <a:pPr lvl="4" eaLnBrk="1" latinLnBrk="0" hangingPunct="1"/>
            <a:r>
              <a:rPr lang="zh-CN" altLang="en-US" smtClean="0"/>
              <a:t>第五级</a:t>
            </a:r>
            <a:endParaRPr kumimoji="0" lang="en-US"/>
          </a:p>
        </p:txBody>
      </p:sp>
      <p:sp>
        <p:nvSpPr>
          <p:cNvPr id="4" name="日期占位符 3"/>
          <p:cNvSpPr>
            <a:spLocks noGrp="1"/>
          </p:cNvSpPr>
          <p:nvPr>
            <p:ph type="dt" sz="half" idx="10"/>
          </p:nvPr>
        </p:nvSpPr>
        <p:spPr/>
        <p:txBody>
          <a:bodyPr/>
          <a:lstStyle/>
          <a:p>
            <a:fld id="{B6DCA02F-31F1-4237-8951-8B37F266C9FE}" type="datetimeFigureOut">
              <a:rPr lang="zh-CN" altLang="en-US" smtClean="0"/>
              <a:t>2021/2/1</a:t>
            </a:fld>
            <a:endParaRPr lang="zh-CN" altLang="en-US"/>
          </a:p>
        </p:txBody>
      </p:sp>
      <p:sp>
        <p:nvSpPr>
          <p:cNvPr id="5" name="页脚占位符 4"/>
          <p:cNvSpPr>
            <a:spLocks noGrp="1"/>
          </p:cNvSpPr>
          <p:nvPr>
            <p:ph type="ftr" sz="quarter" idx="11"/>
          </p:nvPr>
        </p:nvSpPr>
        <p:spPr/>
        <p:txBody>
          <a:bodyPr/>
          <a:lstStyle/>
          <a:p>
            <a:r>
              <a:rPr lang="zh-CN" altLang="en-US"/>
              <a:t>视频监控+图像处理</a:t>
            </a:r>
          </a:p>
        </p:txBody>
      </p:sp>
      <p:sp>
        <p:nvSpPr>
          <p:cNvPr id="6" name="灯片编号占位符 5"/>
          <p:cNvSpPr>
            <a:spLocks noGrp="1"/>
          </p:cNvSpPr>
          <p:nvPr>
            <p:ph type="sldNum" sz="quarter" idx="12"/>
          </p:nvPr>
        </p:nvSpPr>
        <p:spPr/>
        <p:txBody>
          <a:bodyPr/>
          <a:lstStyle/>
          <a:p>
            <a:fld id="{1EFA1AA8-684B-4DA3-9B3E-55BE15BA0D5C}" type="slidenum">
              <a:rPr lang="zh-CN" altLang="en-US" smtClean="0"/>
              <a:t>‹#›</a:t>
            </a:fld>
            <a:endParaRPr lang="zh-CN" alt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secHead" preserve="1">
  <p:cSld name="节标题">
    <p:bg>
      <p:bgRef idx="1002">
        <a:schemeClr val="bg2"/>
      </p:bgRef>
    </p:bg>
    <p:spTree>
      <p:nvGrpSpPr>
        <p:cNvPr id="1" name=""/>
        <p:cNvGrpSpPr/>
        <p:nvPr/>
      </p:nvGrpSpPr>
      <p:grpSpPr>
        <a:xfrm>
          <a:off x="0" y="0"/>
          <a:ext cx="0" cy="0"/>
        </a:xfrm>
      </p:grpSpPr>
      <p:sp>
        <p:nvSpPr>
          <p:cNvPr id="2" name="标题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zh-CN" altLang="en-US" smtClean="0"/>
              <a:t>单击此处编辑母版标题样式</a:t>
            </a:r>
            <a:endParaRPr kumimoji="0" lang="en-US"/>
          </a:p>
        </p:txBody>
      </p:sp>
      <p:sp>
        <p:nvSpPr>
          <p:cNvPr id="3" name="文本占位符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zh-CN" altLang="en-US" smtClean="0"/>
              <a:t>单击此处编辑母版文本样式</a:t>
            </a:r>
          </a:p>
        </p:txBody>
      </p:sp>
      <p:sp>
        <p:nvSpPr>
          <p:cNvPr id="4" name="日期占位符 3"/>
          <p:cNvSpPr>
            <a:spLocks noGrp="1"/>
          </p:cNvSpPr>
          <p:nvPr>
            <p:ph type="dt" sz="half" idx="10"/>
          </p:nvPr>
        </p:nvSpPr>
        <p:spPr/>
        <p:txBody>
          <a:bodyPr/>
          <a:lstStyle/>
          <a:p>
            <a:fld id="{B6DCA02F-31F1-4237-8951-8B37F266C9FE}" type="datetimeFigureOut">
              <a:rPr lang="zh-CN" altLang="en-US" smtClean="0"/>
              <a:t>2021/2/1</a:t>
            </a:fld>
            <a:endParaRPr lang="zh-CN" altLang="en-US"/>
          </a:p>
        </p:txBody>
      </p:sp>
      <p:sp>
        <p:nvSpPr>
          <p:cNvPr id="5" name="页脚占位符 4"/>
          <p:cNvSpPr>
            <a:spLocks noGrp="1"/>
          </p:cNvSpPr>
          <p:nvPr>
            <p:ph type="ftr" sz="quarter" idx="11"/>
          </p:nvPr>
        </p:nvSpPr>
        <p:spPr/>
        <p:txBody>
          <a:bodyPr/>
          <a:lstStyle/>
          <a:p>
            <a:r>
              <a:rPr lang="zh-CN" altLang="en-US"/>
              <a:t>视频监控+图像处理</a:t>
            </a:r>
          </a:p>
        </p:txBody>
      </p:sp>
      <p:sp>
        <p:nvSpPr>
          <p:cNvPr id="6" name="灯片编号占位符 5"/>
          <p:cNvSpPr>
            <a:spLocks noGrp="1"/>
          </p:cNvSpPr>
          <p:nvPr>
            <p:ph type="sldNum" sz="quarter" idx="12"/>
          </p:nvPr>
        </p:nvSpPr>
        <p:spPr/>
        <p:txBody>
          <a:bodyPr/>
          <a:lstStyle/>
          <a:p>
            <a:fld id="{1EFA1AA8-684B-4DA3-9B3E-55BE15BA0D5C}" type="slidenum">
              <a:rPr lang="zh-CN" altLang="en-US" smtClean="0"/>
              <a:t>‹#›</a:t>
            </a:fld>
            <a:endParaRPr lang="zh-CN" altLang="en-US"/>
          </a:p>
        </p:txBody>
      </p:sp>
    </p:spTree>
  </p:cSld>
  <p:clrMapOvr>
    <a:overrideClrMapping bg1="dk1" tx1="lt1" bg2="dk2" tx2="lt2" accent1="accent1" accent2="accent2" accent3="accent3" accent4="accent4" accent5="accent5" accent6="accent6" hlink="hlink" folHlink="folHlink"/>
  </p:clrMapOvr>
  <p:transition/>
  <p:timing/>
</p:sldLayout>
</file>

<file path=ppt/slideLayouts/slideLayout4.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Obj" preserve="1">
  <p:cSld name="两栏内容">
    <p:spTree>
      <p:nvGrpSpPr>
        <p:cNvPr id="1" name=""/>
        <p:cNvGrpSpPr/>
        <p:nvPr/>
      </p:nvGrpSpPr>
      <p:grpSpPr>
        <a:xfrm>
          <a:off x="0" y="0"/>
          <a:ext cx="0" cy="0"/>
        </a:xfrm>
      </p:grpSpPr>
      <p:sp>
        <p:nvSpPr>
          <p:cNvPr id="2" name="标题 1"/>
          <p:cNvSpPr>
            <a:spLocks noGrp="1"/>
          </p:cNvSpPr>
          <p:nvPr>
            <p:ph type="title"/>
          </p:nvPr>
        </p:nvSpPr>
        <p:spPr>
          <a:xfrm>
            <a:off x="457200" y="704088"/>
            <a:ext cx="8229600" cy="1143000"/>
          </a:xfrm>
        </p:spPr>
        <p:txBody>
          <a:bodyPr/>
          <a:lstStyle/>
          <a:p>
            <a:r>
              <a:rPr kumimoji="0" lang="zh-CN" altLang="en-US" smtClean="0"/>
              <a:t>单击此处编辑母版标题样式</a:t>
            </a:r>
            <a:endParaRPr kumimoji="0" lang="en-US"/>
          </a:p>
        </p:txBody>
      </p:sp>
      <p:sp>
        <p:nvSpPr>
          <p:cNvPr id="3" name="内容占位符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zh-CN" altLang="en-US" smtClean="0"/>
              <a:t>单击此处编辑母版文本样式</a:t>
            </a:r>
          </a:p>
          <a:p>
            <a:pPr lvl="1" eaLnBrk="1" latinLnBrk="0" hangingPunct="1"/>
            <a:r>
              <a:rPr lang="zh-CN" altLang="en-US" smtClean="0"/>
              <a:t>第二级</a:t>
            </a:r>
          </a:p>
          <a:p>
            <a:pPr lvl="2" eaLnBrk="1" latinLnBrk="0" hangingPunct="1"/>
            <a:r>
              <a:rPr lang="zh-CN" altLang="en-US" smtClean="0"/>
              <a:t>第三级</a:t>
            </a:r>
          </a:p>
          <a:p>
            <a:pPr lvl="3" eaLnBrk="1" latinLnBrk="0" hangingPunct="1"/>
            <a:r>
              <a:rPr lang="zh-CN" altLang="en-US" smtClean="0"/>
              <a:t>第四级</a:t>
            </a:r>
          </a:p>
          <a:p>
            <a:pPr lvl="4" eaLnBrk="1" latinLnBrk="0" hangingPunct="1"/>
            <a:r>
              <a:rPr lang="zh-CN" altLang="en-US" smtClean="0"/>
              <a:t>第五级</a:t>
            </a:r>
            <a:endParaRPr kumimoji="0" lang="en-US"/>
          </a:p>
        </p:txBody>
      </p:sp>
      <p:sp>
        <p:nvSpPr>
          <p:cNvPr id="4" name="内容占位符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zh-CN" altLang="en-US" smtClean="0"/>
              <a:t>单击此处编辑母版文本样式</a:t>
            </a:r>
          </a:p>
          <a:p>
            <a:pPr lvl="1" eaLnBrk="1" latinLnBrk="0" hangingPunct="1"/>
            <a:r>
              <a:rPr lang="zh-CN" altLang="en-US" smtClean="0"/>
              <a:t>第二级</a:t>
            </a:r>
          </a:p>
          <a:p>
            <a:pPr lvl="2" eaLnBrk="1" latinLnBrk="0" hangingPunct="1"/>
            <a:r>
              <a:rPr lang="zh-CN" altLang="en-US" smtClean="0"/>
              <a:t>第三级</a:t>
            </a:r>
          </a:p>
          <a:p>
            <a:pPr lvl="3" eaLnBrk="1" latinLnBrk="0" hangingPunct="1"/>
            <a:r>
              <a:rPr lang="zh-CN" altLang="en-US" smtClean="0"/>
              <a:t>第四级</a:t>
            </a:r>
          </a:p>
          <a:p>
            <a:pPr lvl="4" eaLnBrk="1" latinLnBrk="0" hangingPunct="1"/>
            <a:r>
              <a:rPr lang="zh-CN" altLang="en-US" smtClean="0"/>
              <a:t>第五级</a:t>
            </a:r>
            <a:endParaRPr kumimoji="0" lang="en-US"/>
          </a:p>
        </p:txBody>
      </p:sp>
      <p:sp>
        <p:nvSpPr>
          <p:cNvPr id="5" name="日期占位符 4"/>
          <p:cNvSpPr>
            <a:spLocks noGrp="1"/>
          </p:cNvSpPr>
          <p:nvPr>
            <p:ph type="dt" sz="half" idx="10"/>
          </p:nvPr>
        </p:nvSpPr>
        <p:spPr/>
        <p:txBody>
          <a:bodyPr/>
          <a:lstStyle/>
          <a:p>
            <a:fld id="{B6DCA02F-31F1-4237-8951-8B37F266C9FE}" type="datetimeFigureOut">
              <a:rPr lang="zh-CN" altLang="en-US" smtClean="0"/>
              <a:t>2021/2/1</a:t>
            </a:fld>
            <a:endParaRPr lang="zh-CN" altLang="en-US"/>
          </a:p>
        </p:txBody>
      </p:sp>
      <p:sp>
        <p:nvSpPr>
          <p:cNvPr id="6" name="页脚占位符 5"/>
          <p:cNvSpPr>
            <a:spLocks noGrp="1"/>
          </p:cNvSpPr>
          <p:nvPr>
            <p:ph type="ftr" sz="quarter" idx="11"/>
          </p:nvPr>
        </p:nvSpPr>
        <p:spPr/>
        <p:txBody>
          <a:bodyPr/>
          <a:lstStyle/>
          <a:p>
            <a:r>
              <a:rPr lang="zh-CN" altLang="en-US"/>
              <a:t>视频监控+图像处理</a:t>
            </a:r>
          </a:p>
        </p:txBody>
      </p:sp>
      <p:sp>
        <p:nvSpPr>
          <p:cNvPr id="7" name="灯片编号占位符 6"/>
          <p:cNvSpPr>
            <a:spLocks noGrp="1"/>
          </p:cNvSpPr>
          <p:nvPr>
            <p:ph type="sldNum" sz="quarter" idx="12"/>
          </p:nvPr>
        </p:nvSpPr>
        <p:spPr/>
        <p:txBody>
          <a:bodyPr/>
          <a:lstStyle/>
          <a:p>
            <a:fld id="{1EFA1AA8-684B-4DA3-9B3E-55BE15BA0D5C}" type="slidenum">
              <a:rPr lang="zh-CN" altLang="en-US" smtClean="0"/>
              <a:t>‹#›</a:t>
            </a:fld>
            <a:endParaRPr lang="zh-CN" alt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TxTwoObj" preserve="1">
  <p:cSld name="比较">
    <p:spTree>
      <p:nvGrpSpPr>
        <p:cNvPr id="1" name=""/>
        <p:cNvGrpSpPr/>
        <p:nvPr/>
      </p:nvGrpSpPr>
      <p:grpSpPr>
        <a:xfrm>
          <a:off x="0" y="0"/>
          <a:ext cx="0" cy="0"/>
        </a:xfrm>
      </p:grpSpPr>
      <p:sp>
        <p:nvSpPr>
          <p:cNvPr id="2" name="标题 1"/>
          <p:cNvSpPr>
            <a:spLocks noGrp="1"/>
          </p:cNvSpPr>
          <p:nvPr>
            <p:ph type="title"/>
          </p:nvPr>
        </p:nvSpPr>
        <p:spPr>
          <a:xfrm>
            <a:off x="457200" y="704088"/>
            <a:ext cx="8229600" cy="1143000"/>
          </a:xfrm>
        </p:spPr>
        <p:txBody>
          <a:bodyPr tIns="45720" anchor="b"/>
          <a:lstStyle>
            <a:lvl1pPr>
              <a:defRPr/>
            </a:lvl1pPr>
          </a:lstStyle>
          <a:p>
            <a:r>
              <a:rPr kumimoji="0" lang="zh-CN" altLang="en-US" smtClean="0"/>
              <a:t>单击此处编辑母版标题样式</a:t>
            </a:r>
            <a:endParaRPr kumimoji="0" lang="en-US"/>
          </a:p>
        </p:txBody>
      </p:sp>
      <p:sp>
        <p:nvSpPr>
          <p:cNvPr id="3" name="文本占位符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zh-CN" altLang="en-US" smtClean="0"/>
              <a:t>单击此处编辑母版文本样式</a:t>
            </a:r>
          </a:p>
        </p:txBody>
      </p:sp>
      <p:sp>
        <p:nvSpPr>
          <p:cNvPr id="4" name="文本占位符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zh-CN" altLang="en-US" smtClean="0"/>
              <a:t>单击此处编辑母版文本样式</a:t>
            </a:r>
          </a:p>
        </p:txBody>
      </p:sp>
      <p:sp>
        <p:nvSpPr>
          <p:cNvPr id="5" name="内容占位符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zh-CN" altLang="en-US" smtClean="0"/>
              <a:t>单击此处编辑母版文本样式</a:t>
            </a:r>
          </a:p>
          <a:p>
            <a:pPr lvl="1" eaLnBrk="1" latinLnBrk="0" hangingPunct="1"/>
            <a:r>
              <a:rPr lang="zh-CN" altLang="en-US" smtClean="0"/>
              <a:t>第二级</a:t>
            </a:r>
          </a:p>
          <a:p>
            <a:pPr lvl="2" eaLnBrk="1" latinLnBrk="0" hangingPunct="1"/>
            <a:r>
              <a:rPr lang="zh-CN" altLang="en-US" smtClean="0"/>
              <a:t>第三级</a:t>
            </a:r>
          </a:p>
          <a:p>
            <a:pPr lvl="3" eaLnBrk="1" latinLnBrk="0" hangingPunct="1"/>
            <a:r>
              <a:rPr lang="zh-CN" altLang="en-US" smtClean="0"/>
              <a:t>第四级</a:t>
            </a:r>
          </a:p>
          <a:p>
            <a:pPr lvl="4" eaLnBrk="1" latinLnBrk="0" hangingPunct="1"/>
            <a:r>
              <a:rPr lang="zh-CN" altLang="en-US" smtClean="0"/>
              <a:t>第五级</a:t>
            </a:r>
            <a:endParaRPr kumimoji="0" lang="en-US"/>
          </a:p>
        </p:txBody>
      </p:sp>
      <p:sp>
        <p:nvSpPr>
          <p:cNvPr id="6" name="内容占位符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zh-CN" altLang="en-US" smtClean="0"/>
              <a:t>单击此处编辑母版文本样式</a:t>
            </a:r>
          </a:p>
          <a:p>
            <a:pPr lvl="1" eaLnBrk="1" latinLnBrk="0" hangingPunct="1"/>
            <a:r>
              <a:rPr lang="zh-CN" altLang="en-US" smtClean="0"/>
              <a:t>第二级</a:t>
            </a:r>
          </a:p>
          <a:p>
            <a:pPr lvl="2" eaLnBrk="1" latinLnBrk="0" hangingPunct="1"/>
            <a:r>
              <a:rPr lang="zh-CN" altLang="en-US" smtClean="0"/>
              <a:t>第三级</a:t>
            </a:r>
          </a:p>
          <a:p>
            <a:pPr lvl="3" eaLnBrk="1" latinLnBrk="0" hangingPunct="1"/>
            <a:r>
              <a:rPr lang="zh-CN" altLang="en-US" smtClean="0"/>
              <a:t>第四级</a:t>
            </a:r>
          </a:p>
          <a:p>
            <a:pPr lvl="4" eaLnBrk="1" latinLnBrk="0" hangingPunct="1"/>
            <a:r>
              <a:rPr lang="zh-CN" altLang="en-US" smtClean="0"/>
              <a:t>第五级</a:t>
            </a:r>
            <a:endParaRPr kumimoji="0" lang="en-US"/>
          </a:p>
        </p:txBody>
      </p:sp>
      <p:sp>
        <p:nvSpPr>
          <p:cNvPr id="7" name="日期占位符 6"/>
          <p:cNvSpPr>
            <a:spLocks noGrp="1"/>
          </p:cNvSpPr>
          <p:nvPr>
            <p:ph type="dt" sz="half" idx="10"/>
          </p:nvPr>
        </p:nvSpPr>
        <p:spPr/>
        <p:txBody>
          <a:bodyPr/>
          <a:lstStyle/>
          <a:p>
            <a:fld id="{B6DCA02F-31F1-4237-8951-8B37F266C9FE}" type="datetimeFigureOut">
              <a:rPr lang="zh-CN" altLang="en-US" smtClean="0"/>
              <a:t>2021/2/1</a:t>
            </a:fld>
            <a:endParaRPr lang="zh-CN" altLang="en-US"/>
          </a:p>
        </p:txBody>
      </p:sp>
      <p:sp>
        <p:nvSpPr>
          <p:cNvPr id="8" name="页脚占位符 7"/>
          <p:cNvSpPr>
            <a:spLocks noGrp="1"/>
          </p:cNvSpPr>
          <p:nvPr>
            <p:ph type="ftr" sz="quarter" idx="11"/>
          </p:nvPr>
        </p:nvSpPr>
        <p:spPr/>
        <p:txBody>
          <a:bodyPr/>
          <a:lstStyle/>
          <a:p>
            <a:r>
              <a:rPr lang="zh-CN" altLang="en-US"/>
              <a:t>视频监控+图像处理</a:t>
            </a:r>
          </a:p>
        </p:txBody>
      </p:sp>
      <p:sp>
        <p:nvSpPr>
          <p:cNvPr id="9" name="灯片编号占位符 8"/>
          <p:cNvSpPr>
            <a:spLocks noGrp="1"/>
          </p:cNvSpPr>
          <p:nvPr>
            <p:ph type="sldNum" sz="quarter" idx="12"/>
          </p:nvPr>
        </p:nvSpPr>
        <p:spPr/>
        <p:txBody>
          <a:bodyPr/>
          <a:lstStyle/>
          <a:p>
            <a:fld id="{1EFA1AA8-684B-4DA3-9B3E-55BE15BA0D5C}" type="slidenum">
              <a:rPr lang="zh-CN" altLang="en-US" smtClean="0"/>
              <a:t>‹#›</a:t>
            </a:fld>
            <a:endParaRPr lang="zh-CN" alt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Only" preserve="1">
  <p:cSld name="仅标题">
    <p:spTree>
      <p:nvGrpSpPr>
        <p:cNvPr id="1" name=""/>
        <p:cNvGrpSpPr/>
        <p:nvPr/>
      </p:nvGrpSpPr>
      <p:grpSpPr>
        <a:xfrm>
          <a:off x="0" y="0"/>
          <a:ext cx="0" cy="0"/>
        </a:xfrm>
      </p:grpSpPr>
      <p:sp>
        <p:nvSpPr>
          <p:cNvPr id="2" name="标题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zh-CN" altLang="en-US" smtClean="0"/>
              <a:t>单击此处编辑母版标题样式</a:t>
            </a:r>
            <a:endParaRPr kumimoji="0" lang="en-US"/>
          </a:p>
        </p:txBody>
      </p:sp>
      <p:sp>
        <p:nvSpPr>
          <p:cNvPr id="3" name="日期占位符 2"/>
          <p:cNvSpPr>
            <a:spLocks noGrp="1"/>
          </p:cNvSpPr>
          <p:nvPr>
            <p:ph type="dt" sz="half" idx="10"/>
          </p:nvPr>
        </p:nvSpPr>
        <p:spPr/>
        <p:txBody>
          <a:bodyPr/>
          <a:lstStyle/>
          <a:p>
            <a:fld id="{B6DCA02F-31F1-4237-8951-8B37F266C9FE}" type="datetimeFigureOut">
              <a:rPr lang="zh-CN" altLang="en-US" smtClean="0"/>
              <a:t>2021/2/1</a:t>
            </a:fld>
            <a:endParaRPr lang="zh-CN" altLang="en-US"/>
          </a:p>
        </p:txBody>
      </p:sp>
      <p:sp>
        <p:nvSpPr>
          <p:cNvPr id="4" name="页脚占位符 3"/>
          <p:cNvSpPr>
            <a:spLocks noGrp="1"/>
          </p:cNvSpPr>
          <p:nvPr>
            <p:ph type="ftr" sz="quarter" idx="11"/>
          </p:nvPr>
        </p:nvSpPr>
        <p:spPr/>
        <p:txBody>
          <a:bodyPr/>
          <a:lstStyle/>
          <a:p>
            <a:r>
              <a:rPr lang="zh-CN" altLang="en-US"/>
              <a:t>视频监控+图像处理</a:t>
            </a:r>
          </a:p>
        </p:txBody>
      </p:sp>
      <p:sp>
        <p:nvSpPr>
          <p:cNvPr id="5" name="灯片编号占位符 4"/>
          <p:cNvSpPr>
            <a:spLocks noGrp="1"/>
          </p:cNvSpPr>
          <p:nvPr>
            <p:ph type="sldNum" sz="quarter" idx="12"/>
          </p:nvPr>
        </p:nvSpPr>
        <p:spPr/>
        <p:txBody>
          <a:bodyPr/>
          <a:lstStyle/>
          <a:p>
            <a:fld id="{1EFA1AA8-684B-4DA3-9B3E-55BE15BA0D5C}" type="slidenum">
              <a:rPr lang="zh-CN" altLang="en-US" smtClean="0"/>
              <a:t>‹#›</a:t>
            </a:fld>
            <a:endParaRPr lang="zh-CN" alt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blank" preserve="1">
  <p:cSld name="空白">
    <p:spTree>
      <p:nvGrpSpPr>
        <p:cNvPr id="1" name=""/>
        <p:cNvGrpSpPr/>
        <p:nvPr/>
      </p:nvGrpSpPr>
      <p:grpSpPr>
        <a:xfrm>
          <a:off x="0" y="0"/>
          <a:ext cx="0" cy="0"/>
        </a:xfrm>
      </p:grpSpPr>
      <p:sp>
        <p:nvSpPr>
          <p:cNvPr id="2" name="日期占位符 1"/>
          <p:cNvSpPr>
            <a:spLocks noGrp="1"/>
          </p:cNvSpPr>
          <p:nvPr>
            <p:ph type="dt" sz="half" idx="10"/>
          </p:nvPr>
        </p:nvSpPr>
        <p:spPr/>
        <p:txBody>
          <a:bodyPr/>
          <a:lstStyle/>
          <a:p>
            <a:fld id="{B6DCA02F-31F1-4237-8951-8B37F266C9FE}" type="datetimeFigureOut">
              <a:rPr lang="zh-CN" altLang="en-US" smtClean="0"/>
              <a:t>2021/2/1</a:t>
            </a:fld>
            <a:endParaRPr lang="zh-CN" altLang="en-US"/>
          </a:p>
        </p:txBody>
      </p:sp>
      <p:sp>
        <p:nvSpPr>
          <p:cNvPr id="3" name="页脚占位符 2"/>
          <p:cNvSpPr>
            <a:spLocks noGrp="1"/>
          </p:cNvSpPr>
          <p:nvPr>
            <p:ph type="ftr" sz="quarter" idx="11"/>
          </p:nvPr>
        </p:nvSpPr>
        <p:spPr/>
        <p:txBody>
          <a:bodyPr/>
          <a:lstStyle/>
          <a:p>
            <a:r>
              <a:rPr lang="zh-CN" altLang="en-US"/>
              <a:t>视频监控+图像处理</a:t>
            </a:r>
          </a:p>
        </p:txBody>
      </p:sp>
      <p:sp>
        <p:nvSpPr>
          <p:cNvPr id="4" name="灯片编号占位符 3"/>
          <p:cNvSpPr>
            <a:spLocks noGrp="1"/>
          </p:cNvSpPr>
          <p:nvPr>
            <p:ph type="sldNum" sz="quarter" idx="12"/>
          </p:nvPr>
        </p:nvSpPr>
        <p:spPr/>
        <p:txBody>
          <a:bodyPr/>
          <a:lstStyle/>
          <a:p>
            <a:fld id="{1EFA1AA8-684B-4DA3-9B3E-55BE15BA0D5C}" type="slidenum">
              <a:rPr lang="zh-CN" altLang="en-US" smtClean="0"/>
              <a:t>‹#›</a:t>
            </a:fld>
            <a:endParaRPr lang="zh-CN" alt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Tx" preserve="1">
  <p:cSld name="内容与标题">
    <p:spTree>
      <p:nvGrpSpPr>
        <p:cNvPr id="1" name=""/>
        <p:cNvGrpSpPr/>
        <p:nvPr/>
      </p:nvGrpSpPr>
      <p:grpSpPr>
        <a:xfrm>
          <a:off x="0" y="0"/>
          <a:ext cx="0" cy="0"/>
        </a:xfrm>
      </p:grpSpPr>
      <p:sp>
        <p:nvSpPr>
          <p:cNvPr id="2" name="标题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zh-CN" altLang="en-US" smtClean="0"/>
              <a:t>单击此处编辑母版标题样式</a:t>
            </a:r>
            <a:endParaRPr kumimoji="0" lang="en-US"/>
          </a:p>
        </p:txBody>
      </p:sp>
      <p:sp>
        <p:nvSpPr>
          <p:cNvPr id="3" name="文本占位符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zh-CN" altLang="en-US" smtClean="0"/>
              <a:t>单击此处编辑母版文本样式</a:t>
            </a:r>
          </a:p>
        </p:txBody>
      </p:sp>
      <p:sp>
        <p:nvSpPr>
          <p:cNvPr id="4" name="内容占位符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zh-CN" altLang="en-US" smtClean="0"/>
              <a:t>单击此处编辑母版文本样式</a:t>
            </a:r>
          </a:p>
          <a:p>
            <a:pPr lvl="1" eaLnBrk="1" latinLnBrk="0" hangingPunct="1"/>
            <a:r>
              <a:rPr lang="zh-CN" altLang="en-US" smtClean="0"/>
              <a:t>第二级</a:t>
            </a:r>
          </a:p>
          <a:p>
            <a:pPr lvl="2" eaLnBrk="1" latinLnBrk="0" hangingPunct="1"/>
            <a:r>
              <a:rPr lang="zh-CN" altLang="en-US" smtClean="0"/>
              <a:t>第三级</a:t>
            </a:r>
          </a:p>
          <a:p>
            <a:pPr lvl="3" eaLnBrk="1" latinLnBrk="0" hangingPunct="1"/>
            <a:r>
              <a:rPr lang="zh-CN" altLang="en-US" smtClean="0"/>
              <a:t>第四级</a:t>
            </a:r>
          </a:p>
          <a:p>
            <a:pPr lvl="4" eaLnBrk="1" latinLnBrk="0" hangingPunct="1"/>
            <a:r>
              <a:rPr lang="zh-CN" altLang="en-US" smtClean="0"/>
              <a:t>第五级</a:t>
            </a:r>
            <a:endParaRPr kumimoji="0" lang="en-US"/>
          </a:p>
        </p:txBody>
      </p:sp>
      <p:sp>
        <p:nvSpPr>
          <p:cNvPr id="5" name="日期占位符 4"/>
          <p:cNvSpPr>
            <a:spLocks noGrp="1"/>
          </p:cNvSpPr>
          <p:nvPr>
            <p:ph type="dt" sz="half" idx="10"/>
          </p:nvPr>
        </p:nvSpPr>
        <p:spPr/>
        <p:txBody>
          <a:bodyPr/>
          <a:lstStyle/>
          <a:p>
            <a:fld id="{B6DCA02F-31F1-4237-8951-8B37F266C9FE}" type="datetimeFigureOut">
              <a:rPr lang="zh-CN" altLang="en-US" smtClean="0"/>
              <a:t>2021/2/1</a:t>
            </a:fld>
            <a:endParaRPr lang="zh-CN" altLang="en-US"/>
          </a:p>
        </p:txBody>
      </p:sp>
      <p:sp>
        <p:nvSpPr>
          <p:cNvPr id="6" name="页脚占位符 5"/>
          <p:cNvSpPr>
            <a:spLocks noGrp="1"/>
          </p:cNvSpPr>
          <p:nvPr>
            <p:ph type="ftr" sz="quarter" idx="11"/>
          </p:nvPr>
        </p:nvSpPr>
        <p:spPr/>
        <p:txBody>
          <a:bodyPr/>
          <a:lstStyle/>
          <a:p>
            <a:r>
              <a:rPr lang="zh-CN" altLang="en-US"/>
              <a:t>视频监控+图像处理</a:t>
            </a:r>
          </a:p>
        </p:txBody>
      </p:sp>
      <p:sp>
        <p:nvSpPr>
          <p:cNvPr id="7" name="灯片编号占位符 6"/>
          <p:cNvSpPr>
            <a:spLocks noGrp="1"/>
          </p:cNvSpPr>
          <p:nvPr>
            <p:ph type="sldNum" sz="quarter" idx="12"/>
          </p:nvPr>
        </p:nvSpPr>
        <p:spPr/>
        <p:txBody>
          <a:bodyPr/>
          <a:lstStyle/>
          <a:p>
            <a:fld id="{1EFA1AA8-684B-4DA3-9B3E-55BE15BA0D5C}" type="slidenum">
              <a:rPr lang="zh-CN" altLang="en-US" smtClean="0"/>
              <a:t>‹#›</a:t>
            </a:fld>
            <a:endParaRPr lang="zh-CN" alt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showMasterSp="0" type="picTx" preserve="1">
  <p:cSld name="图片与标题">
    <p:spTree>
      <p:nvGrpSpPr>
        <p:cNvPr id="1" name=""/>
        <p:cNvGrpSpPr/>
        <p:nvPr/>
      </p:nvGrpSpPr>
      <p:grpSpPr>
        <a:xfrm>
          <a:off x="0" y="0"/>
          <a:ext cx="0" cy="0"/>
        </a:xfrm>
      </p:grpSpPr>
      <p:sp>
        <p:nvSpPr>
          <p:cNvPr id="9" name="单圆角矩形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直角三角形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标题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zh-CN" altLang="en-US" smtClean="0"/>
              <a:t>单击此处编辑母版标题样式</a:t>
            </a:r>
            <a:endParaRPr kumimoji="0" lang="en-US"/>
          </a:p>
        </p:txBody>
      </p:sp>
      <p:sp>
        <p:nvSpPr>
          <p:cNvPr id="4" name="文本占位符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zh-CN" altLang="en-US" smtClean="0"/>
              <a:t>单击此处编辑母版文本样式</a:t>
            </a:r>
          </a:p>
        </p:txBody>
      </p:sp>
      <p:sp>
        <p:nvSpPr>
          <p:cNvPr id="5" name="日期占位符 4"/>
          <p:cNvSpPr>
            <a:spLocks noGrp="1"/>
          </p:cNvSpPr>
          <p:nvPr>
            <p:ph type="dt" sz="half" idx="10"/>
          </p:nvPr>
        </p:nvSpPr>
        <p:spPr/>
        <p:txBody>
          <a:bodyPr/>
          <a:lstStyle/>
          <a:p>
            <a:fld id="{B6DCA02F-31F1-4237-8951-8B37F266C9FE}" type="datetimeFigureOut">
              <a:rPr lang="zh-CN" altLang="en-US" smtClean="0"/>
              <a:t>2021/2/1</a:t>
            </a:fld>
            <a:endParaRPr lang="zh-CN" altLang="en-US"/>
          </a:p>
        </p:txBody>
      </p:sp>
      <p:sp>
        <p:nvSpPr>
          <p:cNvPr id="6" name="页脚占位符 5"/>
          <p:cNvSpPr>
            <a:spLocks noGrp="1"/>
          </p:cNvSpPr>
          <p:nvPr>
            <p:ph type="ftr" sz="quarter" idx="11"/>
          </p:nvPr>
        </p:nvSpPr>
        <p:spPr/>
        <p:txBody>
          <a:bodyPr/>
          <a:lstStyle/>
          <a:p>
            <a:r>
              <a:rPr lang="zh-CN" altLang="en-US"/>
              <a:t>视频监控+图像处理</a:t>
            </a:r>
          </a:p>
        </p:txBody>
      </p:sp>
      <p:sp>
        <p:nvSpPr>
          <p:cNvPr id="7" name="灯片编号占位符 6"/>
          <p:cNvSpPr>
            <a:spLocks noGrp="1"/>
          </p:cNvSpPr>
          <p:nvPr>
            <p:ph type="sldNum" sz="quarter" idx="12"/>
          </p:nvPr>
        </p:nvSpPr>
        <p:spPr>
          <a:xfrm>
            <a:off x="8077200" y="6356350"/>
            <a:ext cx="609600" cy="365125"/>
          </a:xfrm>
        </p:spPr>
        <p:txBody>
          <a:bodyPr/>
          <a:lstStyle/>
          <a:p>
            <a:fld id="{1EFA1AA8-684B-4DA3-9B3E-55BE15BA0D5C}" type="slidenum">
              <a:rPr lang="zh-CN" altLang="en-US" smtClean="0"/>
              <a:t>‹#›</a:t>
            </a:fld>
            <a:endParaRPr lang="zh-CN" altLang="en-US"/>
          </a:p>
        </p:txBody>
      </p:sp>
      <p:sp>
        <p:nvSpPr>
          <p:cNvPr id="3" name="图片占位符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zh-CN" altLang="en-US" smtClean="0"/>
              <a:t>单击图标添加图片</a:t>
            </a:r>
            <a:endParaRPr kumimoji="0" lang="en-US"/>
          </a:p>
        </p:txBody>
      </p:sp>
      <p:sp>
        <p:nvSpPr>
          <p:cNvPr id="10" name="任意多边形 9"/>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任意多边形 10"/>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x" preserve="1">
  <p:cSld name="标题和竖排文字">
    <p:spTree>
      <p:nvGrpSpPr>
        <p:cNvPr id="1" name=""/>
        <p:cNvGrpSpPr/>
        <p:nvPr/>
      </p:nvGrpSpPr>
      <p:grpSpPr>
        <a:xfrm>
          <a:off x="0" y="0"/>
          <a:ext cx="0" cy="0"/>
        </a:xfrm>
      </p:grpSpPr>
      <p:sp>
        <p:nvSpPr>
          <p:cNvPr id="2" name="标题 1"/>
          <p:cNvSpPr>
            <a:spLocks noGrp="1"/>
          </p:cNvSpPr>
          <p:nvPr>
            <p:ph type="title"/>
          </p:nvPr>
        </p:nvSpPr>
        <p:spPr/>
        <p:txBody>
          <a:bodyPr/>
          <a:lstStyle/>
          <a:p>
            <a:r>
              <a:rPr kumimoji="0" lang="zh-CN" altLang="en-US" smtClean="0"/>
              <a:t>单击此处编辑母版标题样式</a:t>
            </a:r>
            <a:endParaRPr kumimoji="0" lang="en-US"/>
          </a:p>
        </p:txBody>
      </p:sp>
      <p:sp>
        <p:nvSpPr>
          <p:cNvPr id="3" name="竖排文字占位符 2"/>
          <p:cNvSpPr>
            <a:spLocks noGrp="1"/>
          </p:cNvSpPr>
          <p:nvPr>
            <p:ph type="body" orient="vert" idx="1"/>
          </p:nvPr>
        </p:nvSpPr>
        <p:spPr/>
        <p:txBody>
          <a:bodyPr vert="eaVert"/>
          <a:lstStyle/>
          <a:p>
            <a:pPr lvl="0" eaLnBrk="1" latinLnBrk="0" hangingPunct="1"/>
            <a:r>
              <a:rPr lang="zh-CN" altLang="en-US" smtClean="0"/>
              <a:t>单击此处编辑母版文本样式</a:t>
            </a:r>
          </a:p>
          <a:p>
            <a:pPr lvl="1" eaLnBrk="1" latinLnBrk="0" hangingPunct="1"/>
            <a:r>
              <a:rPr lang="zh-CN" altLang="en-US" smtClean="0"/>
              <a:t>第二级</a:t>
            </a:r>
          </a:p>
          <a:p>
            <a:pPr lvl="2" eaLnBrk="1" latinLnBrk="0" hangingPunct="1"/>
            <a:r>
              <a:rPr lang="zh-CN" altLang="en-US" smtClean="0"/>
              <a:t>第三级</a:t>
            </a:r>
          </a:p>
          <a:p>
            <a:pPr lvl="3" eaLnBrk="1" latinLnBrk="0" hangingPunct="1"/>
            <a:r>
              <a:rPr lang="zh-CN" altLang="en-US" smtClean="0"/>
              <a:t>第四级</a:t>
            </a:r>
          </a:p>
          <a:p>
            <a:pPr lvl="4" eaLnBrk="1" latinLnBrk="0" hangingPunct="1"/>
            <a:r>
              <a:rPr lang="zh-CN" altLang="en-US" smtClean="0"/>
              <a:t>第五级</a:t>
            </a:r>
            <a:endParaRPr kumimoji="0" lang="en-US"/>
          </a:p>
        </p:txBody>
      </p:sp>
      <p:sp>
        <p:nvSpPr>
          <p:cNvPr id="4" name="日期占位符 3"/>
          <p:cNvSpPr>
            <a:spLocks noGrp="1"/>
          </p:cNvSpPr>
          <p:nvPr>
            <p:ph type="dt" sz="half" idx="10"/>
          </p:nvPr>
        </p:nvSpPr>
        <p:spPr/>
        <p:txBody>
          <a:bodyPr/>
          <a:lstStyle/>
          <a:p>
            <a:fld id="{B6DCA02F-31F1-4237-8951-8B37F266C9FE}" type="datetimeFigureOut">
              <a:rPr lang="zh-CN" altLang="en-US" smtClean="0"/>
              <a:t>2021/2/1</a:t>
            </a:fld>
            <a:endParaRPr lang="zh-CN" altLang="en-US"/>
          </a:p>
        </p:txBody>
      </p:sp>
      <p:sp>
        <p:nvSpPr>
          <p:cNvPr id="5" name="页脚占位符 4"/>
          <p:cNvSpPr>
            <a:spLocks noGrp="1"/>
          </p:cNvSpPr>
          <p:nvPr>
            <p:ph type="ftr" sz="quarter" idx="11"/>
          </p:nvPr>
        </p:nvSpPr>
        <p:spPr/>
        <p:txBody>
          <a:bodyPr/>
          <a:lstStyle/>
          <a:p>
            <a:r>
              <a:rPr lang="zh-CN" altLang="en-US"/>
              <a:t>视频监控+图像处理</a:t>
            </a:r>
          </a:p>
        </p:txBody>
      </p:sp>
      <p:sp>
        <p:nvSpPr>
          <p:cNvPr id="6" name="灯片编号占位符 5"/>
          <p:cNvSpPr>
            <a:spLocks noGrp="1"/>
          </p:cNvSpPr>
          <p:nvPr>
            <p:ph type="sldNum" sz="quarter" idx="12"/>
          </p:nvPr>
        </p:nvSpPr>
        <p:spPr/>
        <p:txBody>
          <a:bodyPr/>
          <a:lstStyle/>
          <a:p>
            <a:fld id="{1EFA1AA8-684B-4DA3-9B3E-55BE15BA0D5C}" type="slidenum">
              <a:rPr lang="zh-CN" altLang="en-US" smtClean="0"/>
              <a:t>‹#›</a:t>
            </a:fld>
            <a:endParaRPr lang="zh-CN" alt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itleAndTx" preserve="1">
  <p:cSld name="垂直排列标题与文本">
    <p:spTree>
      <p:nvGrpSpPr>
        <p:cNvPr id="1" name=""/>
        <p:cNvGrpSpPr/>
        <p:nvPr/>
      </p:nvGrpSpPr>
      <p:grpSpPr>
        <a:xfrm>
          <a:off x="0" y="0"/>
          <a:ext cx="0" cy="0"/>
        </a:xfrm>
      </p:grpSpPr>
      <p:sp>
        <p:nvSpPr>
          <p:cNvPr id="2" name="竖排标题 1"/>
          <p:cNvSpPr>
            <a:spLocks noGrp="1"/>
          </p:cNvSpPr>
          <p:nvPr>
            <p:ph type="title" orient="vert"/>
          </p:nvPr>
        </p:nvSpPr>
        <p:spPr>
          <a:xfrm>
            <a:off x="6629400" y="914401"/>
            <a:ext cx="2057400" cy="5211763"/>
          </a:xfrm>
        </p:spPr>
        <p:txBody>
          <a:bodyPr vert="eaVert"/>
          <a:lstStyle/>
          <a:p>
            <a:r>
              <a:rPr kumimoji="0" lang="zh-CN" altLang="en-US" smtClean="0"/>
              <a:t>单击此处编辑母版标题样式</a:t>
            </a:r>
            <a:endParaRPr kumimoji="0" lang="en-US"/>
          </a:p>
        </p:txBody>
      </p:sp>
      <p:sp>
        <p:nvSpPr>
          <p:cNvPr id="3" name="竖排文字占位符 2"/>
          <p:cNvSpPr>
            <a:spLocks noGrp="1"/>
          </p:cNvSpPr>
          <p:nvPr>
            <p:ph type="body" orient="vert" idx="1"/>
          </p:nvPr>
        </p:nvSpPr>
        <p:spPr>
          <a:xfrm>
            <a:off x="457200" y="914401"/>
            <a:ext cx="6019800" cy="5211763"/>
          </a:xfrm>
        </p:spPr>
        <p:txBody>
          <a:bodyPr vert="eaVert"/>
          <a:lstStyle/>
          <a:p>
            <a:pPr lvl="0" eaLnBrk="1" latinLnBrk="0" hangingPunct="1"/>
            <a:r>
              <a:rPr lang="zh-CN" altLang="en-US" smtClean="0"/>
              <a:t>单击此处编辑母版文本样式</a:t>
            </a:r>
          </a:p>
          <a:p>
            <a:pPr lvl="1" eaLnBrk="1" latinLnBrk="0" hangingPunct="1"/>
            <a:r>
              <a:rPr lang="zh-CN" altLang="en-US" smtClean="0"/>
              <a:t>第二级</a:t>
            </a:r>
          </a:p>
          <a:p>
            <a:pPr lvl="2" eaLnBrk="1" latinLnBrk="0" hangingPunct="1"/>
            <a:r>
              <a:rPr lang="zh-CN" altLang="en-US" smtClean="0"/>
              <a:t>第三级</a:t>
            </a:r>
          </a:p>
          <a:p>
            <a:pPr lvl="3" eaLnBrk="1" latinLnBrk="0" hangingPunct="1"/>
            <a:r>
              <a:rPr lang="zh-CN" altLang="en-US" smtClean="0"/>
              <a:t>第四级</a:t>
            </a:r>
          </a:p>
          <a:p>
            <a:pPr lvl="4" eaLnBrk="1" latinLnBrk="0" hangingPunct="1"/>
            <a:r>
              <a:rPr lang="zh-CN" altLang="en-US" smtClean="0"/>
              <a:t>第五级</a:t>
            </a:r>
            <a:endParaRPr kumimoji="0" lang="en-US"/>
          </a:p>
        </p:txBody>
      </p:sp>
      <p:sp>
        <p:nvSpPr>
          <p:cNvPr id="4" name="日期占位符 3"/>
          <p:cNvSpPr>
            <a:spLocks noGrp="1"/>
          </p:cNvSpPr>
          <p:nvPr>
            <p:ph type="dt" sz="half" idx="10"/>
          </p:nvPr>
        </p:nvSpPr>
        <p:spPr/>
        <p:txBody>
          <a:bodyPr/>
          <a:lstStyle/>
          <a:p>
            <a:fld id="{B6DCA02F-31F1-4237-8951-8B37F266C9FE}" type="datetimeFigureOut">
              <a:rPr lang="zh-CN" altLang="en-US" smtClean="0"/>
              <a:t>2021/2/1</a:t>
            </a:fld>
            <a:endParaRPr lang="zh-CN" altLang="en-US"/>
          </a:p>
        </p:txBody>
      </p:sp>
      <p:sp>
        <p:nvSpPr>
          <p:cNvPr id="5" name="页脚占位符 4"/>
          <p:cNvSpPr>
            <a:spLocks noGrp="1"/>
          </p:cNvSpPr>
          <p:nvPr>
            <p:ph type="ftr" sz="quarter" idx="11"/>
          </p:nvPr>
        </p:nvSpPr>
        <p:spPr/>
        <p:txBody>
          <a:bodyPr/>
          <a:lstStyle/>
          <a:p>
            <a:r>
              <a:rPr lang="zh-CN" altLang="en-US"/>
              <a:t>视频监控+图像处理</a:t>
            </a:r>
          </a:p>
        </p:txBody>
      </p:sp>
      <p:sp>
        <p:nvSpPr>
          <p:cNvPr id="6" name="灯片编号占位符 5"/>
          <p:cNvSpPr>
            <a:spLocks noGrp="1"/>
          </p:cNvSpPr>
          <p:nvPr>
            <p:ph type="sldNum" sz="quarter" idx="12"/>
          </p:nvPr>
        </p:nvSpPr>
        <p:spPr/>
        <p:txBody>
          <a:bodyPr/>
          <a:lstStyle/>
          <a:p>
            <a:fld id="{1EFA1AA8-684B-4DA3-9B3E-55BE15BA0D5C}" type="slidenum">
              <a:rPr lang="zh-CN" altLang="en-US" smtClean="0"/>
              <a:t>‹#›</a:t>
            </a:fld>
            <a:endParaRPr lang="zh-CN" alt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xAndObj">
  <p:cSld name="标题，文本与内容">
    <p:spTree>
      <p:nvGrpSpPr>
        <p:cNvPr id="1" name=""/>
        <p:cNvGrpSpPr/>
        <p:nvPr/>
      </p:nvGrpSpPr>
      <p:grpSpPr>
        <a:xfrm>
          <a:off x="0" y="0"/>
          <a:ext cx="0" cy="0"/>
        </a:xfrm>
      </p:grpSpPr>
      <p:sp>
        <p:nvSpPr>
          <p:cNvPr id="2" name="标题 1"/>
          <p:cNvSpPr>
            <a:spLocks noGrp="1"/>
          </p:cNvSpPr>
          <p:nvPr>
            <p:ph type="title"/>
          </p:nvPr>
        </p:nvSpPr>
        <p:spPr>
          <a:xfrm>
            <a:off x="914400" y="152400"/>
            <a:ext cx="6248400" cy="762000"/>
          </a:xfrm>
        </p:spPr>
        <p:txBody>
          <a:bodyPr/>
          <a:lstStyle/>
          <a:p>
            <a:r>
              <a:rPr lang="zh-CN" altLang="en-US" smtClean="0"/>
              <a:t>单击此处编辑母版标题样式</a:t>
            </a:r>
            <a:endParaRPr lang="zh-CN" altLang="en-US"/>
          </a:p>
        </p:txBody>
      </p:sp>
      <p:sp>
        <p:nvSpPr>
          <p:cNvPr id="3" name="文本占位符 2"/>
          <p:cNvSpPr>
            <a:spLocks noGrp="1"/>
          </p:cNvSpPr>
          <p:nvPr>
            <p:ph type="body" sz="half" idx="1"/>
          </p:nvPr>
        </p:nvSpPr>
        <p:spPr>
          <a:xfrm>
            <a:off x="685800" y="1371600"/>
            <a:ext cx="3810000" cy="4114800"/>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1371600"/>
            <a:ext cx="3810000" cy="4114800"/>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a:xfrm>
            <a:off x="1066800" y="6324600"/>
            <a:ext cx="1905000" cy="457200"/>
          </a:xfrm>
        </p:spPr>
        <p:txBody>
          <a:bodyPr/>
          <a:lstStyle>
            <a:lvl1pPr>
              <a:defRPr/>
            </a:lvl1pPr>
          </a:lstStyle>
          <a:p>
            <a:endParaRPr lang="en-US" altLang="zh-CN"/>
          </a:p>
        </p:txBody>
      </p:sp>
      <p:sp>
        <p:nvSpPr>
          <p:cNvPr id="6" name="页脚占位符 5"/>
          <p:cNvSpPr>
            <a:spLocks noGrp="1"/>
          </p:cNvSpPr>
          <p:nvPr>
            <p:ph type="ftr" sz="quarter" idx="11"/>
          </p:nvPr>
        </p:nvSpPr>
        <p:spPr>
          <a:xfrm>
            <a:off x="3505200" y="6324600"/>
            <a:ext cx="2895600" cy="457200"/>
          </a:xfrm>
        </p:spPr>
        <p:txBody>
          <a:bodyPr/>
          <a:lstStyle>
            <a:lvl1pPr>
              <a:defRPr/>
            </a:lvl1pPr>
          </a:lstStyle>
          <a:p>
            <a:r>
              <a:rPr lang="en-US" altLang="zh-CN"/>
              <a:t>视频监控+图像处理</a:t>
            </a:r>
          </a:p>
        </p:txBody>
      </p:sp>
      <p:sp>
        <p:nvSpPr>
          <p:cNvPr id="7" name="灯片编号占位符 6"/>
          <p:cNvSpPr>
            <a:spLocks noGrp="1"/>
          </p:cNvSpPr>
          <p:nvPr>
            <p:ph type="sldNum" sz="quarter" idx="12"/>
          </p:nvPr>
        </p:nvSpPr>
        <p:spPr>
          <a:xfrm>
            <a:off x="6934200" y="6324600"/>
            <a:ext cx="1905000" cy="457200"/>
          </a:xfrm>
        </p:spPr>
        <p:txBody>
          <a:bodyPr/>
          <a:lstStyle>
            <a:lvl1pPr>
              <a:defRPr/>
            </a:lvl1pPr>
          </a:lstStyle>
          <a:p>
            <a:fld id="{8379A7D1-B904-4D13-B805-B8CE8FAF7B7B}" type="slidenum">
              <a:rPr lang="en-US" altLang="zh-CN"/>
              <a:t>‹#›</a:t>
            </a:fld>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slideLayout" Target="../slideLayouts/slideLayout12.xml" /><Relationship Id="rId13" Type="http://schemas.openxmlformats.org/officeDocument/2006/relationships/image" Target="../media/image1.jpeg" /><Relationship Id="rId14"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bg>
      <p:bgPr>
        <a:blipFill dpi="0" rotWithShape="1">
          <a:blip r:embed="rId13"/>
          <a:stretch>
            <a:fillRect/>
          </a:stretch>
        </a:blipFill>
        <a:effectLst/>
      </p:bgPr>
    </p:bg>
    <p:spTree>
      <p:nvGrpSpPr>
        <p:cNvPr id="1" name=""/>
        <p:cNvGrpSpPr/>
        <p:nvPr/>
      </p:nvGrpSpPr>
      <p:grpSpPr>
        <a:xfrm>
          <a:off x="0" y="0"/>
          <a:ext cx="0" cy="0"/>
        </a:xfrm>
      </p:grpSpPr>
      <p:sp>
        <p:nvSpPr>
          <p:cNvPr id="7" name="任意多边形 6"/>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任意多边形 7"/>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标题占位符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zh-CN" altLang="en-US" smtClean="0"/>
              <a:t>单击此处编辑母版标题样式</a:t>
            </a:r>
            <a:endParaRPr kumimoji="0" lang="en-US"/>
          </a:p>
        </p:txBody>
      </p:sp>
      <p:sp>
        <p:nvSpPr>
          <p:cNvPr id="30" name="文本占位符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zh-CN" altLang="en-US" smtClean="0"/>
              <a:t>单击此处编辑母版文本样式</a:t>
            </a:r>
          </a:p>
          <a:p>
            <a:pPr lvl="1" eaLnBrk="1" latinLnBrk="0" hangingPunct="1"/>
            <a:r>
              <a:rPr kumimoji="0" lang="zh-CN" altLang="en-US" smtClean="0"/>
              <a:t>第二级</a:t>
            </a:r>
          </a:p>
          <a:p>
            <a:pPr lvl="2" eaLnBrk="1" latinLnBrk="0" hangingPunct="1"/>
            <a:r>
              <a:rPr kumimoji="0" lang="zh-CN" altLang="en-US" smtClean="0"/>
              <a:t>第三级</a:t>
            </a:r>
          </a:p>
          <a:p>
            <a:pPr lvl="3" eaLnBrk="1" latinLnBrk="0" hangingPunct="1"/>
            <a:r>
              <a:rPr kumimoji="0" lang="zh-CN" altLang="en-US" smtClean="0"/>
              <a:t>第四级</a:t>
            </a:r>
          </a:p>
          <a:p>
            <a:pPr lvl="4" eaLnBrk="1" latinLnBrk="0" hangingPunct="1"/>
            <a:r>
              <a:rPr kumimoji="0" lang="zh-CN" altLang="en-US" smtClean="0"/>
              <a:t>第五级</a:t>
            </a:r>
            <a:endParaRPr kumimoji="0" lang="en-US"/>
          </a:p>
        </p:txBody>
      </p:sp>
      <p:sp>
        <p:nvSpPr>
          <p:cNvPr id="10" name="日期占位符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B6DCA02F-31F1-4237-8951-8B37F266C9FE}" type="datetimeFigureOut">
              <a:rPr lang="zh-CN" altLang="en-US" smtClean="0"/>
              <a:t>2021/2/1</a:t>
            </a:fld>
            <a:endParaRPr lang="zh-CN" altLang="en-US"/>
          </a:p>
        </p:txBody>
      </p:sp>
      <p:sp>
        <p:nvSpPr>
          <p:cNvPr id="22" name="页脚占位符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r>
              <a:rPr lang="zh-CN" altLang="en-US"/>
              <a:t>视频监控+图像处理</a:t>
            </a:r>
          </a:p>
        </p:txBody>
      </p:sp>
      <p:sp>
        <p:nvSpPr>
          <p:cNvPr id="18" name="灯片编号占位符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1EFA1AA8-684B-4DA3-9B3E-55BE15BA0D5C}" type="slidenum">
              <a:rPr lang="zh-CN" altLang="en-US" smtClean="0"/>
              <a:t>‹#›</a:t>
            </a:fld>
            <a:endParaRPr lang="zh-CN" altLang="en-US"/>
          </a:p>
        </p:txBody>
      </p:sp>
      <p:grpSp>
        <p:nvGrpSpPr>
          <p:cNvPr id="2" name="组合 1"/>
          <p:cNvGrpSpPr/>
          <p:nvPr/>
        </p:nvGrpSpPr>
        <p:grpSpPr>
          <a:xfrm>
            <a:off x="-19017" y="202408"/>
            <a:ext cx="9180548" cy="649224"/>
            <a:chOff x="-19045" y="216550"/>
            <a:chExt cx="9180548" cy="649224"/>
          </a:xfrm>
        </p:grpSpPr>
        <p:sp>
          <p:nvSpPr>
            <p:cNvPr id="12" name="任意多边形 11"/>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任意多边形 12"/>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ransition/>
  <p:timing/>
  <p:hf sldNum="0" hdr="0" dt="0"/>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xml"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2.xml"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2.xml"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image3.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4.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2.xml"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2.xml"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2.xml"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2.xml"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2.xml"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5.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image6.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image" Target="../media/image7.wmf"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2.xml"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2.xml"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2.xml"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image8.png" /></Relationships>
</file>

<file path=ppt/slides/_rels/slide18.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image9.png" /></Relationships>
</file>

<file path=ppt/slides/_rels/slide19.xml.rels>&#65279;<?xml version="1.0" encoding="utf-8" standalone="yes"?><Relationships xmlns="http://schemas.openxmlformats.org/package/2006/relationships"><Relationship Id="rId1" Type="http://schemas.openxmlformats.org/officeDocument/2006/relationships/slideLayout" Target="../slideLayouts/slideLayout2.xml" /></Relationships>
</file>

<file path=ppt/slides/_rels/slide20.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image10.png" /></Relationships>
</file>

<file path=ppt/slides/_rels/slide21.xml.rels>&#65279;<?xml version="1.0" encoding="utf-8" standalone="yes"?><Relationships xmlns="http://schemas.openxmlformats.org/package/2006/relationships"><Relationship Id="rId1" Type="http://schemas.openxmlformats.org/officeDocument/2006/relationships/slideLayout" Target="../slideLayouts/slideLayout2.xml" /></Relationships>
</file>

<file path=ppt/slides/_rels/slide22.xml.rels>&#65279;<?xml version="1.0" encoding="utf-8" standalone="yes"?><Relationships xmlns="http://schemas.openxmlformats.org/package/2006/relationships"><Relationship Id="rId1" Type="http://schemas.openxmlformats.org/officeDocument/2006/relationships/slideLayout" Target="../slideLayouts/slideLayout2.xml" /></Relationships>
</file>

<file path=ppt/slides/_rels/slide23.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image11.png" /></Relationships>
</file>

<file path=ppt/slides/_rels/slide24.xml.rels>&#65279;<?xml version="1.0" encoding="utf-8" standalone="yes"?><Relationships xmlns="http://schemas.openxmlformats.org/package/2006/relationships"><Relationship Id="rId1" Type="http://schemas.openxmlformats.org/officeDocument/2006/relationships/slideLayout" Target="../slideLayouts/slideLayout2.xml" /></Relationships>
</file>

<file path=ppt/slides/_rels/slide25.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image12.png" /></Relationships>
</file>

<file path=ppt/slides/_rels/slide26.xml.rels>&#65279;<?xml version="1.0" encoding="utf-8" standalone="yes"?><Relationships xmlns="http://schemas.openxmlformats.org/package/2006/relationships"><Relationship Id="rId1" Type="http://schemas.openxmlformats.org/officeDocument/2006/relationships/slideLayout" Target="../slideLayouts/slideLayout2.xml" /></Relationships>
</file>

<file path=ppt/slides/_rels/slide27.xml.rels>&#65279;<?xml version="1.0" encoding="utf-8" standalone="yes"?><Relationships xmlns="http://schemas.openxmlformats.org/package/2006/relationships"><Relationship Id="rId1" Type="http://schemas.openxmlformats.org/officeDocument/2006/relationships/slideLayout" Target="../slideLayouts/slideLayout2.xml" /></Relationships>
</file>

<file path=ppt/slides/_rels/slide28.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image13.jpeg" /></Relationships>
</file>

<file path=ppt/slides/_rels/slide29.xml.rels>&#65279;<?xml version="1.0" encoding="utf-8" standalone="yes"?><Relationships xmlns="http://schemas.openxmlformats.org/package/2006/relationships"><Relationship Id="rId1" Type="http://schemas.openxmlformats.org/officeDocument/2006/relationships/slideLayout" Target="../slideLayouts/slideLayout2.xml" /></Relationships>
</file>

<file path=ppt/slides/_rels/slide30.xml.rels>&#65279;<?xml version="1.0" encoding="utf-8" standalone="yes"?><Relationships xmlns="http://schemas.openxmlformats.org/package/2006/relationships"><Relationship Id="rId1" Type="http://schemas.openxmlformats.org/officeDocument/2006/relationships/slideLayout" Target="../slideLayouts/slideLayout2.xml" /></Relationships>
</file>

<file path=ppt/slides/_rels/slide31.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4.png" /></Relationships>
</file>

<file path=ppt/slides/_rels/slide32.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5.png" /></Relationships>
</file>

<file path=ppt/slides/_rels/slide33.xml.rels>&#65279;<?xml version="1.0" encoding="utf-8" standalone="yes"?><Relationships xmlns="http://schemas.openxmlformats.org/package/2006/relationships"><Relationship Id="rId1" Type="http://schemas.openxmlformats.org/officeDocument/2006/relationships/slideLayout" Target="../slideLayouts/slideLayout2.xml" /></Relationships>
</file>

<file path=ppt/slides/_rels/slide34.xml.rels>&#65279;<?xml version="1.0" encoding="utf-8" standalone="yes"?><Relationships xmlns="http://schemas.openxmlformats.org/package/2006/relationships"><Relationship Id="rId1" Type="http://schemas.openxmlformats.org/officeDocument/2006/relationships/slideLayout" Target="../slideLayouts/slideLayout6.xml" /><Relationship Id="rId2" Type="http://schemas.openxmlformats.org/officeDocument/2006/relationships/image" Target="../media/image16.png" /></Relationships>
</file>

<file path=ppt/slides/_rels/slide3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7.png" /><Relationship Id="rId3" Type="http://schemas.openxmlformats.org/officeDocument/2006/relationships/image" Target="../media/image18.png" /></Relationships>
</file>

<file path=ppt/slides/slide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标题 1"/>
          <p:cNvSpPr>
            <a:spLocks noGrp="1"/>
          </p:cNvSpPr>
          <p:nvPr>
            <p:ph type="ctrTitle"/>
          </p:nvPr>
        </p:nvSpPr>
        <p:spPr/>
        <p:txBody>
          <a:bodyPr>
            <a:normAutofit/>
          </a:bodyPr>
          <a:lstStyle/>
          <a:p>
            <a:pPr algn="ctr"/>
            <a:r>
              <a:rPr lang="zh-CN" altLang="en-US" smtClean="0">
                <a:solidFill>
                  <a:srgbClr val="000000"/>
                </a:solidFill>
                <a:ea typeface="华文细黑"/>
              </a:rPr>
              <a:t>图像处理在智能视频监控</a:t>
            </a:r>
            <a:br>
              <a:rPr lang="en-US" altLang="zh-CN" smtClean="0">
                <a:solidFill>
                  <a:srgbClr val="000000"/>
                </a:solidFill>
                <a:ea typeface="华文细黑"/>
              </a:rPr>
            </a:br>
            <a:r>
              <a:rPr lang="zh-CN" altLang="en-US" smtClean="0">
                <a:solidFill>
                  <a:srgbClr val="000000"/>
                </a:solidFill>
                <a:ea typeface="华文细黑"/>
              </a:rPr>
              <a:t>系统中的应用</a:t>
            </a:r>
            <a:endParaRPr lang="zh-CN" altLang="en-US">
              <a:solidFill>
                <a:srgbClr val="000000"/>
              </a:solidFill>
              <a:ea typeface="华文细黑"/>
            </a:endParaRPr>
          </a:p>
        </p:txBody>
      </p:sp>
      <p:sp>
        <p:nvSpPr>
          <p:cNvPr id="3" name="副标题 2"/>
          <p:cNvSpPr>
            <a:spLocks noGrp="1"/>
          </p:cNvSpPr>
          <p:nvPr>
            <p:ph type="subTitle" idx="1"/>
          </p:nvPr>
        </p:nvSpPr>
        <p:spPr/>
        <p:txBody>
          <a:bodyPr/>
          <a:lstStyle/>
          <a:p>
            <a:r>
              <a:rPr lang="zh-CN" altLang="en-US" smtClean="0">
                <a:solidFill>
                  <a:srgbClr val="000000"/>
                </a:solidFill>
                <a:ea typeface="华文细黑"/>
              </a:rPr>
              <a:t>；例如车牌识别。人脸识别</a:t>
            </a:r>
            <a:endParaRPr lang="zh-CN" altLang="en-US">
              <a:solidFill>
                <a:srgbClr val="000000"/>
              </a:solidFill>
              <a:ea typeface="华文细黑"/>
            </a:endParaRPr>
          </a:p>
        </p:txBody>
      </p:sp>
      <p:sp>
        <p:nvSpPr>
          <p:cNvPr id="4" name="页脚占位符 18"/>
          <p:cNvSpPr>
            <a:spLocks noGrp="1"/>
          </p:cNvSpPr>
          <p:nvPr>
            <p:ph type="ftr" sz="quarter" idx="11"/>
          </p:nvPr>
        </p:nvSpPr>
        <p:spPr/>
        <p:txBody>
          <a:bodyPr/>
          <a:lstStyle/>
          <a:p>
            <a:r>
              <a:rPr lang="zh-CN" altLang="en-US"/>
              <a:t>视频监控+图像处理</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2534" name="Text Box 6"/>
          <p:cNvSpPr txBox="1">
            <a:spLocks noChangeArrowheads="1"/>
          </p:cNvSpPr>
          <p:nvPr/>
        </p:nvSpPr>
        <p:spPr bwMode="auto">
          <a:xfrm>
            <a:off x="1043608" y="2276872"/>
            <a:ext cx="6712306" cy="1800118"/>
          </a:xfrm>
          <a:prstGeom prst="rect">
            <a:avLst/>
          </a:prstGeom>
          <a:noFill/>
          <a:ln w="9525">
            <a:noFill/>
            <a:miter lim="800000"/>
          </a:ln>
          <a:effectLst/>
        </p:spPr>
        <p:txBody>
          <a:bodyPr>
            <a:spAutoFit/>
          </a:bodyPr>
          <a:lstStyle/>
          <a:p>
            <a:pPr>
              <a:spcBef>
                <a:spcPct val="50000"/>
              </a:spcBef>
            </a:pPr>
            <a:r>
              <a:rPr lang="en-US" altLang="zh-CN" sz="2800" smtClean="0">
                <a:solidFill>
                  <a:srgbClr val="000000"/>
                </a:solidFill>
                <a:latin typeface="+mn-ea"/>
                <a:ea typeface="华文细黑"/>
              </a:rPr>
              <a:t>1.</a:t>
            </a:r>
            <a:r>
              <a:rPr lang="zh-CN" altLang="en-US" sz="2800" smtClean="0">
                <a:solidFill>
                  <a:srgbClr val="000000"/>
                </a:solidFill>
                <a:latin typeface="+mn-ea"/>
                <a:ea typeface="华文细黑"/>
              </a:rPr>
              <a:t>智能视频监控系统概述</a:t>
            </a:r>
            <a:endParaRPr lang="en-US" altLang="zh-CN" sz="2800" smtClean="0">
              <a:solidFill>
                <a:srgbClr val="000000"/>
              </a:solidFill>
              <a:latin typeface="+mn-ea"/>
              <a:ea typeface="华文细黑"/>
            </a:endParaRPr>
          </a:p>
          <a:p>
            <a:pPr>
              <a:spcBef>
                <a:spcPct val="50000"/>
              </a:spcBef>
            </a:pPr>
            <a:r>
              <a:rPr lang="en-US" altLang="zh-CN" sz="2800" smtClean="0">
                <a:solidFill>
                  <a:srgbClr val="000000"/>
                </a:solidFill>
                <a:latin typeface="+mn-ea"/>
                <a:ea typeface="华文细黑"/>
              </a:rPr>
              <a:t>2.</a:t>
            </a:r>
            <a:r>
              <a:rPr lang="zh-CN" altLang="en-US" sz="2800" smtClean="0">
                <a:solidFill>
                  <a:srgbClr val="000000"/>
                </a:solidFill>
                <a:latin typeface="+mn-ea"/>
                <a:ea typeface="华文细黑"/>
              </a:rPr>
              <a:t>基于</a:t>
            </a:r>
            <a:r>
              <a:rPr lang="en-US" altLang="zh-CN" sz="2800" err="1" smtClean="0">
                <a:solidFill>
                  <a:srgbClr val="000000"/>
                </a:solidFill>
                <a:latin typeface="+mn-ea"/>
                <a:ea typeface="华文细黑"/>
              </a:rPr>
              <a:t>matlab</a:t>
            </a:r>
            <a:r>
              <a:rPr lang="zh-CN" altLang="en-US" sz="2800" smtClean="0">
                <a:solidFill>
                  <a:srgbClr val="000000"/>
                </a:solidFill>
                <a:latin typeface="+mn-ea"/>
                <a:ea typeface="华文细黑"/>
              </a:rPr>
              <a:t>下的视频操作处理</a:t>
            </a:r>
            <a:endParaRPr lang="en-US" altLang="zh-CN" sz="2800" smtClean="0">
              <a:solidFill>
                <a:srgbClr val="000000"/>
              </a:solidFill>
              <a:latin typeface="+mn-ea"/>
              <a:ea typeface="华文细黑"/>
            </a:endParaRPr>
          </a:p>
          <a:p>
            <a:pPr>
              <a:spcBef>
                <a:spcPct val="50000"/>
              </a:spcBef>
            </a:pPr>
            <a:r>
              <a:rPr lang="en-US" altLang="zh-CN" sz="2800" smtClean="0">
                <a:solidFill>
                  <a:srgbClr val="000000"/>
                </a:solidFill>
                <a:latin typeface="+mn-ea"/>
                <a:ea typeface="华文细黑"/>
              </a:rPr>
              <a:t>3.</a:t>
            </a:r>
            <a:r>
              <a:rPr lang="zh-CN" altLang="en-US" sz="2800" smtClean="0">
                <a:solidFill>
                  <a:srgbClr val="000000"/>
                </a:solidFill>
                <a:latin typeface="+mn-ea"/>
                <a:ea typeface="华文细黑"/>
              </a:rPr>
              <a:t>实例分析及算法介绍</a:t>
            </a:r>
            <a:endParaRPr lang="zh-CN" altLang="en-US" sz="2800">
              <a:solidFill>
                <a:srgbClr val="000000"/>
              </a:solidFill>
              <a:latin typeface="+mn-ea"/>
              <a:ea typeface="华文细黑"/>
            </a:endParaRPr>
          </a:p>
        </p:txBody>
      </p:sp>
      <p:sp>
        <p:nvSpPr>
          <p:cNvPr id="3" name="Rectangle 2"/>
          <p:cNvSpPr>
            <a:spLocks noGrp="1" noChangeArrowheads="1"/>
          </p:cNvSpPr>
          <p:nvPr>
            <p:ph type="title"/>
          </p:nvPr>
        </p:nvSpPr>
        <p:spPr>
          <a:xfrm>
            <a:off x="457200" y="704088"/>
            <a:ext cx="8229600" cy="1143000"/>
          </a:xfrm>
        </p:spPr>
        <p:txBody>
          <a:bodyPr/>
          <a:lstStyle/>
          <a:p>
            <a:pPr algn="ctr"/>
            <a:r>
              <a:rPr lang="zh-CN" altLang="en-US" b="1" smtClean="0">
                <a:solidFill>
                  <a:srgbClr val="000000"/>
                </a:solidFill>
                <a:latin typeface="+mn-ea"/>
                <a:ea typeface="华文细黑"/>
              </a:rPr>
              <a:t>主要内容</a:t>
            </a:r>
            <a:endParaRPr lang="zh-CN" altLang="en-US" b="1">
              <a:solidFill>
                <a:srgbClr val="000000"/>
              </a:solidFill>
              <a:latin typeface="+mn-ea"/>
              <a:ea typeface="华文细黑"/>
            </a:endParaRPr>
          </a:p>
        </p:txBody>
      </p:sp>
      <p:sp>
        <p:nvSpPr>
          <p:cNvPr id="22535" name="页脚占位符 4"/>
          <p:cNvSpPr>
            <a:spLocks noGrp="1"/>
          </p:cNvSpPr>
          <p:nvPr>
            <p:ph type="ftr" sz="quarter" idx="11"/>
          </p:nvPr>
        </p:nvSpPr>
        <p:spPr/>
        <p:txBody>
          <a:bodyPr/>
          <a:lstStyle/>
          <a:p>
            <a:r>
              <a:rPr lang="zh-CN" altLang="en-US"/>
              <a:t>视频监控+图像处理</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35" presetClass="entr" presetSubtype="0" fill="hold" grpId="0" nodeType="withEffect">
                                  <p:stCondLst>
                                    <p:cond delay="0"/>
                                  </p:stCondLst>
                                  <p:iterate type="lt">
                                    <p:tmPct val="10000"/>
                                  </p:iterate>
                                  <p:childTnLst>
                                    <p:set>
                                      <p:cBhvr>
                                        <p:cTn id="6" dur="0" fill="hold">
                                          <p:stCondLst>
                                            <p:cond delay="0"/>
                                          </p:stCondLst>
                                        </p:cTn>
                                        <p:tgtEl>
                                          <p:spTgt spid="3"/>
                                        </p:tgtEl>
                                        <p:attrNameLst>
                                          <p:attrName>style.visibility</p:attrName>
                                        </p:attrNameLst>
                                      </p:cBhvr>
                                      <p:to>
                                        <p:strVal val="visible"/>
                                      </p:to>
                                    </p:set>
                                    <p:animEffect transition="in" filter="fade">
                                      <p:cBhvr>
                                        <p:cTn id="7" dur="597">
                                          <p:stCondLst>
                                            <p:cond delay="0"/>
                                          </p:stCondLst>
                                        </p:cTn>
                                        <p:tgtEl>
                                          <p:spTgt spid="3"/>
                                        </p:tgtEl>
                                      </p:cBhvr>
                                    </p:animEffect>
                                    <p:anim calcmode="lin" valueType="num">
                                      <p:cBhvr>
                                        <p:cTn id="8" dur="597" fill="hold">
                                          <p:stCondLst>
                                            <p:cond delay="0"/>
                                          </p:stCondLst>
                                        </p:cTn>
                                        <p:tgtEl>
                                          <p:spTgt spid="3"/>
                                        </p:tgtEl>
                                        <p:attrNameLst>
                                          <p:attrName>style.rotation</p:attrName>
                                        </p:attrNameLst>
                                      </p:cBhvr>
                                      <p:tavLst>
                                        <p:tav tm="0">
                                          <p:val>
                                            <p:fltVal val="720"/>
                                          </p:val>
                                        </p:tav>
                                        <p:tav tm="100000">
                                          <p:val>
                                            <p:fltVal val="0"/>
                                          </p:val>
                                        </p:tav>
                                      </p:tavLst>
                                    </p:anim>
                                    <p:anim calcmode="lin" valueType="num">
                                      <p:cBhvr>
                                        <p:cTn id="9" dur="597" fill="hold">
                                          <p:stCondLst>
                                            <p:cond delay="0"/>
                                          </p:stCondLst>
                                        </p:cTn>
                                        <p:tgtEl>
                                          <p:spTgt spid="3"/>
                                        </p:tgtEl>
                                        <p:attrNameLst>
                                          <p:attrName>ppt_h</p:attrName>
                                        </p:attrNameLst>
                                      </p:cBhvr>
                                      <p:tavLst>
                                        <p:tav tm="0">
                                          <p:val>
                                            <p:fltVal val="0"/>
                                          </p:val>
                                        </p:tav>
                                        <p:tav tm="100000">
                                          <p:val>
                                            <p:strVal val="#ppt_h"/>
                                          </p:val>
                                        </p:tav>
                                      </p:tavLst>
                                    </p:anim>
                                    <p:anim calcmode="lin" valueType="num">
                                      <p:cBhvr>
                                        <p:cTn id="10" dur="597" fill="hold">
                                          <p:stCondLst>
                                            <p:cond delay="0"/>
                                          </p:stCondLst>
                                        </p:cTn>
                                        <p:tgtEl>
                                          <p:spTgt spid="3"/>
                                        </p:tgtEl>
                                        <p:attrNameLst>
                                          <p:attrName>ppt_w</p:attrName>
                                        </p:attrNameLst>
                                      </p:cBhvr>
                                      <p:tavLst>
                                        <p:tav tm="0">
                                          <p:val>
                                            <p:fltVal val="0"/>
                                          </p:val>
                                        </p:tav>
                                        <p:tav tm="100000">
                                          <p:val>
                                            <p:strVal val="#ppt_w"/>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标题 1"/>
          <p:cNvSpPr>
            <a:spLocks noGrp="1"/>
          </p:cNvSpPr>
          <p:nvPr>
            <p:ph type="title"/>
          </p:nvPr>
        </p:nvSpPr>
        <p:spPr/>
        <p:txBody>
          <a:bodyPr/>
          <a:lstStyle/>
          <a:p>
            <a:r>
              <a:rPr lang="zh-CN" altLang="en-US" smtClean="0">
                <a:solidFill>
                  <a:srgbClr val="000000"/>
                </a:solidFill>
                <a:ea typeface="华文细黑"/>
              </a:rPr>
              <a:t>传统监控系统存在的问题</a:t>
            </a:r>
            <a:endParaRPr lang="zh-CN" altLang="en-US">
              <a:solidFill>
                <a:srgbClr val="000000"/>
              </a:solidFill>
              <a:ea typeface="华文细黑"/>
            </a:endParaRPr>
          </a:p>
        </p:txBody>
      </p:sp>
      <p:sp>
        <p:nvSpPr>
          <p:cNvPr id="3" name="内容占位符 2"/>
          <p:cNvSpPr>
            <a:spLocks noGrp="1"/>
          </p:cNvSpPr>
          <p:nvPr>
            <p:ph idx="1"/>
          </p:nvPr>
        </p:nvSpPr>
        <p:spPr/>
        <p:txBody>
          <a:bodyPr/>
          <a:lstStyle/>
          <a:p>
            <a:r>
              <a:rPr lang="zh-CN" altLang="en-US" smtClean="0">
                <a:solidFill>
                  <a:srgbClr val="000000"/>
                </a:solidFill>
                <a:ea typeface="华文细黑"/>
              </a:rPr>
              <a:t>人自身的弱点，很多时候无法发觉威胁；</a:t>
            </a:r>
            <a:endParaRPr lang="en-US" altLang="zh-CN" smtClean="0">
              <a:solidFill>
                <a:srgbClr val="000000"/>
              </a:solidFill>
              <a:ea typeface="华文细黑"/>
            </a:endParaRPr>
          </a:p>
          <a:p>
            <a:r>
              <a:rPr lang="zh-CN" altLang="en-US" smtClean="0">
                <a:solidFill>
                  <a:srgbClr val="000000"/>
                </a:solidFill>
                <a:ea typeface="华文细黑"/>
              </a:rPr>
              <a:t>监控时间，在大型场合，不是随时监控（</a:t>
            </a:r>
            <a:r>
              <a:rPr lang="en-US" altLang="zh-CN" smtClean="0">
                <a:solidFill>
                  <a:srgbClr val="000000"/>
                </a:solidFill>
                <a:ea typeface="华文细黑"/>
              </a:rPr>
              <a:t>1</a:t>
            </a:r>
            <a:r>
              <a:rPr lang="zh-CN" altLang="en-US" smtClean="0">
                <a:solidFill>
                  <a:srgbClr val="000000"/>
                </a:solidFill>
                <a:ea typeface="华文细黑"/>
              </a:rPr>
              <a:t>：</a:t>
            </a:r>
            <a:r>
              <a:rPr lang="en-US" altLang="zh-CN" smtClean="0">
                <a:solidFill>
                  <a:srgbClr val="000000"/>
                </a:solidFill>
                <a:ea typeface="华文细黑"/>
              </a:rPr>
              <a:t>1</a:t>
            </a:r>
            <a:r>
              <a:rPr lang="zh-CN" altLang="en-US" smtClean="0">
                <a:solidFill>
                  <a:srgbClr val="000000"/>
                </a:solidFill>
                <a:ea typeface="华文细黑"/>
              </a:rPr>
              <a:t>）；</a:t>
            </a:r>
            <a:endParaRPr lang="en-US" altLang="zh-CN" smtClean="0">
              <a:solidFill>
                <a:srgbClr val="000000"/>
              </a:solidFill>
              <a:ea typeface="华文细黑"/>
            </a:endParaRPr>
          </a:p>
          <a:p>
            <a:r>
              <a:rPr lang="zh-CN" altLang="en-US" smtClean="0">
                <a:solidFill>
                  <a:srgbClr val="000000"/>
                </a:solidFill>
                <a:ea typeface="华文细黑"/>
              </a:rPr>
              <a:t>误报和漏报，降低监控系统的应用价值；</a:t>
            </a:r>
            <a:endParaRPr lang="en-US" altLang="zh-CN" smtClean="0">
              <a:solidFill>
                <a:srgbClr val="000000"/>
              </a:solidFill>
              <a:ea typeface="华文细黑"/>
            </a:endParaRPr>
          </a:p>
          <a:p>
            <a:r>
              <a:rPr lang="zh-CN" altLang="en-US" smtClean="0">
                <a:solidFill>
                  <a:srgbClr val="000000"/>
                </a:solidFill>
                <a:ea typeface="华文细黑"/>
              </a:rPr>
              <a:t> 数据分析困难，只有时间标签，非常耗时；</a:t>
            </a:r>
            <a:endParaRPr lang="en-US" altLang="zh-CN" smtClean="0">
              <a:solidFill>
                <a:srgbClr val="000000"/>
              </a:solidFill>
              <a:ea typeface="华文细黑"/>
            </a:endParaRPr>
          </a:p>
          <a:p>
            <a:r>
              <a:rPr lang="zh-CN" altLang="en-US" smtClean="0">
                <a:solidFill>
                  <a:srgbClr val="000000"/>
                </a:solidFill>
                <a:ea typeface="华文细黑"/>
              </a:rPr>
              <a:t> 响应时间长；</a:t>
            </a:r>
          </a:p>
          <a:p>
            <a:endParaRPr lang="zh-CN" altLang="en-US" smtClean="0">
              <a:solidFill>
                <a:srgbClr val="000000"/>
              </a:solidFill>
              <a:ea typeface="华文细黑"/>
            </a:endParaRPr>
          </a:p>
          <a:p>
            <a:endParaRPr lang="zh-CN" altLang="en-US" smtClean="0">
              <a:solidFill>
                <a:srgbClr val="000000"/>
              </a:solidFill>
              <a:ea typeface="华文细黑"/>
            </a:endParaRPr>
          </a:p>
          <a:p>
            <a:endParaRPr lang="zh-CN" altLang="en-US" smtClean="0">
              <a:solidFill>
                <a:srgbClr val="000000"/>
              </a:solidFill>
              <a:ea typeface="华文细黑"/>
            </a:endParaRPr>
          </a:p>
          <a:p>
            <a:endParaRPr lang="zh-CN" altLang="en-US" smtClean="0">
              <a:solidFill>
                <a:srgbClr val="000000"/>
              </a:solidFill>
              <a:ea typeface="华文细黑"/>
            </a:endParaRPr>
          </a:p>
          <a:p>
            <a:endParaRPr lang="zh-CN" altLang="en-US" smtClean="0">
              <a:solidFill>
                <a:srgbClr val="000000"/>
              </a:solidFill>
              <a:ea typeface="华文细黑"/>
            </a:endParaRPr>
          </a:p>
          <a:p>
            <a:endParaRPr lang="zh-CN" altLang="en-US">
              <a:solidFill>
                <a:srgbClr val="000000"/>
              </a:solidFill>
              <a:ea typeface="华文细黑"/>
            </a:endParaRPr>
          </a:p>
        </p:txBody>
      </p:sp>
      <p:sp>
        <p:nvSpPr>
          <p:cNvPr id="4" name="页脚占位符 4"/>
          <p:cNvSpPr>
            <a:spLocks noGrp="1"/>
          </p:cNvSpPr>
          <p:nvPr>
            <p:ph type="ftr" sz="quarter" idx="11"/>
          </p:nvPr>
        </p:nvSpPr>
        <p:spPr/>
        <p:txBody>
          <a:bodyPr/>
          <a:lstStyle/>
          <a:p>
            <a:r>
              <a:rPr lang="zh-CN" altLang="en-US"/>
              <a:t>视频监控+图像处理</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标题 1"/>
          <p:cNvSpPr>
            <a:spLocks noGrp="1"/>
          </p:cNvSpPr>
          <p:nvPr>
            <p:ph type="title"/>
          </p:nvPr>
        </p:nvSpPr>
        <p:spPr>
          <a:xfrm>
            <a:off x="0" y="692696"/>
            <a:ext cx="8229600" cy="1143000"/>
          </a:xfrm>
        </p:spPr>
        <p:txBody>
          <a:bodyPr/>
          <a:lstStyle/>
          <a:p>
            <a:r>
              <a:rPr lang="zh-CN" altLang="en-US" smtClean="0">
                <a:solidFill>
                  <a:srgbClr val="000000"/>
                </a:solidFill>
                <a:ea typeface="华文细黑"/>
              </a:rPr>
              <a:t>智能视频监控系统</a:t>
            </a:r>
            <a:endParaRPr lang="zh-CN" altLang="en-US">
              <a:solidFill>
                <a:srgbClr val="000000"/>
              </a:solidFill>
              <a:ea typeface="华文细黑"/>
            </a:endParaRPr>
          </a:p>
        </p:txBody>
      </p:sp>
      <p:sp>
        <p:nvSpPr>
          <p:cNvPr id="3" name="内容占位符 2"/>
          <p:cNvSpPr>
            <a:spLocks noGrp="1"/>
          </p:cNvSpPr>
          <p:nvPr>
            <p:ph idx="1"/>
          </p:nvPr>
        </p:nvSpPr>
        <p:spPr/>
        <p:txBody>
          <a:bodyPr/>
          <a:lstStyle/>
          <a:p>
            <a:pPr>
              <a:buNone/>
            </a:pPr>
            <a:r>
              <a:rPr lang="zh-CN" altLang="en-US" smtClean="0">
                <a:solidFill>
                  <a:srgbClr val="000000"/>
                </a:solidFill>
                <a:ea typeface="华文细黑"/>
              </a:rPr>
              <a:t> 智能视频监控系统主要是引入</a:t>
            </a:r>
            <a:endParaRPr lang="en-US" altLang="zh-CN" smtClean="0">
              <a:solidFill>
                <a:srgbClr val="000000"/>
              </a:solidFill>
              <a:ea typeface="华文细黑"/>
            </a:endParaRPr>
          </a:p>
          <a:p>
            <a:pPr>
              <a:buNone/>
            </a:pPr>
            <a:r>
              <a:rPr lang="zh-CN" altLang="en-US" smtClean="0">
                <a:solidFill>
                  <a:srgbClr val="000000"/>
                </a:solidFill>
                <a:ea typeface="华文细黑"/>
              </a:rPr>
              <a:t>计算机视觉中的相关技术，主要</a:t>
            </a:r>
            <a:endParaRPr lang="en-US" altLang="zh-CN" smtClean="0">
              <a:solidFill>
                <a:srgbClr val="000000"/>
              </a:solidFill>
              <a:ea typeface="华文细黑"/>
            </a:endParaRPr>
          </a:p>
          <a:p>
            <a:pPr>
              <a:buNone/>
            </a:pPr>
            <a:r>
              <a:rPr lang="zh-CN" altLang="en-US" smtClean="0">
                <a:solidFill>
                  <a:srgbClr val="000000"/>
                </a:solidFill>
                <a:ea typeface="华文细黑"/>
              </a:rPr>
              <a:t>包括：</a:t>
            </a:r>
            <a:endParaRPr lang="en-US" altLang="zh-CN" smtClean="0">
              <a:solidFill>
                <a:srgbClr val="000000"/>
              </a:solidFill>
              <a:ea typeface="华文细黑"/>
            </a:endParaRPr>
          </a:p>
          <a:p>
            <a:pPr>
              <a:buNone/>
            </a:pPr>
            <a:r>
              <a:rPr lang="en-US" altLang="zh-CN" smtClean="0">
                <a:solidFill>
                  <a:srgbClr val="000000"/>
                </a:solidFill>
                <a:ea typeface="华文细黑"/>
              </a:rPr>
              <a:t>1.</a:t>
            </a:r>
            <a:r>
              <a:rPr lang="zh-CN" altLang="en-US" smtClean="0">
                <a:solidFill>
                  <a:srgbClr val="000000"/>
                </a:solidFill>
                <a:ea typeface="华文细黑"/>
              </a:rPr>
              <a:t>运动对象的提取</a:t>
            </a:r>
            <a:endParaRPr lang="en-US" altLang="zh-CN" smtClean="0">
              <a:solidFill>
                <a:srgbClr val="000000"/>
              </a:solidFill>
              <a:ea typeface="华文细黑"/>
            </a:endParaRPr>
          </a:p>
          <a:p>
            <a:pPr>
              <a:buNone/>
            </a:pPr>
            <a:r>
              <a:rPr lang="en-US" altLang="zh-CN" smtClean="0">
                <a:solidFill>
                  <a:srgbClr val="000000"/>
                </a:solidFill>
                <a:ea typeface="华文细黑"/>
              </a:rPr>
              <a:t>2.</a:t>
            </a:r>
            <a:r>
              <a:rPr lang="zh-CN" altLang="en-US" smtClean="0">
                <a:solidFill>
                  <a:srgbClr val="000000"/>
                </a:solidFill>
                <a:ea typeface="华文细黑"/>
              </a:rPr>
              <a:t>对象描述</a:t>
            </a:r>
            <a:endParaRPr lang="en-US" altLang="zh-CN" smtClean="0">
              <a:solidFill>
                <a:srgbClr val="000000"/>
              </a:solidFill>
              <a:ea typeface="华文细黑"/>
            </a:endParaRPr>
          </a:p>
          <a:p>
            <a:pPr>
              <a:buNone/>
            </a:pPr>
            <a:r>
              <a:rPr lang="en-US" altLang="zh-CN" smtClean="0">
                <a:solidFill>
                  <a:srgbClr val="000000"/>
                </a:solidFill>
                <a:ea typeface="华文细黑"/>
              </a:rPr>
              <a:t>3.</a:t>
            </a:r>
            <a:r>
              <a:rPr lang="zh-CN" altLang="en-US" smtClean="0">
                <a:solidFill>
                  <a:srgbClr val="000000"/>
                </a:solidFill>
                <a:ea typeface="华文细黑"/>
              </a:rPr>
              <a:t>对象跟踪</a:t>
            </a:r>
            <a:endParaRPr lang="en-US" altLang="zh-CN" smtClean="0">
              <a:solidFill>
                <a:srgbClr val="000000"/>
              </a:solidFill>
              <a:ea typeface="华文细黑"/>
            </a:endParaRPr>
          </a:p>
          <a:p>
            <a:pPr>
              <a:buNone/>
            </a:pPr>
            <a:r>
              <a:rPr lang="en-US" altLang="zh-CN" smtClean="0">
                <a:solidFill>
                  <a:srgbClr val="000000"/>
                </a:solidFill>
                <a:ea typeface="华文细黑"/>
              </a:rPr>
              <a:t>4.</a:t>
            </a:r>
            <a:r>
              <a:rPr lang="zh-CN" altLang="en-US" smtClean="0">
                <a:solidFill>
                  <a:srgbClr val="000000"/>
                </a:solidFill>
                <a:ea typeface="华文细黑"/>
              </a:rPr>
              <a:t>识别和行为分析</a:t>
            </a:r>
          </a:p>
          <a:p>
            <a:endParaRPr lang="zh-CN" altLang="en-US">
              <a:solidFill>
                <a:srgbClr val="000000"/>
              </a:solidFill>
              <a:ea typeface="华文细黑"/>
            </a:endParaRPr>
          </a:p>
        </p:txBody>
      </p:sp>
      <p:pic>
        <p:nvPicPr>
          <p:cNvPr id="4" name="Picture 2"/>
          <p:cNvPicPr>
            <a:picLocks noChangeAspect="1" noChangeArrowheads="1"/>
          </p:cNvPicPr>
          <p:nvPr/>
        </p:nvPicPr>
        <p:blipFill>
          <a:blip r:embed="rId2"/>
          <a:stretch>
            <a:fillRect/>
          </a:stretch>
        </p:blipFill>
        <p:spPr bwMode="auto">
          <a:xfrm>
            <a:off x="5396175" y="0"/>
            <a:ext cx="3747826" cy="6858000"/>
          </a:xfrm>
          <a:prstGeom prst="rect">
            <a:avLst/>
          </a:prstGeom>
          <a:noFill/>
          <a:ln w="9525">
            <a:noFill/>
            <a:miter lim="800000"/>
          </a:ln>
        </p:spPr>
      </p:pic>
      <p:sp>
        <p:nvSpPr>
          <p:cNvPr id="5" name="页脚占位符 4"/>
          <p:cNvSpPr>
            <a:spLocks noGrp="1"/>
          </p:cNvSpPr>
          <p:nvPr>
            <p:ph type="ftr" sz="quarter" idx="11"/>
          </p:nvPr>
        </p:nvSpPr>
        <p:spPr/>
        <p:txBody>
          <a:bodyPr/>
          <a:lstStyle/>
          <a:p>
            <a:r>
              <a:rPr lang="zh-CN" altLang="en-US"/>
              <a:t>视频监控+图像处理</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pic>
        <p:nvPicPr>
          <p:cNvPr id="4" name="Picture 5" descr="1"/>
          <p:cNvPicPr>
            <a:picLocks noChangeAspect="1" noChangeArrowheads="1"/>
          </p:cNvPicPr>
          <p:nvPr/>
        </p:nvPicPr>
        <p:blipFill>
          <a:blip r:embed="rId2"/>
          <a:stretch>
            <a:fillRect/>
          </a:stretch>
        </p:blipFill>
        <p:spPr bwMode="auto">
          <a:xfrm>
            <a:off x="0" y="1628800"/>
            <a:ext cx="9144000" cy="4802909"/>
          </a:xfrm>
          <a:prstGeom prst="rect">
            <a:avLst/>
          </a:prstGeom>
          <a:noFill/>
        </p:spPr>
      </p:pic>
      <p:sp>
        <p:nvSpPr>
          <p:cNvPr id="5" name="Text Box 6"/>
          <p:cNvSpPr txBox="1">
            <a:spLocks noChangeArrowheads="1"/>
          </p:cNvSpPr>
          <p:nvPr/>
        </p:nvSpPr>
        <p:spPr bwMode="auto">
          <a:xfrm>
            <a:off x="827584" y="548680"/>
            <a:ext cx="7928801" cy="823783"/>
          </a:xfrm>
          <a:prstGeom prst="rect">
            <a:avLst/>
          </a:prstGeom>
          <a:noFill/>
          <a:ln w="9525">
            <a:noFill/>
            <a:miter lim="800000"/>
          </a:ln>
          <a:effectLst/>
        </p:spPr>
        <p:txBody>
          <a:bodyPr wrap="square">
            <a:spAutoFit/>
          </a:bodyPr>
          <a:lstStyle/>
          <a:p>
            <a:pPr>
              <a:spcBef>
                <a:spcPct val="50000"/>
              </a:spcBef>
            </a:pPr>
            <a:r>
              <a:rPr lang="zh-CN" altLang="en-US" sz="2400" smtClean="0">
                <a:solidFill>
                  <a:srgbClr val="000000"/>
                </a:solidFill>
                <a:ea typeface="华文细黑"/>
              </a:rPr>
              <a:t>自动报警</a:t>
            </a:r>
            <a:r>
              <a:rPr lang="zh-CN" altLang="en-US" sz="2400">
                <a:solidFill>
                  <a:srgbClr val="000000"/>
                </a:solidFill>
                <a:ea typeface="华文细黑"/>
              </a:rPr>
              <a:t>功能</a:t>
            </a:r>
            <a:r>
              <a:rPr lang="zh-CN" altLang="en-US" sz="2400" smtClean="0">
                <a:solidFill>
                  <a:srgbClr val="000000"/>
                </a:solidFill>
                <a:ea typeface="华文细黑"/>
              </a:rPr>
              <a:t>是智能视频监控系统</a:t>
            </a:r>
            <a:r>
              <a:rPr lang="zh-CN" altLang="en-US" sz="2400">
                <a:solidFill>
                  <a:srgbClr val="000000"/>
                </a:solidFill>
                <a:ea typeface="华文细黑"/>
              </a:rPr>
              <a:t>的关键部分，</a:t>
            </a:r>
            <a:r>
              <a:rPr lang="zh-CN" altLang="en-US" sz="2400" smtClean="0">
                <a:solidFill>
                  <a:srgbClr val="000000"/>
                </a:solidFill>
                <a:ea typeface="华文细黑"/>
              </a:rPr>
              <a:t>它关系到</a:t>
            </a:r>
            <a:r>
              <a:rPr lang="zh-CN" altLang="en-US" sz="2400">
                <a:solidFill>
                  <a:srgbClr val="000000"/>
                </a:solidFill>
                <a:ea typeface="华文细黑"/>
              </a:rPr>
              <a:t>整个系统的信息化水平</a:t>
            </a:r>
            <a:r>
              <a:rPr lang="zh-CN" altLang="en-US" sz="2400" smtClean="0">
                <a:solidFill>
                  <a:srgbClr val="000000"/>
                </a:solidFill>
                <a:ea typeface="华文细黑"/>
              </a:rPr>
              <a:t>和准确率。示例： </a:t>
            </a:r>
            <a:endParaRPr lang="zh-CN" altLang="en-US" sz="2400">
              <a:solidFill>
                <a:srgbClr val="000000"/>
              </a:solidFill>
              <a:ea typeface="华文细黑"/>
            </a:endParaRPr>
          </a:p>
        </p:txBody>
      </p:sp>
      <p:sp>
        <p:nvSpPr>
          <p:cNvPr id="6" name="页脚占位符 2"/>
          <p:cNvSpPr>
            <a:spLocks noGrp="1"/>
          </p:cNvSpPr>
          <p:nvPr>
            <p:ph type="ftr" sz="quarter" idx="11"/>
          </p:nvPr>
        </p:nvSpPr>
        <p:spPr/>
        <p:txBody>
          <a:bodyPr/>
          <a:lstStyle/>
          <a:p>
            <a:r>
              <a:rPr lang="zh-CN" altLang="en-US"/>
              <a:t>视频监控+图像处理</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标题 1"/>
          <p:cNvSpPr>
            <a:spLocks noGrp="1"/>
          </p:cNvSpPr>
          <p:nvPr>
            <p:ph type="title"/>
          </p:nvPr>
        </p:nvSpPr>
        <p:spPr/>
        <p:txBody>
          <a:bodyPr>
            <a:normAutofit fontScale="90000"/>
          </a:bodyPr>
          <a:lstStyle/>
          <a:p>
            <a:r>
              <a:rPr lang="zh-CN" altLang="en-US" smtClean="0">
                <a:solidFill>
                  <a:srgbClr val="000000"/>
                </a:solidFill>
                <a:ea typeface="华文细黑"/>
              </a:rPr>
              <a:t>智能视频监控系统的应用场合</a:t>
            </a:r>
            <a:endParaRPr lang="zh-CN" altLang="en-US">
              <a:solidFill>
                <a:srgbClr val="000000"/>
              </a:solidFill>
              <a:ea typeface="华文细黑"/>
            </a:endParaRPr>
          </a:p>
        </p:txBody>
      </p:sp>
      <p:sp>
        <p:nvSpPr>
          <p:cNvPr id="3" name="内容占位符 2"/>
          <p:cNvSpPr>
            <a:spLocks noGrp="1"/>
          </p:cNvSpPr>
          <p:nvPr>
            <p:ph idx="1"/>
          </p:nvPr>
        </p:nvSpPr>
        <p:spPr/>
        <p:txBody>
          <a:bodyPr/>
          <a:lstStyle/>
          <a:p>
            <a:r>
              <a:rPr lang="zh-CN" altLang="en-US" smtClean="0">
                <a:solidFill>
                  <a:srgbClr val="000000"/>
                </a:solidFill>
                <a:ea typeface="华文细黑"/>
              </a:rPr>
              <a:t>高级视频运动检测（极端天气情况下）</a:t>
            </a:r>
          </a:p>
          <a:p>
            <a:r>
              <a:rPr lang="zh-CN" altLang="en-US" smtClean="0">
                <a:solidFill>
                  <a:srgbClr val="000000"/>
                </a:solidFill>
                <a:ea typeface="华文细黑"/>
              </a:rPr>
              <a:t>运动跟踪（行为分析）</a:t>
            </a:r>
          </a:p>
          <a:p>
            <a:r>
              <a:rPr lang="zh-CN" altLang="en-US" smtClean="0">
                <a:solidFill>
                  <a:srgbClr val="000000"/>
                </a:solidFill>
                <a:ea typeface="华文细黑"/>
              </a:rPr>
              <a:t>人物面部识别</a:t>
            </a:r>
          </a:p>
          <a:p>
            <a:r>
              <a:rPr lang="zh-CN" altLang="en-US" smtClean="0">
                <a:solidFill>
                  <a:srgbClr val="000000"/>
                </a:solidFill>
                <a:ea typeface="华文细黑"/>
              </a:rPr>
              <a:t>车辆识别</a:t>
            </a:r>
          </a:p>
          <a:p>
            <a:r>
              <a:rPr lang="zh-CN" altLang="en-US" smtClean="0">
                <a:solidFill>
                  <a:srgbClr val="000000"/>
                </a:solidFill>
                <a:ea typeface="华文细黑"/>
              </a:rPr>
              <a:t>物体滞留（物品丢失）</a:t>
            </a:r>
          </a:p>
          <a:p>
            <a:r>
              <a:rPr lang="zh-CN" altLang="en-US" smtClean="0">
                <a:solidFill>
                  <a:srgbClr val="000000"/>
                </a:solidFill>
                <a:ea typeface="华文细黑"/>
              </a:rPr>
              <a:t>人数统计（客流量）</a:t>
            </a:r>
          </a:p>
          <a:p>
            <a:r>
              <a:rPr lang="zh-CN" altLang="en-US" smtClean="0">
                <a:solidFill>
                  <a:srgbClr val="000000"/>
                </a:solidFill>
                <a:ea typeface="华文细黑"/>
              </a:rPr>
              <a:t>人群控制（人群疏导）</a:t>
            </a:r>
            <a:endParaRPr lang="en-US" altLang="zh-CN" smtClean="0">
              <a:solidFill>
                <a:srgbClr val="000000"/>
              </a:solidFill>
              <a:ea typeface="华文细黑"/>
            </a:endParaRPr>
          </a:p>
          <a:p>
            <a:r>
              <a:rPr lang="zh-CN" altLang="en-US" smtClean="0">
                <a:solidFill>
                  <a:srgbClr val="000000"/>
                </a:solidFill>
                <a:ea typeface="华文细黑"/>
              </a:rPr>
              <a:t>注意力控制（产品销售）</a:t>
            </a:r>
            <a:endParaRPr lang="en-US" altLang="zh-CN" smtClean="0">
              <a:solidFill>
                <a:srgbClr val="000000"/>
              </a:solidFill>
              <a:ea typeface="华文细黑"/>
            </a:endParaRPr>
          </a:p>
          <a:p>
            <a:r>
              <a:rPr lang="zh-CN" altLang="en-US" smtClean="0">
                <a:solidFill>
                  <a:srgbClr val="000000"/>
                </a:solidFill>
                <a:ea typeface="华文细黑"/>
              </a:rPr>
              <a:t>交通流量控制（交通事故，堵塞）</a:t>
            </a:r>
          </a:p>
          <a:p>
            <a:endParaRPr lang="zh-CN" altLang="en-US">
              <a:solidFill>
                <a:srgbClr val="000000"/>
              </a:solidFill>
              <a:ea typeface="华文细黑"/>
            </a:endParaRPr>
          </a:p>
        </p:txBody>
      </p:sp>
      <p:sp>
        <p:nvSpPr>
          <p:cNvPr id="4" name="页脚占位符 4"/>
          <p:cNvSpPr>
            <a:spLocks noGrp="1"/>
          </p:cNvSpPr>
          <p:nvPr>
            <p:ph type="ftr" sz="quarter" idx="11"/>
          </p:nvPr>
        </p:nvSpPr>
        <p:spPr/>
        <p:txBody>
          <a:bodyPr/>
          <a:lstStyle/>
          <a:p>
            <a:r>
              <a:rPr lang="zh-CN" altLang="en-US"/>
              <a:t>视频监控+图像处理</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标题 1"/>
          <p:cNvSpPr>
            <a:spLocks noGrp="1"/>
          </p:cNvSpPr>
          <p:nvPr>
            <p:ph type="title"/>
          </p:nvPr>
        </p:nvSpPr>
        <p:spPr>
          <a:xfrm>
            <a:off x="411480" y="18288"/>
            <a:ext cx="8229600" cy="1143000"/>
          </a:xfrm>
        </p:spPr>
        <p:txBody>
          <a:bodyPr/>
          <a:lstStyle/>
          <a:p>
            <a:r>
              <a:rPr lang="zh-CN" altLang="en-US" smtClean="0">
                <a:solidFill>
                  <a:srgbClr val="000000"/>
                </a:solidFill>
                <a:ea typeface="华文细黑"/>
              </a:rPr>
              <a:t>智能视频监控系统的组成</a:t>
            </a:r>
            <a:endParaRPr lang="zh-CN" altLang="en-US">
              <a:solidFill>
                <a:srgbClr val="000000"/>
              </a:solidFill>
              <a:ea typeface="华文细黑"/>
            </a:endParaRPr>
          </a:p>
        </p:txBody>
      </p:sp>
      <p:sp>
        <p:nvSpPr>
          <p:cNvPr id="3" name="内容占位符 2"/>
          <p:cNvSpPr>
            <a:spLocks noGrp="1"/>
          </p:cNvSpPr>
          <p:nvPr>
            <p:ph idx="1"/>
          </p:nvPr>
        </p:nvSpPr>
        <p:spPr>
          <a:xfrm>
            <a:off x="539552" y="1556792"/>
            <a:ext cx="8229600" cy="4389120"/>
          </a:xfrm>
        </p:spPr>
        <p:txBody>
          <a:bodyPr/>
          <a:lstStyle/>
          <a:p>
            <a:r>
              <a:rPr lang="zh-CN" altLang="en-US" smtClean="0">
                <a:solidFill>
                  <a:srgbClr val="000000"/>
                </a:solidFill>
                <a:ea typeface="华文细黑"/>
              </a:rPr>
              <a:t>摄像部分：图像采集</a:t>
            </a:r>
            <a:endParaRPr lang="en-US" altLang="zh-CN" smtClean="0">
              <a:solidFill>
                <a:srgbClr val="000000"/>
              </a:solidFill>
              <a:ea typeface="华文细黑"/>
            </a:endParaRPr>
          </a:p>
          <a:p>
            <a:r>
              <a:rPr lang="zh-CN" altLang="en-US" smtClean="0">
                <a:solidFill>
                  <a:srgbClr val="000000"/>
                </a:solidFill>
                <a:ea typeface="华文细黑"/>
              </a:rPr>
              <a:t>传输部分：有线传输和无线传输；</a:t>
            </a:r>
            <a:endParaRPr lang="en-US" altLang="zh-CN" smtClean="0">
              <a:solidFill>
                <a:srgbClr val="000000"/>
              </a:solidFill>
              <a:ea typeface="华文细黑"/>
            </a:endParaRPr>
          </a:p>
          <a:p>
            <a:r>
              <a:rPr lang="zh-CN" altLang="en-US" smtClean="0">
                <a:solidFill>
                  <a:srgbClr val="000000"/>
                </a:solidFill>
                <a:ea typeface="华文细黑"/>
              </a:rPr>
              <a:t>控制部分：远程遥控</a:t>
            </a:r>
            <a:endParaRPr lang="en-US" altLang="zh-CN" smtClean="0">
              <a:solidFill>
                <a:srgbClr val="000000"/>
              </a:solidFill>
              <a:ea typeface="华文细黑"/>
            </a:endParaRPr>
          </a:p>
          <a:p>
            <a:r>
              <a:rPr lang="zh-CN" altLang="en-US" smtClean="0">
                <a:solidFill>
                  <a:srgbClr val="000000"/>
                </a:solidFill>
                <a:ea typeface="华文细黑"/>
              </a:rPr>
              <a:t>图像处理：视频器的切换，对图像进行分析，核心</a:t>
            </a:r>
            <a:endParaRPr lang="zh-CN" altLang="en-US">
              <a:solidFill>
                <a:srgbClr val="000000"/>
              </a:solidFill>
              <a:ea typeface="华文细黑"/>
            </a:endParaRPr>
          </a:p>
        </p:txBody>
      </p:sp>
      <p:grpSp>
        <p:nvGrpSpPr>
          <p:cNvPr id="4" name="Group 17"/>
          <p:cNvGrpSpPr/>
          <p:nvPr/>
        </p:nvGrpSpPr>
        <p:grpSpPr>
          <a:xfrm>
            <a:off x="899592" y="3933056"/>
            <a:ext cx="7345363" cy="719138"/>
            <a:chOff x="113" y="3431"/>
            <a:chExt cx="4627" cy="453"/>
          </a:xfrm>
        </p:grpSpPr>
        <p:sp>
          <p:nvSpPr>
            <p:cNvPr id="5" name="Rectangle 18"/>
            <p:cNvSpPr>
              <a:spLocks noChangeArrowheads="1"/>
            </p:cNvSpPr>
            <p:nvPr/>
          </p:nvSpPr>
          <p:spPr bwMode="auto">
            <a:xfrm>
              <a:off x="113" y="3657"/>
              <a:ext cx="771" cy="227"/>
            </a:xfrm>
            <a:prstGeom prst="rect">
              <a:avLst/>
            </a:prstGeom>
            <a:solidFill>
              <a:schemeClr val="bg1"/>
            </a:solidFill>
            <a:ln w="38100">
              <a:solidFill>
                <a:schemeClr val="tx1"/>
              </a:solidFill>
              <a:miter lim="800000"/>
            </a:ln>
            <a:effectLst/>
          </p:spPr>
          <p:txBody>
            <a:bodyPr wrap="none" anchor="ctr"/>
            <a:lstStyle/>
            <a:p>
              <a:pPr algn="ctr"/>
              <a:r>
                <a:rPr lang="zh-CN" altLang="en-US">
                  <a:solidFill>
                    <a:srgbClr val="000000"/>
                  </a:solidFill>
                  <a:ea typeface="华文细黑"/>
                </a:rPr>
                <a:t>摄像部分</a:t>
              </a:r>
            </a:p>
          </p:txBody>
        </p:sp>
        <p:sp>
          <p:nvSpPr>
            <p:cNvPr id="6" name="Rectangle 19"/>
            <p:cNvSpPr>
              <a:spLocks noChangeArrowheads="1"/>
            </p:cNvSpPr>
            <p:nvPr/>
          </p:nvSpPr>
          <p:spPr bwMode="auto">
            <a:xfrm>
              <a:off x="1111" y="3657"/>
              <a:ext cx="771" cy="227"/>
            </a:xfrm>
            <a:prstGeom prst="rect">
              <a:avLst/>
            </a:prstGeom>
            <a:solidFill>
              <a:schemeClr val="bg1"/>
            </a:solidFill>
            <a:ln w="38100">
              <a:solidFill>
                <a:schemeClr val="tx1"/>
              </a:solidFill>
              <a:miter lim="800000"/>
            </a:ln>
            <a:effectLst/>
          </p:spPr>
          <p:txBody>
            <a:bodyPr wrap="none" anchor="ctr"/>
            <a:lstStyle/>
            <a:p>
              <a:pPr algn="ctr"/>
              <a:r>
                <a:rPr lang="zh-CN" altLang="en-US">
                  <a:solidFill>
                    <a:srgbClr val="000000"/>
                  </a:solidFill>
                  <a:ea typeface="华文细黑"/>
                </a:rPr>
                <a:t>传输部分</a:t>
              </a:r>
            </a:p>
          </p:txBody>
        </p:sp>
        <p:sp>
          <p:nvSpPr>
            <p:cNvPr id="7" name="Line 20"/>
            <p:cNvSpPr>
              <a:spLocks noChangeShapeType="1"/>
            </p:cNvSpPr>
            <p:nvPr/>
          </p:nvSpPr>
          <p:spPr bwMode="auto">
            <a:xfrm rot="16200000" flipH="1">
              <a:off x="2585" y="3659"/>
              <a:ext cx="0" cy="226"/>
            </a:xfrm>
            <a:prstGeom prst="line">
              <a:avLst/>
            </a:prstGeom>
            <a:noFill/>
            <a:ln w="38100">
              <a:solidFill>
                <a:schemeClr val="tx1"/>
              </a:solidFill>
              <a:round/>
              <a:tailEnd type="triangle" w="med" len="med"/>
            </a:ln>
            <a:effectLst/>
          </p:spPr>
          <p:txBody>
            <a:bodyPr/>
            <a:lstStyle/>
            <a:p>
              <a:endParaRPr lang="zh-CN" altLang="en-US">
                <a:solidFill>
                  <a:srgbClr val="000000"/>
                </a:solidFill>
                <a:ea typeface="华文细黑"/>
              </a:endParaRPr>
            </a:p>
          </p:txBody>
        </p:sp>
        <p:sp>
          <p:nvSpPr>
            <p:cNvPr id="8" name="Line 21"/>
            <p:cNvSpPr>
              <a:spLocks noChangeShapeType="1"/>
            </p:cNvSpPr>
            <p:nvPr/>
          </p:nvSpPr>
          <p:spPr bwMode="auto">
            <a:xfrm rot="16200000" flipH="1">
              <a:off x="998" y="3659"/>
              <a:ext cx="0" cy="226"/>
            </a:xfrm>
            <a:prstGeom prst="line">
              <a:avLst/>
            </a:prstGeom>
            <a:noFill/>
            <a:ln w="38100">
              <a:solidFill>
                <a:schemeClr val="tx1"/>
              </a:solidFill>
              <a:round/>
              <a:tailEnd type="triangle" w="med" len="med"/>
            </a:ln>
            <a:effectLst/>
          </p:spPr>
          <p:txBody>
            <a:bodyPr/>
            <a:lstStyle/>
            <a:p>
              <a:endParaRPr lang="zh-CN" altLang="en-US">
                <a:solidFill>
                  <a:srgbClr val="000000"/>
                </a:solidFill>
                <a:ea typeface="华文细黑"/>
              </a:endParaRPr>
            </a:p>
          </p:txBody>
        </p:sp>
        <p:sp>
          <p:nvSpPr>
            <p:cNvPr id="9" name="Rectangle 22"/>
            <p:cNvSpPr>
              <a:spLocks noChangeArrowheads="1"/>
            </p:cNvSpPr>
            <p:nvPr/>
          </p:nvSpPr>
          <p:spPr bwMode="auto">
            <a:xfrm>
              <a:off x="2109" y="3657"/>
              <a:ext cx="771" cy="227"/>
            </a:xfrm>
            <a:prstGeom prst="rect">
              <a:avLst/>
            </a:prstGeom>
            <a:solidFill>
              <a:schemeClr val="bg1"/>
            </a:solidFill>
            <a:ln w="38100">
              <a:solidFill>
                <a:schemeClr val="tx1"/>
              </a:solidFill>
              <a:miter lim="800000"/>
            </a:ln>
            <a:effectLst/>
          </p:spPr>
          <p:txBody>
            <a:bodyPr wrap="none" anchor="ctr"/>
            <a:lstStyle/>
            <a:p>
              <a:pPr algn="ctr"/>
              <a:r>
                <a:rPr lang="zh-CN" altLang="en-US">
                  <a:solidFill>
                    <a:srgbClr val="000000"/>
                  </a:solidFill>
                  <a:ea typeface="华文细黑"/>
                </a:rPr>
                <a:t>控制部分</a:t>
              </a:r>
            </a:p>
          </p:txBody>
        </p:sp>
        <p:sp>
          <p:nvSpPr>
            <p:cNvPr id="10" name="Rectangle 23"/>
            <p:cNvSpPr>
              <a:spLocks noChangeArrowheads="1"/>
            </p:cNvSpPr>
            <p:nvPr/>
          </p:nvSpPr>
          <p:spPr bwMode="auto">
            <a:xfrm>
              <a:off x="3107" y="3657"/>
              <a:ext cx="1633" cy="227"/>
            </a:xfrm>
            <a:prstGeom prst="rect">
              <a:avLst/>
            </a:prstGeom>
            <a:solidFill>
              <a:schemeClr val="bg1"/>
            </a:solidFill>
            <a:ln w="38100">
              <a:solidFill>
                <a:schemeClr val="tx1"/>
              </a:solidFill>
              <a:miter lim="800000"/>
            </a:ln>
            <a:effectLst/>
          </p:spPr>
          <p:txBody>
            <a:bodyPr wrap="none" anchor="ctr"/>
            <a:lstStyle/>
            <a:p>
              <a:pPr algn="ctr"/>
              <a:r>
                <a:rPr lang="zh-CN" altLang="en-US">
                  <a:solidFill>
                    <a:srgbClr val="000000"/>
                  </a:solidFill>
                  <a:ea typeface="华文细黑"/>
                </a:rPr>
                <a:t>图像处理、显示与记录</a:t>
              </a:r>
            </a:p>
          </p:txBody>
        </p:sp>
        <p:sp>
          <p:nvSpPr>
            <p:cNvPr id="11" name="Line 24"/>
            <p:cNvSpPr>
              <a:spLocks noChangeShapeType="1"/>
            </p:cNvSpPr>
            <p:nvPr/>
          </p:nvSpPr>
          <p:spPr bwMode="auto">
            <a:xfrm flipH="1">
              <a:off x="2472" y="3431"/>
              <a:ext cx="0" cy="226"/>
            </a:xfrm>
            <a:prstGeom prst="line">
              <a:avLst/>
            </a:prstGeom>
            <a:noFill/>
            <a:ln w="38100">
              <a:solidFill>
                <a:schemeClr val="tx1"/>
              </a:solidFill>
              <a:round/>
              <a:tailEnd type="triangle" w="med" len="med"/>
            </a:ln>
            <a:effectLst/>
          </p:spPr>
          <p:txBody>
            <a:bodyPr/>
            <a:lstStyle/>
            <a:p>
              <a:endParaRPr lang="zh-CN" altLang="en-US">
                <a:solidFill>
                  <a:srgbClr val="000000"/>
                </a:solidFill>
                <a:ea typeface="华文细黑"/>
              </a:endParaRPr>
            </a:p>
          </p:txBody>
        </p:sp>
        <p:sp>
          <p:nvSpPr>
            <p:cNvPr id="12" name="Line 25"/>
            <p:cNvSpPr>
              <a:spLocks noChangeShapeType="1"/>
            </p:cNvSpPr>
            <p:nvPr/>
          </p:nvSpPr>
          <p:spPr bwMode="auto">
            <a:xfrm flipH="1">
              <a:off x="522" y="3431"/>
              <a:ext cx="0" cy="226"/>
            </a:xfrm>
            <a:prstGeom prst="line">
              <a:avLst/>
            </a:prstGeom>
            <a:noFill/>
            <a:ln w="38100">
              <a:solidFill>
                <a:schemeClr val="tx1"/>
              </a:solidFill>
              <a:round/>
              <a:tailEnd type="triangle" w="med" len="med"/>
            </a:ln>
            <a:effectLst/>
          </p:spPr>
          <p:txBody>
            <a:bodyPr/>
            <a:lstStyle/>
            <a:p>
              <a:endParaRPr lang="zh-CN" altLang="en-US">
                <a:solidFill>
                  <a:srgbClr val="000000"/>
                </a:solidFill>
                <a:ea typeface="华文细黑"/>
              </a:endParaRPr>
            </a:p>
          </p:txBody>
        </p:sp>
        <p:sp>
          <p:nvSpPr>
            <p:cNvPr id="13" name="Line 26"/>
            <p:cNvSpPr>
              <a:spLocks noChangeShapeType="1"/>
            </p:cNvSpPr>
            <p:nvPr/>
          </p:nvSpPr>
          <p:spPr bwMode="auto">
            <a:xfrm>
              <a:off x="522" y="3431"/>
              <a:ext cx="1950" cy="0"/>
            </a:xfrm>
            <a:prstGeom prst="line">
              <a:avLst/>
            </a:prstGeom>
            <a:noFill/>
            <a:ln w="38100">
              <a:solidFill>
                <a:schemeClr val="tx1"/>
              </a:solidFill>
              <a:round/>
            </a:ln>
            <a:effectLst/>
          </p:spPr>
          <p:txBody>
            <a:bodyPr/>
            <a:lstStyle/>
            <a:p>
              <a:endParaRPr lang="zh-CN" altLang="en-US">
                <a:solidFill>
                  <a:srgbClr val="000000"/>
                </a:solidFill>
                <a:ea typeface="华文细黑"/>
              </a:endParaRPr>
            </a:p>
          </p:txBody>
        </p:sp>
        <p:sp>
          <p:nvSpPr>
            <p:cNvPr id="14" name="Line 27"/>
            <p:cNvSpPr>
              <a:spLocks noChangeShapeType="1"/>
            </p:cNvSpPr>
            <p:nvPr/>
          </p:nvSpPr>
          <p:spPr bwMode="auto">
            <a:xfrm rot="16200000" flipH="1">
              <a:off x="1996" y="3659"/>
              <a:ext cx="0" cy="226"/>
            </a:xfrm>
            <a:prstGeom prst="line">
              <a:avLst/>
            </a:prstGeom>
            <a:noFill/>
            <a:ln w="38100">
              <a:solidFill>
                <a:schemeClr val="tx1"/>
              </a:solidFill>
              <a:round/>
              <a:tailEnd type="triangle" w="med" len="med"/>
            </a:ln>
            <a:effectLst/>
          </p:spPr>
          <p:txBody>
            <a:bodyPr/>
            <a:lstStyle/>
            <a:p>
              <a:endParaRPr lang="zh-CN" altLang="en-US">
                <a:solidFill>
                  <a:srgbClr val="000000"/>
                </a:solidFill>
                <a:ea typeface="华文细黑"/>
              </a:endParaRPr>
            </a:p>
          </p:txBody>
        </p:sp>
        <p:sp>
          <p:nvSpPr>
            <p:cNvPr id="15" name="Line 28"/>
            <p:cNvSpPr>
              <a:spLocks noChangeShapeType="1"/>
            </p:cNvSpPr>
            <p:nvPr/>
          </p:nvSpPr>
          <p:spPr bwMode="auto">
            <a:xfrm rot="16200000" flipH="1">
              <a:off x="3000" y="3656"/>
              <a:ext cx="0" cy="226"/>
            </a:xfrm>
            <a:prstGeom prst="line">
              <a:avLst/>
            </a:prstGeom>
            <a:noFill/>
            <a:ln w="38100">
              <a:solidFill>
                <a:schemeClr val="tx1"/>
              </a:solidFill>
              <a:round/>
              <a:tailEnd type="triangle" w="med" len="med"/>
            </a:ln>
            <a:effectLst/>
          </p:spPr>
          <p:txBody>
            <a:bodyPr/>
            <a:lstStyle/>
            <a:p>
              <a:endParaRPr lang="zh-CN" altLang="en-US">
                <a:solidFill>
                  <a:srgbClr val="000000"/>
                </a:solidFill>
                <a:ea typeface="华文细黑"/>
              </a:endParaRPr>
            </a:p>
          </p:txBody>
        </p:sp>
      </p:grpSp>
      <p:sp>
        <p:nvSpPr>
          <p:cNvPr id="16" name="页脚占位符 4"/>
          <p:cNvSpPr>
            <a:spLocks noGrp="1"/>
          </p:cNvSpPr>
          <p:nvPr>
            <p:ph type="ftr" sz="quarter" idx="11"/>
          </p:nvPr>
        </p:nvSpPr>
        <p:spPr/>
        <p:txBody>
          <a:bodyPr/>
          <a:lstStyle/>
          <a:p>
            <a:r>
              <a:rPr lang="zh-CN" altLang="en-US"/>
              <a:t>视频监控+图像处理</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slide(fromBottom)">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标题 1"/>
          <p:cNvSpPr>
            <a:spLocks noGrp="1"/>
          </p:cNvSpPr>
          <p:nvPr>
            <p:ph type="title"/>
          </p:nvPr>
        </p:nvSpPr>
        <p:spPr/>
        <p:txBody>
          <a:bodyPr/>
          <a:lstStyle/>
          <a:p>
            <a:r>
              <a:rPr lang="zh-CN" altLang="en-US" smtClean="0">
                <a:solidFill>
                  <a:srgbClr val="000000"/>
                </a:solidFill>
                <a:ea typeface="华文细黑"/>
              </a:rPr>
              <a:t>软件环境</a:t>
            </a:r>
            <a:endParaRPr lang="zh-CN" altLang="en-US">
              <a:solidFill>
                <a:srgbClr val="000000"/>
              </a:solidFill>
              <a:ea typeface="华文细黑"/>
            </a:endParaRPr>
          </a:p>
        </p:txBody>
      </p:sp>
      <p:sp>
        <p:nvSpPr>
          <p:cNvPr id="3" name="内容占位符 2"/>
          <p:cNvSpPr>
            <a:spLocks noGrp="1"/>
          </p:cNvSpPr>
          <p:nvPr>
            <p:ph idx="1"/>
          </p:nvPr>
        </p:nvSpPr>
        <p:spPr/>
        <p:txBody>
          <a:bodyPr/>
          <a:lstStyle/>
          <a:p>
            <a:pPr marL="0" indent="0">
              <a:lnSpc>
                <a:spcPct val="120000"/>
              </a:lnSpc>
              <a:buFontTx/>
              <a:buNone/>
            </a:pPr>
            <a:r>
              <a:rPr lang="en-US" altLang="zh-CN" smtClean="0">
                <a:solidFill>
                  <a:srgbClr val="000000"/>
                </a:solidFill>
                <a:latin typeface="宋体" charset="-122"/>
                <a:ea typeface="华文细黑"/>
              </a:rPr>
              <a:t>Windows</a:t>
            </a:r>
            <a:r>
              <a:rPr lang="zh-CN" altLang="en-US" smtClean="0">
                <a:solidFill>
                  <a:srgbClr val="000000"/>
                </a:solidFill>
                <a:latin typeface="宋体" charset="-122"/>
                <a:ea typeface="华文细黑"/>
              </a:rPr>
              <a:t>下常用的软件开发工具有很多，</a:t>
            </a:r>
            <a:r>
              <a:rPr lang="en-US" altLang="zh-CN" smtClean="0">
                <a:solidFill>
                  <a:srgbClr val="000000"/>
                </a:solidFill>
                <a:latin typeface="宋体" charset="-122"/>
                <a:ea typeface="华文细黑"/>
              </a:rPr>
              <a:t>Microsoft Visual C++(VC)</a:t>
            </a:r>
            <a:r>
              <a:rPr lang="zh-CN" altLang="en-US" smtClean="0">
                <a:solidFill>
                  <a:srgbClr val="000000"/>
                </a:solidFill>
                <a:latin typeface="宋体" charset="-122"/>
                <a:ea typeface="华文细黑"/>
              </a:rPr>
              <a:t>就是其中的一种，它也是目前使用极为广泛的一种基于</a:t>
            </a:r>
            <a:r>
              <a:rPr lang="en-US" altLang="zh-CN" smtClean="0">
                <a:solidFill>
                  <a:srgbClr val="000000"/>
                </a:solidFill>
                <a:latin typeface="宋体" charset="-122"/>
                <a:ea typeface="华文细黑"/>
              </a:rPr>
              <a:t>Windows</a:t>
            </a:r>
            <a:r>
              <a:rPr lang="zh-CN" altLang="en-US" smtClean="0">
                <a:solidFill>
                  <a:srgbClr val="000000"/>
                </a:solidFill>
                <a:latin typeface="宋体" charset="-122"/>
                <a:ea typeface="华文细黑"/>
              </a:rPr>
              <a:t>平台的可视化编程环境，对</a:t>
            </a:r>
            <a:r>
              <a:rPr lang="en-US" altLang="zh-CN" smtClean="0">
                <a:solidFill>
                  <a:srgbClr val="000000"/>
                </a:solidFill>
                <a:latin typeface="宋体" charset="-122"/>
                <a:ea typeface="华文细黑"/>
              </a:rPr>
              <a:t>Internet</a:t>
            </a:r>
            <a:r>
              <a:rPr lang="zh-CN" altLang="en-US" smtClean="0">
                <a:solidFill>
                  <a:srgbClr val="000000"/>
                </a:solidFill>
                <a:latin typeface="宋体" charset="-122"/>
                <a:ea typeface="华文细黑"/>
              </a:rPr>
              <a:t>网络具有强有力的支持。</a:t>
            </a:r>
          </a:p>
          <a:p>
            <a:pPr marL="0" indent="0">
              <a:lnSpc>
                <a:spcPct val="120000"/>
              </a:lnSpc>
              <a:buFontTx/>
              <a:buNone/>
            </a:pPr>
            <a:r>
              <a:rPr lang="zh-CN" altLang="en-US" smtClean="0">
                <a:solidFill>
                  <a:srgbClr val="000000"/>
                </a:solidFill>
                <a:latin typeface="宋体" charset="-122"/>
                <a:ea typeface="华文细黑"/>
              </a:rPr>
              <a:t>    在开发视频监控系统时，通常有</a:t>
            </a:r>
            <a:r>
              <a:rPr lang="en-US" altLang="zh-CN" smtClean="0">
                <a:solidFill>
                  <a:srgbClr val="000000"/>
                </a:solidFill>
                <a:latin typeface="宋体" charset="-122"/>
                <a:ea typeface="华文细黑"/>
              </a:rPr>
              <a:t>3</a:t>
            </a:r>
            <a:r>
              <a:rPr lang="zh-CN" altLang="en-US" smtClean="0">
                <a:solidFill>
                  <a:srgbClr val="000000"/>
                </a:solidFill>
                <a:latin typeface="宋体" charset="-122"/>
                <a:ea typeface="华文细黑"/>
              </a:rPr>
              <a:t>种视频采集的方法。分别为</a:t>
            </a:r>
            <a:r>
              <a:rPr lang="en-US" altLang="zh-CN" smtClean="0">
                <a:solidFill>
                  <a:srgbClr val="000000"/>
                </a:solidFill>
                <a:latin typeface="宋体" charset="-122"/>
                <a:ea typeface="华文细黑"/>
              </a:rPr>
              <a:t>VFW</a:t>
            </a:r>
            <a:r>
              <a:rPr lang="zh-CN" altLang="en-US" smtClean="0">
                <a:solidFill>
                  <a:srgbClr val="000000"/>
                </a:solidFill>
                <a:latin typeface="宋体" charset="-122"/>
                <a:ea typeface="华文细黑"/>
              </a:rPr>
              <a:t>、</a:t>
            </a:r>
            <a:r>
              <a:rPr lang="en-US" altLang="zh-CN" smtClean="0">
                <a:solidFill>
                  <a:srgbClr val="000000"/>
                </a:solidFill>
                <a:latin typeface="宋体" charset="-122"/>
                <a:ea typeface="华文细黑"/>
              </a:rPr>
              <a:t>DirectShow</a:t>
            </a:r>
            <a:r>
              <a:rPr lang="zh-CN" altLang="en-US" smtClean="0">
                <a:solidFill>
                  <a:srgbClr val="000000"/>
                </a:solidFill>
                <a:latin typeface="宋体" charset="-122"/>
                <a:ea typeface="华文细黑"/>
              </a:rPr>
              <a:t>和</a:t>
            </a:r>
            <a:r>
              <a:rPr lang="en-US" altLang="zh-CN" smtClean="0">
                <a:solidFill>
                  <a:srgbClr val="000000"/>
                </a:solidFill>
                <a:latin typeface="宋体" charset="-122"/>
                <a:ea typeface="华文细黑"/>
              </a:rPr>
              <a:t>SDK</a:t>
            </a:r>
            <a:r>
              <a:rPr lang="zh-CN" altLang="en-US" smtClean="0">
                <a:solidFill>
                  <a:srgbClr val="000000"/>
                </a:solidFill>
                <a:latin typeface="宋体" charset="-122"/>
                <a:ea typeface="华文细黑"/>
              </a:rPr>
              <a:t>。</a:t>
            </a:r>
          </a:p>
        </p:txBody>
      </p:sp>
      <p:sp>
        <p:nvSpPr>
          <p:cNvPr id="4" name="页脚占位符 4"/>
          <p:cNvSpPr>
            <a:spLocks noGrp="1"/>
          </p:cNvSpPr>
          <p:nvPr>
            <p:ph type="ftr" sz="quarter" idx="11"/>
          </p:nvPr>
        </p:nvSpPr>
        <p:spPr/>
        <p:txBody>
          <a:bodyPr/>
          <a:lstStyle/>
          <a:p>
            <a:r>
              <a:rPr lang="zh-CN" altLang="en-US"/>
              <a:t>视频监控+图像处理</a:t>
            </a: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标题 1"/>
          <p:cNvSpPr>
            <a:spLocks noGrp="1"/>
          </p:cNvSpPr>
          <p:nvPr>
            <p:ph type="title"/>
          </p:nvPr>
        </p:nvSpPr>
        <p:spPr/>
        <p:txBody>
          <a:bodyPr/>
          <a:lstStyle/>
          <a:p>
            <a:r>
              <a:rPr lang="zh-CN" altLang="en-US" smtClean="0">
                <a:solidFill>
                  <a:srgbClr val="000000"/>
                </a:solidFill>
                <a:ea typeface="华文细黑"/>
              </a:rPr>
              <a:t>视频采集方法介绍</a:t>
            </a:r>
            <a:endParaRPr lang="zh-CN" altLang="en-US">
              <a:solidFill>
                <a:srgbClr val="000000"/>
              </a:solidFill>
              <a:ea typeface="华文细黑"/>
            </a:endParaRPr>
          </a:p>
        </p:txBody>
      </p:sp>
      <p:sp>
        <p:nvSpPr>
          <p:cNvPr id="3" name="内容占位符 2"/>
          <p:cNvSpPr>
            <a:spLocks noGrp="1"/>
          </p:cNvSpPr>
          <p:nvPr>
            <p:ph idx="1"/>
          </p:nvPr>
        </p:nvSpPr>
        <p:spPr/>
        <p:txBody>
          <a:bodyPr>
            <a:normAutofit fontScale="97500" lnSpcReduction="10000"/>
          </a:bodyPr>
          <a:lstStyle/>
          <a:p>
            <a:r>
              <a:rPr lang="en-US" altLang="zh-CN" smtClean="0">
                <a:solidFill>
                  <a:srgbClr val="000000"/>
                </a:solidFill>
                <a:latin typeface="宋体" charset="-122"/>
                <a:ea typeface="华文细黑"/>
              </a:rPr>
              <a:t>VFW</a:t>
            </a:r>
            <a:r>
              <a:rPr lang="zh-CN" altLang="en-US" smtClean="0">
                <a:solidFill>
                  <a:srgbClr val="000000"/>
                </a:solidFill>
                <a:latin typeface="宋体" charset="-122"/>
                <a:ea typeface="华文细黑"/>
              </a:rPr>
              <a:t>是是</a:t>
            </a:r>
            <a:r>
              <a:rPr lang="en-US" altLang="zh-CN" smtClean="0">
                <a:solidFill>
                  <a:srgbClr val="000000"/>
                </a:solidFill>
                <a:latin typeface="宋体" charset="-122"/>
                <a:ea typeface="华文细黑"/>
              </a:rPr>
              <a:t>Microsoft</a:t>
            </a:r>
            <a:r>
              <a:rPr lang="zh-CN" altLang="en-US" smtClean="0">
                <a:solidFill>
                  <a:srgbClr val="000000"/>
                </a:solidFill>
                <a:latin typeface="宋体" charset="-122"/>
                <a:ea typeface="华文细黑"/>
              </a:rPr>
              <a:t>提供的数字视频软件包，许多监控卡不支持</a:t>
            </a:r>
            <a:r>
              <a:rPr lang="en-US" altLang="zh-CN" smtClean="0">
                <a:solidFill>
                  <a:srgbClr val="000000"/>
                </a:solidFill>
                <a:latin typeface="宋体" charset="-122"/>
                <a:ea typeface="华文细黑"/>
              </a:rPr>
              <a:t>VFW</a:t>
            </a:r>
            <a:r>
              <a:rPr lang="zh-CN" altLang="en-US" smtClean="0">
                <a:solidFill>
                  <a:srgbClr val="000000"/>
                </a:solidFill>
                <a:latin typeface="宋体" charset="-122"/>
                <a:ea typeface="华文细黑"/>
              </a:rPr>
              <a:t>，很少使用；</a:t>
            </a:r>
            <a:endParaRPr lang="en-US" altLang="zh-CN" smtClean="0">
              <a:solidFill>
                <a:srgbClr val="000000"/>
              </a:solidFill>
              <a:latin typeface="宋体" charset="-122"/>
              <a:ea typeface="华文细黑"/>
            </a:endParaRPr>
          </a:p>
          <a:p>
            <a:r>
              <a:rPr lang="en-US" altLang="zh-CN" smtClean="0">
                <a:solidFill>
                  <a:srgbClr val="000000"/>
                </a:solidFill>
                <a:latin typeface="宋体" charset="-122"/>
                <a:ea typeface="华文细黑"/>
              </a:rPr>
              <a:t>DirectShow</a:t>
            </a:r>
            <a:r>
              <a:rPr lang="zh-CN" altLang="en-US" smtClean="0">
                <a:solidFill>
                  <a:srgbClr val="000000"/>
                </a:solidFill>
                <a:latin typeface="宋体" charset="-122"/>
                <a:ea typeface="华文细黑"/>
              </a:rPr>
              <a:t>是</a:t>
            </a:r>
            <a:r>
              <a:rPr lang="en-US" altLang="zh-CN" smtClean="0">
                <a:solidFill>
                  <a:srgbClr val="000000"/>
                </a:solidFill>
                <a:latin typeface="宋体" charset="-122"/>
                <a:ea typeface="华文细黑"/>
              </a:rPr>
              <a:t>Microsoft</a:t>
            </a:r>
            <a:r>
              <a:rPr lang="zh-CN" altLang="en-US" smtClean="0">
                <a:solidFill>
                  <a:srgbClr val="000000"/>
                </a:solidFill>
                <a:latin typeface="宋体" charset="-122"/>
                <a:ea typeface="华文细黑"/>
              </a:rPr>
              <a:t>推出的流媒体开发包，支持</a:t>
            </a:r>
            <a:r>
              <a:rPr lang="en-US" altLang="zh-CN" smtClean="0">
                <a:solidFill>
                  <a:srgbClr val="000000"/>
                </a:solidFill>
                <a:latin typeface="宋体" charset="-122"/>
                <a:ea typeface="华文细黑"/>
              </a:rPr>
              <a:t>WDM</a:t>
            </a:r>
            <a:r>
              <a:rPr lang="zh-CN" altLang="en-US" smtClean="0">
                <a:solidFill>
                  <a:srgbClr val="000000"/>
                </a:solidFill>
                <a:latin typeface="宋体" charset="-122"/>
                <a:ea typeface="华文细黑"/>
              </a:rPr>
              <a:t>驱动的各种监控卡上采集数据，可以开发通用的视频监控程序，支持</a:t>
            </a:r>
            <a:r>
              <a:rPr lang="en-US" altLang="zh-CN" smtClean="0">
                <a:solidFill>
                  <a:srgbClr val="000000"/>
                </a:solidFill>
                <a:latin typeface="宋体" charset="-122"/>
                <a:ea typeface="华文细黑"/>
              </a:rPr>
              <a:t>ASF</a:t>
            </a:r>
            <a:r>
              <a:rPr lang="zh-CN" altLang="en-US" smtClean="0">
                <a:solidFill>
                  <a:srgbClr val="000000"/>
                </a:solidFill>
                <a:latin typeface="宋体" charset="-122"/>
                <a:ea typeface="华文细黑"/>
              </a:rPr>
              <a:t>、</a:t>
            </a:r>
            <a:r>
              <a:rPr lang="en-US" altLang="zh-CN" smtClean="0">
                <a:solidFill>
                  <a:srgbClr val="000000"/>
                </a:solidFill>
                <a:latin typeface="宋体" charset="-122"/>
                <a:ea typeface="华文细黑"/>
              </a:rPr>
              <a:t>MPEG</a:t>
            </a:r>
            <a:r>
              <a:rPr lang="zh-CN" altLang="en-US" smtClean="0">
                <a:solidFill>
                  <a:srgbClr val="000000"/>
                </a:solidFill>
                <a:latin typeface="宋体" charset="-122"/>
                <a:ea typeface="华文细黑"/>
              </a:rPr>
              <a:t>、</a:t>
            </a:r>
            <a:r>
              <a:rPr lang="en-US" altLang="zh-CN" smtClean="0">
                <a:solidFill>
                  <a:srgbClr val="000000"/>
                </a:solidFill>
                <a:latin typeface="宋体" charset="-122"/>
                <a:ea typeface="华文细黑"/>
              </a:rPr>
              <a:t>AVI</a:t>
            </a:r>
            <a:r>
              <a:rPr lang="zh-CN" altLang="en-US" smtClean="0">
                <a:solidFill>
                  <a:srgbClr val="000000"/>
                </a:solidFill>
                <a:latin typeface="宋体" charset="-122"/>
                <a:ea typeface="华文细黑"/>
              </a:rPr>
              <a:t>、</a:t>
            </a:r>
            <a:r>
              <a:rPr lang="en-US" altLang="zh-CN" smtClean="0">
                <a:solidFill>
                  <a:srgbClr val="000000"/>
                </a:solidFill>
                <a:latin typeface="宋体" charset="-122"/>
                <a:ea typeface="华文细黑"/>
              </a:rPr>
              <a:t>MP3</a:t>
            </a:r>
            <a:r>
              <a:rPr lang="zh-CN" altLang="en-US" smtClean="0">
                <a:solidFill>
                  <a:srgbClr val="000000"/>
                </a:solidFill>
                <a:latin typeface="宋体" charset="-122"/>
                <a:ea typeface="华文细黑"/>
              </a:rPr>
              <a:t>、</a:t>
            </a:r>
            <a:r>
              <a:rPr lang="en-US" altLang="zh-CN" smtClean="0">
                <a:solidFill>
                  <a:srgbClr val="000000"/>
                </a:solidFill>
                <a:latin typeface="宋体" charset="-122"/>
                <a:ea typeface="华文细黑"/>
              </a:rPr>
              <a:t>WAV</a:t>
            </a:r>
            <a:r>
              <a:rPr lang="zh-CN" altLang="en-US" smtClean="0">
                <a:solidFill>
                  <a:srgbClr val="000000"/>
                </a:solidFill>
                <a:latin typeface="宋体" charset="-122"/>
                <a:ea typeface="华文细黑"/>
              </a:rPr>
              <a:t>等多种媒体格式；</a:t>
            </a:r>
            <a:endParaRPr lang="en-US" altLang="zh-CN" smtClean="0">
              <a:solidFill>
                <a:srgbClr val="000000"/>
              </a:solidFill>
              <a:latin typeface="宋体" charset="-122"/>
              <a:ea typeface="华文细黑"/>
            </a:endParaRPr>
          </a:p>
          <a:p>
            <a:r>
              <a:rPr lang="en-US" altLang="zh-CN" smtClean="0">
                <a:solidFill>
                  <a:srgbClr val="000000"/>
                </a:solidFill>
                <a:latin typeface="宋体" charset="-122"/>
                <a:ea typeface="华文细黑"/>
              </a:rPr>
              <a:t>SDK</a:t>
            </a:r>
            <a:r>
              <a:rPr lang="zh-CN" altLang="en-US" smtClean="0">
                <a:solidFill>
                  <a:srgbClr val="000000"/>
                </a:solidFill>
                <a:latin typeface="宋体" charset="-122"/>
                <a:ea typeface="华文细黑"/>
              </a:rPr>
              <a:t>是监控卡厂家提供的开发视频监控系统的一组库函数，使用</a:t>
            </a:r>
            <a:r>
              <a:rPr lang="en-US" altLang="zh-CN" smtClean="0">
                <a:solidFill>
                  <a:srgbClr val="000000"/>
                </a:solidFill>
                <a:latin typeface="宋体" charset="-122"/>
                <a:ea typeface="华文细黑"/>
              </a:rPr>
              <a:t>SDK</a:t>
            </a:r>
            <a:r>
              <a:rPr lang="zh-CN" altLang="en-US" smtClean="0">
                <a:solidFill>
                  <a:srgbClr val="000000"/>
                </a:solidFill>
                <a:latin typeface="宋体" charset="-122"/>
                <a:ea typeface="华文细黑"/>
              </a:rPr>
              <a:t>库函数，用户可以在不了解视频压缩、回放、网络传输等技术的前提下，进行视频程序开发由于不同厂家提供的监控卡</a:t>
            </a:r>
            <a:r>
              <a:rPr lang="en-US" altLang="zh-CN" smtClean="0">
                <a:solidFill>
                  <a:srgbClr val="000000"/>
                </a:solidFill>
                <a:latin typeface="宋体" charset="-122"/>
                <a:ea typeface="华文细黑"/>
              </a:rPr>
              <a:t>SDK</a:t>
            </a:r>
            <a:r>
              <a:rPr lang="zh-CN" altLang="en-US" smtClean="0">
                <a:solidFill>
                  <a:srgbClr val="000000"/>
                </a:solidFill>
                <a:latin typeface="宋体" charset="-122"/>
                <a:ea typeface="华文细黑"/>
              </a:rPr>
              <a:t>并不兼容，编写的应用程序无法移植到新的环境中。 </a:t>
            </a:r>
          </a:p>
          <a:p>
            <a:endParaRPr lang="zh-CN" altLang="en-US" smtClean="0">
              <a:solidFill>
                <a:srgbClr val="000000"/>
              </a:solidFill>
              <a:latin typeface="宋体" charset="-122"/>
              <a:ea typeface="华文细黑"/>
            </a:endParaRPr>
          </a:p>
          <a:p>
            <a:endParaRPr lang="zh-CN" altLang="en-US" smtClean="0">
              <a:solidFill>
                <a:srgbClr val="000000"/>
              </a:solidFill>
              <a:latin typeface="宋体" charset="-122"/>
              <a:ea typeface="华文细黑"/>
            </a:endParaRPr>
          </a:p>
          <a:p>
            <a:endParaRPr lang="zh-CN" altLang="en-US">
              <a:solidFill>
                <a:srgbClr val="000000"/>
              </a:solidFill>
              <a:ea typeface="华文细黑"/>
            </a:endParaRPr>
          </a:p>
        </p:txBody>
      </p:sp>
      <p:sp>
        <p:nvSpPr>
          <p:cNvPr id="4" name="页脚占位符 4"/>
          <p:cNvSpPr>
            <a:spLocks noGrp="1"/>
          </p:cNvSpPr>
          <p:nvPr>
            <p:ph type="ftr" sz="quarter" idx="11"/>
          </p:nvPr>
        </p:nvSpPr>
        <p:spPr/>
        <p:txBody>
          <a:bodyPr/>
          <a:lstStyle/>
          <a:p>
            <a:r>
              <a:rPr lang="zh-CN" altLang="en-US"/>
              <a:t>视频监控+图像处理</a:t>
            </a:r>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标题 1"/>
          <p:cNvSpPr>
            <a:spLocks noGrp="1"/>
          </p:cNvSpPr>
          <p:nvPr>
            <p:ph type="title"/>
          </p:nvPr>
        </p:nvSpPr>
        <p:spPr/>
        <p:txBody>
          <a:bodyPr>
            <a:normAutofit fontScale="90000"/>
          </a:bodyPr>
          <a:lstStyle/>
          <a:p>
            <a:r>
              <a:rPr lang="zh-CN" altLang="en-US" sz="5400" smtClean="0">
                <a:solidFill>
                  <a:srgbClr val="000000"/>
                </a:solidFill>
                <a:latin typeface="+mn-ea"/>
                <a:ea typeface="华文细黑"/>
              </a:rPr>
              <a:t>基于</a:t>
            </a:r>
            <a:r>
              <a:rPr lang="en-US" altLang="zh-CN" sz="5400" err="1" smtClean="0">
                <a:solidFill>
                  <a:srgbClr val="000000"/>
                </a:solidFill>
                <a:latin typeface="+mn-ea"/>
                <a:ea typeface="华文细黑"/>
              </a:rPr>
              <a:t>matlab</a:t>
            </a:r>
            <a:r>
              <a:rPr lang="zh-CN" altLang="en-US" sz="5400" smtClean="0">
                <a:solidFill>
                  <a:srgbClr val="000000"/>
                </a:solidFill>
                <a:latin typeface="+mn-ea"/>
                <a:ea typeface="华文细黑"/>
              </a:rPr>
              <a:t>下的视频操作处理</a:t>
            </a:r>
            <a:endParaRPr lang="zh-CN" altLang="en-US">
              <a:solidFill>
                <a:srgbClr val="000000"/>
              </a:solidFill>
              <a:ea typeface="华文细黑"/>
            </a:endParaRPr>
          </a:p>
        </p:txBody>
      </p:sp>
      <p:sp>
        <p:nvSpPr>
          <p:cNvPr id="3" name="内容占位符 2"/>
          <p:cNvSpPr>
            <a:spLocks noGrp="1"/>
          </p:cNvSpPr>
          <p:nvPr>
            <p:ph idx="1"/>
          </p:nvPr>
        </p:nvSpPr>
        <p:spPr/>
        <p:txBody>
          <a:bodyPr/>
          <a:lstStyle/>
          <a:p>
            <a:r>
              <a:rPr lang="en-US" altLang="zh-CN" err="1" smtClean="0">
                <a:solidFill>
                  <a:srgbClr val="000000"/>
                </a:solidFill>
                <a:ea typeface="华文细黑"/>
              </a:rPr>
              <a:t>Matlab</a:t>
            </a:r>
            <a:r>
              <a:rPr lang="zh-CN" altLang="en-US" smtClean="0">
                <a:solidFill>
                  <a:srgbClr val="000000"/>
                </a:solidFill>
                <a:ea typeface="华文细黑"/>
              </a:rPr>
              <a:t>提供了少量的视频处理函数，主要是针对</a:t>
            </a:r>
            <a:r>
              <a:rPr lang="en-US" altLang="zh-CN" smtClean="0">
                <a:solidFill>
                  <a:srgbClr val="000000"/>
                </a:solidFill>
                <a:ea typeface="华文细黑"/>
              </a:rPr>
              <a:t>AVI</a:t>
            </a:r>
            <a:r>
              <a:rPr lang="zh-CN" altLang="en-US" smtClean="0">
                <a:solidFill>
                  <a:srgbClr val="000000"/>
                </a:solidFill>
                <a:ea typeface="华文细黑"/>
              </a:rPr>
              <a:t>格式视频文件的读</a:t>
            </a:r>
            <a:r>
              <a:rPr lang="en-US" altLang="zh-CN" smtClean="0">
                <a:solidFill>
                  <a:srgbClr val="000000"/>
                </a:solidFill>
                <a:ea typeface="华文细黑"/>
              </a:rPr>
              <a:t>/</a:t>
            </a:r>
            <a:r>
              <a:rPr lang="zh-CN" altLang="en-US" smtClean="0">
                <a:solidFill>
                  <a:srgbClr val="000000"/>
                </a:solidFill>
                <a:ea typeface="华文细黑"/>
              </a:rPr>
              <a:t>写；</a:t>
            </a:r>
            <a:endParaRPr lang="en-US" altLang="zh-CN" smtClean="0">
              <a:solidFill>
                <a:srgbClr val="000000"/>
              </a:solidFill>
              <a:ea typeface="华文细黑"/>
            </a:endParaRPr>
          </a:p>
          <a:p>
            <a:r>
              <a:rPr lang="en-US" altLang="zh-CN" err="1" smtClean="0">
                <a:solidFill>
                  <a:srgbClr val="000000"/>
                </a:solidFill>
                <a:ea typeface="华文细黑"/>
              </a:rPr>
              <a:t>Simulink</a:t>
            </a:r>
            <a:r>
              <a:rPr lang="zh-CN" altLang="en-US" smtClean="0">
                <a:solidFill>
                  <a:srgbClr val="000000"/>
                </a:solidFill>
                <a:ea typeface="华文细黑"/>
              </a:rPr>
              <a:t>提供了视频与图像处理模块集，可以支持一些视频处理应用开发</a:t>
            </a:r>
            <a:endParaRPr lang="zh-CN" altLang="en-US">
              <a:solidFill>
                <a:srgbClr val="000000"/>
              </a:solidFill>
              <a:ea typeface="华文细黑"/>
            </a:endParaRPr>
          </a:p>
        </p:txBody>
      </p:sp>
      <p:sp>
        <p:nvSpPr>
          <p:cNvPr id="4" name="页脚占位符 4"/>
          <p:cNvSpPr>
            <a:spLocks noGrp="1"/>
          </p:cNvSpPr>
          <p:nvPr>
            <p:ph type="ftr" sz="quarter" idx="11"/>
          </p:nvPr>
        </p:nvSpPr>
        <p:spPr/>
        <p:txBody>
          <a:bodyPr/>
          <a:lstStyle/>
          <a:p>
            <a:r>
              <a:rPr lang="zh-CN" altLang="en-US"/>
              <a:t>视频监控+图像处理</a:t>
            </a: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矩形 1"/>
          <p:cNvSpPr/>
          <p:nvPr/>
        </p:nvSpPr>
        <p:spPr>
          <a:xfrm>
            <a:off x="539750" y="260350"/>
            <a:ext cx="3744218" cy="576362"/>
          </a:xfrm>
          <a:prstGeom prst="rect">
            <a:avLst/>
          </a:prstGeom>
          <a:solidFill>
            <a:srgbClr val="7030A0">
              <a:alpha val="80000"/>
            </a:srgb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marL="342900" indent="-342900" algn="ctr" fontAlgn="auto">
              <a:spcBef>
                <a:spcPct val="0"/>
              </a:spcBef>
              <a:spcAft>
                <a:spcPct val="0"/>
              </a:spcAft>
              <a:defRPr/>
            </a:pPr>
            <a:r>
              <a:rPr lang="en-US" altLang="zh-CN">
                <a:solidFill>
                  <a:srgbClr val="000000"/>
                </a:solidFill>
                <a:ea typeface="华文细黑"/>
              </a:rPr>
              <a:t>/1</a:t>
            </a:r>
            <a:r>
              <a:rPr lang="zh-CN" altLang="en-US">
                <a:solidFill>
                  <a:srgbClr val="000000"/>
                </a:solidFill>
                <a:ea typeface="华文细黑"/>
              </a:rPr>
              <a:t>、图像的读取和显示</a:t>
            </a:r>
          </a:p>
        </p:txBody>
      </p:sp>
      <p:sp>
        <p:nvSpPr>
          <p:cNvPr id="16387" name="TextBox 2"/>
          <p:cNvSpPr txBox="1">
            <a:spLocks noChangeArrowheads="1"/>
          </p:cNvSpPr>
          <p:nvPr/>
        </p:nvSpPr>
        <p:spPr bwMode="auto">
          <a:xfrm>
            <a:off x="539750" y="981075"/>
            <a:ext cx="1327206" cy="366126"/>
          </a:xfrm>
          <a:prstGeom prst="rect">
            <a:avLst/>
          </a:prstGeom>
          <a:noFill/>
          <a:ln w="9525">
            <a:noFill/>
            <a:miter lim="800000"/>
          </a:ln>
        </p:spPr>
        <p:txBody>
          <a:bodyPr wrap="none">
            <a:spAutoFit/>
          </a:bodyPr>
          <a:lstStyle/>
          <a:p>
            <a:r>
              <a:rPr lang="zh-CN" altLang="en-US" b="1" smtClean="0">
                <a:solidFill>
                  <a:srgbClr val="000000"/>
                </a:solidFill>
                <a:latin typeface="Calibri" pitchFamily="34" charset="0"/>
                <a:ea typeface="华文细黑"/>
              </a:rPr>
              <a:t>视频的</a:t>
            </a:r>
            <a:r>
              <a:rPr lang="zh-CN" altLang="en-US" b="1">
                <a:solidFill>
                  <a:srgbClr val="000000"/>
                </a:solidFill>
                <a:latin typeface="Calibri" pitchFamily="34" charset="0"/>
                <a:ea typeface="华文细黑"/>
              </a:rPr>
              <a:t>读取</a:t>
            </a:r>
          </a:p>
        </p:txBody>
      </p:sp>
      <p:sp>
        <p:nvSpPr>
          <p:cNvPr id="4" name="圆角矩形 3"/>
          <p:cNvSpPr/>
          <p:nvPr/>
        </p:nvSpPr>
        <p:spPr>
          <a:xfrm>
            <a:off x="971550" y="1412875"/>
            <a:ext cx="4032498" cy="576263"/>
          </a:xfrm>
          <a:prstGeom prst="roundRect">
            <a:avLst/>
          </a:prstGeom>
          <a:solidFill>
            <a:schemeClr val="accent6">
              <a:lumMod val="60000"/>
              <a:lumOff val="40000"/>
              <a:alpha val="7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ct val="0"/>
              </a:spcBef>
              <a:spcAft>
                <a:spcPct val="0"/>
              </a:spcAft>
              <a:defRPr/>
            </a:pPr>
            <a:r>
              <a:rPr lang="en-US" altLang="zh-CN" sz="2400" smtClean="0">
                <a:solidFill>
                  <a:srgbClr val="000000"/>
                </a:solidFill>
                <a:ea typeface="华文细黑"/>
              </a:rPr>
              <a:t>A=MMREAD er()</a:t>
            </a:r>
            <a:endParaRPr lang="zh-CN" altLang="en-US" sz="2400">
              <a:solidFill>
                <a:srgbClr val="000000"/>
              </a:solidFill>
              <a:ea typeface="华文细黑"/>
            </a:endParaRPr>
          </a:p>
        </p:txBody>
      </p:sp>
      <p:sp>
        <p:nvSpPr>
          <p:cNvPr id="16389" name="TextBox 4"/>
          <p:cNvSpPr txBox="1">
            <a:spLocks noChangeArrowheads="1"/>
          </p:cNvSpPr>
          <p:nvPr/>
        </p:nvSpPr>
        <p:spPr bwMode="auto">
          <a:xfrm>
            <a:off x="971550" y="2276475"/>
            <a:ext cx="3811694" cy="640720"/>
          </a:xfrm>
          <a:prstGeom prst="rect">
            <a:avLst/>
          </a:prstGeom>
          <a:noFill/>
          <a:ln w="9525">
            <a:noFill/>
            <a:miter lim="800000"/>
          </a:ln>
        </p:spPr>
        <p:txBody>
          <a:bodyPr wrap="none">
            <a:spAutoFit/>
          </a:bodyPr>
          <a:lstStyle/>
          <a:p>
            <a:r>
              <a:rPr lang="en-US" altLang="zh-CN">
                <a:solidFill>
                  <a:srgbClr val="000000"/>
                </a:solidFill>
                <a:latin typeface="Calibri" pitchFamily="34" charset="0"/>
                <a:ea typeface="华文细黑"/>
              </a:rPr>
              <a:t> </a:t>
            </a:r>
            <a:r>
              <a:rPr lang="zh-CN" altLang="en-US" smtClean="0">
                <a:solidFill>
                  <a:srgbClr val="000000"/>
                </a:solidFill>
                <a:latin typeface="Calibri" pitchFamily="34" charset="0"/>
                <a:ea typeface="华文细黑"/>
              </a:rPr>
              <a:t>指定视频文件</a:t>
            </a:r>
            <a:r>
              <a:rPr lang="zh-CN" altLang="en-US">
                <a:solidFill>
                  <a:srgbClr val="000000"/>
                </a:solidFill>
                <a:latin typeface="Calibri" pitchFamily="34" charset="0"/>
                <a:ea typeface="华文细黑"/>
              </a:rPr>
              <a:t>的完整路径和文件名</a:t>
            </a:r>
            <a:r>
              <a:rPr lang="zh-CN" altLang="en-US" smtClean="0">
                <a:solidFill>
                  <a:srgbClr val="000000"/>
                </a:solidFill>
                <a:latin typeface="Calibri" pitchFamily="34" charset="0"/>
                <a:ea typeface="华文细黑"/>
              </a:rPr>
              <a:t>。</a:t>
            </a:r>
            <a:endParaRPr lang="en-US" altLang="zh-CN" smtClean="0">
              <a:solidFill>
                <a:srgbClr val="000000"/>
              </a:solidFill>
              <a:latin typeface="Calibri" pitchFamily="34" charset="0"/>
              <a:ea typeface="华文细黑"/>
            </a:endParaRPr>
          </a:p>
          <a:p>
            <a:r>
              <a:rPr lang="zh-CN" altLang="en-US" smtClean="0">
                <a:solidFill>
                  <a:srgbClr val="000000"/>
                </a:solidFill>
                <a:latin typeface="Calibri" pitchFamily="34" charset="0"/>
                <a:ea typeface="华文细黑"/>
              </a:rPr>
              <a:t>注：</a:t>
            </a:r>
            <a:r>
              <a:rPr lang="en-US" altLang="zh-CN" err="1" smtClean="0">
                <a:solidFill>
                  <a:srgbClr val="000000"/>
                </a:solidFill>
                <a:latin typeface="Calibri" pitchFamily="34" charset="0"/>
                <a:ea typeface="华文细黑"/>
              </a:rPr>
              <a:t>aviread</a:t>
            </a:r>
            <a:r>
              <a:rPr lang="zh-CN" altLang="en-US" smtClean="0">
                <a:solidFill>
                  <a:srgbClr val="000000"/>
                </a:solidFill>
                <a:latin typeface="Calibri" pitchFamily="34" charset="0"/>
                <a:ea typeface="华文细黑"/>
              </a:rPr>
              <a:t>在高版本</a:t>
            </a:r>
            <a:r>
              <a:rPr lang="en-US" altLang="zh-CN" err="1" smtClean="0">
                <a:solidFill>
                  <a:srgbClr val="000000"/>
                </a:solidFill>
                <a:latin typeface="Calibri" pitchFamily="34" charset="0"/>
                <a:ea typeface="华文细黑"/>
              </a:rPr>
              <a:t>matalb</a:t>
            </a:r>
            <a:r>
              <a:rPr lang="zh-CN" altLang="en-US" smtClean="0">
                <a:solidFill>
                  <a:srgbClr val="000000"/>
                </a:solidFill>
                <a:latin typeface="Calibri" pitchFamily="34" charset="0"/>
                <a:ea typeface="华文细黑"/>
              </a:rPr>
              <a:t>里被删除</a:t>
            </a:r>
            <a:endParaRPr lang="zh-CN" altLang="en-US">
              <a:solidFill>
                <a:srgbClr val="000000"/>
              </a:solidFill>
              <a:latin typeface="Calibri" pitchFamily="34" charset="0"/>
              <a:ea typeface="华文细黑"/>
            </a:endParaRPr>
          </a:p>
        </p:txBody>
      </p:sp>
      <p:pic>
        <p:nvPicPr>
          <p:cNvPr id="1026" name="Picture 2"/>
          <p:cNvPicPr>
            <a:picLocks noChangeAspect="1" noChangeArrowheads="1"/>
          </p:cNvPicPr>
          <p:nvPr/>
        </p:nvPicPr>
        <p:blipFill>
          <a:blip r:embed="rId2"/>
          <a:stretch>
            <a:fillRect/>
          </a:stretch>
        </p:blipFill>
        <p:spPr bwMode="auto">
          <a:xfrm>
            <a:off x="1043608" y="2996952"/>
            <a:ext cx="6998603" cy="3387452"/>
          </a:xfrm>
          <a:prstGeom prst="rect">
            <a:avLst/>
          </a:prstGeom>
          <a:noFill/>
          <a:ln w="9525">
            <a:noFill/>
            <a:miter lim="800000"/>
          </a:ln>
        </p:spPr>
      </p:pic>
      <p:sp>
        <p:nvSpPr>
          <p:cNvPr id="16390" name="页脚占位符 2"/>
          <p:cNvSpPr>
            <a:spLocks noGrp="1"/>
          </p:cNvSpPr>
          <p:nvPr>
            <p:ph type="ftr" sz="quarter" idx="11"/>
          </p:nvPr>
        </p:nvSpPr>
        <p:spPr/>
        <p:txBody>
          <a:bodyPr/>
          <a:lstStyle/>
          <a:p>
            <a:r>
              <a:rPr lang="zh-CN" altLang="en-US"/>
              <a:t>视频监控+图像处理</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标题 1"/>
          <p:cNvSpPr>
            <a:spLocks noGrp="1"/>
          </p:cNvSpPr>
          <p:nvPr>
            <p:ph type="title"/>
          </p:nvPr>
        </p:nvSpPr>
        <p:spPr>
          <a:xfrm>
            <a:off x="467544" y="332656"/>
            <a:ext cx="8229600" cy="1143000"/>
          </a:xfrm>
        </p:spPr>
        <p:txBody>
          <a:bodyPr/>
          <a:lstStyle/>
          <a:p>
            <a:r>
              <a:rPr lang="zh-CN" altLang="en-US" sz="5400" smtClean="0">
                <a:solidFill>
                  <a:srgbClr val="000000"/>
                </a:solidFill>
                <a:latin typeface="+mn-ea"/>
                <a:ea typeface="华文细黑"/>
              </a:rPr>
              <a:t>实例分析及算法介绍</a:t>
            </a:r>
            <a:endParaRPr lang="zh-CN" altLang="en-US">
              <a:solidFill>
                <a:srgbClr val="000000"/>
              </a:solidFill>
              <a:ea typeface="华文细黑"/>
            </a:endParaRPr>
          </a:p>
        </p:txBody>
      </p:sp>
      <p:pic>
        <p:nvPicPr>
          <p:cNvPr id="4" name="Picture 4"/>
          <p:cNvPicPr>
            <a:picLocks noGrp="1" noChangeAspect="1" noChangeArrowheads="1"/>
          </p:cNvPicPr>
          <p:nvPr>
            <p:ph sz="half" idx="4294967295"/>
          </p:nvPr>
        </p:nvPicPr>
        <p:blipFill>
          <a:blip r:embed="rId2"/>
          <a:stretch>
            <a:fillRect/>
          </a:stretch>
        </p:blipFill>
        <p:spPr>
          <a:xfrm>
            <a:off x="827584" y="2420888"/>
            <a:ext cx="7056438" cy="3889375"/>
          </a:xfrm>
          <a:prstGeom prst="rect">
            <a:avLst/>
          </a:prstGeom>
          <a:noFill/>
        </p:spPr>
      </p:pic>
      <p:sp>
        <p:nvSpPr>
          <p:cNvPr id="5" name="Rectangle 3"/>
          <p:cNvSpPr txBox="1">
            <a:spLocks noChangeArrowheads="1"/>
          </p:cNvSpPr>
          <p:nvPr/>
        </p:nvSpPr>
        <p:spPr>
          <a:xfrm>
            <a:off x="1763688" y="1628800"/>
            <a:ext cx="7799387" cy="4114800"/>
          </a:xfrm>
          <a:prstGeom prst="rect">
            <a:avLst/>
          </a:prstGeom>
        </p:spPr>
        <p:txBody>
          <a:bodyPr vert="horz">
            <a:normAutofit/>
          </a:bodyPr>
          <a:lstStyle/>
          <a:p>
            <a:pPr marL="0" marR="0" lvl="0" indent="0" algn="l" defTabSz="914400" rtl="0" eaLnBrk="1" fontAlgn="auto" latinLnBrk="0" hangingPunct="1">
              <a:lnSpc>
                <a:spcPct val="120000"/>
              </a:lnSpc>
              <a:spcBef>
                <a:spcPct val="20000"/>
              </a:spcBef>
              <a:spcAft>
                <a:spcPct val="0"/>
              </a:spcAft>
              <a:buClr>
                <a:schemeClr val="accent3"/>
              </a:buClr>
              <a:buSzPct val="95000"/>
              <a:buFontTx/>
              <a:buNone/>
              <a:defRPr/>
            </a:pPr>
            <a:r>
              <a:rPr kumimoji="0" lang="zh-CN" altLang="en-US" sz="3600" b="1" i="0" u="none" strike="noStrike" kern="1200" cap="none" spc="0" normalizeH="0" baseline="0" noProof="0" smtClean="0">
                <a:ln>
                  <a:noFill/>
                </a:ln>
                <a:solidFill>
                  <a:srgbClr val="000000"/>
                </a:solidFill>
                <a:effectLst>
                  <a:outerShdw blurRad="38100" dist="38100" dir="2700000" algn="tl">
                    <a:srgbClr val="000000"/>
                  </a:outerShdw>
                </a:effectLst>
                <a:uLnTx/>
                <a:uFillTx/>
                <a:latin typeface="华文隶书" pitchFamily="2" charset="-122"/>
                <a:ea typeface="华文细黑"/>
                <a:cs typeface="+mn-cs"/>
              </a:rPr>
              <a:t>汽车拍照自动识别系统</a:t>
            </a:r>
          </a:p>
          <a:p>
            <a:pPr marL="0" marR="0" lvl="0" indent="0" algn="l" defTabSz="914400" rtl="0" eaLnBrk="1" fontAlgn="auto" latinLnBrk="0" hangingPunct="1">
              <a:lnSpc>
                <a:spcPct val="120000"/>
              </a:lnSpc>
              <a:spcBef>
                <a:spcPct val="0"/>
              </a:spcBef>
              <a:spcAft>
                <a:spcPct val="0"/>
              </a:spcAft>
              <a:buClr>
                <a:srgbClr val="3E9055"/>
              </a:buClr>
              <a:buSzPct val="95000"/>
              <a:buFont typeface="Wingdings" pitchFamily="2" charset="2"/>
              <a:buNone/>
              <a:defRPr/>
            </a:pPr>
            <a:endParaRPr kumimoji="0" lang="zh-CN" altLang="en-US" sz="3600" b="1" i="0" u="none" strike="noStrike" kern="1200" cap="none" spc="0" normalizeH="0" baseline="0" noProof="0" smtClean="0">
              <a:ln>
                <a:noFill/>
              </a:ln>
              <a:solidFill>
                <a:srgbClr val="000000"/>
              </a:solidFill>
              <a:effectLst>
                <a:outerShdw blurRad="38100" dist="38100" dir="2700000" algn="tl">
                  <a:srgbClr val="000000"/>
                </a:outerShdw>
              </a:effectLst>
              <a:uLnTx/>
              <a:uFillTx/>
              <a:latin typeface="宋体" charset="-122"/>
              <a:ea typeface="华文细黑"/>
              <a:cs typeface="+mn-cs"/>
            </a:endParaRPr>
          </a:p>
          <a:p>
            <a:pPr marL="0" marR="0" lvl="0" indent="0" algn="l" defTabSz="914400" rtl="0" eaLnBrk="1" fontAlgn="auto" latinLnBrk="0" hangingPunct="1">
              <a:lnSpc>
                <a:spcPct val="120000"/>
              </a:lnSpc>
              <a:spcBef>
                <a:spcPct val="0"/>
              </a:spcBef>
              <a:spcAft>
                <a:spcPct val="0"/>
              </a:spcAft>
              <a:buClr>
                <a:srgbClr val="660066"/>
              </a:buClr>
              <a:buSzPct val="95000"/>
              <a:buFont typeface="Wingdings" pitchFamily="2" charset="2"/>
              <a:buNone/>
              <a:defRPr/>
            </a:pPr>
            <a:endParaRPr kumimoji="0" lang="en-US" altLang="zh-CN" sz="2000" b="1" i="0" u="none" strike="noStrike" kern="1200" cap="none" spc="0" normalizeH="0" baseline="0" noProof="0">
              <a:ln>
                <a:noFill/>
              </a:ln>
              <a:solidFill>
                <a:srgbClr val="000000"/>
              </a:solidFill>
              <a:effectLst>
                <a:outerShdw blurRad="38100" dist="38100" dir="2700000" algn="tl">
                  <a:srgbClr val="000000"/>
                </a:outerShdw>
              </a:effectLst>
              <a:uLnTx/>
              <a:uFillTx/>
              <a:latin typeface="华文隶书" pitchFamily="2" charset="-122"/>
              <a:ea typeface="华文细黑"/>
              <a:cs typeface="+mn-cs"/>
            </a:endParaRPr>
          </a:p>
        </p:txBody>
      </p:sp>
      <p:sp>
        <p:nvSpPr>
          <p:cNvPr id="6" name="页脚占位符 4"/>
          <p:cNvSpPr>
            <a:spLocks noGrp="1"/>
          </p:cNvSpPr>
          <p:nvPr>
            <p:ph type="ftr" sz="quarter" idx="11"/>
          </p:nvPr>
        </p:nvSpPr>
        <p:spPr/>
        <p:txBody>
          <a:bodyPr/>
          <a:lstStyle/>
          <a:p>
            <a:r>
              <a:rPr lang="zh-CN" altLang="en-US"/>
              <a:t>视频监控+图像处理</a:t>
            </a:r>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6627" name="Rectangle 3"/>
          <p:cNvSpPr>
            <a:spLocks noGrp="1" noChangeArrowheads="1"/>
          </p:cNvSpPr>
          <p:nvPr>
            <p:ph type="body" sz="half" idx="1"/>
          </p:nvPr>
        </p:nvSpPr>
        <p:spPr>
          <a:xfrm>
            <a:off x="179388" y="260648"/>
            <a:ext cx="8964612" cy="4114800"/>
          </a:xfrm>
        </p:spPr>
        <p:txBody>
          <a:bodyPr/>
          <a:lstStyle/>
          <a:p>
            <a:pPr marL="0" indent="0">
              <a:spcBef>
                <a:spcPct val="0"/>
              </a:spcBef>
              <a:buFontTx/>
              <a:buNone/>
            </a:pPr>
            <a:r>
              <a:rPr lang="en-US" altLang="zh-CN" sz="3600" b="1">
                <a:solidFill>
                  <a:srgbClr val="000000"/>
                </a:solidFill>
                <a:effectLst>
                  <a:outerShdw blurRad="38100" dist="38100" dir="2700000" algn="tl">
                    <a:srgbClr val="000000"/>
                  </a:outerShdw>
                </a:effectLst>
                <a:latin typeface="华文隶书" pitchFamily="2" charset="-122"/>
                <a:ea typeface="华文细黑"/>
              </a:rPr>
              <a:t>   </a:t>
            </a:r>
            <a:r>
              <a:rPr lang="zh-CN" altLang="en-US" sz="3600" b="1">
                <a:solidFill>
                  <a:srgbClr val="000000"/>
                </a:solidFill>
                <a:effectLst>
                  <a:outerShdw blurRad="38100" dist="38100" dir="2700000" algn="tl">
                    <a:srgbClr val="000000"/>
                  </a:outerShdw>
                </a:effectLst>
                <a:latin typeface="华文隶书" pitchFamily="2" charset="-122"/>
                <a:ea typeface="华文细黑"/>
              </a:rPr>
              <a:t>银行 </a:t>
            </a:r>
            <a:r>
              <a:rPr lang="en-US" altLang="zh-CN" sz="3600" b="1">
                <a:solidFill>
                  <a:srgbClr val="000000"/>
                </a:solidFill>
                <a:effectLst>
                  <a:outerShdw blurRad="38100" dist="38100" dir="2700000" algn="tl">
                    <a:srgbClr val="000000"/>
                  </a:outerShdw>
                </a:effectLst>
                <a:latin typeface="宋体" charset="-122"/>
                <a:ea typeface="华文细黑"/>
              </a:rPr>
              <a:t>ATM </a:t>
            </a:r>
            <a:r>
              <a:rPr lang="zh-CN" altLang="en-US" sz="3600" b="1">
                <a:solidFill>
                  <a:srgbClr val="000000"/>
                </a:solidFill>
                <a:effectLst>
                  <a:outerShdw blurRad="38100" dist="38100" dir="2700000" algn="tl">
                    <a:srgbClr val="000000"/>
                  </a:outerShdw>
                </a:effectLst>
                <a:latin typeface="华文隶书" pitchFamily="2" charset="-122"/>
                <a:ea typeface="华文细黑"/>
              </a:rPr>
              <a:t>数字监控系统</a:t>
            </a:r>
            <a:endParaRPr lang="zh-CN" altLang="en-US" sz="3600" b="1">
              <a:solidFill>
                <a:srgbClr val="000000"/>
              </a:solidFill>
              <a:effectLst>
                <a:outerShdw blurRad="38100" dist="38100" dir="2700000" algn="tl">
                  <a:srgbClr val="000000"/>
                </a:outerShdw>
              </a:effectLst>
              <a:latin typeface="宋体" charset="-122"/>
              <a:ea typeface="华文细黑"/>
            </a:endParaRPr>
          </a:p>
          <a:p>
            <a:pPr marL="0" indent="0">
              <a:lnSpc>
                <a:spcPct val="120000"/>
              </a:lnSpc>
              <a:spcBef>
                <a:spcPct val="0"/>
              </a:spcBef>
              <a:buClr>
                <a:srgbClr val="660066"/>
              </a:buClr>
              <a:buFont typeface="Wingdings" pitchFamily="2" charset="2"/>
              <a:buNone/>
            </a:pPr>
            <a:endParaRPr lang="en-US" altLang="zh-CN" sz="2000" b="1">
              <a:solidFill>
                <a:srgbClr val="000000"/>
              </a:solidFill>
              <a:effectLst>
                <a:outerShdw blurRad="38100" dist="38100" dir="2700000" algn="tl">
                  <a:srgbClr val="000000"/>
                </a:outerShdw>
              </a:effectLst>
              <a:latin typeface="华文隶书" pitchFamily="2" charset="-122"/>
              <a:ea typeface="华文细黑"/>
            </a:endParaRPr>
          </a:p>
        </p:txBody>
      </p:sp>
      <p:pic>
        <p:nvPicPr>
          <p:cNvPr id="26628" name="Picture 4"/>
          <p:cNvPicPr>
            <a:picLocks noGrp="1" noChangeAspect="1" noChangeArrowheads="1"/>
          </p:cNvPicPr>
          <p:nvPr>
            <p:ph sz="half" idx="2"/>
          </p:nvPr>
        </p:nvPicPr>
        <p:blipFill>
          <a:blip r:embed="rId2"/>
          <a:stretch>
            <a:fillRect/>
          </a:stretch>
        </p:blipFill>
        <p:spPr>
          <a:xfrm>
            <a:off x="467544" y="1124744"/>
            <a:ext cx="6408738" cy="4929187"/>
          </a:xfrm>
          <a:noFill/>
        </p:spPr>
      </p:pic>
      <p:sp>
        <p:nvSpPr>
          <p:cNvPr id="26629" name="页脚占位符 5"/>
          <p:cNvSpPr>
            <a:spLocks noGrp="1"/>
          </p:cNvSpPr>
          <p:nvPr>
            <p:ph type="ftr" sz="quarter" idx="11"/>
          </p:nvPr>
        </p:nvSpPr>
        <p:spPr/>
        <p:txBody>
          <a:bodyPr/>
          <a:lstStyle>
            <a:lvl1pPr>
              <a:defRPr/>
            </a:lvl1pPr>
          </a:lstStyle>
          <a:p>
            <a:r>
              <a:rPr lang="en-US" altLang="zh-CN"/>
              <a:t>视频监控+图像处理</a:t>
            </a:r>
          </a:p>
        </p:txBody>
      </p:sp>
    </p:spTree>
  </p:cSld>
  <p:clrMapOvr>
    <a:masterClrMapping/>
  </p:clrMapOvr>
  <p:transition/>
  <p:timing/>
</p:sld>
</file>

<file path=ppt/slides/slide14.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19461" name="Text Box 5"/>
          <p:cNvSpPr txBox="1">
            <a:spLocks noChangeArrowheads="1"/>
          </p:cNvSpPr>
          <p:nvPr/>
        </p:nvSpPr>
        <p:spPr bwMode="auto">
          <a:xfrm>
            <a:off x="683568" y="1772816"/>
            <a:ext cx="7169963" cy="3905342"/>
          </a:xfrm>
          <a:prstGeom prst="rect">
            <a:avLst/>
          </a:prstGeom>
          <a:noFill/>
          <a:ln w="9525">
            <a:noFill/>
            <a:miter lim="800000"/>
          </a:ln>
          <a:effectLst/>
        </p:spPr>
        <p:txBody>
          <a:bodyPr>
            <a:spAutoFit/>
          </a:bodyPr>
          <a:lstStyle/>
          <a:p>
            <a:pPr>
              <a:spcBef>
                <a:spcPct val="50000"/>
              </a:spcBef>
            </a:pPr>
            <a:r>
              <a:rPr lang="en-US" altLang="zh-CN" sz="4000">
                <a:solidFill>
                  <a:srgbClr val="000000"/>
                </a:solidFill>
                <a:ea typeface="华文细黑"/>
              </a:rPr>
              <a:t> </a:t>
            </a:r>
            <a:r>
              <a:rPr lang="zh-CN" altLang="en-US" sz="4000" smtClean="0">
                <a:solidFill>
                  <a:srgbClr val="000000"/>
                </a:solidFill>
                <a:ea typeface="华文细黑"/>
              </a:rPr>
              <a:t>一、图像</a:t>
            </a:r>
            <a:r>
              <a:rPr lang="zh-CN" altLang="en-US" sz="4000">
                <a:solidFill>
                  <a:srgbClr val="000000"/>
                </a:solidFill>
                <a:ea typeface="华文细黑"/>
              </a:rPr>
              <a:t>截取</a:t>
            </a:r>
            <a:br>
              <a:rPr lang="zh-CN" altLang="en-US" sz="4000">
                <a:solidFill>
                  <a:srgbClr val="000000"/>
                </a:solidFill>
                <a:ea typeface="华文细黑"/>
              </a:rPr>
            </a:br>
            <a:r>
              <a:rPr lang="zh-CN" altLang="en-US" sz="2800">
                <a:solidFill>
                  <a:srgbClr val="000000"/>
                </a:solidFill>
                <a:ea typeface="华文细黑"/>
              </a:rPr>
              <a:t>   </a:t>
            </a:r>
          </a:p>
          <a:p>
            <a:pPr>
              <a:spcBef>
                <a:spcPct val="50000"/>
              </a:spcBef>
            </a:pPr>
            <a:r>
              <a:rPr lang="zh-CN" altLang="en-US" sz="2800">
                <a:solidFill>
                  <a:srgbClr val="000000"/>
                </a:solidFill>
                <a:ea typeface="华文细黑"/>
              </a:rPr>
              <a:t>      系统通过多路视频采集器将监控现场信息采集到控制中心，然后定时截取位图图像，用做后续目标检测和分析的原始图像。位图由像素组成，特别适合图像处理。若每路图像的帧数为</a:t>
            </a:r>
            <a:r>
              <a:rPr lang="en-US" altLang="zh-CN" sz="2800">
                <a:solidFill>
                  <a:srgbClr val="000000"/>
                </a:solidFill>
                <a:ea typeface="华文细黑"/>
              </a:rPr>
              <a:t>25</a:t>
            </a:r>
            <a:r>
              <a:rPr lang="zh-CN" altLang="en-US" sz="2800">
                <a:solidFill>
                  <a:srgbClr val="000000"/>
                </a:solidFill>
                <a:ea typeface="华文细黑"/>
              </a:rPr>
              <a:t>帧</a:t>
            </a:r>
            <a:r>
              <a:rPr lang="en-US" altLang="zh-CN" sz="2800">
                <a:solidFill>
                  <a:srgbClr val="000000"/>
                </a:solidFill>
                <a:ea typeface="华文细黑"/>
              </a:rPr>
              <a:t>/s</a:t>
            </a:r>
            <a:r>
              <a:rPr lang="zh-CN" altLang="en-US" sz="2800">
                <a:solidFill>
                  <a:srgbClr val="000000"/>
                </a:solidFill>
                <a:ea typeface="华文细黑"/>
              </a:rPr>
              <a:t>，则基本可以达到实时监控的效果。 </a:t>
            </a:r>
          </a:p>
        </p:txBody>
      </p:sp>
      <p:sp>
        <p:nvSpPr>
          <p:cNvPr id="3" name="标题 1"/>
          <p:cNvSpPr>
            <a:spLocks noGrp="1"/>
          </p:cNvSpPr>
          <p:nvPr>
            <p:ph type="title"/>
          </p:nvPr>
        </p:nvSpPr>
        <p:spPr>
          <a:xfrm>
            <a:off x="467544" y="332656"/>
            <a:ext cx="8229600" cy="1143000"/>
          </a:xfrm>
        </p:spPr>
        <p:txBody>
          <a:bodyPr/>
          <a:lstStyle/>
          <a:p>
            <a:r>
              <a:rPr lang="zh-CN" altLang="en-US" smtClean="0">
                <a:solidFill>
                  <a:srgbClr val="000000"/>
                </a:solidFill>
                <a:ea typeface="华文细黑"/>
              </a:rPr>
              <a:t>主要的技术</a:t>
            </a:r>
            <a:endParaRPr lang="zh-CN" altLang="en-US">
              <a:solidFill>
                <a:srgbClr val="000000"/>
              </a:solidFill>
              <a:ea typeface="华文细黑"/>
            </a:endParaRPr>
          </a:p>
        </p:txBody>
      </p:sp>
      <p:sp>
        <p:nvSpPr>
          <p:cNvPr id="19462" name="页脚占位符 4"/>
          <p:cNvSpPr>
            <a:spLocks noGrp="1"/>
          </p:cNvSpPr>
          <p:nvPr>
            <p:ph type="ftr" sz="quarter" idx="11"/>
          </p:nvPr>
        </p:nvSpPr>
        <p:spPr/>
        <p:txBody>
          <a:bodyPr/>
          <a:lstStyle/>
          <a:p>
            <a:r>
              <a:rPr lang="zh-CN" altLang="en-US"/>
              <a:t>视频监控+图像处理</a:t>
            </a:r>
          </a:p>
        </p:txBody>
      </p:sp>
    </p:spTree>
  </p:cSld>
  <p:clrMapOvr>
    <a:masterClrMapping/>
  </p:clrMapOvr>
  <p:transition/>
  <p:timing/>
</p:sld>
</file>

<file path=ppt/slides/slide15.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18437" name="Text Box 5"/>
          <p:cNvSpPr txBox="1">
            <a:spLocks noChangeArrowheads="1"/>
          </p:cNvSpPr>
          <p:nvPr/>
        </p:nvSpPr>
        <p:spPr bwMode="auto">
          <a:xfrm>
            <a:off x="899592" y="1124744"/>
            <a:ext cx="6941134" cy="3813811"/>
          </a:xfrm>
          <a:prstGeom prst="rect">
            <a:avLst/>
          </a:prstGeom>
          <a:noFill/>
          <a:ln w="9525">
            <a:noFill/>
            <a:miter lim="800000"/>
          </a:ln>
          <a:effectLst/>
        </p:spPr>
        <p:txBody>
          <a:bodyPr>
            <a:spAutoFit/>
          </a:bodyPr>
          <a:lstStyle/>
          <a:p>
            <a:r>
              <a:rPr lang="en-US" altLang="zh-CN" sz="4000" smtClean="0">
                <a:solidFill>
                  <a:srgbClr val="000000"/>
                </a:solidFill>
                <a:ea typeface="华文细黑"/>
              </a:rPr>
              <a:t>2.  </a:t>
            </a:r>
            <a:r>
              <a:rPr lang="zh-CN" altLang="en-US" sz="4000">
                <a:solidFill>
                  <a:srgbClr val="000000"/>
                </a:solidFill>
                <a:ea typeface="华文细黑"/>
              </a:rPr>
              <a:t>图像增强</a:t>
            </a:r>
            <a:r>
              <a:rPr lang="zh-CN" altLang="en-US" sz="3600">
                <a:solidFill>
                  <a:srgbClr val="000000"/>
                </a:solidFill>
                <a:ea typeface="华文细黑"/>
              </a:rPr>
              <a:t> </a:t>
            </a:r>
          </a:p>
          <a:p>
            <a:endParaRPr lang="zh-CN" altLang="en-US" sz="3600">
              <a:solidFill>
                <a:srgbClr val="000000"/>
              </a:solidFill>
              <a:ea typeface="华文细黑"/>
            </a:endParaRPr>
          </a:p>
          <a:p>
            <a:r>
              <a:rPr lang="zh-CN" altLang="en-US" sz="2400">
                <a:solidFill>
                  <a:srgbClr val="000000"/>
                </a:solidFill>
                <a:ea typeface="华文细黑"/>
              </a:rPr>
              <a:t>         对于数字视频监控系统来说， 引起图像失真的主要原因有监控环境中的噪声、 编码过程中产生的块效应等。针对这些原因采取有效措施， 可以通过图像处理的方法改善图像的质量。如通过增强对比度的办法来看清图像的细节； 运用平滑技术减少块效应对图像清晰度的影响； 使用微分运算突出边界或其他变化部分等。 </a:t>
            </a:r>
          </a:p>
        </p:txBody>
      </p:sp>
      <p:sp>
        <p:nvSpPr>
          <p:cNvPr id="18438" name="页脚占位符 4"/>
          <p:cNvSpPr>
            <a:spLocks noGrp="1"/>
          </p:cNvSpPr>
          <p:nvPr>
            <p:ph type="ftr" sz="quarter" idx="11"/>
          </p:nvPr>
        </p:nvSpPr>
        <p:spPr/>
        <p:txBody>
          <a:bodyPr/>
          <a:lstStyle/>
          <a:p>
            <a:r>
              <a:rPr lang="zh-CN" altLang="en-US"/>
              <a:t>视频监控+图像处理</a:t>
            </a:r>
          </a:p>
        </p:txBody>
      </p:sp>
    </p:spTree>
  </p:cSld>
  <p:clrMapOvr>
    <a:masterClrMapping/>
  </p:clrMapOvr>
  <p:transition/>
  <p:timing/>
</p:sld>
</file>

<file path=ppt/slides/slide16.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17413" name="Text Box 5"/>
          <p:cNvSpPr txBox="1">
            <a:spLocks noChangeArrowheads="1"/>
          </p:cNvSpPr>
          <p:nvPr/>
        </p:nvSpPr>
        <p:spPr bwMode="auto">
          <a:xfrm>
            <a:off x="533400" y="1219200"/>
            <a:ext cx="8009001" cy="3935852"/>
          </a:xfrm>
          <a:prstGeom prst="rect">
            <a:avLst/>
          </a:prstGeom>
          <a:noFill/>
          <a:ln w="9525">
            <a:noFill/>
            <a:miter lim="800000"/>
          </a:ln>
          <a:effectLst/>
        </p:spPr>
        <p:txBody>
          <a:bodyPr>
            <a:spAutoFit/>
          </a:bodyPr>
          <a:lstStyle/>
          <a:p>
            <a:r>
              <a:rPr lang="en-US" altLang="zh-CN" sz="3600" smtClean="0">
                <a:solidFill>
                  <a:srgbClr val="000000"/>
                </a:solidFill>
                <a:ea typeface="华文细黑"/>
              </a:rPr>
              <a:t>2.1 </a:t>
            </a:r>
            <a:r>
              <a:rPr lang="zh-CN" altLang="en-US" sz="3600">
                <a:solidFill>
                  <a:srgbClr val="000000"/>
                </a:solidFill>
                <a:ea typeface="华文细黑"/>
              </a:rPr>
              <a:t>图像锐化</a:t>
            </a:r>
            <a:r>
              <a:rPr lang="zh-CN" altLang="en-US" sz="2400">
                <a:solidFill>
                  <a:srgbClr val="000000"/>
                </a:solidFill>
                <a:ea typeface="华文细黑"/>
              </a:rPr>
              <a:t> </a:t>
            </a:r>
          </a:p>
          <a:p>
            <a:endParaRPr lang="zh-CN" altLang="en-US" sz="2400">
              <a:solidFill>
                <a:srgbClr val="000000"/>
              </a:solidFill>
              <a:ea typeface="华文细黑"/>
            </a:endParaRPr>
          </a:p>
          <a:p>
            <a:r>
              <a:rPr lang="zh-CN" altLang="en-US" sz="2400">
                <a:solidFill>
                  <a:srgbClr val="000000"/>
                </a:solidFill>
                <a:ea typeface="华文细黑"/>
              </a:rPr>
              <a:t>       在图像识别中， 需要有边缘鲜明的图像， 即图像锐化。图像中的边缘像素都是亮度变化较大的地方。  </a:t>
            </a:r>
          </a:p>
          <a:p>
            <a:endParaRPr lang="zh-CN" altLang="en-US" sz="2400">
              <a:solidFill>
                <a:srgbClr val="000000"/>
              </a:solidFill>
              <a:ea typeface="华文细黑"/>
            </a:endParaRPr>
          </a:p>
          <a:p>
            <a:r>
              <a:rPr lang="zh-CN" altLang="en-US" sz="2400">
                <a:solidFill>
                  <a:srgbClr val="000000"/>
                </a:solidFill>
                <a:ea typeface="华文细黑"/>
              </a:rPr>
              <a:t>        图像锐化中最常用的方法是梯度运算。梯度运算法包括 </a:t>
            </a:r>
            <a:r>
              <a:rPr lang="en-US" altLang="zh-CN" sz="2400">
                <a:solidFill>
                  <a:srgbClr val="000000"/>
                </a:solidFill>
                <a:ea typeface="华文细黑"/>
              </a:rPr>
              <a:t>Roberts </a:t>
            </a:r>
            <a:r>
              <a:rPr lang="zh-CN" altLang="en-US" sz="2400">
                <a:solidFill>
                  <a:srgbClr val="000000"/>
                </a:solidFill>
                <a:ea typeface="华文细黑"/>
              </a:rPr>
              <a:t>算子</a:t>
            </a:r>
            <a:r>
              <a:rPr lang="en-US" altLang="zh-CN" sz="2400">
                <a:solidFill>
                  <a:srgbClr val="000000"/>
                </a:solidFill>
                <a:ea typeface="华文细黑"/>
              </a:rPr>
              <a:t>,Sobel</a:t>
            </a:r>
            <a:r>
              <a:rPr lang="zh-CN" altLang="en-US" sz="2400">
                <a:solidFill>
                  <a:srgbClr val="000000"/>
                </a:solidFill>
                <a:ea typeface="华文细黑"/>
              </a:rPr>
              <a:t>算子和 </a:t>
            </a:r>
            <a:r>
              <a:rPr lang="en-US" altLang="zh-CN" sz="2400">
                <a:solidFill>
                  <a:srgbClr val="000000"/>
                </a:solidFill>
                <a:ea typeface="华文细黑"/>
              </a:rPr>
              <a:t>Prewitt </a:t>
            </a:r>
            <a:r>
              <a:rPr lang="zh-CN" altLang="en-US" sz="2400">
                <a:solidFill>
                  <a:srgbClr val="000000"/>
                </a:solidFill>
                <a:ea typeface="华文细黑"/>
              </a:rPr>
              <a:t>算子等。</a:t>
            </a:r>
            <a:r>
              <a:rPr lang="en-US" altLang="zh-CN" sz="2400" err="1">
                <a:solidFill>
                  <a:srgbClr val="000000"/>
                </a:solidFill>
                <a:ea typeface="华文细黑"/>
              </a:rPr>
              <a:t>Sobel </a:t>
            </a:r>
            <a:r>
              <a:rPr lang="zh-CN" altLang="en-US" sz="2400">
                <a:solidFill>
                  <a:srgbClr val="000000"/>
                </a:solidFill>
                <a:ea typeface="华文细黑"/>
              </a:rPr>
              <a:t>算子对噪声十分敏感</a:t>
            </a:r>
            <a:r>
              <a:rPr lang="en-US" altLang="zh-CN" sz="2400">
                <a:solidFill>
                  <a:srgbClr val="000000"/>
                </a:solidFill>
                <a:ea typeface="华文细黑"/>
              </a:rPr>
              <a:t>,Roberts </a:t>
            </a:r>
            <a:r>
              <a:rPr lang="zh-CN" altLang="en-US" sz="2400">
                <a:solidFill>
                  <a:srgbClr val="000000"/>
                </a:solidFill>
                <a:ea typeface="华文细黑"/>
              </a:rPr>
              <a:t>算子的鲁棒性比较好。由于监控系统图像中掺杂着大量的噪声， 因此用 </a:t>
            </a:r>
            <a:r>
              <a:rPr lang="en-US" altLang="zh-CN" sz="2400">
                <a:solidFill>
                  <a:srgbClr val="000000"/>
                </a:solidFill>
                <a:ea typeface="华文细黑"/>
              </a:rPr>
              <a:t>Roberts </a:t>
            </a:r>
            <a:r>
              <a:rPr lang="zh-CN" altLang="en-US" sz="2400">
                <a:solidFill>
                  <a:srgbClr val="000000"/>
                </a:solidFill>
                <a:ea typeface="华文细黑"/>
              </a:rPr>
              <a:t>算子的图像锐化方法。 </a:t>
            </a:r>
          </a:p>
        </p:txBody>
      </p:sp>
      <p:sp>
        <p:nvSpPr>
          <p:cNvPr id="17414" name="页脚占位符 4"/>
          <p:cNvSpPr>
            <a:spLocks noGrp="1"/>
          </p:cNvSpPr>
          <p:nvPr>
            <p:ph type="ftr" sz="quarter" idx="11"/>
          </p:nvPr>
        </p:nvSpPr>
        <p:spPr/>
        <p:txBody>
          <a:bodyPr/>
          <a:lstStyle/>
          <a:p>
            <a:r>
              <a:rPr lang="zh-CN" altLang="en-US"/>
              <a:t>视频监控+图像处理</a:t>
            </a:r>
          </a:p>
        </p:txBody>
      </p:sp>
    </p:spTree>
  </p:cSld>
  <p:clrMapOvr>
    <a:masterClrMapping/>
  </p:clrMapOvr>
  <p:transition/>
  <p:timing/>
</p:sld>
</file>

<file path=ppt/slides/slide17.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pic>
        <p:nvPicPr>
          <p:cNvPr id="16389" name="Picture 5"/>
          <p:cNvPicPr>
            <a:picLocks noChangeAspect="1" noChangeArrowheads="1"/>
          </p:cNvPicPr>
          <p:nvPr/>
        </p:nvPicPr>
        <p:blipFill>
          <a:blip r:embed="rId2"/>
          <a:stretch>
            <a:fillRect/>
          </a:stretch>
        </p:blipFill>
        <p:spPr bwMode="auto">
          <a:xfrm>
            <a:off x="0" y="476672"/>
            <a:ext cx="9144000" cy="6019800"/>
          </a:xfrm>
          <a:prstGeom prst="rect">
            <a:avLst/>
          </a:prstGeom>
          <a:noFill/>
          <a:ln w="9525">
            <a:noFill/>
            <a:miter lim="800000"/>
          </a:ln>
          <a:effectLst/>
        </p:spPr>
      </p:pic>
      <p:sp>
        <p:nvSpPr>
          <p:cNvPr id="16390" name="页脚占位符 4"/>
          <p:cNvSpPr>
            <a:spLocks noGrp="1"/>
          </p:cNvSpPr>
          <p:nvPr>
            <p:ph type="ftr" sz="quarter" idx="11"/>
          </p:nvPr>
        </p:nvSpPr>
        <p:spPr/>
        <p:txBody>
          <a:bodyPr/>
          <a:lstStyle/>
          <a:p>
            <a:r>
              <a:rPr lang="zh-CN" altLang="en-US"/>
              <a:t>视频监控+图像处理</a:t>
            </a:r>
          </a:p>
        </p:txBody>
      </p:sp>
    </p:spTree>
  </p:cSld>
  <p:clrMapOvr>
    <a:masterClrMapping/>
  </p:clrMapOvr>
  <p:transition/>
  <p:timing/>
</p:sld>
</file>

<file path=ppt/slides/slide18.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pic>
        <p:nvPicPr>
          <p:cNvPr id="15365" name="Picture 5"/>
          <p:cNvPicPr>
            <a:picLocks noChangeAspect="1" noChangeArrowheads="1"/>
          </p:cNvPicPr>
          <p:nvPr/>
        </p:nvPicPr>
        <p:blipFill>
          <a:blip r:embed="rId2"/>
          <a:stretch>
            <a:fillRect/>
          </a:stretch>
        </p:blipFill>
        <p:spPr bwMode="auto">
          <a:xfrm>
            <a:off x="0" y="620688"/>
            <a:ext cx="9144000" cy="5867400"/>
          </a:xfrm>
          <a:prstGeom prst="rect">
            <a:avLst/>
          </a:prstGeom>
          <a:noFill/>
          <a:ln w="9525">
            <a:noFill/>
            <a:miter lim="800000"/>
          </a:ln>
          <a:effectLst/>
        </p:spPr>
      </p:pic>
      <p:sp>
        <p:nvSpPr>
          <p:cNvPr id="15366" name="页脚占位符 4"/>
          <p:cNvSpPr>
            <a:spLocks noGrp="1"/>
          </p:cNvSpPr>
          <p:nvPr>
            <p:ph type="ftr" sz="quarter" idx="11"/>
          </p:nvPr>
        </p:nvSpPr>
        <p:spPr/>
        <p:txBody>
          <a:bodyPr/>
          <a:lstStyle/>
          <a:p>
            <a:r>
              <a:rPr lang="zh-CN" altLang="en-US"/>
              <a:t>视频监控+图像处理</a:t>
            </a:r>
          </a:p>
        </p:txBody>
      </p:sp>
    </p:spTree>
  </p:cSld>
  <p:clrMapOvr>
    <a:masterClrMapping/>
  </p:clrMapOvr>
  <p:transition/>
  <p:timing/>
</p:sld>
</file>

<file path=ppt/slides/slide19.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13317" name="Text Box 5"/>
          <p:cNvSpPr txBox="1">
            <a:spLocks noChangeArrowheads="1"/>
          </p:cNvSpPr>
          <p:nvPr/>
        </p:nvSpPr>
        <p:spPr bwMode="auto">
          <a:xfrm>
            <a:off x="990600" y="1295400"/>
            <a:ext cx="7093686" cy="3569727"/>
          </a:xfrm>
          <a:prstGeom prst="rect">
            <a:avLst/>
          </a:prstGeom>
          <a:noFill/>
          <a:ln w="9525">
            <a:noFill/>
            <a:miter lim="800000"/>
          </a:ln>
          <a:effectLst/>
        </p:spPr>
        <p:txBody>
          <a:bodyPr>
            <a:spAutoFit/>
          </a:bodyPr>
          <a:lstStyle/>
          <a:p>
            <a:r>
              <a:rPr lang="en-US" altLang="zh-CN" sz="3600" b="1" smtClean="0">
                <a:solidFill>
                  <a:srgbClr val="000000"/>
                </a:solidFill>
                <a:ea typeface="华文细黑"/>
              </a:rPr>
              <a:t>2.2  </a:t>
            </a:r>
            <a:r>
              <a:rPr lang="zh-CN" altLang="en-US" sz="3600" b="1">
                <a:solidFill>
                  <a:srgbClr val="000000"/>
                </a:solidFill>
                <a:ea typeface="华文细黑"/>
              </a:rPr>
              <a:t>邻域平均法</a:t>
            </a:r>
            <a:r>
              <a:rPr lang="zh-CN" altLang="en-US" sz="2400" b="1">
                <a:solidFill>
                  <a:srgbClr val="000000"/>
                </a:solidFill>
                <a:ea typeface="华文细黑"/>
              </a:rPr>
              <a:t> </a:t>
            </a:r>
          </a:p>
          <a:p>
            <a:endParaRPr lang="zh-CN" altLang="en-US" sz="2400" b="1">
              <a:solidFill>
                <a:srgbClr val="000000"/>
              </a:solidFill>
              <a:ea typeface="华文细黑"/>
            </a:endParaRPr>
          </a:p>
          <a:p>
            <a:r>
              <a:rPr lang="zh-CN" altLang="en-US" sz="2400" b="1">
                <a:solidFill>
                  <a:srgbClr val="000000"/>
                </a:solidFill>
                <a:ea typeface="华文细黑"/>
              </a:rPr>
              <a:t>      平滑滤波对图像的低频分量进行增强</a:t>
            </a:r>
            <a:r>
              <a:rPr lang="en-US" altLang="zh-CN" sz="2400" b="1">
                <a:solidFill>
                  <a:srgbClr val="000000"/>
                </a:solidFill>
                <a:ea typeface="华文细黑"/>
              </a:rPr>
              <a:t>,</a:t>
            </a:r>
            <a:r>
              <a:rPr lang="zh-CN" altLang="en-US" sz="2400" b="1">
                <a:solidFill>
                  <a:srgbClr val="000000"/>
                </a:solidFill>
                <a:ea typeface="华文细黑"/>
              </a:rPr>
              <a:t>同时可以削弱图像的高频分量，因此一般用于消除图像中的 随机噪声 ，从而起到图像平滑的作用。  </a:t>
            </a:r>
          </a:p>
          <a:p>
            <a:r>
              <a:rPr lang="zh-CN" altLang="en-US" sz="2400" b="1">
                <a:solidFill>
                  <a:srgbClr val="000000"/>
                </a:solidFill>
                <a:ea typeface="华文细黑"/>
              </a:rPr>
              <a:t>      图像邻域平均法的平滑效果与所用的邻域像素个数有关</a:t>
            </a:r>
            <a:r>
              <a:rPr lang="en-US" altLang="zh-CN" sz="2400" b="1">
                <a:solidFill>
                  <a:srgbClr val="000000"/>
                </a:solidFill>
                <a:ea typeface="华文细黑"/>
              </a:rPr>
              <a:t>,</a:t>
            </a:r>
            <a:r>
              <a:rPr lang="zh-CN" altLang="en-US" sz="2400" b="1">
                <a:solidFill>
                  <a:srgbClr val="000000"/>
                </a:solidFill>
                <a:ea typeface="华文细黑"/>
              </a:rPr>
              <a:t>像素越多，则图像的模糊程度越大。邻域 平均法包括</a:t>
            </a:r>
            <a:r>
              <a:rPr lang="en-US" altLang="zh-CN" sz="2400" b="1">
                <a:solidFill>
                  <a:srgbClr val="000000"/>
                </a:solidFill>
                <a:ea typeface="华文细黑"/>
              </a:rPr>
              <a:t>:</a:t>
            </a:r>
            <a:r>
              <a:rPr lang="zh-CN" altLang="en-US" sz="2400" b="1">
                <a:solidFill>
                  <a:srgbClr val="000000"/>
                </a:solidFill>
                <a:ea typeface="华文细黑"/>
              </a:rPr>
              <a:t>简单平均法</a:t>
            </a:r>
            <a:r>
              <a:rPr lang="en-US" altLang="zh-CN" sz="2400" b="1">
                <a:solidFill>
                  <a:srgbClr val="000000"/>
                </a:solidFill>
                <a:ea typeface="华文细黑"/>
              </a:rPr>
              <a:t>,</a:t>
            </a:r>
            <a:r>
              <a:rPr lang="zh-CN" altLang="en-US" sz="2400" b="1">
                <a:solidFill>
                  <a:srgbClr val="000000"/>
                </a:solidFill>
                <a:ea typeface="华文细黑"/>
              </a:rPr>
              <a:t>阈值平均法和邻域加权平均法等 。 </a:t>
            </a:r>
          </a:p>
        </p:txBody>
      </p:sp>
      <p:sp>
        <p:nvSpPr>
          <p:cNvPr id="13318" name="页脚占位符 4"/>
          <p:cNvSpPr>
            <a:spLocks noGrp="1"/>
          </p:cNvSpPr>
          <p:nvPr>
            <p:ph type="ftr" sz="quarter" idx="11"/>
          </p:nvPr>
        </p:nvSpPr>
        <p:spPr/>
        <p:txBody>
          <a:bodyPr/>
          <a:lstStyle/>
          <a:p>
            <a:r>
              <a:rPr lang="zh-CN" altLang="en-US"/>
              <a:t>视频监控+图像处理</a:t>
            </a:r>
          </a:p>
        </p:txBody>
      </p:sp>
    </p:spTree>
  </p:cSld>
  <p:clrMapOvr>
    <a:masterClrMapping/>
  </p:clrMapOvr>
  <p:transition/>
  <p:timing/>
</p:sld>
</file>

<file path=ppt/slides/slide20.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pic>
        <p:nvPicPr>
          <p:cNvPr id="34821" name="Picture 5"/>
          <p:cNvPicPr>
            <a:picLocks noChangeAspect="1" noChangeArrowheads="1"/>
          </p:cNvPicPr>
          <p:nvPr/>
        </p:nvPicPr>
        <p:blipFill>
          <a:blip r:embed="rId2"/>
          <a:stretch>
            <a:fillRect/>
          </a:stretch>
        </p:blipFill>
        <p:spPr bwMode="auto">
          <a:xfrm>
            <a:off x="0" y="548680"/>
            <a:ext cx="9144000" cy="5943600"/>
          </a:xfrm>
          <a:prstGeom prst="rect">
            <a:avLst/>
          </a:prstGeom>
          <a:noFill/>
          <a:ln w="9525">
            <a:noFill/>
            <a:miter lim="800000"/>
          </a:ln>
          <a:effectLst/>
        </p:spPr>
      </p:pic>
      <p:sp>
        <p:nvSpPr>
          <p:cNvPr id="34822" name="页脚占位符 4"/>
          <p:cNvSpPr>
            <a:spLocks noGrp="1"/>
          </p:cNvSpPr>
          <p:nvPr>
            <p:ph type="ftr" sz="quarter" idx="11"/>
          </p:nvPr>
        </p:nvSpPr>
        <p:spPr/>
        <p:txBody>
          <a:bodyPr/>
          <a:lstStyle/>
          <a:p>
            <a:r>
              <a:rPr lang="zh-CN" altLang="en-US"/>
              <a:t>视频监控+图像处理</a:t>
            </a:r>
          </a:p>
        </p:txBody>
      </p:sp>
    </p:spTree>
  </p:cSld>
  <p:clrMapOvr>
    <a:masterClrMapping/>
  </p:clrMapOvr>
  <p:transition/>
  <p:timing/>
</p:sld>
</file>

<file path=ppt/slides/slide2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33797" name="Text Box 5"/>
          <p:cNvSpPr txBox="1">
            <a:spLocks noChangeArrowheads="1"/>
          </p:cNvSpPr>
          <p:nvPr/>
        </p:nvSpPr>
        <p:spPr bwMode="auto">
          <a:xfrm>
            <a:off x="533400" y="685800"/>
            <a:ext cx="8161554" cy="5278313"/>
          </a:xfrm>
          <a:prstGeom prst="rect">
            <a:avLst/>
          </a:prstGeom>
          <a:noFill/>
          <a:ln w="9525">
            <a:noFill/>
            <a:miter lim="800000"/>
          </a:ln>
          <a:effectLst/>
        </p:spPr>
        <p:txBody>
          <a:bodyPr>
            <a:spAutoFit/>
          </a:bodyPr>
          <a:lstStyle/>
          <a:p>
            <a:pPr>
              <a:spcBef>
                <a:spcPct val="50000"/>
              </a:spcBef>
            </a:pPr>
            <a:r>
              <a:rPr lang="en-US" altLang="zh-CN" sz="4000" smtClean="0">
                <a:solidFill>
                  <a:srgbClr val="000000"/>
                </a:solidFill>
                <a:ea typeface="华文细黑"/>
              </a:rPr>
              <a:t>3. </a:t>
            </a:r>
            <a:r>
              <a:rPr lang="zh-CN" altLang="en-US" sz="4000">
                <a:solidFill>
                  <a:srgbClr val="000000"/>
                </a:solidFill>
                <a:ea typeface="华文细黑"/>
              </a:rPr>
              <a:t>背景更新</a:t>
            </a:r>
            <a:br>
              <a:rPr lang="zh-CN" altLang="en-US" sz="4000">
                <a:solidFill>
                  <a:srgbClr val="000000"/>
                </a:solidFill>
                <a:ea typeface="华文细黑"/>
              </a:rPr>
            </a:br>
            <a:r>
              <a:rPr lang="zh-CN" altLang="en-US" sz="2400">
                <a:solidFill>
                  <a:srgbClr val="000000"/>
                </a:solidFill>
                <a:ea typeface="华文细黑"/>
              </a:rPr>
              <a:t>    </a:t>
            </a:r>
          </a:p>
          <a:p>
            <a:pPr>
              <a:spcBef>
                <a:spcPct val="50000"/>
              </a:spcBef>
            </a:pPr>
            <a:r>
              <a:rPr lang="zh-CN" altLang="en-US" sz="2400">
                <a:solidFill>
                  <a:srgbClr val="000000"/>
                </a:solidFill>
                <a:ea typeface="华文细黑"/>
              </a:rPr>
              <a:t>         目标检测的前提是前景帧图像（如图</a:t>
            </a:r>
            <a:r>
              <a:rPr lang="en-US" altLang="zh-CN" sz="2400">
                <a:solidFill>
                  <a:srgbClr val="000000"/>
                </a:solidFill>
                <a:ea typeface="华文细黑"/>
              </a:rPr>
              <a:t>2</a:t>
            </a:r>
            <a:r>
              <a:rPr lang="zh-CN" altLang="en-US" sz="2400">
                <a:solidFill>
                  <a:srgbClr val="000000"/>
                </a:solidFill>
                <a:ea typeface="华文细黑"/>
              </a:rPr>
              <a:t>）与背景帧图像（如图</a:t>
            </a:r>
            <a:r>
              <a:rPr lang="en-US" altLang="zh-CN" sz="2400">
                <a:solidFill>
                  <a:srgbClr val="000000"/>
                </a:solidFill>
                <a:ea typeface="华文细黑"/>
              </a:rPr>
              <a:t>1</a:t>
            </a:r>
            <a:r>
              <a:rPr lang="zh-CN" altLang="en-US" sz="2400">
                <a:solidFill>
                  <a:srgbClr val="000000"/>
                </a:solidFill>
                <a:ea typeface="华文细黑"/>
              </a:rPr>
              <a:t>）做差。所谓背景帧图像，通常是由监控现场中固定的设备组成（如图</a:t>
            </a:r>
            <a:r>
              <a:rPr lang="en-US" altLang="zh-CN" sz="2400">
                <a:solidFill>
                  <a:srgbClr val="000000"/>
                </a:solidFill>
                <a:ea typeface="华文细黑"/>
              </a:rPr>
              <a:t>1</a:t>
            </a:r>
            <a:r>
              <a:rPr lang="zh-CN" altLang="en-US" sz="2400">
                <a:solidFill>
                  <a:srgbClr val="000000"/>
                </a:solidFill>
                <a:ea typeface="华文细黑"/>
              </a:rPr>
              <a:t>）。背景更新技术就是为了得到最新的背景帧图像。目前，背景更新算法有很多，这里选用简单且效果不错的</a:t>
            </a:r>
            <a:r>
              <a:rPr lang="en-US" altLang="zh-CN" sz="2400">
                <a:solidFill>
                  <a:srgbClr val="000000"/>
                </a:solidFill>
                <a:ea typeface="华文细黑"/>
              </a:rPr>
              <a:t>Adaptive Median Filter </a:t>
            </a:r>
            <a:r>
              <a:rPr lang="zh-CN" altLang="en-US" sz="2400">
                <a:solidFill>
                  <a:srgbClr val="000000"/>
                </a:solidFill>
                <a:ea typeface="华文细黑"/>
              </a:rPr>
              <a:t>（</a:t>
            </a:r>
            <a:r>
              <a:rPr lang="en-US" altLang="zh-CN" sz="2400">
                <a:solidFill>
                  <a:srgbClr val="000000"/>
                </a:solidFill>
                <a:ea typeface="华文细黑"/>
              </a:rPr>
              <a:t>AMF</a:t>
            </a:r>
            <a:r>
              <a:rPr lang="zh-CN" altLang="en-US" sz="2400">
                <a:solidFill>
                  <a:srgbClr val="000000"/>
                </a:solidFill>
                <a:ea typeface="华文细黑"/>
              </a:rPr>
              <a:t>）算法。     </a:t>
            </a:r>
            <a:r>
              <a:rPr lang="en-US" altLang="zh-CN" sz="2400">
                <a:solidFill>
                  <a:srgbClr val="000000"/>
                </a:solidFill>
                <a:ea typeface="华文细黑"/>
              </a:rPr>
              <a:t>AMF</a:t>
            </a:r>
            <a:r>
              <a:rPr lang="zh-CN" altLang="en-US" sz="2400">
                <a:solidFill>
                  <a:srgbClr val="000000"/>
                </a:solidFill>
                <a:ea typeface="华文细黑"/>
              </a:rPr>
              <a:t>算法的基本思想是，若新输入的图像帧的像素值比预估计的背景图像中的对应位置的像素值要大，则估计背景图像的像素值加</a:t>
            </a:r>
            <a:r>
              <a:rPr lang="en-US" altLang="zh-CN" sz="2400">
                <a:solidFill>
                  <a:srgbClr val="000000"/>
                </a:solidFill>
                <a:ea typeface="华文细黑"/>
              </a:rPr>
              <a:t>1</a:t>
            </a:r>
            <a:r>
              <a:rPr lang="zh-CN" altLang="en-US" sz="2400">
                <a:solidFill>
                  <a:srgbClr val="000000"/>
                </a:solidFill>
                <a:ea typeface="华文细黑"/>
              </a:rPr>
              <a:t>；反之，如果比对应位置的像素值要小，则减</a:t>
            </a:r>
            <a:r>
              <a:rPr lang="en-US" altLang="zh-CN" sz="2400">
                <a:solidFill>
                  <a:srgbClr val="000000"/>
                </a:solidFill>
                <a:ea typeface="华文细黑"/>
              </a:rPr>
              <a:t>1.</a:t>
            </a:r>
            <a:br>
              <a:rPr lang="en-US" altLang="zh-CN" sz="2400">
                <a:solidFill>
                  <a:srgbClr val="000000"/>
                </a:solidFill>
                <a:ea typeface="华文细黑"/>
              </a:rPr>
            </a:br>
            <a:br>
              <a:rPr lang="en-US" altLang="zh-CN">
                <a:solidFill>
                  <a:srgbClr val="000000"/>
                </a:solidFill>
                <a:ea typeface="华文细黑"/>
              </a:rPr>
            </a:br>
            <a:br>
              <a:rPr lang="en-US" altLang="zh-CN">
                <a:solidFill>
                  <a:srgbClr val="000000"/>
                </a:solidFill>
                <a:ea typeface="华文细黑"/>
              </a:rPr>
            </a:br>
            <a:br>
              <a:rPr lang="en-US" altLang="zh-CN">
                <a:solidFill>
                  <a:srgbClr val="000000"/>
                </a:solidFill>
                <a:ea typeface="华文细黑"/>
              </a:rPr>
            </a:br>
          </a:p>
        </p:txBody>
      </p:sp>
      <p:sp>
        <p:nvSpPr>
          <p:cNvPr id="33798" name="页脚占位符 4"/>
          <p:cNvSpPr>
            <a:spLocks noGrp="1"/>
          </p:cNvSpPr>
          <p:nvPr>
            <p:ph type="ftr" sz="quarter" idx="11"/>
          </p:nvPr>
        </p:nvSpPr>
        <p:spPr/>
        <p:txBody>
          <a:bodyPr/>
          <a:lstStyle/>
          <a:p>
            <a:r>
              <a:rPr lang="zh-CN" altLang="en-US"/>
              <a:t>视频监控+图像处理</a:t>
            </a:r>
          </a:p>
        </p:txBody>
      </p:sp>
    </p:spTree>
  </p:cSld>
  <p:clrMapOvr>
    <a:masterClrMapping/>
  </p:clrMapOvr>
  <p:transition/>
  <p:timing/>
</p:sld>
</file>

<file path=ppt/slides/slide2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32773" name="Text Box 5"/>
          <p:cNvSpPr txBox="1">
            <a:spLocks noChangeArrowheads="1"/>
          </p:cNvSpPr>
          <p:nvPr/>
        </p:nvSpPr>
        <p:spPr bwMode="auto">
          <a:xfrm>
            <a:off x="762000" y="685800"/>
            <a:ext cx="7627620" cy="2440838"/>
          </a:xfrm>
          <a:prstGeom prst="rect">
            <a:avLst/>
          </a:prstGeom>
          <a:noFill/>
          <a:ln w="9525">
            <a:noFill/>
            <a:miter lim="800000"/>
          </a:ln>
          <a:effectLst/>
        </p:spPr>
        <p:txBody>
          <a:bodyPr>
            <a:spAutoFit/>
          </a:bodyPr>
          <a:lstStyle/>
          <a:p>
            <a:r>
              <a:rPr lang="en-US" altLang="zh-CN" sz="4000" smtClean="0">
                <a:solidFill>
                  <a:srgbClr val="000000"/>
                </a:solidFill>
                <a:ea typeface="华文细黑"/>
              </a:rPr>
              <a:t>4. </a:t>
            </a:r>
            <a:r>
              <a:rPr lang="zh-CN" altLang="en-US" sz="4000">
                <a:solidFill>
                  <a:srgbClr val="000000"/>
                </a:solidFill>
                <a:ea typeface="华文细黑"/>
              </a:rPr>
              <a:t>运动目标检测</a:t>
            </a:r>
            <a:r>
              <a:rPr lang="zh-CN" altLang="en-US">
                <a:solidFill>
                  <a:srgbClr val="000000"/>
                </a:solidFill>
                <a:ea typeface="华文细黑"/>
              </a:rPr>
              <a:t> </a:t>
            </a:r>
          </a:p>
          <a:p>
            <a:endParaRPr lang="zh-CN" altLang="en-US">
              <a:solidFill>
                <a:srgbClr val="000000"/>
              </a:solidFill>
              <a:ea typeface="华文细黑"/>
            </a:endParaRPr>
          </a:p>
          <a:p>
            <a:r>
              <a:rPr lang="zh-CN" altLang="en-US">
                <a:solidFill>
                  <a:srgbClr val="000000"/>
                </a:solidFill>
                <a:ea typeface="华文细黑"/>
              </a:rPr>
              <a:t>     </a:t>
            </a:r>
            <a:r>
              <a:rPr lang="zh-CN" altLang="en-US" sz="2400">
                <a:solidFill>
                  <a:srgbClr val="000000"/>
                </a:solidFill>
                <a:ea typeface="华文细黑"/>
              </a:rPr>
              <a:t>安全监控是数字视频监控的重要任务， 运动目标检测能及时发现异常运动目标， 报警提醒监控人员，是实现安全监控的重要手段之一。运动目标检测的准确与否对后续步骤中的跟踪和识别会产生重要的影响。</a:t>
            </a:r>
            <a:r>
              <a:rPr lang="zh-CN" altLang="en-US" sz="2000">
                <a:solidFill>
                  <a:srgbClr val="000000"/>
                </a:solidFill>
                <a:ea typeface="华文细黑"/>
              </a:rPr>
              <a:t> </a:t>
            </a:r>
          </a:p>
        </p:txBody>
      </p:sp>
      <p:sp>
        <p:nvSpPr>
          <p:cNvPr id="32774" name="Text Box 6"/>
          <p:cNvSpPr txBox="1">
            <a:spLocks noChangeArrowheads="1"/>
          </p:cNvSpPr>
          <p:nvPr/>
        </p:nvSpPr>
        <p:spPr bwMode="auto">
          <a:xfrm>
            <a:off x="762000" y="3276600"/>
            <a:ext cx="7475068" cy="3142580"/>
          </a:xfrm>
          <a:prstGeom prst="rect">
            <a:avLst/>
          </a:prstGeom>
          <a:noFill/>
          <a:ln w="9525">
            <a:noFill/>
            <a:miter lim="800000"/>
          </a:ln>
          <a:effectLst/>
        </p:spPr>
        <p:txBody>
          <a:bodyPr>
            <a:spAutoFit/>
          </a:bodyPr>
          <a:lstStyle/>
          <a:p>
            <a:r>
              <a:rPr lang="en-US" altLang="zh-CN" sz="3200" smtClean="0">
                <a:solidFill>
                  <a:srgbClr val="000000"/>
                </a:solidFill>
                <a:ea typeface="华文细黑"/>
              </a:rPr>
              <a:t>4.1 </a:t>
            </a:r>
            <a:r>
              <a:rPr lang="zh-CN" altLang="en-US" sz="3200">
                <a:solidFill>
                  <a:srgbClr val="000000"/>
                </a:solidFill>
                <a:ea typeface="华文细黑"/>
              </a:rPr>
              <a:t>帧间差分法 </a:t>
            </a:r>
          </a:p>
          <a:p>
            <a:r>
              <a:rPr lang="zh-CN" altLang="en-US" sz="2000">
                <a:solidFill>
                  <a:srgbClr val="000000"/>
                </a:solidFill>
                <a:ea typeface="华文细黑"/>
              </a:rPr>
              <a:t>         </a:t>
            </a:r>
            <a:r>
              <a:rPr lang="zh-CN" altLang="en-US" sz="2400">
                <a:solidFill>
                  <a:srgbClr val="000000"/>
                </a:solidFill>
                <a:ea typeface="华文细黑"/>
              </a:rPr>
              <a:t>帧间差分法通过对视频图像序列相邻两帧作差分运算以获取运动目标的轮廓，鲁棒性较好， 摄像头静止和运动的情况下都能使用 。与背景差分法不同的是 ，由于用来差分的两帧图像时间间隔很短 </a:t>
            </a:r>
            <a:r>
              <a:rPr lang="en-US" altLang="zh-CN" sz="2400">
                <a:solidFill>
                  <a:srgbClr val="000000"/>
                </a:solidFill>
                <a:ea typeface="华文细黑"/>
              </a:rPr>
              <a:t>( </a:t>
            </a:r>
            <a:r>
              <a:rPr lang="zh-CN" altLang="en-US" sz="2400">
                <a:solidFill>
                  <a:srgbClr val="000000"/>
                </a:solidFill>
                <a:ea typeface="华文细黑"/>
              </a:rPr>
              <a:t>大约等于视频帧率的倒数</a:t>
            </a:r>
            <a:r>
              <a:rPr lang="en-US" altLang="zh-CN" sz="2400">
                <a:solidFill>
                  <a:srgbClr val="000000"/>
                </a:solidFill>
                <a:ea typeface="华文细黑"/>
              </a:rPr>
              <a:t>) </a:t>
            </a:r>
            <a:r>
              <a:rPr lang="zh-CN" altLang="en-US" sz="2400">
                <a:solidFill>
                  <a:srgbClr val="000000"/>
                </a:solidFill>
                <a:ea typeface="华文细黑"/>
              </a:rPr>
              <a:t>，即使背景图像受噪声等外部因素干扰， 背景图像也不会产生太大的影响。  </a:t>
            </a:r>
          </a:p>
          <a:p>
            <a:endParaRPr lang="en-US" altLang="zh-CN" sz="2400">
              <a:solidFill>
                <a:srgbClr val="000000"/>
              </a:solidFill>
              <a:ea typeface="华文细黑"/>
            </a:endParaRPr>
          </a:p>
        </p:txBody>
      </p:sp>
      <p:sp>
        <p:nvSpPr>
          <p:cNvPr id="32775" name="页脚占位符 4"/>
          <p:cNvSpPr>
            <a:spLocks noGrp="1"/>
          </p:cNvSpPr>
          <p:nvPr>
            <p:ph type="ftr" sz="quarter" idx="11"/>
          </p:nvPr>
        </p:nvSpPr>
        <p:spPr/>
        <p:txBody>
          <a:bodyPr/>
          <a:lstStyle/>
          <a:p>
            <a:r>
              <a:rPr lang="zh-CN" altLang="en-US"/>
              <a:t>视频监控+图像处理</a:t>
            </a:r>
          </a:p>
        </p:txBody>
      </p:sp>
    </p:spTree>
  </p:cSld>
  <p:clrMapOvr>
    <a:masterClrMapping/>
  </p:clrMapOvr>
  <p:transition/>
  <p:timing/>
</p:sld>
</file>

<file path=ppt/slides/slide23.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pic>
        <p:nvPicPr>
          <p:cNvPr id="31749" name="Picture 5"/>
          <p:cNvPicPr>
            <a:picLocks noChangeAspect="1" noChangeArrowheads="1"/>
          </p:cNvPicPr>
          <p:nvPr/>
        </p:nvPicPr>
        <p:blipFill>
          <a:blip r:embed="rId2"/>
          <a:stretch>
            <a:fillRect/>
          </a:stretch>
        </p:blipFill>
        <p:spPr bwMode="auto">
          <a:xfrm>
            <a:off x="683568" y="836712"/>
            <a:ext cx="6781800" cy="5181600"/>
          </a:xfrm>
          <a:prstGeom prst="rect">
            <a:avLst/>
          </a:prstGeom>
          <a:noFill/>
          <a:ln w="9525">
            <a:noFill/>
            <a:miter lim="800000"/>
          </a:ln>
          <a:effectLst/>
        </p:spPr>
      </p:pic>
      <p:sp>
        <p:nvSpPr>
          <p:cNvPr id="31750" name="页脚占位符 4"/>
          <p:cNvSpPr>
            <a:spLocks noGrp="1"/>
          </p:cNvSpPr>
          <p:nvPr>
            <p:ph type="ftr" sz="quarter" idx="11"/>
          </p:nvPr>
        </p:nvSpPr>
        <p:spPr/>
        <p:txBody>
          <a:bodyPr/>
          <a:lstStyle/>
          <a:p>
            <a:r>
              <a:rPr lang="zh-CN" altLang="en-US"/>
              <a:t>视频监控+图像处理</a:t>
            </a:r>
          </a:p>
        </p:txBody>
      </p:sp>
    </p:spTree>
  </p:cSld>
  <p:clrMapOvr>
    <a:masterClrMapping/>
  </p:clrMapOvr>
  <p:transition/>
  <p:timing/>
</p:sld>
</file>

<file path=ppt/slides/slide24.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30725" name="Text Box 5"/>
          <p:cNvSpPr txBox="1">
            <a:spLocks noChangeArrowheads="1"/>
          </p:cNvSpPr>
          <p:nvPr/>
        </p:nvSpPr>
        <p:spPr bwMode="auto">
          <a:xfrm>
            <a:off x="467544" y="188640"/>
            <a:ext cx="8085277" cy="6407203"/>
          </a:xfrm>
          <a:prstGeom prst="rect">
            <a:avLst/>
          </a:prstGeom>
          <a:noFill/>
          <a:ln w="9525">
            <a:noFill/>
            <a:miter lim="800000"/>
          </a:ln>
          <a:effectLst/>
        </p:spPr>
        <p:txBody>
          <a:bodyPr>
            <a:spAutoFit/>
          </a:bodyPr>
          <a:lstStyle/>
          <a:p>
            <a:r>
              <a:rPr lang="en-US" altLang="zh-CN" sz="3600" b="1" smtClean="0">
                <a:solidFill>
                  <a:srgbClr val="000000"/>
                </a:solidFill>
                <a:ea typeface="华文细黑"/>
              </a:rPr>
              <a:t>4.2  </a:t>
            </a:r>
            <a:r>
              <a:rPr lang="zh-CN" altLang="en-US" sz="3600" b="1" smtClean="0">
                <a:solidFill>
                  <a:srgbClr val="000000"/>
                </a:solidFill>
                <a:ea typeface="华文细黑"/>
              </a:rPr>
              <a:t>背景差分法</a:t>
            </a:r>
            <a:r>
              <a:rPr lang="zh-CN" altLang="en-US" b="1" smtClean="0">
                <a:solidFill>
                  <a:srgbClr val="000000"/>
                </a:solidFill>
                <a:ea typeface="华文细黑"/>
              </a:rPr>
              <a:t> </a:t>
            </a:r>
            <a:endParaRPr lang="zh-CN" altLang="en-US" b="1">
              <a:solidFill>
                <a:srgbClr val="000000"/>
              </a:solidFill>
              <a:ea typeface="华文细黑"/>
            </a:endParaRPr>
          </a:p>
          <a:p>
            <a:r>
              <a:rPr lang="zh-CN" altLang="en-US" b="1">
                <a:solidFill>
                  <a:srgbClr val="000000"/>
                </a:solidFill>
                <a:ea typeface="华文细黑"/>
              </a:rPr>
              <a:t>      </a:t>
            </a:r>
          </a:p>
          <a:p>
            <a:r>
              <a:rPr lang="zh-CN" altLang="en-US" sz="2400" smtClean="0">
                <a:solidFill>
                  <a:srgbClr val="000000"/>
                </a:solidFill>
                <a:ea typeface="华文细黑"/>
              </a:rPr>
              <a:t>        背景差分法是采用图像序列中的当前帧和背景参考模型比较来检测运动物体的一种方法</a:t>
            </a:r>
            <a:r>
              <a:rPr lang="en-US" altLang="zh-CN" sz="2400" smtClean="0">
                <a:solidFill>
                  <a:srgbClr val="000000"/>
                </a:solidFill>
                <a:ea typeface="华文细黑"/>
              </a:rPr>
              <a:t>,</a:t>
            </a:r>
            <a:r>
              <a:rPr lang="zh-CN" altLang="en-US" sz="2400" smtClean="0">
                <a:solidFill>
                  <a:srgbClr val="000000"/>
                </a:solidFill>
                <a:ea typeface="华文细黑"/>
              </a:rPr>
              <a:t>其性能依赖于所使用的背景建模技术。</a:t>
            </a:r>
            <a:endParaRPr lang="en-US" altLang="zh-CN" sz="2400" smtClean="0">
              <a:solidFill>
                <a:srgbClr val="000000"/>
              </a:solidFill>
              <a:ea typeface="华文细黑"/>
            </a:endParaRPr>
          </a:p>
          <a:p>
            <a:r>
              <a:rPr lang="zh-CN" altLang="en-US" sz="2400" smtClean="0">
                <a:solidFill>
                  <a:srgbClr val="000000"/>
                </a:solidFill>
                <a:ea typeface="华文细黑"/>
              </a:rPr>
              <a:t>　在基于背景差分方法的运动目标检测中，背景图像的建模和模拟的准确程度，直接影响到检测的效果。不论任何运动目标检测算法，都要尽可能的满足任何图像场景的处理要求，但是由于场景的复杂性、不可预知性、以及各种环境干扰和噪声的存在，如光照的突然变化、实际背景图像中有些物体的波动、摄像机的抖动、运动物体进出场景对原场景的影响等，使得背景的建模和模拟变得比较困难。 </a:t>
            </a:r>
          </a:p>
          <a:p>
            <a:r>
              <a:rPr lang="zh-CN" altLang="en-US" sz="2400" smtClean="0">
                <a:solidFill>
                  <a:srgbClr val="000000"/>
                </a:solidFill>
                <a:ea typeface="华文细黑"/>
              </a:rPr>
              <a:t>　　背景差分法检测运动目标速度快，检测准确，易于实现，其关键是背景图像的获取。在实际应用中，静止背景是不易直接获得的，同时，由于背景图像的动态变化，需要通过视频序列的帧间信息来估计和恢复背景，即背景重建，所以要选择性的更新背景。</a:t>
            </a:r>
            <a:endParaRPr lang="zh-CN" altLang="en-US" sz="2400" b="1">
              <a:solidFill>
                <a:srgbClr val="000000"/>
              </a:solidFill>
              <a:ea typeface="华文细黑"/>
            </a:endParaRPr>
          </a:p>
        </p:txBody>
      </p:sp>
      <p:sp>
        <p:nvSpPr>
          <p:cNvPr id="30726" name="页脚占位符 4"/>
          <p:cNvSpPr>
            <a:spLocks noGrp="1"/>
          </p:cNvSpPr>
          <p:nvPr>
            <p:ph type="ftr" sz="quarter" idx="11"/>
          </p:nvPr>
        </p:nvSpPr>
        <p:spPr/>
        <p:txBody>
          <a:bodyPr/>
          <a:lstStyle/>
          <a:p>
            <a:r>
              <a:rPr lang="zh-CN" altLang="en-US"/>
              <a:t>视频监控+图像处理</a:t>
            </a:r>
          </a:p>
        </p:txBody>
      </p:sp>
    </p:spTree>
  </p:cSld>
  <p:clrMapOvr>
    <a:masterClrMapping/>
  </p:clrMapOvr>
  <p:transition/>
  <p:timing/>
</p:sld>
</file>

<file path=ppt/slides/slide25.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30725" name="Text Box 5"/>
          <p:cNvSpPr txBox="1">
            <a:spLocks noChangeArrowheads="1"/>
          </p:cNvSpPr>
          <p:nvPr/>
        </p:nvSpPr>
        <p:spPr bwMode="auto">
          <a:xfrm>
            <a:off x="457200" y="990600"/>
            <a:ext cx="8085277" cy="2318796"/>
          </a:xfrm>
          <a:prstGeom prst="rect">
            <a:avLst/>
          </a:prstGeom>
          <a:noFill/>
          <a:ln w="9525">
            <a:noFill/>
            <a:miter lim="800000"/>
          </a:ln>
          <a:effectLst/>
        </p:spPr>
        <p:txBody>
          <a:bodyPr wrap="square">
            <a:spAutoFit/>
          </a:bodyPr>
          <a:lstStyle/>
          <a:p>
            <a:r>
              <a:rPr lang="en-US" altLang="zh-CN" sz="3600" smtClean="0">
                <a:solidFill>
                  <a:srgbClr val="000000"/>
                </a:solidFill>
                <a:ea typeface="华文细黑"/>
              </a:rPr>
              <a:t>4.3  </a:t>
            </a:r>
            <a:r>
              <a:rPr lang="zh-CN" altLang="en-US" sz="3600" smtClean="0">
                <a:solidFill>
                  <a:srgbClr val="000000"/>
                </a:solidFill>
                <a:ea typeface="华文细黑"/>
              </a:rPr>
              <a:t>光流法</a:t>
            </a:r>
            <a:r>
              <a:rPr lang="zh-CN" altLang="en-US" smtClean="0">
                <a:solidFill>
                  <a:srgbClr val="000000"/>
                </a:solidFill>
                <a:ea typeface="华文细黑"/>
              </a:rPr>
              <a:t> </a:t>
            </a:r>
            <a:endParaRPr lang="zh-CN" altLang="en-US">
              <a:solidFill>
                <a:srgbClr val="000000"/>
              </a:solidFill>
              <a:ea typeface="华文细黑"/>
            </a:endParaRPr>
          </a:p>
          <a:p>
            <a:r>
              <a:rPr lang="zh-CN" altLang="en-US">
                <a:solidFill>
                  <a:srgbClr val="000000"/>
                </a:solidFill>
                <a:ea typeface="华文细黑"/>
              </a:rPr>
              <a:t>      </a:t>
            </a:r>
          </a:p>
          <a:p>
            <a:r>
              <a:rPr lang="zh-CN" altLang="en-US" smtClean="0">
                <a:solidFill>
                  <a:srgbClr val="000000"/>
                </a:solidFill>
                <a:ea typeface="华文细黑"/>
              </a:rPr>
              <a:t>光流法</a:t>
            </a:r>
            <a:r>
              <a:rPr lang="en-US" altLang="zh-CN" smtClean="0">
                <a:solidFill>
                  <a:srgbClr val="000000"/>
                </a:solidFill>
                <a:ea typeface="华文细黑"/>
              </a:rPr>
              <a:t>(optical flow)</a:t>
            </a:r>
            <a:r>
              <a:rPr lang="zh-CN" altLang="en-US" smtClean="0">
                <a:solidFill>
                  <a:srgbClr val="000000"/>
                </a:solidFill>
                <a:ea typeface="华文细黑"/>
              </a:rPr>
              <a:t>序列的光流场实现运动目标检测的一种方法。由于运动对像通常与背景有不一致的运动，因此可以从分析对象的运动特征入手来分割视频图像。基于光流场运动分割的算法是先估计视频图像的运动场，然后根据运动场的运动特征进行视频运动目标分割。 </a:t>
            </a:r>
            <a:endParaRPr lang="en-US" altLang="zh-CN" sz="2400" smtClean="0">
              <a:solidFill>
                <a:srgbClr val="000000"/>
              </a:solidFill>
              <a:ea typeface="华文细黑"/>
            </a:endParaRPr>
          </a:p>
          <a:p>
            <a:r>
              <a:rPr lang="zh-CN" altLang="en-US" sz="2000" smtClean="0">
                <a:solidFill>
                  <a:srgbClr val="000000"/>
                </a:solidFill>
                <a:ea typeface="华文细黑"/>
              </a:rPr>
              <a:t>  </a:t>
            </a:r>
            <a:endParaRPr lang="zh-CN" altLang="en-US" sz="2000">
              <a:solidFill>
                <a:srgbClr val="000000"/>
              </a:solidFill>
              <a:ea typeface="华文细黑"/>
            </a:endParaRPr>
          </a:p>
        </p:txBody>
      </p:sp>
      <p:pic>
        <p:nvPicPr>
          <p:cNvPr id="3074" name="Picture 2"/>
          <p:cNvPicPr>
            <a:picLocks noChangeAspect="1" noChangeArrowheads="1"/>
          </p:cNvPicPr>
          <p:nvPr/>
        </p:nvPicPr>
        <p:blipFill>
          <a:blip r:embed="rId2"/>
          <a:stretch>
            <a:fillRect/>
          </a:stretch>
        </p:blipFill>
        <p:spPr bwMode="auto">
          <a:xfrm>
            <a:off x="1187624" y="3212976"/>
            <a:ext cx="6242072" cy="1769406"/>
          </a:xfrm>
          <a:prstGeom prst="rect">
            <a:avLst/>
          </a:prstGeom>
          <a:noFill/>
          <a:ln w="9525">
            <a:noFill/>
            <a:miter lim="800000"/>
          </a:ln>
        </p:spPr>
      </p:pic>
      <p:sp>
        <p:nvSpPr>
          <p:cNvPr id="4" name="Text Box 5"/>
          <p:cNvSpPr txBox="1">
            <a:spLocks noChangeArrowheads="1"/>
          </p:cNvSpPr>
          <p:nvPr/>
        </p:nvSpPr>
        <p:spPr bwMode="auto">
          <a:xfrm>
            <a:off x="395536" y="4869160"/>
            <a:ext cx="8085277" cy="1739097"/>
          </a:xfrm>
          <a:prstGeom prst="rect">
            <a:avLst/>
          </a:prstGeom>
          <a:noFill/>
          <a:ln w="9525">
            <a:noFill/>
            <a:miter lim="800000"/>
          </a:ln>
          <a:effectLst/>
        </p:spPr>
        <p:txBody>
          <a:bodyPr wrap="square">
            <a:spAutoFit/>
          </a:bodyPr>
          <a:lstStyle/>
          <a:p>
            <a:r>
              <a:rPr lang="zh-CN" altLang="en-US" smtClean="0">
                <a:solidFill>
                  <a:srgbClr val="000000"/>
                </a:solidFill>
                <a:ea typeface="华文细黑"/>
              </a:rPr>
              <a:t>光流法的最大优势在于</a:t>
            </a:r>
            <a:r>
              <a:rPr lang="en-US" altLang="zh-CN" smtClean="0">
                <a:solidFill>
                  <a:srgbClr val="000000"/>
                </a:solidFill>
                <a:ea typeface="华文细黑"/>
              </a:rPr>
              <a:t>,</a:t>
            </a:r>
            <a:r>
              <a:rPr lang="zh-CN" altLang="en-US" smtClean="0">
                <a:solidFill>
                  <a:srgbClr val="000000"/>
                </a:solidFill>
                <a:ea typeface="华文细黑"/>
              </a:rPr>
              <a:t>它不需要预先知道场景的任何信息即能检测出独立运动的目标</a:t>
            </a:r>
            <a:r>
              <a:rPr lang="en-US" altLang="zh-CN" smtClean="0">
                <a:solidFill>
                  <a:srgbClr val="000000"/>
                </a:solidFill>
                <a:ea typeface="华文细黑"/>
              </a:rPr>
              <a:t>,</a:t>
            </a:r>
            <a:r>
              <a:rPr lang="zh-CN" altLang="en-US" smtClean="0">
                <a:solidFill>
                  <a:srgbClr val="000000"/>
                </a:solidFill>
                <a:ea typeface="华文细黑"/>
              </a:rPr>
              <a:t>并可用于摄像机运动的情况。然而，在实际应用中，由于遮挡性、多光源，透明性和噪声等原因，使得光流场基本方程的灰度守恒假设条件得不到满</a:t>
            </a:r>
          </a:p>
          <a:p>
            <a:r>
              <a:rPr lang="zh-CN" altLang="en-US" smtClean="0">
                <a:solidFill>
                  <a:srgbClr val="000000"/>
                </a:solidFill>
                <a:ea typeface="华文细黑"/>
              </a:rPr>
              <a:t>足，不能求解出正确的光流场，同时大多数的光流计算方法相当复杂，计算量巨大，不能满足实时要求，因此，一般不被对精度和实时性要求比较高的监控系统所采用。  </a:t>
            </a:r>
            <a:endParaRPr lang="zh-CN" altLang="en-US">
              <a:solidFill>
                <a:srgbClr val="000000"/>
              </a:solidFill>
              <a:ea typeface="华文细黑"/>
            </a:endParaRPr>
          </a:p>
        </p:txBody>
      </p:sp>
      <p:sp>
        <p:nvSpPr>
          <p:cNvPr id="30726" name="页脚占位符 4"/>
          <p:cNvSpPr>
            <a:spLocks noGrp="1"/>
          </p:cNvSpPr>
          <p:nvPr>
            <p:ph type="ftr" sz="quarter" idx="11"/>
          </p:nvPr>
        </p:nvSpPr>
        <p:spPr/>
        <p:txBody>
          <a:bodyPr/>
          <a:lstStyle/>
          <a:p>
            <a:r>
              <a:rPr lang="zh-CN" altLang="en-US"/>
              <a:t>视频监控+图像处理</a:t>
            </a:r>
          </a:p>
        </p:txBody>
      </p:sp>
    </p:spTree>
  </p:cSld>
  <p:clrMapOvr>
    <a:masterClrMapping/>
  </p:clrMapOvr>
  <p:transition/>
  <p:timing/>
</p:sld>
</file>

<file path=ppt/slides/slide26.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30725" name="Text Box 5"/>
          <p:cNvSpPr txBox="1">
            <a:spLocks noChangeArrowheads="1"/>
          </p:cNvSpPr>
          <p:nvPr/>
        </p:nvSpPr>
        <p:spPr bwMode="auto">
          <a:xfrm>
            <a:off x="457200" y="990600"/>
            <a:ext cx="8085277" cy="5339335"/>
          </a:xfrm>
          <a:prstGeom prst="rect">
            <a:avLst/>
          </a:prstGeom>
          <a:noFill/>
          <a:ln w="9525">
            <a:noFill/>
            <a:miter lim="800000"/>
          </a:ln>
          <a:effectLst/>
        </p:spPr>
        <p:txBody>
          <a:bodyPr>
            <a:spAutoFit/>
          </a:bodyPr>
          <a:lstStyle/>
          <a:p>
            <a:r>
              <a:rPr lang="en-US" altLang="zh-CN" sz="3600" b="1" smtClean="0">
                <a:solidFill>
                  <a:srgbClr val="000000"/>
                </a:solidFill>
                <a:ea typeface="华文细黑"/>
              </a:rPr>
              <a:t>4.4 </a:t>
            </a:r>
            <a:r>
              <a:rPr lang="zh-CN" altLang="en-US" sz="3600" b="1" smtClean="0">
                <a:solidFill>
                  <a:srgbClr val="000000"/>
                </a:solidFill>
                <a:ea typeface="华文细黑"/>
              </a:rPr>
              <a:t>三种算法的比较</a:t>
            </a:r>
            <a:endParaRPr lang="en-US" altLang="zh-CN" sz="3600" b="1" smtClean="0">
              <a:solidFill>
                <a:srgbClr val="000000"/>
              </a:solidFill>
              <a:ea typeface="华文细黑"/>
            </a:endParaRPr>
          </a:p>
          <a:p>
            <a:endParaRPr lang="en-US" altLang="zh-CN" sz="2400" smtClean="0">
              <a:solidFill>
                <a:srgbClr val="000000"/>
              </a:solidFill>
              <a:ea typeface="华文细黑"/>
            </a:endParaRPr>
          </a:p>
          <a:p>
            <a:r>
              <a:rPr lang="zh-CN" altLang="en-US" sz="2400" smtClean="0">
                <a:solidFill>
                  <a:srgbClr val="000000"/>
                </a:solidFill>
                <a:ea typeface="华文细黑"/>
              </a:rPr>
              <a:t>帧间差分法对动态变化环境中的运动目标检测有较强的自适应性，提取运动目标的关键在于准确的定位目标和噪声之间的差别，从而准确的提取分割阈值；</a:t>
            </a:r>
            <a:endParaRPr lang="en-US" altLang="zh-CN" sz="2400" b="1" smtClean="0">
              <a:solidFill>
                <a:srgbClr val="000000"/>
              </a:solidFill>
              <a:ea typeface="华文细黑"/>
            </a:endParaRPr>
          </a:p>
          <a:p>
            <a:r>
              <a:rPr lang="zh-CN" altLang="en-US" sz="2400" smtClean="0">
                <a:solidFill>
                  <a:srgbClr val="000000"/>
                </a:solidFill>
                <a:ea typeface="华文细黑"/>
              </a:rPr>
              <a:t>背景减法算法简单易于实现，在背景已知的情况下，能够提供最完全的特征数据，并能完整地检测出运动目标，但是由于图像采集过程中的误差、背景中光线的变化以及环境中其他干扰因素</a:t>
            </a:r>
            <a:r>
              <a:rPr lang="en-US" altLang="zh-CN" sz="2400" smtClean="0">
                <a:solidFill>
                  <a:srgbClr val="000000"/>
                </a:solidFill>
                <a:ea typeface="华文细黑"/>
              </a:rPr>
              <a:t>,</a:t>
            </a:r>
            <a:r>
              <a:rPr lang="zh-CN" altLang="en-US" sz="2400" smtClean="0">
                <a:solidFill>
                  <a:srgbClr val="000000"/>
                </a:solidFill>
                <a:ea typeface="华文细黑"/>
              </a:rPr>
              <a:t>使得简单的背景减法效果受到影响；</a:t>
            </a:r>
            <a:endParaRPr lang="en-US" altLang="zh-CN" sz="2400" smtClean="0">
              <a:solidFill>
                <a:srgbClr val="000000"/>
              </a:solidFill>
              <a:ea typeface="华文细黑"/>
            </a:endParaRPr>
          </a:p>
          <a:p>
            <a:r>
              <a:rPr lang="zh-CN" altLang="en-US" sz="2400" smtClean="0">
                <a:solidFill>
                  <a:srgbClr val="000000"/>
                </a:solidFill>
                <a:ea typeface="华文细黑"/>
              </a:rPr>
              <a:t>光流法支持摄像机运动，可以得到完整的运动信息，能够很好的从背景中检测到相关前景目标，甚至是运动目标的一部分，从而实现摄像机运动过程中独立运动目标的检测，但计算开销较大、实时性差</a:t>
            </a:r>
            <a:r>
              <a:rPr lang="en-US" altLang="zh-CN" sz="2400" smtClean="0">
                <a:solidFill>
                  <a:srgbClr val="000000"/>
                </a:solidFill>
                <a:ea typeface="华文细黑"/>
              </a:rPr>
              <a:t>,</a:t>
            </a:r>
            <a:r>
              <a:rPr lang="zh-CN" altLang="en-US" sz="2400" smtClean="0">
                <a:solidFill>
                  <a:srgbClr val="000000"/>
                </a:solidFill>
                <a:ea typeface="华文细黑"/>
              </a:rPr>
              <a:t>而且抗噪性能比较差。</a:t>
            </a:r>
            <a:endParaRPr lang="en-US" altLang="zh-CN" sz="2400" smtClean="0">
              <a:solidFill>
                <a:srgbClr val="000000"/>
              </a:solidFill>
              <a:ea typeface="华文细黑"/>
            </a:endParaRPr>
          </a:p>
          <a:p>
            <a:endParaRPr lang="zh-CN" altLang="en-US" sz="2000" b="1">
              <a:solidFill>
                <a:srgbClr val="000000"/>
              </a:solidFill>
              <a:ea typeface="华文细黑"/>
            </a:endParaRPr>
          </a:p>
        </p:txBody>
      </p:sp>
      <p:sp>
        <p:nvSpPr>
          <p:cNvPr id="30726" name="页脚占位符 4"/>
          <p:cNvSpPr>
            <a:spLocks noGrp="1"/>
          </p:cNvSpPr>
          <p:nvPr>
            <p:ph type="ftr" sz="quarter" idx="11"/>
          </p:nvPr>
        </p:nvSpPr>
        <p:spPr/>
        <p:txBody>
          <a:bodyPr/>
          <a:lstStyle/>
          <a:p>
            <a:r>
              <a:rPr lang="zh-CN" altLang="en-US"/>
              <a:t>视频监控+图像处理</a:t>
            </a:r>
          </a:p>
        </p:txBody>
      </p:sp>
    </p:spTree>
  </p:cSld>
  <p:clrMapOvr>
    <a:masterClrMapping/>
  </p:clrMapOvr>
  <p:transition/>
  <p:timing/>
</p:sld>
</file>

<file path=ppt/slides/slide27.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7653" name="Text Box 5"/>
          <p:cNvSpPr txBox="1">
            <a:spLocks noChangeArrowheads="1"/>
          </p:cNvSpPr>
          <p:nvPr/>
        </p:nvSpPr>
        <p:spPr bwMode="auto">
          <a:xfrm>
            <a:off x="914400" y="1066800"/>
            <a:ext cx="7475068" cy="4088405"/>
          </a:xfrm>
          <a:prstGeom prst="rect">
            <a:avLst/>
          </a:prstGeom>
          <a:noFill/>
          <a:ln w="9525">
            <a:noFill/>
            <a:miter lim="800000"/>
          </a:ln>
          <a:effectLst/>
        </p:spPr>
        <p:txBody>
          <a:bodyPr>
            <a:spAutoFit/>
          </a:bodyPr>
          <a:lstStyle/>
          <a:p>
            <a:pPr>
              <a:spcBef>
                <a:spcPct val="50000"/>
              </a:spcBef>
            </a:pPr>
            <a:r>
              <a:rPr lang="en-US" altLang="zh-CN" sz="4000" b="1" smtClean="0">
                <a:solidFill>
                  <a:srgbClr val="000000"/>
                </a:solidFill>
                <a:ea typeface="华文细黑"/>
              </a:rPr>
              <a:t>5.</a:t>
            </a:r>
            <a:r>
              <a:rPr lang="zh-CN" altLang="en-US" sz="4000" b="1">
                <a:solidFill>
                  <a:srgbClr val="000000"/>
                </a:solidFill>
                <a:ea typeface="华文细黑"/>
              </a:rPr>
              <a:t>特征提取</a:t>
            </a:r>
            <a:br>
              <a:rPr lang="zh-CN" altLang="en-US" sz="3600" b="1">
                <a:solidFill>
                  <a:srgbClr val="000000"/>
                </a:solidFill>
                <a:ea typeface="华文细黑"/>
              </a:rPr>
            </a:br>
            <a:r>
              <a:rPr lang="zh-CN" altLang="en-US">
                <a:solidFill>
                  <a:srgbClr val="000000"/>
                </a:solidFill>
                <a:ea typeface="华文细黑"/>
              </a:rPr>
              <a:t>     </a:t>
            </a:r>
          </a:p>
          <a:p>
            <a:pPr>
              <a:spcBef>
                <a:spcPct val="50000"/>
              </a:spcBef>
            </a:pPr>
            <a:r>
              <a:rPr lang="zh-CN" altLang="en-US">
                <a:solidFill>
                  <a:srgbClr val="000000"/>
                </a:solidFill>
                <a:ea typeface="华文细黑"/>
              </a:rPr>
              <a:t>         </a:t>
            </a:r>
            <a:r>
              <a:rPr lang="zh-CN" altLang="en-US" sz="2400" b="1">
                <a:solidFill>
                  <a:srgbClr val="000000"/>
                </a:solidFill>
                <a:ea typeface="华文细黑"/>
              </a:rPr>
              <a:t>移动目标在二值图上以白色斑块形式体现，因此，斑块信息就是移动目标的微观信息，可以通过斑块分析算法获取斑块信息，从而提取移动目标的特征。</a:t>
            </a:r>
            <a:br>
              <a:rPr lang="zh-CN" altLang="en-US" sz="2400" b="1">
                <a:solidFill>
                  <a:srgbClr val="000000"/>
                </a:solidFill>
                <a:ea typeface="华文细黑"/>
              </a:rPr>
            </a:br>
            <a:r>
              <a:rPr lang="zh-CN" altLang="en-US" sz="2400" b="1">
                <a:solidFill>
                  <a:srgbClr val="000000"/>
                </a:solidFill>
                <a:ea typeface="华文细黑"/>
              </a:rPr>
              <a:t>       在四连通环境下对斑块进行分析。所谓四连通，是指一个象素点的上下左右方向四个紧邻的点与这个点是相邻关系，而左上、左下、右上、右下四个点与这个点不属于相邻关系。斑块信息越丰富，检测和跟踪就越精确。 </a:t>
            </a:r>
          </a:p>
        </p:txBody>
      </p:sp>
      <p:sp>
        <p:nvSpPr>
          <p:cNvPr id="27654" name="页脚占位符 4"/>
          <p:cNvSpPr>
            <a:spLocks noGrp="1"/>
          </p:cNvSpPr>
          <p:nvPr>
            <p:ph type="ftr" sz="quarter" idx="11"/>
          </p:nvPr>
        </p:nvSpPr>
        <p:spPr/>
        <p:txBody>
          <a:bodyPr/>
          <a:lstStyle/>
          <a:p>
            <a:r>
              <a:rPr lang="zh-CN" altLang="en-US"/>
              <a:t>视频监控+图像处理</a:t>
            </a:r>
          </a:p>
        </p:txBody>
      </p:sp>
    </p:spTree>
  </p:cSld>
  <p:clrMapOvr>
    <a:masterClrMapping/>
  </p:clrMapOvr>
  <p:transition/>
  <p:timing/>
</p:sld>
</file>

<file path=ppt/slides/slide28.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pic>
        <p:nvPicPr>
          <p:cNvPr id="36869" name="Picture 5" descr="1"/>
          <p:cNvPicPr>
            <a:picLocks noChangeAspect="1" noChangeArrowheads="1"/>
          </p:cNvPicPr>
          <p:nvPr/>
        </p:nvPicPr>
        <p:blipFill>
          <a:blip r:embed="rId2"/>
          <a:stretch>
            <a:fillRect/>
          </a:stretch>
        </p:blipFill>
        <p:spPr bwMode="auto">
          <a:xfrm>
            <a:off x="1371600" y="1981200"/>
            <a:ext cx="6019800" cy="3890963"/>
          </a:xfrm>
          <a:prstGeom prst="rect">
            <a:avLst/>
          </a:prstGeom>
          <a:noFill/>
        </p:spPr>
      </p:pic>
      <p:sp>
        <p:nvSpPr>
          <p:cNvPr id="36870" name="Text Box 6"/>
          <p:cNvSpPr txBox="1">
            <a:spLocks noChangeArrowheads="1"/>
          </p:cNvSpPr>
          <p:nvPr/>
        </p:nvSpPr>
        <p:spPr bwMode="auto">
          <a:xfrm>
            <a:off x="1292200" y="5943600"/>
            <a:ext cx="6407201" cy="457657"/>
          </a:xfrm>
          <a:prstGeom prst="rect">
            <a:avLst/>
          </a:prstGeom>
          <a:noFill/>
          <a:ln w="9525">
            <a:noFill/>
            <a:miter lim="800000"/>
          </a:ln>
          <a:effectLst/>
        </p:spPr>
        <p:txBody>
          <a:bodyPr>
            <a:spAutoFit/>
          </a:bodyPr>
          <a:lstStyle/>
          <a:p>
            <a:pPr algn="ctr">
              <a:spcBef>
                <a:spcPct val="50000"/>
              </a:spcBef>
            </a:pPr>
            <a:r>
              <a:rPr lang="zh-CN" altLang="en-US" sz="2400" b="1">
                <a:solidFill>
                  <a:srgbClr val="000000"/>
                </a:solidFill>
                <a:ea typeface="华文细黑"/>
              </a:rPr>
              <a:t>图</a:t>
            </a:r>
            <a:r>
              <a:rPr lang="en-US" altLang="zh-CN" sz="2400" b="1">
                <a:solidFill>
                  <a:srgbClr val="000000"/>
                </a:solidFill>
                <a:ea typeface="华文细黑"/>
              </a:rPr>
              <a:t>9  </a:t>
            </a:r>
            <a:r>
              <a:rPr lang="zh-CN" altLang="en-US" sz="2400" b="1">
                <a:solidFill>
                  <a:srgbClr val="000000"/>
                </a:solidFill>
                <a:ea typeface="华文细黑"/>
              </a:rPr>
              <a:t>二值图像</a:t>
            </a:r>
          </a:p>
        </p:txBody>
      </p:sp>
      <p:sp>
        <p:nvSpPr>
          <p:cNvPr id="36871" name="Text Box 7"/>
          <p:cNvSpPr txBox="1">
            <a:spLocks noChangeArrowheads="1"/>
          </p:cNvSpPr>
          <p:nvPr/>
        </p:nvSpPr>
        <p:spPr bwMode="auto">
          <a:xfrm>
            <a:off x="762000" y="762000"/>
            <a:ext cx="7856448" cy="1189909"/>
          </a:xfrm>
          <a:prstGeom prst="rect">
            <a:avLst/>
          </a:prstGeom>
          <a:noFill/>
          <a:ln w="9525">
            <a:noFill/>
            <a:miter lim="800000"/>
          </a:ln>
          <a:effectLst/>
        </p:spPr>
        <p:txBody>
          <a:bodyPr>
            <a:spAutoFit/>
          </a:bodyPr>
          <a:lstStyle/>
          <a:p>
            <a:pPr>
              <a:spcBef>
                <a:spcPct val="50000"/>
              </a:spcBef>
            </a:pPr>
            <a:r>
              <a:rPr lang="en-US" altLang="zh-CN" sz="2400" b="1">
                <a:solidFill>
                  <a:srgbClr val="000000"/>
                </a:solidFill>
                <a:ea typeface="华文细黑"/>
              </a:rPr>
              <a:t>          </a:t>
            </a:r>
            <a:r>
              <a:rPr lang="zh-CN" altLang="en-US" sz="2400" b="1">
                <a:solidFill>
                  <a:srgbClr val="000000"/>
                </a:solidFill>
                <a:ea typeface="华文细黑"/>
              </a:rPr>
              <a:t>所谓二值图像就是像素值只有</a:t>
            </a:r>
            <a:r>
              <a:rPr lang="en-US" altLang="zh-CN" sz="2400" b="1">
                <a:solidFill>
                  <a:srgbClr val="000000"/>
                </a:solidFill>
                <a:ea typeface="华文细黑"/>
              </a:rPr>
              <a:t>0</a:t>
            </a:r>
            <a:r>
              <a:rPr lang="zh-CN" altLang="en-US" sz="2400" b="1">
                <a:solidFill>
                  <a:srgbClr val="000000"/>
                </a:solidFill>
                <a:ea typeface="华文细黑"/>
              </a:rPr>
              <a:t>（黑色）或</a:t>
            </a:r>
            <a:r>
              <a:rPr lang="en-US" altLang="zh-CN" sz="2400" b="1">
                <a:solidFill>
                  <a:srgbClr val="000000"/>
                </a:solidFill>
                <a:ea typeface="华文细黑"/>
              </a:rPr>
              <a:t>255</a:t>
            </a:r>
            <a:r>
              <a:rPr lang="zh-CN" altLang="en-US" sz="2400" b="1">
                <a:solidFill>
                  <a:srgbClr val="000000"/>
                </a:solidFill>
                <a:ea typeface="华文细黑"/>
              </a:rPr>
              <a:t>（白色）两个值的图像。 </a:t>
            </a:r>
            <a:br>
              <a:rPr lang="zh-CN" altLang="en-US" sz="2400" b="1">
                <a:solidFill>
                  <a:srgbClr val="000000"/>
                </a:solidFill>
                <a:ea typeface="华文细黑"/>
              </a:rPr>
            </a:br>
          </a:p>
        </p:txBody>
      </p:sp>
      <p:sp>
        <p:nvSpPr>
          <p:cNvPr id="36872" name="页脚占位符 4"/>
          <p:cNvSpPr>
            <a:spLocks noGrp="1"/>
          </p:cNvSpPr>
          <p:nvPr>
            <p:ph type="ftr" sz="quarter" idx="11"/>
          </p:nvPr>
        </p:nvSpPr>
        <p:spPr/>
        <p:txBody>
          <a:bodyPr/>
          <a:lstStyle/>
          <a:p>
            <a:r>
              <a:rPr lang="zh-CN" altLang="en-US"/>
              <a:t>视频监控+图像处理</a:t>
            </a:r>
          </a:p>
        </p:txBody>
      </p:sp>
    </p:spTree>
  </p:cSld>
  <p:clrMapOvr>
    <a:masterClrMapping/>
  </p:clrMapOvr>
  <p:transition/>
  <p:timing/>
</p:sld>
</file>

<file path=ppt/slides/slide29.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35845" name="Text Box 5"/>
          <p:cNvSpPr txBox="1">
            <a:spLocks noChangeArrowheads="1"/>
          </p:cNvSpPr>
          <p:nvPr/>
        </p:nvSpPr>
        <p:spPr bwMode="auto">
          <a:xfrm>
            <a:off x="304800" y="914400"/>
            <a:ext cx="8390382" cy="5369845"/>
          </a:xfrm>
          <a:prstGeom prst="rect">
            <a:avLst/>
          </a:prstGeom>
          <a:noFill/>
          <a:ln w="9525">
            <a:noFill/>
            <a:miter lim="800000"/>
          </a:ln>
          <a:effectLst/>
        </p:spPr>
        <p:txBody>
          <a:bodyPr>
            <a:spAutoFit/>
          </a:bodyPr>
          <a:lstStyle/>
          <a:p>
            <a:pPr>
              <a:spcBef>
                <a:spcPct val="50000"/>
              </a:spcBef>
            </a:pPr>
            <a:r>
              <a:rPr lang="en-US" altLang="zh-CN" sz="4000">
                <a:solidFill>
                  <a:srgbClr val="000000"/>
                </a:solidFill>
                <a:ea typeface="华文细黑"/>
              </a:rPr>
              <a:t>  </a:t>
            </a:r>
            <a:r>
              <a:rPr lang="en-US" altLang="zh-CN" sz="4000" smtClean="0">
                <a:solidFill>
                  <a:srgbClr val="000000"/>
                </a:solidFill>
                <a:ea typeface="华文细黑"/>
              </a:rPr>
              <a:t>6.</a:t>
            </a:r>
            <a:r>
              <a:rPr lang="zh-CN" altLang="en-US" sz="4000" b="1">
                <a:solidFill>
                  <a:srgbClr val="000000"/>
                </a:solidFill>
                <a:ea typeface="华文细黑"/>
              </a:rPr>
              <a:t>特征识别</a:t>
            </a:r>
            <a:br>
              <a:rPr lang="zh-CN" altLang="en-US" sz="4000" b="1">
                <a:solidFill>
                  <a:srgbClr val="000000"/>
                </a:solidFill>
                <a:ea typeface="华文细黑"/>
              </a:rPr>
            </a:br>
            <a:r>
              <a:rPr lang="zh-CN" altLang="en-US">
                <a:solidFill>
                  <a:srgbClr val="000000"/>
                </a:solidFill>
                <a:ea typeface="华文细黑"/>
              </a:rPr>
              <a:t>    </a:t>
            </a:r>
          </a:p>
          <a:p>
            <a:pPr>
              <a:spcBef>
                <a:spcPct val="50000"/>
              </a:spcBef>
            </a:pPr>
            <a:r>
              <a:rPr lang="zh-CN" altLang="en-US">
                <a:solidFill>
                  <a:srgbClr val="000000"/>
                </a:solidFill>
                <a:ea typeface="华文细黑"/>
              </a:rPr>
              <a:t>         </a:t>
            </a:r>
            <a:r>
              <a:rPr lang="zh-CN" altLang="en-US" sz="2400" b="1">
                <a:solidFill>
                  <a:srgbClr val="000000"/>
                </a:solidFill>
                <a:ea typeface="华文细黑"/>
              </a:rPr>
              <a:t>报警知识库是系统在进行报警识别时专用的一个知识库，它是自动报警不可缺少的。报警知识库是在系统自动监控过程中逐步建立起来的，并不断得到补充的。 </a:t>
            </a:r>
          </a:p>
          <a:p>
            <a:pPr>
              <a:spcBef>
                <a:spcPct val="50000"/>
              </a:spcBef>
            </a:pPr>
            <a:r>
              <a:rPr lang="zh-CN" altLang="en-US" sz="2400" b="1">
                <a:solidFill>
                  <a:srgbClr val="000000"/>
                </a:solidFill>
                <a:ea typeface="华文细黑"/>
              </a:rPr>
              <a:t>       报警特征识别，就是将上一步提取的移动目标特征与报警知识库中知识元的值进行比对，如果达到了报警的要求，即发出报警消息。其实质就是用提取的目标特征与知识库进行匹配的一个过程。系统定义如果连续有两次相邻帧图像的移动目标特征与报警知识库匹配成功，则启动自动报警功能，通知管理员。</a:t>
            </a:r>
            <a:br>
              <a:rPr lang="zh-CN" altLang="en-US" sz="2400" b="1">
                <a:solidFill>
                  <a:srgbClr val="000000"/>
                </a:solidFill>
                <a:ea typeface="华文细黑"/>
              </a:rPr>
            </a:br>
            <a:br>
              <a:rPr lang="zh-CN" altLang="en-US" sz="2400" b="1">
                <a:solidFill>
                  <a:srgbClr val="000000"/>
                </a:solidFill>
                <a:ea typeface="华文细黑"/>
              </a:rPr>
            </a:br>
          </a:p>
        </p:txBody>
      </p:sp>
      <p:sp>
        <p:nvSpPr>
          <p:cNvPr id="35846" name="页脚占位符 4"/>
          <p:cNvSpPr>
            <a:spLocks noGrp="1"/>
          </p:cNvSpPr>
          <p:nvPr>
            <p:ph type="ftr" sz="quarter" idx="11"/>
          </p:nvPr>
        </p:nvSpPr>
        <p:spPr/>
        <p:txBody>
          <a:bodyPr/>
          <a:lstStyle/>
          <a:p>
            <a:r>
              <a:rPr lang="zh-CN" altLang="en-US"/>
              <a:t>视频监控+图像处理</a:t>
            </a:r>
          </a:p>
        </p:txBody>
      </p:sp>
    </p:spTree>
  </p:cSld>
  <p:clrMapOvr>
    <a:masterClrMapping/>
  </p:clrMapOvr>
  <p:transition/>
  <p:timing/>
</p:sld>
</file>

<file path=ppt/slides/slide30.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39941" name="Text Box 5"/>
          <p:cNvSpPr txBox="1">
            <a:spLocks noChangeArrowheads="1"/>
          </p:cNvSpPr>
          <p:nvPr/>
        </p:nvSpPr>
        <p:spPr bwMode="auto">
          <a:xfrm>
            <a:off x="1143000" y="838200"/>
            <a:ext cx="6712306" cy="4179936"/>
          </a:xfrm>
          <a:prstGeom prst="rect">
            <a:avLst/>
          </a:prstGeom>
          <a:noFill/>
          <a:ln w="9525">
            <a:noFill/>
            <a:miter lim="800000"/>
          </a:ln>
          <a:effectLst/>
        </p:spPr>
        <p:txBody>
          <a:bodyPr>
            <a:spAutoFit/>
          </a:bodyPr>
          <a:lstStyle/>
          <a:p>
            <a:pPr>
              <a:spcBef>
                <a:spcPct val="50000"/>
              </a:spcBef>
            </a:pPr>
            <a:r>
              <a:rPr lang="en-US" altLang="zh-CN" sz="4000" b="1" smtClean="0">
                <a:solidFill>
                  <a:srgbClr val="000000"/>
                </a:solidFill>
                <a:ea typeface="华文细黑"/>
              </a:rPr>
              <a:t>7.  </a:t>
            </a:r>
            <a:r>
              <a:rPr lang="zh-CN" altLang="en-US" sz="4000" b="1">
                <a:solidFill>
                  <a:srgbClr val="000000"/>
                </a:solidFill>
                <a:ea typeface="华文细黑"/>
              </a:rPr>
              <a:t>总结</a:t>
            </a:r>
          </a:p>
          <a:p>
            <a:pPr>
              <a:spcBef>
                <a:spcPct val="50000"/>
              </a:spcBef>
            </a:pPr>
            <a:r>
              <a:rPr lang="zh-CN" altLang="en-US" sz="2400" b="1">
                <a:solidFill>
                  <a:srgbClr val="000000"/>
                </a:solidFill>
                <a:ea typeface="华文细黑"/>
              </a:rPr>
              <a:t>        针对数字视频监控系统智能化方面的薄弱环节， 采用运动目标检测和图像增强方法对视频图像进行处理； 针对视频监控 系统背景图像变化不大的特点， 在传统帧间差分运动目标检测的基础上，提出了对“ 门” 等敏感区域增加权值的方法，成功分离出运动目标，提高了检测效率； 给出了监控视频序列 </a:t>
            </a:r>
            <a:r>
              <a:rPr lang="en-US" altLang="zh-CN" sz="2400" b="1">
                <a:solidFill>
                  <a:srgbClr val="000000"/>
                </a:solidFill>
                <a:ea typeface="华文细黑"/>
              </a:rPr>
              <a:t>Y </a:t>
            </a:r>
            <a:r>
              <a:rPr lang="zh-CN" altLang="en-US" sz="2400" b="1">
                <a:solidFill>
                  <a:srgbClr val="000000"/>
                </a:solidFill>
                <a:ea typeface="华文细黑"/>
              </a:rPr>
              <a:t>分量进行邻域平均加权法、 </a:t>
            </a:r>
            <a:r>
              <a:rPr lang="en-US" altLang="zh-CN" sz="2400" b="1">
                <a:solidFill>
                  <a:srgbClr val="000000"/>
                </a:solidFill>
                <a:ea typeface="华文细黑"/>
              </a:rPr>
              <a:t>R o b e r t s </a:t>
            </a:r>
            <a:r>
              <a:rPr lang="zh-CN" altLang="en-US" sz="2400" b="1">
                <a:solidFill>
                  <a:srgbClr val="000000"/>
                </a:solidFill>
                <a:ea typeface="华文细黑"/>
              </a:rPr>
              <a:t>算子边缘检测的图像增强结果。 </a:t>
            </a:r>
          </a:p>
        </p:txBody>
      </p:sp>
      <p:sp>
        <p:nvSpPr>
          <p:cNvPr id="39942" name="页脚占位符 4"/>
          <p:cNvSpPr>
            <a:spLocks noGrp="1"/>
          </p:cNvSpPr>
          <p:nvPr>
            <p:ph type="ftr" sz="quarter" idx="11"/>
          </p:nvPr>
        </p:nvSpPr>
        <p:spPr/>
        <p:txBody>
          <a:bodyPr/>
          <a:lstStyle/>
          <a:p>
            <a:r>
              <a:rPr lang="zh-CN" altLang="en-US"/>
              <a:t>视频监控+图像处理</a:t>
            </a:r>
          </a:p>
        </p:txBody>
      </p:sp>
    </p:spTree>
  </p:cSld>
  <p:clrMapOvr>
    <a:masterClrMapping/>
  </p:clrMapOvr>
  <p:transition/>
  <p:timing/>
</p:sld>
</file>

<file path=ppt/slides/slide3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pic>
        <p:nvPicPr>
          <p:cNvPr id="1026" name="Picture 2"/>
          <p:cNvPicPr>
            <a:picLocks noChangeAspect="1" noChangeArrowheads="1"/>
          </p:cNvPicPr>
          <p:nvPr/>
        </p:nvPicPr>
        <p:blipFill>
          <a:blip r:embed="rId2"/>
          <a:stretch>
            <a:fillRect/>
          </a:stretch>
        </p:blipFill>
        <p:spPr bwMode="auto">
          <a:xfrm>
            <a:off x="1115616" y="48350"/>
            <a:ext cx="6984776" cy="6692310"/>
          </a:xfrm>
          <a:prstGeom prst="rect">
            <a:avLst/>
          </a:prstGeom>
          <a:noFill/>
          <a:ln w="9525">
            <a:noFill/>
            <a:miter lim="800000"/>
          </a:ln>
        </p:spPr>
      </p:pic>
      <p:sp>
        <p:nvSpPr>
          <p:cNvPr id="1027" name="页脚占位符 2"/>
          <p:cNvSpPr>
            <a:spLocks noGrp="1"/>
          </p:cNvSpPr>
          <p:nvPr>
            <p:ph type="ftr" sz="quarter" idx="11"/>
          </p:nvPr>
        </p:nvSpPr>
        <p:spPr/>
        <p:txBody>
          <a:bodyPr/>
          <a:lstStyle/>
          <a:p>
            <a:r>
              <a:rPr lang="zh-CN" altLang="en-US"/>
              <a:t>视频监控+图像处理</a:t>
            </a:r>
          </a:p>
        </p:txBody>
      </p:sp>
    </p:spTree>
  </p:cSld>
  <p:clrMapOvr>
    <a:masterClrMapping/>
  </p:clrMapOvr>
  <p:transition/>
  <p:timing/>
</p:sld>
</file>

<file path=ppt/slides/slide3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pic>
        <p:nvPicPr>
          <p:cNvPr id="2050" name="Picture 2"/>
          <p:cNvPicPr>
            <a:picLocks noChangeAspect="1" noChangeArrowheads="1"/>
          </p:cNvPicPr>
          <p:nvPr/>
        </p:nvPicPr>
        <p:blipFill>
          <a:blip r:embed="rId2"/>
          <a:stretch>
            <a:fillRect/>
          </a:stretch>
        </p:blipFill>
        <p:spPr bwMode="auto">
          <a:xfrm>
            <a:off x="395536" y="548680"/>
            <a:ext cx="8563618" cy="5622315"/>
          </a:xfrm>
          <a:prstGeom prst="rect">
            <a:avLst/>
          </a:prstGeom>
          <a:noFill/>
          <a:ln w="9525">
            <a:noFill/>
            <a:miter lim="800000"/>
          </a:ln>
        </p:spPr>
      </p:pic>
      <p:sp>
        <p:nvSpPr>
          <p:cNvPr id="2051" name="页脚占位符 2"/>
          <p:cNvSpPr>
            <a:spLocks noGrp="1"/>
          </p:cNvSpPr>
          <p:nvPr>
            <p:ph type="ftr" sz="quarter" idx="11"/>
          </p:nvPr>
        </p:nvSpPr>
        <p:spPr/>
        <p:txBody>
          <a:bodyPr/>
          <a:lstStyle/>
          <a:p>
            <a:r>
              <a:rPr lang="zh-CN" altLang="en-US"/>
              <a:t>视频监控+图像处理</a:t>
            </a:r>
          </a:p>
        </p:txBody>
      </p:sp>
    </p:spTree>
  </p:cSld>
  <p:clrMapOvr>
    <a:masterClrMapping/>
  </p:clrMapOvr>
  <p:transition/>
  <p:timing/>
</p:sld>
</file>

<file path=ppt/slides/slide33.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4" name="标题 3"/>
          <p:cNvSpPr>
            <a:spLocks noGrp="1"/>
          </p:cNvSpPr>
          <p:nvPr>
            <p:ph type="title"/>
          </p:nvPr>
        </p:nvSpPr>
        <p:spPr/>
        <p:txBody>
          <a:bodyPr/>
          <a:lstStyle/>
          <a:p>
            <a:r>
              <a:rPr lang="zh-CN" altLang="en-US" smtClean="0">
                <a:solidFill>
                  <a:srgbClr val="000000"/>
                </a:solidFill>
                <a:ea typeface="华文细黑"/>
              </a:rPr>
              <a:t>目标定位</a:t>
            </a:r>
            <a:endParaRPr lang="zh-CN" altLang="en-US">
              <a:solidFill>
                <a:srgbClr val="000000"/>
              </a:solidFill>
              <a:ea typeface="华文细黑"/>
            </a:endParaRPr>
          </a:p>
        </p:txBody>
      </p:sp>
      <p:sp>
        <p:nvSpPr>
          <p:cNvPr id="5" name="内容占位符 4"/>
          <p:cNvSpPr>
            <a:spLocks noGrp="1"/>
          </p:cNvSpPr>
          <p:nvPr>
            <p:ph idx="1"/>
          </p:nvPr>
        </p:nvSpPr>
        <p:spPr/>
        <p:txBody>
          <a:bodyPr>
            <a:normAutofit fontScale="97500" lnSpcReduction="10000"/>
          </a:bodyPr>
          <a:lstStyle/>
          <a:p>
            <a:pPr>
              <a:buNone/>
            </a:pPr>
            <a:r>
              <a:rPr lang="zh-CN" altLang="en-US" smtClean="0">
                <a:solidFill>
                  <a:srgbClr val="000000"/>
                </a:solidFill>
                <a:ea typeface="华文细黑"/>
              </a:rPr>
              <a:t>            目标初始定位是指在一幅监控视频帧中将其中出现的运动目标的位置标定出来，常用的定位方法有边缘定位和外接矩形框定位。</a:t>
            </a:r>
            <a:endParaRPr lang="en-US" altLang="zh-CN" smtClean="0">
              <a:solidFill>
                <a:srgbClr val="000000"/>
              </a:solidFill>
              <a:ea typeface="华文细黑"/>
            </a:endParaRPr>
          </a:p>
          <a:p>
            <a:pPr>
              <a:buNone/>
            </a:pPr>
            <a:r>
              <a:rPr lang="zh-CN" altLang="en-US" smtClean="0">
                <a:solidFill>
                  <a:srgbClr val="000000"/>
                </a:solidFill>
                <a:ea typeface="华文细黑"/>
              </a:rPr>
              <a:t>    </a:t>
            </a:r>
            <a:r>
              <a:rPr lang="en-US" altLang="zh-CN" smtClean="0">
                <a:solidFill>
                  <a:srgbClr val="000000"/>
                </a:solidFill>
                <a:ea typeface="华文细黑"/>
              </a:rPr>
              <a:t>1.  </a:t>
            </a:r>
            <a:r>
              <a:rPr lang="zh-CN" altLang="en-US" smtClean="0">
                <a:solidFill>
                  <a:srgbClr val="000000"/>
                </a:solidFill>
                <a:ea typeface="华文细黑"/>
              </a:rPr>
              <a:t>边缘定位主要是通过检测零点来判断边缘点，从而得出运动目标的边缘（</a:t>
            </a:r>
            <a:r>
              <a:rPr lang="en-US" altLang="zh-CN" smtClean="0">
                <a:solidFill>
                  <a:srgbClr val="000000"/>
                </a:solidFill>
                <a:ea typeface="华文细黑"/>
              </a:rPr>
              <a:t>Robert</a:t>
            </a:r>
            <a:r>
              <a:rPr lang="zh-CN" altLang="en-US" smtClean="0">
                <a:solidFill>
                  <a:srgbClr val="000000"/>
                </a:solidFill>
                <a:ea typeface="华文细黑"/>
              </a:rPr>
              <a:t>算子、</a:t>
            </a:r>
            <a:r>
              <a:rPr lang="en-US" altLang="zh-CN" err="1" smtClean="0">
                <a:solidFill>
                  <a:srgbClr val="000000"/>
                </a:solidFill>
                <a:ea typeface="华文细黑"/>
              </a:rPr>
              <a:t>Sobel</a:t>
            </a:r>
            <a:r>
              <a:rPr lang="zh-CN" altLang="en-US" smtClean="0">
                <a:solidFill>
                  <a:srgbClr val="000000"/>
                </a:solidFill>
                <a:ea typeface="华文细黑"/>
              </a:rPr>
              <a:t>算子、</a:t>
            </a:r>
            <a:r>
              <a:rPr lang="en-US" altLang="zh-CN" smtClean="0">
                <a:solidFill>
                  <a:srgbClr val="000000"/>
                </a:solidFill>
                <a:ea typeface="华文细黑"/>
              </a:rPr>
              <a:t>Prewitt</a:t>
            </a:r>
            <a:r>
              <a:rPr lang="zh-CN" altLang="en-US" smtClean="0">
                <a:solidFill>
                  <a:srgbClr val="000000"/>
                </a:solidFill>
                <a:ea typeface="华文细黑"/>
              </a:rPr>
              <a:t>算子以及拉普拉斯算子等），边缘定位虽然能够准确有效地确定运动目标的位置与范围，但是运算比较复杂，实时性较差。</a:t>
            </a:r>
            <a:endParaRPr lang="en-US" altLang="zh-CN" smtClean="0">
              <a:solidFill>
                <a:srgbClr val="000000"/>
              </a:solidFill>
              <a:ea typeface="华文细黑"/>
            </a:endParaRPr>
          </a:p>
          <a:p>
            <a:pPr>
              <a:buNone/>
            </a:pPr>
            <a:r>
              <a:rPr lang="en-US" altLang="zh-CN" smtClean="0">
                <a:solidFill>
                  <a:srgbClr val="000000"/>
                </a:solidFill>
                <a:ea typeface="华文细黑"/>
              </a:rPr>
              <a:t>     2.</a:t>
            </a:r>
            <a:r>
              <a:rPr lang="zh-CN" altLang="en-US" smtClean="0">
                <a:solidFill>
                  <a:srgbClr val="000000"/>
                </a:solidFill>
                <a:ea typeface="华文细黑"/>
              </a:rPr>
              <a:t>外接矩形框只需通过矩形框将运动目标套住即可，这是一种简易的定位方法，但从工程实际的角度来看却很实用，这也是波门跟踪的一个基本思路，进行外接矩形框最简单的方法就是投影方法。</a:t>
            </a:r>
          </a:p>
          <a:p>
            <a:endParaRPr lang="zh-CN" altLang="en-US">
              <a:solidFill>
                <a:srgbClr val="000000"/>
              </a:solidFill>
              <a:ea typeface="华文细黑"/>
            </a:endParaRPr>
          </a:p>
        </p:txBody>
      </p:sp>
      <p:sp>
        <p:nvSpPr>
          <p:cNvPr id="6" name="页脚占位符 4"/>
          <p:cNvSpPr>
            <a:spLocks noGrp="1"/>
          </p:cNvSpPr>
          <p:nvPr>
            <p:ph type="ftr" sz="quarter" idx="11"/>
          </p:nvPr>
        </p:nvSpPr>
        <p:spPr/>
        <p:txBody>
          <a:bodyPr/>
          <a:lstStyle/>
          <a:p>
            <a:r>
              <a:rPr lang="zh-CN" altLang="en-US"/>
              <a:t>视频监控+图像处理</a:t>
            </a:r>
          </a:p>
        </p:txBody>
      </p:sp>
    </p:spTree>
  </p:cSld>
  <p:clrMapOvr>
    <a:masterClrMapping/>
  </p:clrMapOvr>
  <p:transition/>
  <p:timing/>
</p:sld>
</file>

<file path=ppt/slides/slide34.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4" name="标题 3"/>
          <p:cNvSpPr>
            <a:spLocks noGrp="1"/>
          </p:cNvSpPr>
          <p:nvPr>
            <p:ph type="title"/>
          </p:nvPr>
        </p:nvSpPr>
        <p:spPr/>
        <p:txBody>
          <a:bodyPr/>
          <a:lstStyle/>
          <a:p>
            <a:r>
              <a:rPr lang="zh-CN" altLang="en-US" smtClean="0">
                <a:solidFill>
                  <a:srgbClr val="000000"/>
                </a:solidFill>
                <a:ea typeface="华文细黑"/>
              </a:rPr>
              <a:t>投影法示例</a:t>
            </a:r>
            <a:endParaRPr lang="zh-CN" altLang="en-US">
              <a:solidFill>
                <a:srgbClr val="000000"/>
              </a:solidFill>
              <a:ea typeface="华文细黑"/>
            </a:endParaRPr>
          </a:p>
        </p:txBody>
      </p:sp>
      <p:pic>
        <p:nvPicPr>
          <p:cNvPr id="3074" name="Picture 2"/>
          <p:cNvPicPr>
            <a:picLocks noChangeAspect="1" noChangeArrowheads="1"/>
          </p:cNvPicPr>
          <p:nvPr/>
        </p:nvPicPr>
        <p:blipFill>
          <a:blip r:embed="rId2"/>
          <a:stretch>
            <a:fillRect/>
          </a:stretch>
        </p:blipFill>
        <p:spPr bwMode="auto">
          <a:xfrm>
            <a:off x="164408" y="2564904"/>
            <a:ext cx="8979592" cy="3456384"/>
          </a:xfrm>
          <a:prstGeom prst="rect">
            <a:avLst/>
          </a:prstGeom>
          <a:noFill/>
          <a:ln w="9525">
            <a:noFill/>
            <a:miter lim="800000"/>
          </a:ln>
        </p:spPr>
      </p:pic>
      <p:sp>
        <p:nvSpPr>
          <p:cNvPr id="3075" name="页脚占位符 3"/>
          <p:cNvSpPr>
            <a:spLocks noGrp="1"/>
          </p:cNvSpPr>
          <p:nvPr>
            <p:ph type="ftr" sz="quarter" idx="11"/>
          </p:nvPr>
        </p:nvSpPr>
        <p:spPr/>
        <p:txBody>
          <a:bodyPr/>
          <a:lstStyle/>
          <a:p>
            <a:r>
              <a:rPr lang="zh-CN" altLang="en-US"/>
              <a:t>视频监控+图像处理</a:t>
            </a:r>
          </a:p>
        </p:txBody>
      </p:sp>
    </p:spTree>
  </p:cSld>
  <p:clrMapOvr>
    <a:masterClrMapping/>
  </p:clrMapOvr>
  <p:transition/>
  <p:timing/>
</p:sld>
</file>

<file path=ppt/slides/slide35.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pic>
        <p:nvPicPr>
          <p:cNvPr id="4098" name="Picture 2"/>
          <p:cNvPicPr>
            <a:picLocks noChangeAspect="1" noChangeArrowheads="1"/>
          </p:cNvPicPr>
          <p:nvPr/>
        </p:nvPicPr>
        <p:blipFill>
          <a:blip r:embed="rId2"/>
          <a:stretch>
            <a:fillRect/>
          </a:stretch>
        </p:blipFill>
        <p:spPr bwMode="auto">
          <a:xfrm>
            <a:off x="0" y="0"/>
            <a:ext cx="4789642" cy="3933056"/>
          </a:xfrm>
          <a:prstGeom prst="rect">
            <a:avLst/>
          </a:prstGeom>
          <a:noFill/>
          <a:ln w="9525">
            <a:noFill/>
            <a:miter lim="800000"/>
          </a:ln>
        </p:spPr>
      </p:pic>
      <p:pic>
        <p:nvPicPr>
          <p:cNvPr id="4100" name="Picture 4"/>
          <p:cNvPicPr>
            <a:picLocks noChangeAspect="1" noChangeArrowheads="1"/>
          </p:cNvPicPr>
          <p:nvPr/>
        </p:nvPicPr>
        <p:blipFill>
          <a:blip r:embed="rId3"/>
          <a:stretch>
            <a:fillRect/>
          </a:stretch>
        </p:blipFill>
        <p:spPr bwMode="auto">
          <a:xfrm>
            <a:off x="5399584" y="3249970"/>
            <a:ext cx="3744416" cy="3608030"/>
          </a:xfrm>
          <a:prstGeom prst="rect">
            <a:avLst/>
          </a:prstGeom>
          <a:noFill/>
          <a:ln w="9525">
            <a:noFill/>
            <a:miter lim="800000"/>
          </a:ln>
        </p:spPr>
      </p:pic>
      <p:sp>
        <p:nvSpPr>
          <p:cNvPr id="4101" name="页脚占位符 2"/>
          <p:cNvSpPr>
            <a:spLocks noGrp="1"/>
          </p:cNvSpPr>
          <p:nvPr>
            <p:ph type="ftr" sz="quarter" idx="11"/>
          </p:nvPr>
        </p:nvSpPr>
        <p:spPr/>
        <p:txBody>
          <a:bodyPr/>
          <a:lstStyle/>
          <a:p>
            <a:r>
              <a:rPr lang="zh-CN" altLang="en-US"/>
              <a:t>视频监控+图像处理</a:t>
            </a:r>
          </a:p>
        </p:txBody>
      </p:sp>
    </p:spTree>
  </p:cSld>
  <p:clrMapOvr>
    <a:masterClrMapping/>
  </p:clrMapOvr>
  <p:transition/>
  <p:timing/>
</p:sld>
</file>

<file path=ppt/tags/tag1.xml><?xml version="1.0" encoding="utf-8"?>
<p:tagLst xmlns:p="http://schemas.openxmlformats.org/presentationml/2006/main">
  <p:tag name="AS_NET" val="4.0.30319.42000"/>
  <p:tag name="AS_OS" val="Microsoft Windows NT 6.2.9200.0"/>
  <p:tag name="AS_RELEASE_DATE" val="2017.06.14"/>
  <p:tag name="AS_TITLE" val="Aspose.Slides for .NET 4.0 Client Profile"/>
  <p:tag name="AS_VERSION" val="17.6"/>
</p:tagLst>
</file>

<file path=ppt/theme/_rels/theme1.xml.rels>&#65279;<?xml version="1.0" encoding="utf-8" standalone="yes"?><Relationships xmlns="http://schemas.openxmlformats.org/package/2006/relationships"><Relationship Id="rId1" Type="http://schemas.openxmlformats.org/officeDocument/2006/relationships/image" Target="../media/image2.jpeg" /></Relationships>
</file>

<file path=ppt/theme/theme1.xml><?xml version="1.0" encoding="utf-8"?>
<a:theme xmlns:r="http://schemas.openxmlformats.org/officeDocument/2006/relationships" xmlns:a="http://schemas.openxmlformats.org/drawingml/2006/main" name="流畅">
  <a:themeElements>
    <a:clrScheme name="流畅">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流畅">
      <a:majorFont>
        <a:latin typeface="Calibri"/>
        <a:ea typeface="Arial"/>
        <a:cs typeface="Arial"/>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Arial"/>
        <a:cs typeface="Arial"/>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流畅">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theme>
</file>

<file path=docProps/app.xml><?xml version="1.0" encoding="utf-8"?>
<Properties xmlns:vt="http://schemas.openxmlformats.org/officeDocument/2006/docPropsVTypes" xmlns="http://schemas.openxmlformats.org/officeDocument/2006/extended-properties">
  <Template>Flow</Template>
  <Company/>
  <PresentationFormat>On-screen Show (4:3)</PresentationFormat>
  <Paragraphs>139</Paragraphs>
  <Slides>35</Slides>
  <Notes>0</Notes>
  <TotalTime>525</TotalTime>
  <HiddenSlides>0</HiddenSlides>
  <MMClips>0</MMClips>
  <ScaleCrop>0</ScaleCrop>
  <HeadingPairs>
    <vt:vector baseType="variant" size="4">
      <vt:variant>
        <vt:lpstr>Theme</vt:lpstr>
      </vt:variant>
      <vt:variant>
        <vt:i4>1</vt:i4>
      </vt:variant>
      <vt:variant>
        <vt:lpstr>Slide Titles</vt:lpstr>
      </vt:variant>
      <vt:variant>
        <vt:i4>35</vt:i4>
      </vt:variant>
    </vt:vector>
  </HeadingPairs>
  <TitlesOfParts>
    <vt:vector baseType="lpstr" size="36">
      <vt:lpstr>流畅</vt:lpstr>
      <vt:lpstr>图像处理在智能视频监控系统中的应用</vt:lpstr>
      <vt:lpstr>主要内容</vt:lpstr>
      <vt:lpstr>传统监控系统存在的问题</vt:lpstr>
      <vt:lpstr>智能视频监控系统</vt:lpstr>
      <vt:lpstr>Slide 5</vt:lpstr>
      <vt:lpstr>智能视频监控系统的应用场合</vt:lpstr>
      <vt:lpstr>智能视频监控系统的组成</vt:lpstr>
      <vt:lpstr>软件环境</vt:lpstr>
      <vt:lpstr>视频采集方法介绍</vt:lpstr>
      <vt:lpstr>基于matlab下的视频操作处理</vt:lpstr>
      <vt:lpstr>Slide 11</vt:lpstr>
      <vt:lpstr>实例分析及算法介绍</vt:lpstr>
      <vt:lpstr>Slide 13</vt:lpstr>
      <vt:lpstr>主要的技术</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目标定位</vt:lpstr>
      <vt:lpstr>投影法示例</vt:lpstr>
      <vt:lpstr>Slide 35</vt:lpstr>
    </vt:vector>
  </TitlesOfParts>
  <LinksUpToDate>0</LinksUpToDate>
  <SharedDoc>0</SharedDoc>
  <HyperlinksChanged>0</HyperlinksChanged>
  <Application>Aspose.Slides for .NET</Application>
  <AppVersion>17.0600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title>幻灯片 1</dc:title>
  <dc:creator>xiaoqu</dc:creator>
  <cp:lastModifiedBy>Microsoft 帐户</cp:lastModifiedBy>
  <cp:revision>51</cp:revision>
  <dcterms:created xsi:type="dcterms:W3CDTF">2012-12-06T06:34:20Z</dcterms:created>
  <dcterms:modified xsi:type="dcterms:W3CDTF">2021-02-01T12:42:10Z</dcterms:modified>
</cp:coreProperties>
</file>