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872" r:id="rId1"/>
    <p:sldMasterId id="2147500909" r:id="rId2"/>
  </p:sldMasterIdLst>
  <p:notesMasterIdLst>
    <p:notesMasterId r:id="rId3"/>
  </p:notesMasterIdLst>
  <p:sldIdLst>
    <p:sldId id="7854" r:id="rId4"/>
    <p:sldId id="7857" r:id="rId5"/>
    <p:sldId id="7860" r:id="rId6"/>
    <p:sldId id="7863" r:id="rId7"/>
    <p:sldId id="7866" r:id="rId8"/>
    <p:sldId id="7869" r:id="rId9"/>
    <p:sldId id="7872" r:id="rId10"/>
    <p:sldId id="7875" r:id="rId11"/>
    <p:sldId id="7878" r:id="rId12"/>
    <p:sldId id="7881" r:id="rId13"/>
    <p:sldId id="7884" r:id="rId14"/>
    <p:sldId id="7887" r:id="rId15"/>
    <p:sldId id="7890" r:id="rId16"/>
    <p:sldId id="7893" r:id="rId17"/>
    <p:sldId id="7896" r:id="rId18"/>
    <p:sldId id="7899" r:id="rId19"/>
    <p:sldId id="7902" r:id="rId20"/>
    <p:sldId id="7905" r:id="rId21"/>
    <p:sldId id="7908" r:id="rId22"/>
    <p:sldId id="7911" r:id="rId23"/>
    <p:sldId id="7914" r:id="rId24"/>
    <p:sldId id="7917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873" r:id="rId1"/>
    <p:sldLayoutId id="2147500874" r:id="rId2"/>
    <p:sldLayoutId id="2147500875" r:id="rId3"/>
    <p:sldLayoutId id="2147500876" r:id="rId4"/>
    <p:sldLayoutId id="2147500877" r:id="rId5"/>
    <p:sldLayoutId id="2147500878" r:id="rId6"/>
    <p:sldLayoutId id="2147500879" r:id="rId7"/>
    <p:sldLayoutId id="2147500880" r:id="rId8"/>
    <p:sldLayoutId id="2147500881" r:id="rId9"/>
    <p:sldLayoutId id="2147500882" r:id="rId10"/>
    <p:sldLayoutId id="21475008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910" r:id="rId1"/>
    <p:sldLayoutId id="2147500911" r:id="rId2"/>
    <p:sldLayoutId id="2147500912" r:id="rId3"/>
    <p:sldLayoutId id="2147500913" r:id="rId4"/>
    <p:sldLayoutId id="2147500914" r:id="rId5"/>
    <p:sldLayoutId id="2147500915" r:id="rId6"/>
    <p:sldLayoutId id="2147500916" r:id="rId7"/>
    <p:sldLayoutId id="2147500917" r:id="rId8"/>
    <p:sldLayoutId id="2147500918" r:id="rId9"/>
    <p:sldLayoutId id="2147500919" r:id="rId10"/>
    <p:sldLayoutId id="214750092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tags" Target="../tags/tag130.xml"/><Relationship Id="rId14" Type="http://schemas.openxmlformats.org/officeDocument/2006/relationships/tags" Target="../tags/tag131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初中教育的历史与文化教育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初中教育的发展历程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初中教育的文化教育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初中教育的历史教育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初中教育的历史与文化教育的关系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初中教育的发展历程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初中教育的起源和发展</a:t>
            </a:r>
            <a:endParaRPr altLang="en-US" lang="zh-CN"/>
          </a:p>
        </p:txBody>
      </p:sp>
      <p:sp>
        <p:nvSpPr>
          <p:cNvPr id="10488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起源：初中教育起源于中世纪欧洲的中学，最初是作为大学预科而设立的。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发展：随着时间的推移，初中教育逐渐普及并成为现代教育体系的重要组成部分。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意义：初中教育对于学生的知识、技能和人格发展具有重要意义，为学生未来的学习和职业生涯打下坚实的基础。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现状：目前，初中教育在全球范围内得到广泛的重视和发展，各国政府和教育机构纷纷采取措施提高初中教育的质量和普及率。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初中教育的重要性</a:t>
            </a:r>
            <a:endParaRPr altLang="en-US" lang="zh-CN"/>
          </a:p>
        </p:txBody>
      </p:sp>
      <p:sp>
        <p:nvSpPr>
          <p:cNvPr id="104895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提高社会文化素养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6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促进个人成长和发展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塑造人生观和价值观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培养基础知识和技能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初中教育的现状和未来趋势</a:t>
            </a:r>
            <a:endParaRPr altLang="en-US" lang="zh-CN"/>
          </a:p>
        </p:txBody>
      </p:sp>
      <p:sp>
        <p:nvSpPr>
          <p:cNvPr id="10490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未来趋势：个性化教育、混合式学习、在线教育等将更加普及，教育资源将更加均衡分配。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当前初中教育现状：普及九年义务教育，注重素质教育和学生全面发展。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挑战与机遇：面对科技发展、社会变革等挑战，初中教育需不断创新和改革，抓住机遇，培养更多具备创新能力和全球视野的人才。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政策支持：政府将进一步加大对初中教育的投入，提高教育质量，促进教育公平。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8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初中教育的文化教育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文化教育的定义和意义</a:t>
            </a:r>
            <a:endParaRPr altLang="en-US" lang="zh-CN"/>
          </a:p>
        </p:txBody>
      </p:sp>
      <p:sp>
        <p:nvSpPr>
          <p:cNvPr id="1049120" name="矩形 40"/>
          <p:cNvSpPr/>
          <p:nvPr>
            <p:custDataLst>
              <p:tags r:id="rId1"/>
            </p:custDataLst>
          </p:nvPr>
        </p:nvSpPr>
        <p:spPr>
          <a:xfrm>
            <a:off x="2042312" y="1490400"/>
            <a:ext cx="5935767" cy="65104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任意多边形 19"/>
          <p:cNvSpPr/>
          <p:nvPr>
            <p:custDataLst>
              <p:tags r:id="rId2"/>
            </p:custDataLst>
          </p:nvPr>
        </p:nvSpPr>
        <p:spPr>
          <a:xfrm>
            <a:off x="2112633" y="1490400"/>
            <a:ext cx="4955798" cy="646507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sz="1400" lang="en-US"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3"/>
            </p:custDataLst>
          </p:nvPr>
        </p:nvSpPr>
        <p:spPr>
          <a:xfrm>
            <a:off x="2633620" y="2329725"/>
            <a:ext cx="7510825" cy="13717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文化教育的定义：文化教育是一种以传承和弘扬文化为核心的教育方式，旨在培养学生对文化的认知、理解和尊重，提高学生的文化素养和综合素质。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26" name="标题"/>
          <p:cNvSpPr txBox="1"/>
          <p:nvPr>
            <p:custDataLst>
              <p:tags r:id="rId4"/>
            </p:custDataLst>
          </p:nvPr>
        </p:nvSpPr>
        <p:spPr>
          <a:xfrm>
            <a:off x="2632864" y="1490400"/>
            <a:ext cx="3777719" cy="645751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28" name="矩形 5"/>
          <p:cNvSpPr/>
          <p:nvPr>
            <p:custDataLst>
              <p:tags r:id="rId5"/>
            </p:custDataLst>
          </p:nvPr>
        </p:nvSpPr>
        <p:spPr>
          <a:xfrm>
            <a:off x="2042312" y="4038621"/>
            <a:ext cx="5935767" cy="65104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任意多边形 6"/>
          <p:cNvSpPr/>
          <p:nvPr>
            <p:custDataLst>
              <p:tags r:id="rId6"/>
            </p:custDataLst>
          </p:nvPr>
        </p:nvSpPr>
        <p:spPr>
          <a:xfrm>
            <a:off x="2112633" y="4038621"/>
            <a:ext cx="4955798" cy="646507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sz="1400" lang="en-US"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7"/>
            </p:custDataLst>
          </p:nvPr>
        </p:nvSpPr>
        <p:spPr>
          <a:xfrm>
            <a:off x="2633620" y="4877946"/>
            <a:ext cx="7510825" cy="1371785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化教育的意义：文化教育对于培养学生的综合素质、传承和弘扬中华优秀传统文化、促进社会和谐发展具有重要意义。通过文化教育，可以提高学生的文化素养，增强学生的民族自豪感和文化自信心，促进学生的全面发展。同时，文化教育也是传承和弘扬中华优秀传统文化的重要途径，对于维护国家文化安全、推动中华文化走向世界具有重要意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34" name="标题"/>
          <p:cNvSpPr txBox="1"/>
          <p:nvPr>
            <p:custDataLst>
              <p:tags r:id="rId8"/>
            </p:custDataLst>
          </p:nvPr>
        </p:nvSpPr>
        <p:spPr>
          <a:xfrm>
            <a:off x="2632864" y="4038621"/>
            <a:ext cx="3777719" cy="645751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初中文化教育的目标和内容</a:t>
            </a:r>
            <a:endParaRPr altLang="en-US" lang="zh-CN"/>
          </a:p>
        </p:txBody>
      </p:sp>
      <p:sp>
        <p:nvSpPr>
          <p:cNvPr id="1049176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/>
                </a:solidFill>
                <a:latin typeface="+mn-ea"/>
              </a:rPr>
              <a:t>目标：培养学生的文化素养和审美能力，传承中华优秀传统文化，拓宽国际视野。</a:t>
            </a:r>
            <a:endParaRPr altLang="en-US" dirty="0" sz="11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80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7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内容：涵盖语言文学、历史地理、艺术音乐等多个领域，注重跨学科整合，引导学生全面了解和认识世界。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初中文化教育的实施方式</a:t>
            </a:r>
            <a:endParaRPr altLang="en-US" lang="zh-CN"/>
          </a:p>
        </p:txBody>
      </p:sp>
      <p:sp>
        <p:nvSpPr>
          <p:cNvPr id="10492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校园文化：营造积极向上的校园文化氛围，影响学生的价值观和行为习惯。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家校合作：加强与家长的沟通与合作，共同促进学生的文化教育。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课堂授课：教师通过讲解、演示等方式传授文化知识。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课外活动：组织文化类社团、比赛、展览等活动，提升学生文化素养。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初中文化教育的评价与改进</a:t>
            </a:r>
            <a:endParaRPr altLang="en-US" lang="zh-CN"/>
          </a:p>
        </p:txBody>
      </p:sp>
      <p:sp>
        <p:nvSpPr>
          <p:cNvPr id="10492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评价标准：教学质量、学生参与度、文化素养提升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改进措施：加强师资培训、引入多元文化教育、创新教学方式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实践案例：某初中学校文化教育改革的具体措施和成果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存在问题：教学内容单一、教学方法陈旧、缺乏文化多样性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6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初中教育的历史教育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历史教育的定义和意义</a:t>
            </a:r>
            <a:endParaRPr altLang="en-US" lang="zh-CN"/>
          </a:p>
        </p:txBody>
      </p:sp>
      <p:sp>
        <p:nvSpPr>
          <p:cNvPr id="1049406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历史教育的定义：通过各种教学手段使学生掌握历史基础知识，培养学生的历史意识，提高历史思维能力。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历史教育的意义：传承历史文化，弘扬民族精神，培养爱国情怀，提高综合素质。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初中历史教育的目标和内容</a:t>
            </a:r>
            <a:endParaRPr altLang="en-US" lang="zh-CN"/>
          </a:p>
        </p:txBody>
      </p:sp>
      <p:sp>
        <p:nvSpPr>
          <p:cNvPr id="10494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目标：培养学生的历史意识和文化素养，促进其全面发展。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内容：以中国历史和世界历史为主要内容，涵盖政治、经济、文化等方面。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教学方法：采用多种教学手段，如讲解、讨论、探究等，引导学生主动学习。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评价方式：通过考试、作品评定等方式，全面评价学生的学习成果。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初中历史教育的实施方式</a:t>
            </a:r>
            <a:endParaRPr altLang="en-US" lang="zh-CN"/>
          </a:p>
        </p:txBody>
      </p:sp>
      <p:sp>
        <p:nvSpPr>
          <p:cNvPr id="10495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互动讨论：组织学生进行小组讨论，引导学生主动思考和交流。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课堂讲授：教师通过讲解、板书、PPT等方式传授历史知识。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实地考察：组织学生参观历史遗址、博物馆等，增强学生对历史的直观感受。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多媒体教学：利用多媒体资源如视频、音频、图片等辅助教学，提高学生的学习兴趣。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初中历史教育的评价与改进</a:t>
            </a:r>
            <a:endParaRPr altLang="en-US" lang="zh-CN"/>
          </a:p>
        </p:txBody>
      </p:sp>
      <p:sp>
        <p:nvSpPr>
          <p:cNvPr id="10495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改进建议：加强教材建设，更新教学方法，完善评价体系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评价标准：是否符合课程标准，是否有利于学生发展历史素养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存在问题：教材内容单一，教学方法陈旧，评价方式不够科学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实践探索：开展历史实践活动，鼓励学生参与历史研究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3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初中教育的历史与文化教育的关系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历史与文化教育的相互影响</a:t>
            </a:r>
            <a:endParaRPr altLang="en-US" lang="zh-CN"/>
          </a:p>
        </p:txBody>
      </p:sp>
      <p:sp>
        <p:nvSpPr>
          <p:cNvPr id="1049672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74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0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76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375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历史教育对文化教育的影响：通过历史课程的学习，学生可以更好地理解不同文化背景下的价值观和行为规范，从而增强文化意识。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7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80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82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1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84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375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文化教育对历史教育的影响：文化教育可以帮助学生更好地理解和欣赏历史，从而更好地理解历史事件和文化传承。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8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88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90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1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92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375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历史与文化教育的相互补充：历史教育可以提供文化教育的背景和框架，而文化教育则可以提供历史教育的细节和内涵，两者相互补充，相得益彰。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9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96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98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1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00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4444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初中教育中历史与文化教育的融合：初中教育应该注重历史与文化教育的融合，通过课程设置、教学方法和教学资源等方面的整合，使学生更好地理解和传承本民族和世界各地的优秀文化。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0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历史与文化教育在初中教育中的融合</a:t>
            </a:r>
            <a:endParaRPr altLang="en-US" lang="zh-CN"/>
          </a:p>
        </p:txBody>
      </p:sp>
      <p:sp>
        <p:nvSpPr>
          <p:cNvPr id="104974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4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初中教育是培养学生综合素质的重要阶段，历史和文化教育在初中教育中扮演着重要的角色。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历史教育能够帮助学生了解人类社会的发展历程，培养学生的历史意识和文化素养。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文化教育能够传承和弘扬中华优秀传统文化，增强学生的文化自信和民族自豪感。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历史与文化教育的融合能够更好地培养学生的综合素质，促进学生的全面发展。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如何更好地在初中教育中实施历史与文化教育</a:t>
            </a:r>
            <a:endParaRPr altLang="en-US" lang="zh-CN"/>
          </a:p>
        </p:txBody>
      </p:sp>
      <p:sp>
        <p:nvSpPr>
          <p:cNvPr id="10498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引导学生自主学习，培养其独立思考能力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加强师资培训，提高教师的专业素养和教学水平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结合课程内容，注重历史与文化教育的融合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创新教学方式，采用多样化的教学手段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历史与文化教育对初中生个人发展的影响</a:t>
            </a:r>
            <a:endParaRPr altLang="en-US" lang="zh-CN"/>
          </a:p>
        </p:txBody>
      </p:sp>
      <p:sp>
        <p:nvSpPr>
          <p:cNvPr id="1049872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培养文化素养：通过历史与文化教育，初中生可以了解和传承本民族优秀文化，提高自身文化素养。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76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增强民族自豪感：学习民族历史和文化，有助于初中生认识和认同自己的民族，增强民族自豪感和凝聚力。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塑造价值观：历史与文化教育有助于初中生形成正确的价值观，如爱国主义、集体主义等，为个人发展奠定基础。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促进个人成长：通过学习历史和文化，初中生可以培养批判性思维、解决问题等能力，为个人成长和发展提供支持。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92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2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2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2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2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2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2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2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2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81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2023-12-31T15:11:16Z</dcterms:created>
  <dcterms:modified xsi:type="dcterms:W3CDTF">2023-12-31T15:11:16Z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f1e68c0f84a2444b8504ca5ca7062d65_21</vt:lpwstr>
  </property>
</Properties>
</file>